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76" r:id="rId4"/>
    <p:sldId id="277" r:id="rId5"/>
    <p:sldId id="278" r:id="rId6"/>
    <p:sldId id="279" r:id="rId7"/>
    <p:sldId id="280" r:id="rId8"/>
    <p:sldId id="282" r:id="rId9"/>
    <p:sldId id="263" r:id="rId10"/>
    <p:sldId id="259" r:id="rId11"/>
    <p:sldId id="260" r:id="rId12"/>
    <p:sldId id="284" r:id="rId13"/>
    <p:sldId id="268" r:id="rId14"/>
    <p:sldId id="285" r:id="rId15"/>
    <p:sldId id="286" r:id="rId16"/>
    <p:sldId id="287" r:id="rId17"/>
    <p:sldId id="288" r:id="rId18"/>
    <p:sldId id="289" r:id="rId19"/>
    <p:sldId id="290" r:id="rId20"/>
    <p:sldId id="291" r:id="rId21"/>
    <p:sldId id="292" r:id="rId22"/>
    <p:sldId id="293" r:id="rId23"/>
    <p:sldId id="294" r:id="rId24"/>
    <p:sldId id="295" r:id="rId25"/>
    <p:sldId id="296" r:id="rId26"/>
    <p:sldId id="261" r:id="rId27"/>
    <p:sldId id="283" r:id="rId28"/>
    <p:sldId id="281" r:id="rId29"/>
    <p:sldId id="258" r:id="rId30"/>
    <p:sldId id="266" r:id="rId31"/>
    <p:sldId id="267" r:id="rId32"/>
    <p:sldId id="264" r:id="rId33"/>
    <p:sldId id="298" r:id="rId34"/>
    <p:sldId id="299" r:id="rId35"/>
    <p:sldId id="273" r:id="rId36"/>
  </p:sldIdLst>
  <p:sldSz cx="18288000" cy="10287000"/>
  <p:notesSz cx="6858000" cy="9144000"/>
  <p:embeddedFontLst>
    <p:embeddedFont>
      <p:font typeface="Arita Buri Bold" panose="020B0604020202020204" charset="-127"/>
      <p:regular r:id="rId37"/>
    </p:embeddedFont>
    <p:embeddedFont>
      <p:font typeface="HK Grotesk Light" panose="020B0604020202020204" charset="-52"/>
      <p:regular r:id="rId38"/>
    </p:embeddedFont>
    <p:embeddedFont>
      <p:font typeface="Calibri" panose="020F0502020204030204" pitchFamily="34" charset="0"/>
      <p:regular r:id="rId39"/>
      <p:bold r:id="rId40"/>
      <p:italic r:id="rId41"/>
      <p:boldItalic r:id="rId42"/>
    </p:embeddedFont>
    <p:embeddedFont>
      <p:font typeface="Muli Ultra-Bold" panose="020B0604020202020204" charset="0"/>
      <p:regular r:id="rId43"/>
    </p:embeddedFont>
    <p:embeddedFont>
      <p:font typeface="HK Grotesk Semi-Bold" panose="020B0604020202020204" charset="-52"/>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40" d="100"/>
          <a:sy n="40" d="100"/>
        </p:scale>
        <p:origin x="900" y="3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image" Target="../media/image36.jpg"/></Relationships>
</file>

<file path=ppt/diagrams/_rels/data2.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wdp"/><Relationship Id="rId2" Type="http://schemas.openxmlformats.org/officeDocument/2006/relationships/image" Target="../media/image54.png"/><Relationship Id="rId1" Type="http://schemas.openxmlformats.org/officeDocument/2006/relationships/image" Target="../media/image53.jpeg"/><Relationship Id="rId6" Type="http://schemas.openxmlformats.org/officeDocument/2006/relationships/image" Target="../media/image58.jpeg"/><Relationship Id="rId11" Type="http://schemas.openxmlformats.org/officeDocument/2006/relationships/image" Target="../media/image63.jpeg"/><Relationship Id="rId5" Type="http://schemas.openxmlformats.org/officeDocument/2006/relationships/image" Target="../media/image57.jpeg"/><Relationship Id="rId10" Type="http://schemas.openxmlformats.org/officeDocument/2006/relationships/image" Target="../media/image62.jpeg"/><Relationship Id="rId4" Type="http://schemas.openxmlformats.org/officeDocument/2006/relationships/image" Target="../media/image56.jpeg"/><Relationship Id="rId9" Type="http://schemas.openxmlformats.org/officeDocument/2006/relationships/image" Target="../media/image61.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image" Target="../media/image36.jpg"/></Relationships>
</file>

<file path=ppt/diagrams/_rels/drawing2.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wdp"/><Relationship Id="rId2" Type="http://schemas.openxmlformats.org/officeDocument/2006/relationships/image" Target="../media/image54.png"/><Relationship Id="rId1" Type="http://schemas.openxmlformats.org/officeDocument/2006/relationships/image" Target="../media/image53.jpeg"/><Relationship Id="rId6" Type="http://schemas.openxmlformats.org/officeDocument/2006/relationships/image" Target="../media/image58.jpeg"/><Relationship Id="rId11" Type="http://schemas.openxmlformats.org/officeDocument/2006/relationships/image" Target="../media/image63.jpeg"/><Relationship Id="rId5" Type="http://schemas.openxmlformats.org/officeDocument/2006/relationships/image" Target="../media/image57.jpeg"/><Relationship Id="rId10" Type="http://schemas.openxmlformats.org/officeDocument/2006/relationships/image" Target="../media/image62.jpeg"/><Relationship Id="rId4" Type="http://schemas.openxmlformats.org/officeDocument/2006/relationships/image" Target="../media/image56.jpeg"/><Relationship Id="rId9" Type="http://schemas.openxmlformats.org/officeDocument/2006/relationships/image" Target="../media/image61.jpeg"/></Relationships>
</file>

<file path=ppt/diagrams/colors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3CF048-4CB7-42B9-AA43-1A9EFC417D8A}" type="doc">
      <dgm:prSet loTypeId="urn:microsoft.com/office/officeart/2005/8/layout/vList3" loCatId="list" qsTypeId="urn:microsoft.com/office/officeart/2005/8/quickstyle/simple3" qsCatId="simple" csTypeId="urn:microsoft.com/office/officeart/2005/8/colors/accent3_5" csCatId="accent3" phldr="1"/>
      <dgm:spPr/>
    </dgm:pt>
    <dgm:pt modelId="{8F9B2E2C-6ED7-4F3A-B838-244F5F5DCC5E}">
      <dgm:prSet phldrT="[Текст]"/>
      <dgm:spPr/>
      <dgm:t>
        <a:bodyPr/>
        <a:lstStyle/>
        <a:p>
          <a:r>
            <a:rPr lang="uk-UA" dirty="0" smtClean="0">
              <a:latin typeface="Times New Roman" panose="02020603050405020304" pitchFamily="18" charset="0"/>
              <a:cs typeface="Times New Roman" panose="02020603050405020304" pitchFamily="18" charset="0"/>
            </a:rPr>
            <a:t>Апеляція до єдності і нормальності. </a:t>
          </a:r>
          <a:r>
            <a:rPr lang="uk-UA" dirty="0" err="1" smtClean="0">
              <a:latin typeface="Times New Roman" panose="02020603050405020304" pitchFamily="18" charset="0"/>
              <a:cs typeface="Times New Roman" panose="02020603050405020304" pitchFamily="18" charset="0"/>
            </a:rPr>
            <a:t>Байден</a:t>
          </a:r>
          <a:r>
            <a:rPr lang="uk-UA" dirty="0" smtClean="0">
              <a:latin typeface="Times New Roman" panose="02020603050405020304" pitchFamily="18" charset="0"/>
              <a:cs typeface="Times New Roman" panose="02020603050405020304" pitchFamily="18" charset="0"/>
            </a:rPr>
            <a:t> наголошував на необхідності зменшити поляризацію. У його виступах часто звучали слова про єдність, співчуття, відновлення моралі у Білому домі. Це був контр-</a:t>
          </a:r>
          <a:r>
            <a:rPr lang="en-US" dirty="0" smtClean="0">
              <a:latin typeface="Times New Roman" panose="02020603050405020304" pitchFamily="18" charset="0"/>
              <a:cs typeface="Times New Roman" panose="02020603050405020304" pitchFamily="18" charset="0"/>
            </a:rPr>
            <a:t>PR </a:t>
          </a:r>
          <a:r>
            <a:rPr lang="uk-UA" dirty="0" smtClean="0">
              <a:latin typeface="Times New Roman" panose="02020603050405020304" pitchFamily="18" charset="0"/>
              <a:cs typeface="Times New Roman" panose="02020603050405020304" pitchFamily="18" charset="0"/>
            </a:rPr>
            <a:t>до конфліктного стилю </a:t>
          </a:r>
          <a:r>
            <a:rPr lang="uk-UA" dirty="0" err="1" smtClean="0">
              <a:latin typeface="Times New Roman" panose="02020603050405020304" pitchFamily="18" charset="0"/>
              <a:cs typeface="Times New Roman" panose="02020603050405020304" pitchFamily="18" charset="0"/>
            </a:rPr>
            <a:t>Трампа</a:t>
          </a:r>
          <a:r>
            <a:rPr lang="uk-UA" dirty="0" smtClean="0">
              <a:latin typeface="Times New Roman" panose="02020603050405020304" pitchFamily="18" charset="0"/>
              <a:cs typeface="Times New Roman" panose="02020603050405020304" pitchFamily="18" charset="0"/>
            </a:rPr>
            <a:t>. </a:t>
          </a:r>
          <a:r>
            <a:rPr lang="uk-UA" dirty="0" err="1" smtClean="0">
              <a:latin typeface="Times New Roman" panose="02020603050405020304" pitchFamily="18" charset="0"/>
              <a:cs typeface="Times New Roman" panose="02020603050405020304" pitchFamily="18" charset="0"/>
            </a:rPr>
            <a:t>Байден</a:t>
          </a:r>
          <a:r>
            <a:rPr lang="uk-UA" dirty="0" smtClean="0">
              <a:latin typeface="Times New Roman" panose="02020603050405020304" pitchFamily="18" charset="0"/>
              <a:cs typeface="Times New Roman" panose="02020603050405020304" pitchFamily="18" charset="0"/>
            </a:rPr>
            <a:t> фактично обіцяв повернути “нормальне життя” – і цей меседж влучив у тих виборців, хто втомився від постійних скандалів. Він намагався посилити у людей відчуття ностальгії за стабільністю (недарма його порівнювали з добрим «дідусем»).</a:t>
          </a:r>
          <a:endParaRPr lang="uk-UA" dirty="0">
            <a:latin typeface="Times New Roman" panose="02020603050405020304" pitchFamily="18" charset="0"/>
            <a:cs typeface="Times New Roman" panose="02020603050405020304" pitchFamily="18" charset="0"/>
          </a:endParaRPr>
        </a:p>
      </dgm:t>
    </dgm:pt>
    <dgm:pt modelId="{CD45F753-281C-4713-87C6-1C2613E27FDC}" type="parTrans" cxnId="{E70F2E46-F74A-4081-82F5-BCA856215E28}">
      <dgm:prSet/>
      <dgm:spPr/>
      <dgm:t>
        <a:bodyPr/>
        <a:lstStyle/>
        <a:p>
          <a:endParaRPr lang="uk-UA">
            <a:latin typeface="Times New Roman" panose="02020603050405020304" pitchFamily="18" charset="0"/>
            <a:cs typeface="Times New Roman" panose="02020603050405020304" pitchFamily="18" charset="0"/>
          </a:endParaRPr>
        </a:p>
      </dgm:t>
    </dgm:pt>
    <dgm:pt modelId="{77E2DBA3-548E-407E-B660-3177C99DD16A}" type="sibTrans" cxnId="{E70F2E46-F74A-4081-82F5-BCA856215E28}">
      <dgm:prSet/>
      <dgm:spPr/>
      <dgm:t>
        <a:bodyPr/>
        <a:lstStyle/>
        <a:p>
          <a:endParaRPr lang="uk-UA">
            <a:latin typeface="Times New Roman" panose="02020603050405020304" pitchFamily="18" charset="0"/>
            <a:cs typeface="Times New Roman" panose="02020603050405020304" pitchFamily="18" charset="0"/>
          </a:endParaRPr>
        </a:p>
      </dgm:t>
    </dgm:pt>
    <dgm:pt modelId="{B7EEA229-0763-4006-BDA5-A5B7DEF494B4}">
      <dgm:prSet/>
      <dgm:spPr/>
      <dgm:t>
        <a:bodyPr/>
        <a:lstStyle/>
        <a:p>
          <a:r>
            <a:rPr lang="uk-UA" dirty="0" smtClean="0">
              <a:latin typeface="Times New Roman" panose="02020603050405020304" pitchFamily="18" charset="0"/>
              <a:cs typeface="Times New Roman" panose="02020603050405020304" pitchFamily="18" charset="0"/>
            </a:rPr>
            <a:t>Фокус на конкретних проблемах. Кампанія </a:t>
          </a:r>
          <a:r>
            <a:rPr lang="uk-UA" dirty="0" err="1" smtClean="0">
              <a:latin typeface="Times New Roman" panose="02020603050405020304" pitchFamily="18" charset="0"/>
              <a:cs typeface="Times New Roman" panose="02020603050405020304" pitchFamily="18" charset="0"/>
            </a:rPr>
            <a:t>Байдена</a:t>
          </a:r>
          <a:r>
            <a:rPr lang="uk-UA" dirty="0" smtClean="0">
              <a:latin typeface="Times New Roman" panose="02020603050405020304" pitchFamily="18" charset="0"/>
              <a:cs typeface="Times New Roman" panose="02020603050405020304" pitchFamily="18" charset="0"/>
            </a:rPr>
            <a:t> багато уваги приділяла пандемії </a:t>
          </a:r>
          <a:r>
            <a:rPr lang="en-US" dirty="0" smtClean="0">
              <a:latin typeface="Times New Roman" panose="02020603050405020304" pitchFamily="18" charset="0"/>
              <a:cs typeface="Times New Roman" panose="02020603050405020304" pitchFamily="18" charset="0"/>
            </a:rPr>
            <a:t>COVID-19, </a:t>
          </a:r>
          <a:r>
            <a:rPr lang="uk-UA" dirty="0" smtClean="0">
              <a:latin typeface="Times New Roman" panose="02020603050405020304" pitchFamily="18" charset="0"/>
              <a:cs typeface="Times New Roman" panose="02020603050405020304" pitchFamily="18" charset="0"/>
            </a:rPr>
            <a:t>звинувачуючи </a:t>
          </a:r>
          <a:r>
            <a:rPr lang="uk-UA" dirty="0" err="1" smtClean="0">
              <a:latin typeface="Times New Roman" panose="02020603050405020304" pitchFamily="18" charset="0"/>
              <a:cs typeface="Times New Roman" panose="02020603050405020304" pitchFamily="18" charset="0"/>
            </a:rPr>
            <a:t>Трампа</a:t>
          </a:r>
          <a:r>
            <a:rPr lang="uk-UA" dirty="0" smtClean="0">
              <a:latin typeface="Times New Roman" panose="02020603050405020304" pitchFamily="18" charset="0"/>
              <a:cs typeface="Times New Roman" panose="02020603050405020304" pitchFamily="18" charset="0"/>
            </a:rPr>
            <a:t> у провалах і пропонуючи свій план порятунку (масове тестування, національна стратегія вакцинації). Це був ключовий пункт переконання виборців у необхідності змінити владу. Також піднімались питання расової справедливості, економічної допомоги тощо – з акцентом на компетентності та емпатії. </a:t>
          </a:r>
          <a:r>
            <a:rPr lang="en-US" dirty="0" smtClean="0">
              <a:latin typeface="Times New Roman" panose="02020603050405020304" pitchFamily="18" charset="0"/>
              <a:cs typeface="Times New Roman" panose="02020603050405020304" pitchFamily="18" charset="0"/>
            </a:rPr>
            <a:t>PR-</a:t>
          </a:r>
          <a:r>
            <a:rPr lang="uk-UA" dirty="0" smtClean="0">
              <a:latin typeface="Times New Roman" panose="02020603050405020304" pitchFamily="18" charset="0"/>
              <a:cs typeface="Times New Roman" panose="02020603050405020304" pitchFamily="18" charset="0"/>
            </a:rPr>
            <a:t>повідомлення були менш </a:t>
          </a:r>
          <a:r>
            <a:rPr lang="uk-UA" dirty="0" err="1" smtClean="0">
              <a:latin typeface="Times New Roman" panose="02020603050405020304" pitchFamily="18" charset="0"/>
              <a:cs typeface="Times New Roman" panose="02020603050405020304" pitchFamily="18" charset="0"/>
            </a:rPr>
            <a:t>гасловими</a:t>
          </a:r>
          <a:r>
            <a:rPr lang="uk-UA" dirty="0" smtClean="0">
              <a:latin typeface="Times New Roman" panose="02020603050405020304" pitchFamily="18" charset="0"/>
              <a:cs typeface="Times New Roman" panose="02020603050405020304" pitchFamily="18" charset="0"/>
            </a:rPr>
            <a:t>, більше наповнені змістом про політику. Таким чином він прагнув змінити думку поміркованих виборців і республіканців-</a:t>
          </a:r>
          <a:r>
            <a:rPr lang="uk-UA" dirty="0" err="1" smtClean="0">
              <a:latin typeface="Times New Roman" panose="02020603050405020304" pitchFamily="18" charset="0"/>
              <a:cs typeface="Times New Roman" panose="02020603050405020304" pitchFamily="18" charset="0"/>
            </a:rPr>
            <a:t>коливальників</a:t>
          </a:r>
          <a:r>
            <a:rPr lang="uk-UA" dirty="0" smtClean="0">
              <a:latin typeface="Times New Roman" panose="02020603050405020304" pitchFamily="18" charset="0"/>
              <a:cs typeface="Times New Roman" panose="02020603050405020304" pitchFamily="18" charset="0"/>
            </a:rPr>
            <a:t>, що </a:t>
          </a:r>
          <a:r>
            <a:rPr lang="uk-UA" dirty="0" err="1" smtClean="0">
              <a:latin typeface="Times New Roman" panose="02020603050405020304" pitchFamily="18" charset="0"/>
              <a:cs typeface="Times New Roman" panose="02020603050405020304" pitchFamily="18" charset="0"/>
            </a:rPr>
            <a:t>Трамп</a:t>
          </a:r>
          <a:r>
            <a:rPr lang="uk-UA" dirty="0" smtClean="0">
              <a:latin typeface="Times New Roman" panose="02020603050405020304" pitchFamily="18" charset="0"/>
              <a:cs typeface="Times New Roman" panose="02020603050405020304" pitchFamily="18" charset="0"/>
            </a:rPr>
            <a:t> погано керує.</a:t>
          </a:r>
        </a:p>
      </dgm:t>
    </dgm:pt>
    <dgm:pt modelId="{DF893126-96C4-43DD-BA81-C5972176FF88}" type="parTrans" cxnId="{B439A075-16AE-4EBB-A388-FBE99027A202}">
      <dgm:prSet/>
      <dgm:spPr/>
      <dgm:t>
        <a:bodyPr/>
        <a:lstStyle/>
        <a:p>
          <a:endParaRPr lang="uk-UA">
            <a:latin typeface="Times New Roman" panose="02020603050405020304" pitchFamily="18" charset="0"/>
            <a:cs typeface="Times New Roman" panose="02020603050405020304" pitchFamily="18" charset="0"/>
          </a:endParaRPr>
        </a:p>
      </dgm:t>
    </dgm:pt>
    <dgm:pt modelId="{D4FC23A0-F782-4E8A-ABC1-756BCB284597}" type="sibTrans" cxnId="{B439A075-16AE-4EBB-A388-FBE99027A202}">
      <dgm:prSet/>
      <dgm:spPr/>
      <dgm:t>
        <a:bodyPr/>
        <a:lstStyle/>
        <a:p>
          <a:endParaRPr lang="uk-UA">
            <a:latin typeface="Times New Roman" panose="02020603050405020304" pitchFamily="18" charset="0"/>
            <a:cs typeface="Times New Roman" panose="02020603050405020304" pitchFamily="18" charset="0"/>
          </a:endParaRPr>
        </a:p>
      </dgm:t>
    </dgm:pt>
    <dgm:pt modelId="{A4EDE63F-BE80-4A40-80FE-E19635BE24E8}">
      <dgm:prSet/>
      <dgm:spPr/>
      <dgm:t>
        <a:bodyPr/>
        <a:lstStyle/>
        <a:p>
          <a:r>
            <a:rPr lang="uk-UA" smtClean="0">
              <a:latin typeface="Times New Roman" panose="02020603050405020304" pitchFamily="18" charset="0"/>
              <a:cs typeface="Times New Roman" panose="02020603050405020304" pitchFamily="18" charset="0"/>
            </a:rPr>
            <a:t>Обмежена публічна активність і нові формати. Через пандемію Байден більшу частину кампанії проводив онлайн із власного дому, уникаючи великих мітингів. Його команда робила ставку на медійну рекламу і таргетовані повідомлення, а не на видовища. Це цікавий приклад, як обставини змусили змінити класичний підхід: Байден з’являвся на віртуальних заходах, теледебатах, випускав багато відеороликів. Попри критику Трампа за «ховання в підвалі», така стратегія виявилася виправданою – вона підкреслювала серйозність Байдена (він «слухає вчених, сидить вдома»), на відміну від Трампа, що проводив масові мітинги під час сплеску вірусу.</a:t>
          </a:r>
          <a:endParaRPr lang="uk-UA">
            <a:latin typeface="Times New Roman" panose="02020603050405020304" pitchFamily="18" charset="0"/>
            <a:cs typeface="Times New Roman" panose="02020603050405020304" pitchFamily="18" charset="0"/>
          </a:endParaRPr>
        </a:p>
      </dgm:t>
    </dgm:pt>
    <dgm:pt modelId="{38EE5E73-7D23-4E63-9BEA-0FF5154CFB91}" type="parTrans" cxnId="{341B9025-CE95-4379-9D27-4297BC831D40}">
      <dgm:prSet/>
      <dgm:spPr/>
      <dgm:t>
        <a:bodyPr/>
        <a:lstStyle/>
        <a:p>
          <a:endParaRPr lang="uk-UA">
            <a:latin typeface="Times New Roman" panose="02020603050405020304" pitchFamily="18" charset="0"/>
            <a:cs typeface="Times New Roman" panose="02020603050405020304" pitchFamily="18" charset="0"/>
          </a:endParaRPr>
        </a:p>
      </dgm:t>
    </dgm:pt>
    <dgm:pt modelId="{E241A91E-FC97-4C09-83EF-FEF3D79F07E0}" type="sibTrans" cxnId="{341B9025-CE95-4379-9D27-4297BC831D40}">
      <dgm:prSet/>
      <dgm:spPr/>
      <dgm:t>
        <a:bodyPr/>
        <a:lstStyle/>
        <a:p>
          <a:endParaRPr lang="uk-UA">
            <a:latin typeface="Times New Roman" panose="02020603050405020304" pitchFamily="18" charset="0"/>
            <a:cs typeface="Times New Roman" panose="02020603050405020304" pitchFamily="18" charset="0"/>
          </a:endParaRPr>
        </a:p>
      </dgm:t>
    </dgm:pt>
    <dgm:pt modelId="{03D9A649-BC4B-4059-A5EF-F24D5AB8D99F}" type="pres">
      <dgm:prSet presAssocID="{F53CF048-4CB7-42B9-AA43-1A9EFC417D8A}" presName="linearFlow" presStyleCnt="0">
        <dgm:presLayoutVars>
          <dgm:dir/>
          <dgm:resizeHandles val="exact"/>
        </dgm:presLayoutVars>
      </dgm:prSet>
      <dgm:spPr/>
    </dgm:pt>
    <dgm:pt modelId="{B0CADE2A-AD51-48C1-A59C-15F97D1AB15A}" type="pres">
      <dgm:prSet presAssocID="{8F9B2E2C-6ED7-4F3A-B838-244F5F5DCC5E}" presName="composite" presStyleCnt="0"/>
      <dgm:spPr/>
    </dgm:pt>
    <dgm:pt modelId="{EC88FA92-4F94-40F3-89FE-91E0EC3EAAAC}" type="pres">
      <dgm:prSet presAssocID="{8F9B2E2C-6ED7-4F3A-B838-244F5F5DCC5E}"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dgm:spPr>
    </dgm:pt>
    <dgm:pt modelId="{2CC0AD22-26EF-4D43-9D9B-EE9B1F1429BF}" type="pres">
      <dgm:prSet presAssocID="{8F9B2E2C-6ED7-4F3A-B838-244F5F5DCC5E}" presName="txShp" presStyleLbl="node1" presStyleIdx="0" presStyleCnt="3">
        <dgm:presLayoutVars>
          <dgm:bulletEnabled val="1"/>
        </dgm:presLayoutVars>
      </dgm:prSet>
      <dgm:spPr/>
      <dgm:t>
        <a:bodyPr/>
        <a:lstStyle/>
        <a:p>
          <a:endParaRPr lang="uk-UA"/>
        </a:p>
      </dgm:t>
    </dgm:pt>
    <dgm:pt modelId="{AAF056D9-D30C-487A-8EEF-2187D97ABE5E}" type="pres">
      <dgm:prSet presAssocID="{77E2DBA3-548E-407E-B660-3177C99DD16A}" presName="spacing" presStyleCnt="0"/>
      <dgm:spPr/>
    </dgm:pt>
    <dgm:pt modelId="{8EE26A05-5B0E-4551-95E2-073CC212F958}" type="pres">
      <dgm:prSet presAssocID="{B7EEA229-0763-4006-BDA5-A5B7DEF494B4}" presName="composite" presStyleCnt="0"/>
      <dgm:spPr/>
    </dgm:pt>
    <dgm:pt modelId="{78F8EF07-960C-4B41-9146-CB60470EFA0E}" type="pres">
      <dgm:prSet presAssocID="{B7EEA229-0763-4006-BDA5-A5B7DEF494B4}"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39000" r="-39000"/>
          </a:stretch>
        </a:blipFill>
      </dgm:spPr>
    </dgm:pt>
    <dgm:pt modelId="{F8850DE2-4603-4EFD-98ED-CEFB1BD77EC5}" type="pres">
      <dgm:prSet presAssocID="{B7EEA229-0763-4006-BDA5-A5B7DEF494B4}" presName="txShp" presStyleLbl="node1" presStyleIdx="1" presStyleCnt="3">
        <dgm:presLayoutVars>
          <dgm:bulletEnabled val="1"/>
        </dgm:presLayoutVars>
      </dgm:prSet>
      <dgm:spPr/>
    </dgm:pt>
    <dgm:pt modelId="{8B78C7D4-A421-4AD9-918A-C7198F05569F}" type="pres">
      <dgm:prSet presAssocID="{D4FC23A0-F782-4E8A-ABC1-756BCB284597}" presName="spacing" presStyleCnt="0"/>
      <dgm:spPr/>
    </dgm:pt>
    <dgm:pt modelId="{9C2EE9C1-0F49-458F-9EFC-4823568186F0}" type="pres">
      <dgm:prSet presAssocID="{A4EDE63F-BE80-4A40-80FE-E19635BE24E8}" presName="composite" presStyleCnt="0"/>
      <dgm:spPr/>
    </dgm:pt>
    <dgm:pt modelId="{58861697-EDE1-4BEE-8764-5CA238CD4FF3}" type="pres">
      <dgm:prSet presAssocID="{A4EDE63F-BE80-4A40-80FE-E19635BE24E8}" presName="imgShp" presStyleLbl="fgImgPlace1" presStyleIdx="2" presStyleCnt="3"/>
      <dgm:spPr>
        <a:blipFill rotWithShape="1">
          <a:blip xmlns:r="http://schemas.openxmlformats.org/officeDocument/2006/relationships" r:embed="rId3"/>
          <a:stretch>
            <a:fillRect/>
          </a:stretch>
        </a:blipFill>
      </dgm:spPr>
    </dgm:pt>
    <dgm:pt modelId="{4B987555-6613-4487-8F00-732FCB709675}" type="pres">
      <dgm:prSet presAssocID="{A4EDE63F-BE80-4A40-80FE-E19635BE24E8}" presName="txShp" presStyleLbl="node1" presStyleIdx="2" presStyleCnt="3">
        <dgm:presLayoutVars>
          <dgm:bulletEnabled val="1"/>
        </dgm:presLayoutVars>
      </dgm:prSet>
      <dgm:spPr/>
    </dgm:pt>
  </dgm:ptLst>
  <dgm:cxnLst>
    <dgm:cxn modelId="{341B9025-CE95-4379-9D27-4297BC831D40}" srcId="{F53CF048-4CB7-42B9-AA43-1A9EFC417D8A}" destId="{A4EDE63F-BE80-4A40-80FE-E19635BE24E8}" srcOrd="2" destOrd="0" parTransId="{38EE5E73-7D23-4E63-9BEA-0FF5154CFB91}" sibTransId="{E241A91E-FC97-4C09-83EF-FEF3D79F07E0}"/>
    <dgm:cxn modelId="{BBA8F3BA-3EC8-45D9-B7E6-5E1C74C91FD8}" type="presOf" srcId="{8F9B2E2C-6ED7-4F3A-B838-244F5F5DCC5E}" destId="{2CC0AD22-26EF-4D43-9D9B-EE9B1F1429BF}" srcOrd="0" destOrd="0" presId="urn:microsoft.com/office/officeart/2005/8/layout/vList3"/>
    <dgm:cxn modelId="{E914E068-1B54-468E-8BE1-C6E1AF164757}" type="presOf" srcId="{A4EDE63F-BE80-4A40-80FE-E19635BE24E8}" destId="{4B987555-6613-4487-8F00-732FCB709675}" srcOrd="0" destOrd="0" presId="urn:microsoft.com/office/officeart/2005/8/layout/vList3"/>
    <dgm:cxn modelId="{E70F2E46-F74A-4081-82F5-BCA856215E28}" srcId="{F53CF048-4CB7-42B9-AA43-1A9EFC417D8A}" destId="{8F9B2E2C-6ED7-4F3A-B838-244F5F5DCC5E}" srcOrd="0" destOrd="0" parTransId="{CD45F753-281C-4713-87C6-1C2613E27FDC}" sibTransId="{77E2DBA3-548E-407E-B660-3177C99DD16A}"/>
    <dgm:cxn modelId="{2F4EC9C3-CC51-4290-BF88-7822241715AE}" type="presOf" srcId="{B7EEA229-0763-4006-BDA5-A5B7DEF494B4}" destId="{F8850DE2-4603-4EFD-98ED-CEFB1BD77EC5}" srcOrd="0" destOrd="0" presId="urn:microsoft.com/office/officeart/2005/8/layout/vList3"/>
    <dgm:cxn modelId="{B439A075-16AE-4EBB-A388-FBE99027A202}" srcId="{F53CF048-4CB7-42B9-AA43-1A9EFC417D8A}" destId="{B7EEA229-0763-4006-BDA5-A5B7DEF494B4}" srcOrd="1" destOrd="0" parTransId="{DF893126-96C4-43DD-BA81-C5972176FF88}" sibTransId="{D4FC23A0-F782-4E8A-ABC1-756BCB284597}"/>
    <dgm:cxn modelId="{B552B8A6-155F-4160-BCE5-F4F327524801}" type="presOf" srcId="{F53CF048-4CB7-42B9-AA43-1A9EFC417D8A}" destId="{03D9A649-BC4B-4059-A5EF-F24D5AB8D99F}" srcOrd="0" destOrd="0" presId="urn:microsoft.com/office/officeart/2005/8/layout/vList3"/>
    <dgm:cxn modelId="{BE06EE65-D4A6-466D-8F8F-F4B98E6EB510}" type="presParOf" srcId="{03D9A649-BC4B-4059-A5EF-F24D5AB8D99F}" destId="{B0CADE2A-AD51-48C1-A59C-15F97D1AB15A}" srcOrd="0" destOrd="0" presId="urn:microsoft.com/office/officeart/2005/8/layout/vList3"/>
    <dgm:cxn modelId="{8A1818A6-89E7-43A4-99E4-99C2F39A6CF5}" type="presParOf" srcId="{B0CADE2A-AD51-48C1-A59C-15F97D1AB15A}" destId="{EC88FA92-4F94-40F3-89FE-91E0EC3EAAAC}" srcOrd="0" destOrd="0" presId="urn:microsoft.com/office/officeart/2005/8/layout/vList3"/>
    <dgm:cxn modelId="{19465974-CE10-408C-8144-83E95D892EFB}" type="presParOf" srcId="{B0CADE2A-AD51-48C1-A59C-15F97D1AB15A}" destId="{2CC0AD22-26EF-4D43-9D9B-EE9B1F1429BF}" srcOrd="1" destOrd="0" presId="urn:microsoft.com/office/officeart/2005/8/layout/vList3"/>
    <dgm:cxn modelId="{8ABF31DF-6F15-4A37-A6B4-09AA4440F8E6}" type="presParOf" srcId="{03D9A649-BC4B-4059-A5EF-F24D5AB8D99F}" destId="{AAF056D9-D30C-487A-8EEF-2187D97ABE5E}" srcOrd="1" destOrd="0" presId="urn:microsoft.com/office/officeart/2005/8/layout/vList3"/>
    <dgm:cxn modelId="{2E3271EE-31D4-4522-83D9-0FCA12DE763E}" type="presParOf" srcId="{03D9A649-BC4B-4059-A5EF-F24D5AB8D99F}" destId="{8EE26A05-5B0E-4551-95E2-073CC212F958}" srcOrd="2" destOrd="0" presId="urn:microsoft.com/office/officeart/2005/8/layout/vList3"/>
    <dgm:cxn modelId="{6626CBDE-74E1-4CBA-8824-5C7AD21C28DD}" type="presParOf" srcId="{8EE26A05-5B0E-4551-95E2-073CC212F958}" destId="{78F8EF07-960C-4B41-9146-CB60470EFA0E}" srcOrd="0" destOrd="0" presId="urn:microsoft.com/office/officeart/2005/8/layout/vList3"/>
    <dgm:cxn modelId="{3CC93BC1-2313-4F84-B2FC-0110D2AC119A}" type="presParOf" srcId="{8EE26A05-5B0E-4551-95E2-073CC212F958}" destId="{F8850DE2-4603-4EFD-98ED-CEFB1BD77EC5}" srcOrd="1" destOrd="0" presId="urn:microsoft.com/office/officeart/2005/8/layout/vList3"/>
    <dgm:cxn modelId="{05ABA1D7-9C6D-4051-82D6-FAD41266EA47}" type="presParOf" srcId="{03D9A649-BC4B-4059-A5EF-F24D5AB8D99F}" destId="{8B78C7D4-A421-4AD9-918A-C7198F05569F}" srcOrd="3" destOrd="0" presId="urn:microsoft.com/office/officeart/2005/8/layout/vList3"/>
    <dgm:cxn modelId="{093EAEBD-E690-4C33-AEAE-37AED4297CEE}" type="presParOf" srcId="{03D9A649-BC4B-4059-A5EF-F24D5AB8D99F}" destId="{9C2EE9C1-0F49-458F-9EFC-4823568186F0}" srcOrd="4" destOrd="0" presId="urn:microsoft.com/office/officeart/2005/8/layout/vList3"/>
    <dgm:cxn modelId="{550BE68B-2B29-4022-8322-DC5B81DF4D07}" type="presParOf" srcId="{9C2EE9C1-0F49-458F-9EFC-4823568186F0}" destId="{58861697-EDE1-4BEE-8764-5CA238CD4FF3}" srcOrd="0" destOrd="0" presId="urn:microsoft.com/office/officeart/2005/8/layout/vList3"/>
    <dgm:cxn modelId="{766DB00E-FAC8-48E0-921A-B1C4AB014881}" type="presParOf" srcId="{9C2EE9C1-0F49-458F-9EFC-4823568186F0}" destId="{4B987555-6613-4487-8F00-732FCB709675}"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A950A55-75E3-4698-BAD7-625828D35B09}"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uk-UA"/>
        </a:p>
      </dgm:t>
    </dgm:pt>
    <dgm:pt modelId="{A61BC5AA-6153-4A00-8F47-1018233305E2}">
      <dgm:prSet phldrT="[Текст]" custT="1"/>
      <dgm:spPr/>
      <dgm:t>
        <a:bodyPr/>
        <a:lstStyle/>
        <a:p>
          <a:pPr algn="ctr">
            <a:lnSpc>
              <a:spcPct val="100000"/>
            </a:lnSpc>
          </a:pPr>
          <a:r>
            <a:rPr lang="ru-RU" sz="1400" dirty="0" err="1" smtClean="0">
              <a:latin typeface="Times New Roman" panose="02020603050405020304" pitchFamily="18" charset="0"/>
              <a:cs typeface="Times New Roman" panose="02020603050405020304" pitchFamily="18" charset="0"/>
            </a:rPr>
            <a:t>медіарілейшнз</a:t>
          </a:r>
          <a:r>
            <a:rPr lang="ru-RU" sz="1400" dirty="0" smtClean="0">
              <a:latin typeface="Times New Roman" panose="02020603050405020304" pitchFamily="18" charset="0"/>
              <a:cs typeface="Times New Roman" panose="02020603050405020304" pitchFamily="18" charset="0"/>
            </a:rPr>
            <a:t> - </a:t>
          </a:r>
          <a:r>
            <a:rPr lang="ru-RU" sz="1400" dirty="0" err="1" smtClean="0">
              <a:latin typeface="Times New Roman" panose="02020603050405020304" pitchFamily="18" charset="0"/>
              <a:cs typeface="Times New Roman" panose="02020603050405020304" pitchFamily="18" charset="0"/>
            </a:rPr>
            <a:t>це</a:t>
          </a:r>
          <a:r>
            <a:rPr lang="ru-RU" sz="1400" dirty="0" smtClean="0">
              <a:latin typeface="Times New Roman" panose="02020603050405020304" pitchFamily="18" charset="0"/>
              <a:cs typeface="Times New Roman" panose="02020603050405020304" pitchFamily="18" charset="0"/>
            </a:rPr>
            <a:t> форма </a:t>
          </a:r>
          <a:r>
            <a:rPr lang="ru-RU" sz="1400" dirty="0" err="1" smtClean="0">
              <a:latin typeface="Times New Roman" panose="02020603050405020304" pitchFamily="18" charset="0"/>
              <a:cs typeface="Times New Roman" panose="02020603050405020304" pitchFamily="18" charset="0"/>
            </a:rPr>
            <a:t>відносин</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державних</a:t>
          </a:r>
          <a:r>
            <a:rPr lang="ru-RU" sz="1400" dirty="0" smtClean="0">
              <a:latin typeface="Times New Roman" panose="02020603050405020304" pitchFamily="18" charset="0"/>
              <a:cs typeface="Times New Roman" panose="02020603050405020304" pitchFamily="18" charset="0"/>
            </a:rPr>
            <a:t> і </a:t>
          </a:r>
          <a:r>
            <a:rPr lang="ru-RU" sz="1400" dirty="0" err="1" smtClean="0">
              <a:latin typeface="Times New Roman" panose="02020603050405020304" pitchFamily="18" charset="0"/>
              <a:cs typeface="Times New Roman" panose="02020603050405020304" pitchFamily="18" charset="0"/>
            </a:rPr>
            <a:t>комерційних</a:t>
          </a:r>
          <a:r>
            <a:rPr lang="ru-RU" sz="1400" dirty="0" smtClean="0">
              <a:latin typeface="Times New Roman" panose="02020603050405020304" pitchFamily="18" charset="0"/>
              <a:cs typeface="Times New Roman" panose="02020603050405020304" pitchFamily="18" charset="0"/>
            </a:rPr>
            <a:t> </a:t>
          </a:r>
          <a:r>
            <a:rPr lang="uk-UA" sz="1400" dirty="0" smtClean="0">
              <a:latin typeface="Times New Roman" panose="02020603050405020304" pitchFamily="18" charset="0"/>
              <a:cs typeface="Times New Roman" panose="02020603050405020304" pitchFamily="18" charset="0"/>
            </a:rPr>
            <a:t>структур зі ЗМІ для підтримки іміджу та репутації організації або першої </a:t>
          </a:r>
          <a:r>
            <a:rPr lang="ru-RU" sz="1400" dirty="0" smtClean="0">
              <a:latin typeface="Times New Roman" panose="02020603050405020304" pitchFamily="18" charset="0"/>
              <a:cs typeface="Times New Roman" panose="02020603050405020304" pitchFamily="18" charset="0"/>
            </a:rPr>
            <a:t>особи. </a:t>
          </a:r>
          <a:r>
            <a:rPr lang="ru-RU" sz="1400" dirty="0" err="1" smtClean="0">
              <a:latin typeface="Times New Roman" panose="02020603050405020304" pitchFamily="18" charset="0"/>
              <a:cs typeface="Times New Roman" panose="02020603050405020304" pitchFamily="18" charset="0"/>
            </a:rPr>
            <a:t>Організаційними</a:t>
          </a:r>
          <a:r>
            <a:rPr lang="ru-RU" sz="1400" dirty="0" smtClean="0">
              <a:latin typeface="Times New Roman" panose="02020603050405020304" pitchFamily="18" charset="0"/>
              <a:cs typeface="Times New Roman" panose="02020603050405020304" pitchFamily="18" charset="0"/>
            </a:rPr>
            <a:t> формами </a:t>
          </a:r>
          <a:r>
            <a:rPr lang="ru-RU" sz="1400" dirty="0" err="1" smtClean="0">
              <a:latin typeface="Times New Roman" panose="02020603050405020304" pitchFamily="18" charset="0"/>
              <a:cs typeface="Times New Roman" panose="02020603050405020304" pitchFamily="18" charset="0"/>
            </a:rPr>
            <a:t>стосунків</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зі</a:t>
          </a:r>
          <a:r>
            <a:rPr lang="ru-RU" sz="1400" dirty="0" smtClean="0">
              <a:latin typeface="Times New Roman" panose="02020603050405020304" pitchFamily="18" charset="0"/>
              <a:cs typeface="Times New Roman" panose="02020603050405020304" pitchFamily="18" charset="0"/>
            </a:rPr>
            <a:t> ЗМІ є: </a:t>
          </a:r>
          <a:r>
            <a:rPr lang="ru-RU" sz="1400" dirty="0" err="1" smtClean="0">
              <a:latin typeface="Times New Roman" panose="02020603050405020304" pitchFamily="18" charset="0"/>
              <a:cs typeface="Times New Roman" panose="02020603050405020304" pitchFamily="18" charset="0"/>
            </a:rPr>
            <a:t>прес-служби</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пресцентри</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прес-секретарі</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прес</a:t>
          </a:r>
          <a:r>
            <a:rPr lang="ru-RU" sz="1400" dirty="0" smtClean="0">
              <a:latin typeface="Times New Roman" panose="02020603050405020304" pitchFamily="18" charset="0"/>
              <a:cs typeface="Times New Roman" panose="02020603050405020304" pitchFamily="18" charset="0"/>
            </a:rPr>
            <a:t>-бюро. На </a:t>
          </a:r>
          <a:r>
            <a:rPr lang="ru-RU" sz="1400" dirty="0" err="1" smtClean="0">
              <a:latin typeface="Times New Roman" panose="02020603050405020304" pitchFamily="18" charset="0"/>
              <a:cs typeface="Times New Roman" panose="02020603050405020304" pitchFamily="18" charset="0"/>
            </a:rPr>
            <a:t>поточний</a:t>
          </a:r>
          <a:r>
            <a:rPr lang="ru-RU" sz="1400" dirty="0" smtClean="0">
              <a:latin typeface="Times New Roman" panose="02020603050405020304" pitchFamily="18" charset="0"/>
              <a:cs typeface="Times New Roman" panose="02020603050405020304" pitchFamily="18" charset="0"/>
            </a:rPr>
            <a:t> момент </a:t>
          </a:r>
          <a:r>
            <a:rPr lang="ru-RU" sz="1400" dirty="0" err="1" smtClean="0">
              <a:latin typeface="Times New Roman" panose="02020603050405020304" pitchFamily="18" charset="0"/>
              <a:cs typeface="Times New Roman" panose="02020603050405020304" pitchFamily="18" charset="0"/>
            </a:rPr>
            <a:t>важливо</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робити</a:t>
          </a:r>
          <a:r>
            <a:rPr lang="ru-RU" sz="1400" dirty="0" smtClean="0">
              <a:latin typeface="Times New Roman" panose="02020603050405020304" pitchFamily="18" charset="0"/>
              <a:cs typeface="Times New Roman" panose="02020603050405020304" pitchFamily="18" charset="0"/>
            </a:rPr>
            <a:t> акцент на </a:t>
          </a:r>
          <a:r>
            <a:rPr lang="ru-RU" sz="1400" dirty="0" err="1" smtClean="0">
              <a:latin typeface="Times New Roman" panose="02020603050405020304" pitchFamily="18" charset="0"/>
              <a:cs typeface="Times New Roman" panose="02020603050405020304" pitchFamily="18" charset="0"/>
            </a:rPr>
            <a:t>змістовній</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стороні</a:t>
          </a:r>
          <a:r>
            <a:rPr lang="ru-RU" sz="1400" dirty="0" smtClean="0">
              <a:latin typeface="Times New Roman" panose="02020603050405020304" pitchFamily="18" charset="0"/>
              <a:cs typeface="Times New Roman" panose="02020603050405020304" pitchFamily="18" charset="0"/>
            </a:rPr>
            <a:t> бренду - </a:t>
          </a:r>
          <a:r>
            <a:rPr lang="ru-RU" sz="1400" dirty="0" err="1" smtClean="0">
              <a:latin typeface="Times New Roman" panose="02020603050405020304" pitchFamily="18" charset="0"/>
              <a:cs typeface="Times New Roman" panose="02020603050405020304" pitchFamily="18" charset="0"/>
            </a:rPr>
            <a:t>його</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філософії</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історії</a:t>
          </a:r>
          <a:r>
            <a:rPr lang="ru-RU" sz="1400" dirty="0" smtClean="0">
              <a:latin typeface="Times New Roman" panose="02020603050405020304" pitchFamily="18" charset="0"/>
              <a:cs typeface="Times New Roman" panose="02020603050405020304" pitchFamily="18" charset="0"/>
            </a:rPr>
            <a:t> та </a:t>
          </a:r>
          <a:r>
            <a:rPr lang="ru-RU" sz="1400" dirty="0" err="1" smtClean="0">
              <a:latin typeface="Times New Roman" panose="02020603050405020304" pitchFamily="18" charset="0"/>
              <a:cs typeface="Times New Roman" panose="02020603050405020304" pitchFamily="18" charset="0"/>
            </a:rPr>
            <a:t>цінностях</a:t>
          </a:r>
          <a:r>
            <a:rPr lang="ru-RU" sz="1400" dirty="0" smtClean="0">
              <a:latin typeface="Times New Roman" panose="02020603050405020304" pitchFamily="18" charset="0"/>
              <a:cs typeface="Times New Roman" panose="02020603050405020304" pitchFamily="18" charset="0"/>
            </a:rPr>
            <a:t>;</a:t>
          </a:r>
          <a:endParaRPr lang="uk-UA" sz="1400" dirty="0">
            <a:latin typeface="Times New Roman" panose="02020603050405020304" pitchFamily="18" charset="0"/>
            <a:cs typeface="Times New Roman" panose="02020603050405020304" pitchFamily="18" charset="0"/>
          </a:endParaRPr>
        </a:p>
      </dgm:t>
    </dgm:pt>
    <dgm:pt modelId="{5F89369D-B64A-4147-9761-579A34AAC6EC}" type="parTrans" cxnId="{4EF9505C-9452-4EB7-BA19-CAC0EF7A6726}">
      <dgm:prSet/>
      <dgm:spPr/>
      <dgm:t>
        <a:bodyPr/>
        <a:lstStyle/>
        <a:p>
          <a:pPr algn="ctr">
            <a:lnSpc>
              <a:spcPct val="100000"/>
            </a:lnSpc>
          </a:pPr>
          <a:endParaRPr lang="uk-UA" sz="1400">
            <a:latin typeface="Times New Roman" panose="02020603050405020304" pitchFamily="18" charset="0"/>
            <a:cs typeface="Times New Roman" panose="02020603050405020304" pitchFamily="18" charset="0"/>
          </a:endParaRPr>
        </a:p>
      </dgm:t>
    </dgm:pt>
    <dgm:pt modelId="{FB875974-4F32-4FE7-AB03-A1A79A655870}" type="sibTrans" cxnId="{4EF9505C-9452-4EB7-BA19-CAC0EF7A6726}">
      <dgm:prSet/>
      <dgm:spPr/>
      <dgm:t>
        <a:bodyPr/>
        <a:lstStyle/>
        <a:p>
          <a:pPr algn="ctr">
            <a:lnSpc>
              <a:spcPct val="100000"/>
            </a:lnSpc>
          </a:pPr>
          <a:endParaRPr lang="uk-UA" sz="1400">
            <a:latin typeface="Times New Roman" panose="02020603050405020304" pitchFamily="18" charset="0"/>
            <a:cs typeface="Times New Roman" panose="02020603050405020304" pitchFamily="18" charset="0"/>
          </a:endParaRPr>
        </a:p>
      </dgm:t>
    </dgm:pt>
    <dgm:pt modelId="{9A98BD55-5EE4-4FBD-84DA-AC2285454690}">
      <dgm:prSet phldrT="[Текст]" custT="1"/>
      <dgm:spPr/>
      <dgm:t>
        <a:bodyPr/>
        <a:lstStyle/>
        <a:p>
          <a:pPr algn="ctr">
            <a:lnSpc>
              <a:spcPct val="100000"/>
            </a:lnSpc>
          </a:pPr>
          <a:r>
            <a:rPr lang="ru-RU" sz="1400" dirty="0" smtClean="0">
              <a:latin typeface="Times New Roman" panose="02020603050405020304" pitchFamily="18" charset="0"/>
              <a:cs typeface="Times New Roman" panose="02020603050405020304" pitchFamily="18" charset="0"/>
            </a:rPr>
            <a:t>метод «</a:t>
          </a:r>
          <a:r>
            <a:rPr lang="ru-RU" sz="1400" dirty="0" err="1" smtClean="0">
              <a:latin typeface="Times New Roman" panose="02020603050405020304" pitchFamily="18" charset="0"/>
              <a:cs typeface="Times New Roman" panose="02020603050405020304" pitchFamily="18" charset="0"/>
            </a:rPr>
            <a:t>пробудження</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інтересу</a:t>
          </a:r>
          <a:r>
            <a:rPr lang="ru-RU" sz="1400" dirty="0" smtClean="0">
              <a:latin typeface="Times New Roman" panose="02020603050405020304" pitchFamily="18" charset="0"/>
              <a:cs typeface="Times New Roman" panose="02020603050405020304" pitchFamily="18" charset="0"/>
            </a:rPr>
            <a:t>» - </a:t>
          </a:r>
          <a:r>
            <a:rPr lang="ru-RU" sz="1400" dirty="0" err="1" smtClean="0">
              <a:latin typeface="Times New Roman" panose="02020603050405020304" pitchFamily="18" charset="0"/>
              <a:cs typeface="Times New Roman" panose="02020603050405020304" pitchFamily="18" charset="0"/>
            </a:rPr>
            <a:t>надання</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цікавих</a:t>
          </a:r>
          <a:r>
            <a:rPr lang="ru-RU" sz="1400" dirty="0" smtClean="0">
              <a:latin typeface="Times New Roman" panose="02020603050405020304" pitchFamily="18" charset="0"/>
              <a:cs typeface="Times New Roman" panose="02020603050405020304" pitchFamily="18" charset="0"/>
            </a:rPr>
            <a:t>, але </a:t>
          </a:r>
          <a:r>
            <a:rPr lang="ru-RU" sz="1400" dirty="0" err="1" smtClean="0">
              <a:latin typeface="Times New Roman" panose="02020603050405020304" pitchFamily="18" charset="0"/>
              <a:cs typeface="Times New Roman" panose="02020603050405020304" pitchFamily="18" charset="0"/>
            </a:rPr>
            <a:t>спірних</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фактів</a:t>
          </a:r>
          <a:r>
            <a:rPr lang="ru-RU" sz="1400" dirty="0" smtClean="0">
              <a:latin typeface="Times New Roman" panose="02020603050405020304" pitchFamily="18" charset="0"/>
              <a:cs typeface="Times New Roman" panose="02020603050405020304" pitchFamily="18" charset="0"/>
            </a:rPr>
            <a:t> в ЗМІ </a:t>
          </a:r>
          <a:r>
            <a:rPr lang="ru-RU" sz="1400" dirty="0" err="1" smtClean="0">
              <a:latin typeface="Times New Roman" panose="02020603050405020304" pitchFamily="18" charset="0"/>
              <a:cs typeface="Times New Roman" panose="02020603050405020304" pitchFamily="18" charset="0"/>
            </a:rPr>
            <a:t>стосовно</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певних</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подій</a:t>
          </a:r>
          <a:r>
            <a:rPr lang="ru-RU" sz="1400" dirty="0" smtClean="0">
              <a:latin typeface="Times New Roman" panose="02020603050405020304" pitchFamily="18" charset="0"/>
              <a:cs typeface="Times New Roman" panose="02020603050405020304" pitchFamily="18" charset="0"/>
            </a:rPr>
            <a:t>, персон, </a:t>
          </a:r>
          <a:r>
            <a:rPr lang="ru-RU" sz="1400" dirty="0" err="1" smtClean="0">
              <a:latin typeface="Times New Roman" panose="02020603050405020304" pitchFamily="18" charset="0"/>
              <a:cs typeface="Times New Roman" panose="02020603050405020304" pitchFamily="18" charset="0"/>
            </a:rPr>
            <a:t>компаній</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тощо</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що</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викликає</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зацікавленість</a:t>
          </a:r>
          <a:r>
            <a:rPr lang="ru-RU" sz="1400" dirty="0" smtClean="0">
              <a:latin typeface="Times New Roman" panose="02020603050405020304" pitchFamily="18" charset="0"/>
              <a:cs typeface="Times New Roman" panose="02020603050405020304" pitchFamily="18" charset="0"/>
            </a:rPr>
            <a:t> не </a:t>
          </a:r>
          <a:r>
            <a:rPr lang="ru-RU" sz="1400" dirty="0" err="1" smtClean="0">
              <a:latin typeface="Times New Roman" panose="02020603050405020304" pitchFamily="18" charset="0"/>
              <a:cs typeface="Times New Roman" panose="02020603050405020304" pitchFamily="18" charset="0"/>
            </a:rPr>
            <a:t>тільки</a:t>
          </a:r>
          <a:r>
            <a:rPr lang="ru-RU" sz="1400" dirty="0" smtClean="0">
              <a:latin typeface="Times New Roman" panose="02020603050405020304" pitchFamily="18" charset="0"/>
              <a:cs typeface="Times New Roman" panose="02020603050405020304" pitchFamily="18" charset="0"/>
            </a:rPr>
            <a:t> до </a:t>
          </a:r>
          <a:r>
            <a:rPr lang="ru-RU" sz="1400" dirty="0" err="1" smtClean="0">
              <a:latin typeface="Times New Roman" panose="02020603050405020304" pitchFamily="18" charset="0"/>
              <a:cs typeface="Times New Roman" panose="02020603050405020304" pitchFamily="18" charset="0"/>
            </a:rPr>
            <a:t>об’єктів</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публікацій</a:t>
          </a:r>
          <a:r>
            <a:rPr lang="ru-RU" sz="1400" dirty="0" smtClean="0">
              <a:latin typeface="Times New Roman" panose="02020603050405020304" pitchFamily="18" charset="0"/>
              <a:cs typeface="Times New Roman" panose="02020603050405020304" pitchFamily="18" charset="0"/>
            </a:rPr>
            <a:t>, але і до того, </a:t>
          </a:r>
          <a:r>
            <a:rPr lang="ru-RU" sz="1400" dirty="0" err="1" smtClean="0">
              <a:latin typeface="Times New Roman" panose="02020603050405020304" pitchFamily="18" charset="0"/>
              <a:cs typeface="Times New Roman" panose="02020603050405020304" pitchFamily="18" charset="0"/>
            </a:rPr>
            <a:t>що</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цих</a:t>
          </a:r>
          <a:r>
            <a:rPr lang="ru-RU" sz="1400" dirty="0" smtClean="0">
              <a:latin typeface="Times New Roman" panose="02020603050405020304" pitchFamily="18" charset="0"/>
              <a:cs typeface="Times New Roman" panose="02020603050405020304" pitchFamily="18" charset="0"/>
            </a:rPr>
            <a:t> людей </a:t>
          </a:r>
          <a:r>
            <a:rPr lang="ru-RU" sz="1400" dirty="0" err="1" smtClean="0">
              <a:latin typeface="Times New Roman" panose="02020603050405020304" pitchFamily="18" charset="0"/>
              <a:cs typeface="Times New Roman" panose="02020603050405020304" pitchFamily="18" charset="0"/>
            </a:rPr>
            <a:t>оточує</a:t>
          </a:r>
          <a:r>
            <a:rPr lang="ru-RU" sz="1400" dirty="0" smtClean="0">
              <a:latin typeface="Times New Roman" panose="02020603050405020304" pitchFamily="18" charset="0"/>
              <a:cs typeface="Times New Roman" panose="02020603050405020304" pitchFamily="18" charset="0"/>
            </a:rPr>
            <a:t>, - до </a:t>
          </a:r>
          <a:r>
            <a:rPr lang="ru-RU" sz="1400" dirty="0" err="1" smtClean="0">
              <a:latin typeface="Times New Roman" panose="02020603050405020304" pitchFamily="18" charset="0"/>
              <a:cs typeface="Times New Roman" panose="02020603050405020304" pitchFamily="18" charset="0"/>
            </a:rPr>
            <a:t>конкретних</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брендів</a:t>
          </a:r>
          <a:r>
            <a:rPr lang="ru-RU" sz="1400" dirty="0" smtClean="0">
              <a:latin typeface="Times New Roman" panose="02020603050405020304" pitchFamily="18" charset="0"/>
              <a:cs typeface="Times New Roman" panose="02020603050405020304" pitchFamily="18" charset="0"/>
            </a:rPr>
            <a:t>;</a:t>
          </a:r>
          <a:endParaRPr lang="uk-UA" sz="1400" dirty="0">
            <a:latin typeface="Times New Roman" panose="02020603050405020304" pitchFamily="18" charset="0"/>
            <a:cs typeface="Times New Roman" panose="02020603050405020304" pitchFamily="18" charset="0"/>
          </a:endParaRPr>
        </a:p>
      </dgm:t>
    </dgm:pt>
    <dgm:pt modelId="{6E18E888-EFAA-4E1B-BA80-BC8430E638A9}" type="parTrans" cxnId="{17D22018-2F77-4BAC-971A-BAA4E8CC709D}">
      <dgm:prSet/>
      <dgm:spPr/>
      <dgm:t>
        <a:bodyPr/>
        <a:lstStyle/>
        <a:p>
          <a:pPr algn="ctr">
            <a:lnSpc>
              <a:spcPct val="100000"/>
            </a:lnSpc>
          </a:pPr>
          <a:endParaRPr lang="uk-UA" sz="1400">
            <a:latin typeface="Times New Roman" panose="02020603050405020304" pitchFamily="18" charset="0"/>
            <a:cs typeface="Times New Roman" panose="02020603050405020304" pitchFamily="18" charset="0"/>
          </a:endParaRPr>
        </a:p>
      </dgm:t>
    </dgm:pt>
    <dgm:pt modelId="{BAA4FC18-C6E0-4923-B1F1-301B3E4E95A0}" type="sibTrans" cxnId="{17D22018-2F77-4BAC-971A-BAA4E8CC709D}">
      <dgm:prSet/>
      <dgm:spPr/>
      <dgm:t>
        <a:bodyPr/>
        <a:lstStyle/>
        <a:p>
          <a:pPr algn="ctr">
            <a:lnSpc>
              <a:spcPct val="100000"/>
            </a:lnSpc>
          </a:pPr>
          <a:endParaRPr lang="uk-UA" sz="1400">
            <a:latin typeface="Times New Roman" panose="02020603050405020304" pitchFamily="18" charset="0"/>
            <a:cs typeface="Times New Roman" panose="02020603050405020304" pitchFamily="18" charset="0"/>
          </a:endParaRPr>
        </a:p>
      </dgm:t>
    </dgm:pt>
    <dgm:pt modelId="{807E39AA-1C21-4AA9-8548-50807B8C3501}">
      <dgm:prSet phldrT="[Текст]" custT="1"/>
      <dgm:spPr/>
      <dgm:t>
        <a:bodyPr/>
        <a:lstStyle/>
        <a:p>
          <a:pPr algn="ctr">
            <a:lnSpc>
              <a:spcPct val="100000"/>
            </a:lnSpc>
          </a:pPr>
          <a:r>
            <a:rPr lang="ru-RU" sz="1400" dirty="0" err="1" smtClean="0">
              <a:latin typeface="Times New Roman" panose="02020603050405020304" pitchFamily="18" charset="0"/>
              <a:cs typeface="Times New Roman" panose="02020603050405020304" pitchFamily="18" charset="0"/>
            </a:rPr>
            <a:t>використання</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блогосфери</a:t>
          </a:r>
          <a:r>
            <a:rPr lang="ru-RU" sz="1400" dirty="0" smtClean="0">
              <a:latin typeface="Times New Roman" panose="02020603050405020304" pitchFamily="18" charset="0"/>
              <a:cs typeface="Times New Roman" panose="02020603050405020304" pitchFamily="18" charset="0"/>
            </a:rPr>
            <a:t> - новина на </a:t>
          </a:r>
          <a:r>
            <a:rPr lang="ru-RU" sz="1400" dirty="0" err="1" smtClean="0">
              <a:latin typeface="Times New Roman" panose="02020603050405020304" pitchFamily="18" charset="0"/>
              <a:cs typeface="Times New Roman" panose="02020603050405020304" pitchFamily="18" charset="0"/>
            </a:rPr>
            <a:t>особистій</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сторінці</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блогера</a:t>
          </a:r>
          <a:r>
            <a:rPr lang="en-US" sz="1400" dirty="0" smtClean="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є </a:t>
          </a:r>
          <a:r>
            <a:rPr lang="ru-RU" sz="1400" dirty="0" err="1" smtClean="0">
              <a:latin typeface="Times New Roman" panose="02020603050405020304" pitchFamily="18" charset="0"/>
              <a:cs typeface="Times New Roman" panose="02020603050405020304" pitchFamily="18" charset="0"/>
            </a:rPr>
            <a:t>потенційно</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цікавою</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інформацією</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навіть</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якщо</a:t>
          </a:r>
          <a:r>
            <a:rPr lang="ru-RU" sz="1400" dirty="0" smtClean="0">
              <a:latin typeface="Times New Roman" panose="02020603050405020304" pitchFamily="18" charset="0"/>
              <a:cs typeface="Times New Roman" panose="02020603050405020304" pitchFamily="18" charset="0"/>
            </a:rPr>
            <a:t> там </a:t>
          </a:r>
          <a:r>
            <a:rPr lang="ru-RU" sz="1400" dirty="0" err="1" smtClean="0">
              <a:latin typeface="Times New Roman" panose="02020603050405020304" pitchFamily="18" charset="0"/>
              <a:cs typeface="Times New Roman" panose="02020603050405020304" pitchFamily="18" charset="0"/>
            </a:rPr>
            <a:t>повідомляється</a:t>
          </a:r>
          <a:r>
            <a:rPr lang="ru-RU" sz="1400" dirty="0" smtClean="0">
              <a:latin typeface="Times New Roman" panose="02020603050405020304" pitchFamily="18" charset="0"/>
              <a:cs typeface="Times New Roman" panose="02020603050405020304" pitchFamily="18" charset="0"/>
            </a:rPr>
            <a:t> те ж </a:t>
          </a:r>
          <a:r>
            <a:rPr lang="ru-RU" sz="1400" dirty="0" err="1" smtClean="0">
              <a:latin typeface="Times New Roman" panose="02020603050405020304" pitchFamily="18" charset="0"/>
              <a:cs typeface="Times New Roman" panose="02020603050405020304" pitchFamily="18" charset="0"/>
            </a:rPr>
            <a:t>саме</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що</a:t>
          </a:r>
          <a:r>
            <a:rPr lang="ru-RU" sz="1400" dirty="0" smtClean="0">
              <a:latin typeface="Times New Roman" panose="02020603050405020304" pitchFamily="18" charset="0"/>
              <a:cs typeface="Times New Roman" panose="02020603050405020304" pitchFamily="18" charset="0"/>
            </a:rPr>
            <a:t> і в </a:t>
          </a:r>
          <a:r>
            <a:rPr lang="ru-RU" sz="1400" dirty="0" err="1" smtClean="0">
              <a:latin typeface="Times New Roman" panose="02020603050405020304" pitchFamily="18" charset="0"/>
              <a:cs typeface="Times New Roman" panose="02020603050405020304" pitchFamily="18" charset="0"/>
            </a:rPr>
            <a:t>оригінальному</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прес-релізі</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Фактично</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мережеві</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журнали</a:t>
          </a:r>
          <a:r>
            <a:rPr lang="ru-RU" sz="1400" dirty="0" smtClean="0">
              <a:latin typeface="Times New Roman" panose="02020603050405020304" pitchFamily="18" charset="0"/>
              <a:cs typeface="Times New Roman" panose="02020603050405020304" pitchFamily="18" charset="0"/>
            </a:rPr>
            <a:t> – </a:t>
          </a:r>
          <a:r>
            <a:rPr lang="ru-RU" sz="1400" dirty="0" err="1" smtClean="0">
              <a:latin typeface="Times New Roman" panose="02020603050405020304" pitchFamily="18" charset="0"/>
              <a:cs typeface="Times New Roman" panose="02020603050405020304" pitchFamily="18" charset="0"/>
            </a:rPr>
            <a:t>це</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новий</a:t>
          </a:r>
          <a:r>
            <a:rPr lang="ru-RU" sz="1400" dirty="0" smtClean="0">
              <a:latin typeface="Times New Roman" panose="02020603050405020304" pitchFamily="18" charset="0"/>
              <a:cs typeface="Times New Roman" panose="02020603050405020304" pitchFamily="18" charset="0"/>
            </a:rPr>
            <a:t> вид </a:t>
          </a:r>
          <a:r>
            <a:rPr lang="ru-RU" sz="1400" dirty="0" err="1" smtClean="0">
              <a:latin typeface="Times New Roman" panose="02020603050405020304" pitchFamily="18" charset="0"/>
              <a:cs typeface="Times New Roman" panose="02020603050405020304" pitchFamily="18" charset="0"/>
            </a:rPr>
            <a:t>реклами</a:t>
          </a:r>
          <a:r>
            <a:rPr lang="ru-RU" sz="1400" dirty="0" smtClean="0">
              <a:latin typeface="Times New Roman" panose="02020603050405020304" pitchFamily="18" charset="0"/>
              <a:cs typeface="Times New Roman" panose="02020603050405020304" pitchFamily="18" charset="0"/>
            </a:rPr>
            <a:t> з </a:t>
          </a:r>
          <a:r>
            <a:rPr lang="ru-RU" sz="1400" dirty="0" err="1" smtClean="0">
              <a:latin typeface="Times New Roman" panose="02020603050405020304" pitchFamily="18" charset="0"/>
              <a:cs typeface="Times New Roman" panose="02020603050405020304" pitchFamily="18" charset="0"/>
            </a:rPr>
            <a:t>вуст</a:t>
          </a:r>
          <a:r>
            <a:rPr lang="ru-RU" sz="1400" dirty="0" smtClean="0">
              <a:latin typeface="Times New Roman" panose="02020603050405020304" pitchFamily="18" charset="0"/>
              <a:cs typeface="Times New Roman" panose="02020603050405020304" pitchFamily="18" charset="0"/>
            </a:rPr>
            <a:t> у </a:t>
          </a:r>
          <a:r>
            <a:rPr lang="ru-RU" sz="1400" dirty="0" err="1" smtClean="0">
              <a:latin typeface="Times New Roman" panose="02020603050405020304" pitchFamily="18" charset="0"/>
              <a:cs typeface="Times New Roman" panose="02020603050405020304" pitchFamily="18" charset="0"/>
            </a:rPr>
            <a:t>вуста</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оскільки</a:t>
          </a:r>
          <a:r>
            <a:rPr lang="ru-RU" sz="1400" dirty="0" smtClean="0">
              <a:latin typeface="Times New Roman" panose="02020603050405020304" pitchFamily="18" charset="0"/>
              <a:cs typeface="Times New Roman" panose="02020603050405020304" pitchFamily="18" charset="0"/>
            </a:rPr>
            <a:t> вони </a:t>
          </a:r>
          <a:r>
            <a:rPr lang="ru-RU" sz="1400" dirty="0" err="1" smtClean="0">
              <a:latin typeface="Times New Roman" panose="02020603050405020304" pitchFamily="18" charset="0"/>
              <a:cs typeface="Times New Roman" panose="02020603050405020304" pitchFamily="18" charset="0"/>
            </a:rPr>
            <a:t>написані</a:t>
          </a:r>
          <a:r>
            <a:rPr lang="ru-RU" sz="1400" dirty="0" smtClean="0">
              <a:latin typeface="Times New Roman" panose="02020603050405020304" pitchFamily="18" charset="0"/>
              <a:cs typeface="Times New Roman" panose="02020603050405020304" pitchFamily="18" charset="0"/>
            </a:rPr>
            <a:t> живою </a:t>
          </a:r>
          <a:r>
            <a:rPr lang="uk-UA" sz="1400" dirty="0" smtClean="0">
              <a:latin typeface="Times New Roman" panose="02020603050405020304" pitchFamily="18" charset="0"/>
              <a:cs typeface="Times New Roman" panose="02020603050405020304" pitchFamily="18" charset="0"/>
            </a:rPr>
            <a:t>людською мовою, що викликає довіру. З кожним відвідуванням читач </a:t>
          </a:r>
          <a:r>
            <a:rPr lang="ru-RU" sz="1400" dirty="0" err="1" smtClean="0">
              <a:latin typeface="Times New Roman" panose="02020603050405020304" pitchFamily="18" charset="0"/>
              <a:cs typeface="Times New Roman" panose="02020603050405020304" pitchFamily="18" charset="0"/>
            </a:rPr>
            <a:t>інтернет-щоденника</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починає</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краще</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розуміти</a:t>
          </a:r>
          <a:r>
            <a:rPr lang="ru-RU" sz="1400" dirty="0" smtClean="0">
              <a:latin typeface="Times New Roman" panose="02020603050405020304" pitchFamily="18" charset="0"/>
              <a:cs typeface="Times New Roman" panose="02020603050405020304" pitchFamily="18" charset="0"/>
            </a:rPr>
            <a:t> автора і </a:t>
          </a:r>
          <a:r>
            <a:rPr lang="ru-RU" sz="1400" dirty="0" err="1" smtClean="0">
              <a:latin typeface="Times New Roman" panose="02020603050405020304" pitchFamily="18" charset="0"/>
              <a:cs typeface="Times New Roman" panose="02020603050405020304" pitchFamily="18" charset="0"/>
            </a:rPr>
            <a:t>довіряти</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його</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судженням</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що</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може</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свідчити</a:t>
          </a:r>
          <a:r>
            <a:rPr lang="ru-RU" sz="1400" dirty="0" smtClean="0">
              <a:latin typeface="Times New Roman" panose="02020603050405020304" pitchFamily="18" charset="0"/>
              <a:cs typeface="Times New Roman" panose="02020603050405020304" pitchFamily="18" charset="0"/>
            </a:rPr>
            <a:t> про </a:t>
          </a:r>
          <a:r>
            <a:rPr lang="ru-RU" sz="1400" dirty="0" err="1" smtClean="0">
              <a:latin typeface="Times New Roman" panose="02020603050405020304" pitchFamily="18" charset="0"/>
              <a:cs typeface="Times New Roman" panose="02020603050405020304" pitchFamily="18" charset="0"/>
            </a:rPr>
            <a:t>готовність</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діяти</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згідно</a:t>
          </a:r>
          <a:r>
            <a:rPr lang="ru-RU" sz="1400" dirty="0" smtClean="0">
              <a:latin typeface="Times New Roman" panose="02020603050405020304" pitchFamily="18" charset="0"/>
              <a:cs typeface="Times New Roman" panose="02020603050405020304" pitchFamily="18" charset="0"/>
            </a:rPr>
            <a:t> з</a:t>
          </a:r>
          <a:r>
            <a:rPr lang="en-US" sz="1400" dirty="0" smtClean="0">
              <a:latin typeface="Times New Roman" panose="02020603050405020304" pitchFamily="18" charset="0"/>
              <a:cs typeface="Times New Roman" panose="02020603050405020304" pitchFamily="18" charset="0"/>
            </a:rPr>
            <a:t> </a:t>
          </a:r>
          <a:r>
            <a:rPr lang="uk-UA" sz="1400" dirty="0" smtClean="0">
              <a:latin typeface="Times New Roman" panose="02020603050405020304" pitchFamily="18" charset="0"/>
              <a:cs typeface="Times New Roman" panose="02020603050405020304" pitchFamily="18" charset="0"/>
            </a:rPr>
            <a:t>рекомендаціями </a:t>
          </a:r>
          <a:r>
            <a:rPr lang="uk-UA" sz="1400" dirty="0" err="1" smtClean="0">
              <a:latin typeface="Times New Roman" panose="02020603050405020304" pitchFamily="18" charset="0"/>
              <a:cs typeface="Times New Roman" panose="02020603050405020304" pitchFamily="18" charset="0"/>
            </a:rPr>
            <a:t>блогера</a:t>
          </a:r>
          <a:endParaRPr lang="uk-UA" sz="1400" dirty="0">
            <a:latin typeface="Times New Roman" panose="02020603050405020304" pitchFamily="18" charset="0"/>
            <a:cs typeface="Times New Roman" panose="02020603050405020304" pitchFamily="18" charset="0"/>
          </a:endParaRPr>
        </a:p>
      </dgm:t>
    </dgm:pt>
    <dgm:pt modelId="{F35EBF6F-4619-40CC-BD32-25E967892D02}" type="parTrans" cxnId="{4957DD35-6D26-44BB-9D23-84D70F27D27D}">
      <dgm:prSet/>
      <dgm:spPr/>
      <dgm:t>
        <a:bodyPr/>
        <a:lstStyle/>
        <a:p>
          <a:pPr algn="ctr">
            <a:lnSpc>
              <a:spcPct val="100000"/>
            </a:lnSpc>
          </a:pPr>
          <a:endParaRPr lang="uk-UA" sz="1400">
            <a:latin typeface="Times New Roman" panose="02020603050405020304" pitchFamily="18" charset="0"/>
            <a:cs typeface="Times New Roman" panose="02020603050405020304" pitchFamily="18" charset="0"/>
          </a:endParaRPr>
        </a:p>
      </dgm:t>
    </dgm:pt>
    <dgm:pt modelId="{8C6AB13F-1442-457E-B6C0-B999C57ECB9D}" type="sibTrans" cxnId="{4957DD35-6D26-44BB-9D23-84D70F27D27D}">
      <dgm:prSet/>
      <dgm:spPr/>
      <dgm:t>
        <a:bodyPr/>
        <a:lstStyle/>
        <a:p>
          <a:pPr algn="ctr">
            <a:lnSpc>
              <a:spcPct val="100000"/>
            </a:lnSpc>
          </a:pPr>
          <a:endParaRPr lang="uk-UA" sz="1400">
            <a:latin typeface="Times New Roman" panose="02020603050405020304" pitchFamily="18" charset="0"/>
            <a:cs typeface="Times New Roman" panose="02020603050405020304" pitchFamily="18" charset="0"/>
          </a:endParaRPr>
        </a:p>
      </dgm:t>
    </dgm:pt>
    <dgm:pt modelId="{B71F22BC-5773-48C4-BEAC-FC75F1D9ADDC}">
      <dgm:prSet custT="1"/>
      <dgm:spPr/>
      <dgm:t>
        <a:bodyPr/>
        <a:lstStyle/>
        <a:p>
          <a:pPr algn="ctr">
            <a:lnSpc>
              <a:spcPct val="100000"/>
            </a:lnSpc>
          </a:pPr>
          <a:r>
            <a:rPr lang="ru-RU" sz="1400" dirty="0" err="1" smtClean="0">
              <a:latin typeface="Times New Roman" panose="02020603050405020304" pitchFamily="18" charset="0"/>
              <a:cs typeface="Times New Roman" panose="02020603050405020304" pitchFamily="18" charset="0"/>
            </a:rPr>
            <a:t>спеціальні</a:t>
          </a:r>
          <a:r>
            <a:rPr lang="ru-RU" sz="1400" dirty="0" smtClean="0">
              <a:latin typeface="Times New Roman" panose="02020603050405020304" pitchFamily="18" charset="0"/>
              <a:cs typeface="Times New Roman" panose="02020603050405020304" pitchFamily="18" charset="0"/>
            </a:rPr>
            <a:t> заходи – заходи для </a:t>
          </a:r>
          <a:r>
            <a:rPr lang="ru-RU" sz="1400" dirty="0" err="1" smtClean="0">
              <a:latin typeface="Times New Roman" panose="02020603050405020304" pitchFamily="18" charset="0"/>
              <a:cs typeface="Times New Roman" panose="02020603050405020304" pitchFamily="18" charset="0"/>
            </a:rPr>
            <a:t>підтримки</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стійкості</a:t>
          </a:r>
          <a:r>
            <a:rPr lang="ru-RU" sz="1400" dirty="0" smtClean="0">
              <a:latin typeface="Times New Roman" panose="02020603050405020304" pitchFamily="18" charset="0"/>
              <a:cs typeface="Times New Roman" panose="02020603050405020304" pitchFamily="18" charset="0"/>
            </a:rPr>
            <a:t> потоку </a:t>
          </a:r>
          <a:r>
            <a:rPr lang="ru-RU" sz="1400" dirty="0" err="1" smtClean="0">
              <a:latin typeface="Times New Roman" panose="02020603050405020304" pitchFamily="18" charset="0"/>
              <a:cs typeface="Times New Roman" panose="02020603050405020304" pitchFamily="18" charset="0"/>
            </a:rPr>
            <a:t>позитивних</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матеріалів</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щодо</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комерційної</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діяльності</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компанії</a:t>
          </a:r>
          <a:r>
            <a:rPr lang="ru-RU" sz="1400" dirty="0" smtClean="0">
              <a:latin typeface="Times New Roman" panose="02020603050405020304" pitchFamily="18" charset="0"/>
              <a:cs typeface="Times New Roman" panose="02020603050405020304" pitchFamily="18" charset="0"/>
            </a:rPr>
            <a:t> та </a:t>
          </a:r>
          <a:r>
            <a:rPr lang="ru-RU" sz="1400" dirty="0" err="1" smtClean="0">
              <a:latin typeface="Times New Roman" panose="02020603050405020304" pitchFamily="18" charset="0"/>
              <a:cs typeface="Times New Roman" panose="02020603050405020304" pitchFamily="18" charset="0"/>
            </a:rPr>
            <a:t>реалізованих</a:t>
          </a:r>
          <a:r>
            <a:rPr lang="ru-RU" sz="1400" dirty="0" smtClean="0">
              <a:latin typeface="Times New Roman" panose="02020603050405020304" pitchFamily="18" charset="0"/>
              <a:cs typeface="Times New Roman" panose="02020603050405020304" pitchFamily="18" charset="0"/>
            </a:rPr>
            <a:t> нею </a:t>
          </a:r>
          <a:r>
            <a:rPr lang="ru-RU" sz="1400" dirty="0" err="1" smtClean="0">
              <a:latin typeface="Times New Roman" panose="02020603050405020304" pitchFamily="18" charset="0"/>
              <a:cs typeface="Times New Roman" panose="02020603050405020304" pitchFamily="18" charset="0"/>
            </a:rPr>
            <a:t>товарів</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чи</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послуг</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Спеціальні</a:t>
          </a:r>
          <a:r>
            <a:rPr lang="ru-RU" sz="1400" dirty="0" smtClean="0">
              <a:latin typeface="Times New Roman" panose="02020603050405020304" pitchFamily="18" charset="0"/>
              <a:cs typeface="Times New Roman" panose="02020603050405020304" pitchFamily="18" charset="0"/>
            </a:rPr>
            <a:t> заходи PR </a:t>
          </a:r>
          <a:r>
            <a:rPr lang="ru-RU" sz="1400" dirty="0" err="1" smtClean="0">
              <a:latin typeface="Times New Roman" panose="02020603050405020304" pitchFamily="18" charset="0"/>
              <a:cs typeface="Times New Roman" panose="02020603050405020304" pitchFamily="18" charset="0"/>
            </a:rPr>
            <a:t>організуються</a:t>
          </a:r>
          <a:r>
            <a:rPr lang="ru-RU" sz="1400" dirty="0" smtClean="0">
              <a:latin typeface="Times New Roman" panose="02020603050405020304" pitchFamily="18" charset="0"/>
              <a:cs typeface="Times New Roman" panose="02020603050405020304" pitchFamily="18" charset="0"/>
            </a:rPr>
            <a:t> у </a:t>
          </a:r>
          <a:r>
            <a:rPr lang="ru-RU" sz="1400" dirty="0" err="1" smtClean="0">
              <a:latin typeface="Times New Roman" panose="02020603050405020304" pitchFamily="18" charset="0"/>
              <a:cs typeface="Times New Roman" panose="02020603050405020304" pitchFamily="18" charset="0"/>
            </a:rPr>
            <a:t>випадку</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якщо</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існує</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довготривалий</a:t>
          </a:r>
          <a:r>
            <a:rPr lang="ru-RU" sz="1400" dirty="0" smtClean="0">
              <a:latin typeface="Times New Roman" panose="02020603050405020304" pitchFamily="18" charset="0"/>
              <a:cs typeface="Times New Roman" panose="02020603050405020304" pitchFamily="18" charset="0"/>
            </a:rPr>
            <a:t> брак </a:t>
          </a:r>
          <a:r>
            <a:rPr lang="ru-RU" sz="1400" dirty="0" err="1" smtClean="0">
              <a:latin typeface="Times New Roman" panose="02020603050405020304" pitchFamily="18" charset="0"/>
              <a:cs typeface="Times New Roman" panose="02020603050405020304" pitchFamily="18" charset="0"/>
            </a:rPr>
            <a:t>цікавих</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новинних</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приводів</a:t>
          </a:r>
          <a:r>
            <a:rPr lang="ru-RU" sz="1400" dirty="0" smtClean="0">
              <a:latin typeface="Times New Roman" panose="02020603050405020304" pitchFamily="18" charset="0"/>
              <a:cs typeface="Times New Roman" panose="02020603050405020304" pitchFamily="18" charset="0"/>
            </a:rPr>
            <a:t> і </a:t>
          </a:r>
          <a:r>
            <a:rPr lang="ru-RU" sz="1400" dirty="0" err="1" smtClean="0">
              <a:latin typeface="Times New Roman" panose="02020603050405020304" pitchFamily="18" charset="0"/>
              <a:cs typeface="Times New Roman" panose="02020603050405020304" pitchFamily="18" charset="0"/>
            </a:rPr>
            <a:t>являють</a:t>
          </a:r>
          <a:r>
            <a:rPr lang="ru-RU" sz="1400" dirty="0" smtClean="0">
              <a:latin typeface="Times New Roman" panose="02020603050405020304" pitchFamily="18" charset="0"/>
              <a:cs typeface="Times New Roman" panose="02020603050405020304" pitchFamily="18" charset="0"/>
            </a:rPr>
            <a:t> собою </a:t>
          </a:r>
          <a:r>
            <a:rPr lang="ru-RU" sz="1400" dirty="0" err="1" smtClean="0">
              <a:latin typeface="Times New Roman" panose="02020603050405020304" pitchFamily="18" charset="0"/>
              <a:cs typeface="Times New Roman" panose="02020603050405020304" pitchFamily="18" charset="0"/>
            </a:rPr>
            <a:t>виставки</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лотереї</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вікторини</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мають</a:t>
          </a:r>
          <a:r>
            <a:rPr lang="ru-RU" sz="1400" dirty="0" smtClean="0">
              <a:latin typeface="Times New Roman" panose="02020603050405020304" pitchFamily="18" charset="0"/>
              <a:cs typeface="Times New Roman" panose="02020603050405020304" pitchFamily="18" charset="0"/>
            </a:rPr>
            <a:t> на </a:t>
          </a:r>
          <a:r>
            <a:rPr lang="ru-RU" sz="1400" dirty="0" err="1" smtClean="0">
              <a:latin typeface="Times New Roman" panose="02020603050405020304" pitchFamily="18" charset="0"/>
              <a:cs typeface="Times New Roman" panose="02020603050405020304" pitchFamily="18" charset="0"/>
            </a:rPr>
            <a:t>меті</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залучити</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максимальну</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кількість</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потенційних</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покупців</a:t>
          </a:r>
          <a:r>
            <a:rPr lang="ru-RU" sz="1400" dirty="0" smtClean="0">
              <a:latin typeface="Times New Roman" panose="02020603050405020304" pitchFamily="18" charset="0"/>
              <a:cs typeface="Times New Roman" panose="02020603050405020304" pitchFamily="18" charset="0"/>
            </a:rPr>
            <a:t>, а </a:t>
          </a:r>
          <a:r>
            <a:rPr lang="ru-RU" sz="1400" dirty="0" err="1" smtClean="0">
              <a:latin typeface="Times New Roman" panose="02020603050405020304" pitchFamily="18" charset="0"/>
              <a:cs typeface="Times New Roman" panose="02020603050405020304" pitchFamily="18" charset="0"/>
            </a:rPr>
            <a:t>також</a:t>
          </a:r>
          <a:r>
            <a:rPr lang="ru-RU" sz="1400" dirty="0" smtClean="0">
              <a:latin typeface="Times New Roman" panose="02020603050405020304" pitchFamily="18" charset="0"/>
              <a:cs typeface="Times New Roman" panose="02020603050405020304" pitchFamily="18" charset="0"/>
            </a:rPr>
            <a:t> телешоу і </a:t>
          </a:r>
          <a:r>
            <a:rPr lang="ru-RU" sz="1400" dirty="0" err="1" smtClean="0">
              <a:latin typeface="Times New Roman" panose="02020603050405020304" pitchFamily="18" charset="0"/>
              <a:cs typeface="Times New Roman" panose="02020603050405020304" pitchFamily="18" charset="0"/>
            </a:rPr>
            <a:t>радіо</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виступи</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конференції</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наукові</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форуми</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семінари</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з'їзди</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тощо</a:t>
          </a:r>
          <a:r>
            <a:rPr lang="ru-RU" sz="1400" dirty="0" smtClean="0">
              <a:latin typeface="Times New Roman" panose="02020603050405020304" pitchFamily="18" charset="0"/>
              <a:cs typeface="Times New Roman" panose="02020603050405020304" pitchFamily="18" charset="0"/>
            </a:rPr>
            <a:t>;</a:t>
          </a:r>
          <a:endParaRPr lang="uk-UA" sz="1400" dirty="0">
            <a:latin typeface="Times New Roman" panose="02020603050405020304" pitchFamily="18" charset="0"/>
            <a:cs typeface="Times New Roman" panose="02020603050405020304" pitchFamily="18" charset="0"/>
          </a:endParaRPr>
        </a:p>
      </dgm:t>
    </dgm:pt>
    <dgm:pt modelId="{E4169E6F-E59F-4AC6-A2D6-5B88CBAF29E1}" type="parTrans" cxnId="{9CB2BF33-96E4-48A3-A6BE-C0384C37AD39}">
      <dgm:prSet/>
      <dgm:spPr/>
      <dgm:t>
        <a:bodyPr/>
        <a:lstStyle/>
        <a:p>
          <a:pPr algn="ctr">
            <a:lnSpc>
              <a:spcPct val="100000"/>
            </a:lnSpc>
          </a:pPr>
          <a:endParaRPr lang="uk-UA" sz="1400">
            <a:latin typeface="Times New Roman" panose="02020603050405020304" pitchFamily="18" charset="0"/>
            <a:cs typeface="Times New Roman" panose="02020603050405020304" pitchFamily="18" charset="0"/>
          </a:endParaRPr>
        </a:p>
      </dgm:t>
    </dgm:pt>
    <dgm:pt modelId="{1D16A5E4-3E2A-475B-ACD5-B76C1FF2B134}" type="sibTrans" cxnId="{9CB2BF33-96E4-48A3-A6BE-C0384C37AD39}">
      <dgm:prSet/>
      <dgm:spPr/>
      <dgm:t>
        <a:bodyPr/>
        <a:lstStyle/>
        <a:p>
          <a:pPr algn="ctr">
            <a:lnSpc>
              <a:spcPct val="100000"/>
            </a:lnSpc>
          </a:pPr>
          <a:endParaRPr lang="uk-UA" sz="1400">
            <a:latin typeface="Times New Roman" panose="02020603050405020304" pitchFamily="18" charset="0"/>
            <a:cs typeface="Times New Roman" panose="02020603050405020304" pitchFamily="18" charset="0"/>
          </a:endParaRPr>
        </a:p>
      </dgm:t>
    </dgm:pt>
    <dgm:pt modelId="{08A16D26-5922-4316-A5C6-1EC6F40D81F9}">
      <dgm:prSet custT="1"/>
      <dgm:spPr/>
      <dgm:t>
        <a:bodyPr/>
        <a:lstStyle/>
        <a:p>
          <a:pPr algn="ctr">
            <a:lnSpc>
              <a:spcPct val="100000"/>
            </a:lnSpc>
          </a:pPr>
          <a:r>
            <a:rPr lang="ru-RU" sz="1400" dirty="0" smtClean="0">
              <a:latin typeface="Times New Roman" panose="02020603050405020304" pitchFamily="18" charset="0"/>
              <a:cs typeface="Times New Roman" panose="02020603050405020304" pitchFamily="18" charset="0"/>
            </a:rPr>
            <a:t>спонсорство і </a:t>
          </a:r>
          <a:r>
            <a:rPr lang="ru-RU" sz="1400" dirty="0" err="1" smtClean="0">
              <a:latin typeface="Times New Roman" panose="02020603050405020304" pitchFamily="18" charset="0"/>
              <a:cs typeface="Times New Roman" panose="02020603050405020304" pitchFamily="18" charset="0"/>
            </a:rPr>
            <a:t>благодійність</a:t>
          </a:r>
          <a:r>
            <a:rPr lang="ru-RU" sz="1400" dirty="0" smtClean="0">
              <a:latin typeface="Times New Roman" panose="02020603050405020304" pitchFamily="18" charset="0"/>
              <a:cs typeface="Times New Roman" panose="02020603050405020304" pitchFamily="18" charset="0"/>
            </a:rPr>
            <a:t> – </a:t>
          </a:r>
          <a:r>
            <a:rPr lang="ru-RU" sz="1400" dirty="0" err="1" smtClean="0">
              <a:latin typeface="Times New Roman" panose="02020603050405020304" pitchFamily="18" charset="0"/>
              <a:cs typeface="Times New Roman" panose="02020603050405020304" pitchFamily="18" charset="0"/>
            </a:rPr>
            <a:t>серед</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основних</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напрямків</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виокремлюють</a:t>
          </a:r>
          <a:r>
            <a:rPr lang="ru-RU" sz="1400" dirty="0" smtClean="0">
              <a:latin typeface="Times New Roman" panose="02020603050405020304" pitchFamily="18" charset="0"/>
              <a:cs typeface="Times New Roman" panose="02020603050405020304" pitchFamily="18" charset="0"/>
            </a:rPr>
            <a:t>: медицину, </a:t>
          </a:r>
          <a:r>
            <a:rPr lang="ru-RU" sz="1400" dirty="0" err="1" smtClean="0">
              <a:latin typeface="Times New Roman" panose="02020603050405020304" pitchFamily="18" charset="0"/>
              <a:cs typeface="Times New Roman" panose="02020603050405020304" pitchFamily="18" charset="0"/>
            </a:rPr>
            <a:t>освіту</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навколишнє</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природне</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середовище</a:t>
          </a:r>
          <a:r>
            <a:rPr lang="ru-RU" sz="1400" dirty="0" smtClean="0">
              <a:latin typeface="Times New Roman" panose="02020603050405020304" pitchFamily="18" charset="0"/>
              <a:cs typeface="Times New Roman" panose="02020603050405020304" pitchFamily="18" charset="0"/>
            </a:rPr>
            <a:t>, особи з </a:t>
          </a:r>
          <a:r>
            <a:rPr lang="ru-RU" sz="1400" dirty="0" err="1" smtClean="0">
              <a:latin typeface="Times New Roman" panose="02020603050405020304" pitchFamily="18" charset="0"/>
              <a:cs typeface="Times New Roman" panose="02020603050405020304" pitchFamily="18" charset="0"/>
            </a:rPr>
            <a:t>обмеженими</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можливостями</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соціальні</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програми</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тощо</a:t>
          </a:r>
          <a:r>
            <a:rPr lang="ru-RU" sz="1400" dirty="0" smtClean="0">
              <a:latin typeface="Times New Roman" panose="02020603050405020304" pitchFamily="18" charset="0"/>
              <a:cs typeface="Times New Roman" panose="02020603050405020304" pitchFamily="18" charset="0"/>
            </a:rPr>
            <a:t>;</a:t>
          </a:r>
          <a:endParaRPr lang="uk-UA" sz="1400" dirty="0">
            <a:latin typeface="Times New Roman" panose="02020603050405020304" pitchFamily="18" charset="0"/>
            <a:cs typeface="Times New Roman" panose="02020603050405020304" pitchFamily="18" charset="0"/>
          </a:endParaRPr>
        </a:p>
      </dgm:t>
    </dgm:pt>
    <dgm:pt modelId="{BE02225B-1A83-497C-BA07-77AC73D2A152}" type="parTrans" cxnId="{C8FD1568-8A60-4E99-BC11-BD226A70AC75}">
      <dgm:prSet/>
      <dgm:spPr/>
      <dgm:t>
        <a:bodyPr/>
        <a:lstStyle/>
        <a:p>
          <a:pPr algn="ctr">
            <a:lnSpc>
              <a:spcPct val="100000"/>
            </a:lnSpc>
          </a:pPr>
          <a:endParaRPr lang="uk-UA" sz="1400">
            <a:latin typeface="Times New Roman" panose="02020603050405020304" pitchFamily="18" charset="0"/>
            <a:cs typeface="Times New Roman" panose="02020603050405020304" pitchFamily="18" charset="0"/>
          </a:endParaRPr>
        </a:p>
      </dgm:t>
    </dgm:pt>
    <dgm:pt modelId="{EDE65944-CA20-423C-AB93-42D023715325}" type="sibTrans" cxnId="{C8FD1568-8A60-4E99-BC11-BD226A70AC75}">
      <dgm:prSet/>
      <dgm:spPr/>
      <dgm:t>
        <a:bodyPr/>
        <a:lstStyle/>
        <a:p>
          <a:pPr algn="ctr">
            <a:lnSpc>
              <a:spcPct val="100000"/>
            </a:lnSpc>
          </a:pPr>
          <a:endParaRPr lang="uk-UA" sz="1400">
            <a:latin typeface="Times New Roman" panose="02020603050405020304" pitchFamily="18" charset="0"/>
            <a:cs typeface="Times New Roman" panose="02020603050405020304" pitchFamily="18" charset="0"/>
          </a:endParaRPr>
        </a:p>
      </dgm:t>
    </dgm:pt>
    <dgm:pt modelId="{C439027D-91A4-4DD9-9F5B-7F3A82956467}">
      <dgm:prSet custT="1"/>
      <dgm:spPr/>
      <dgm:t>
        <a:bodyPr/>
        <a:lstStyle/>
        <a:p>
          <a:pPr algn="ctr">
            <a:lnSpc>
              <a:spcPct val="100000"/>
            </a:lnSpc>
          </a:pPr>
          <a:r>
            <a:rPr lang="ru-RU" sz="1600" dirty="0" err="1" smtClean="0">
              <a:latin typeface="Times New Roman" panose="02020603050405020304" pitchFamily="18" charset="0"/>
              <a:cs typeface="Times New Roman" panose="02020603050405020304" pitchFamily="18" charset="0"/>
            </a:rPr>
            <a:t>інтерактивна</a:t>
          </a:r>
          <a:r>
            <a:rPr lang="ru-RU" sz="1600" dirty="0" smtClean="0">
              <a:latin typeface="Times New Roman" panose="02020603050405020304" pitchFamily="18" charset="0"/>
              <a:cs typeface="Times New Roman" panose="02020603050405020304" pitchFamily="18" charset="0"/>
            </a:rPr>
            <a:t> </a:t>
          </a:r>
          <a:r>
            <a:rPr lang="ru-RU" sz="1600" dirty="0" err="1" smtClean="0">
              <a:latin typeface="Times New Roman" panose="02020603050405020304" pitchFamily="18" charset="0"/>
              <a:cs typeface="Times New Roman" panose="02020603050405020304" pitchFamily="18" charset="0"/>
            </a:rPr>
            <a:t>взаємодія</a:t>
          </a:r>
          <a:r>
            <a:rPr lang="ru-RU" sz="1600" dirty="0" smtClean="0">
              <a:latin typeface="Times New Roman" panose="02020603050405020304" pitchFamily="18" charset="0"/>
              <a:cs typeface="Times New Roman" panose="02020603050405020304" pitchFamily="18" charset="0"/>
            </a:rPr>
            <a:t> і </a:t>
          </a:r>
          <a:r>
            <a:rPr lang="ru-RU" sz="1600" dirty="0" err="1" smtClean="0">
              <a:latin typeface="Times New Roman" panose="02020603050405020304" pitchFamily="18" charset="0"/>
              <a:cs typeface="Times New Roman" panose="02020603050405020304" pitchFamily="18" charset="0"/>
            </a:rPr>
            <a:t>зворотний</a:t>
          </a:r>
          <a:r>
            <a:rPr lang="ru-RU" sz="1600" dirty="0" smtClean="0">
              <a:latin typeface="Times New Roman" panose="02020603050405020304" pitchFamily="18" charset="0"/>
              <a:cs typeface="Times New Roman" panose="02020603050405020304" pitchFamily="18" charset="0"/>
            </a:rPr>
            <a:t> </a:t>
          </a:r>
          <a:r>
            <a:rPr lang="ru-RU" sz="1600" dirty="0" err="1" smtClean="0">
              <a:latin typeface="Times New Roman" panose="02020603050405020304" pitchFamily="18" charset="0"/>
              <a:cs typeface="Times New Roman" panose="02020603050405020304" pitchFamily="18" charset="0"/>
            </a:rPr>
            <a:t>зв’язок</a:t>
          </a:r>
          <a:r>
            <a:rPr lang="ru-RU" sz="1600" dirty="0" smtClean="0">
              <a:latin typeface="Times New Roman" panose="02020603050405020304" pitchFamily="18" charset="0"/>
              <a:cs typeface="Times New Roman" panose="02020603050405020304" pitchFamily="18" charset="0"/>
            </a:rPr>
            <a:t> – як приклад </a:t>
          </a:r>
          <a:r>
            <a:rPr lang="ru-RU" sz="1600" dirty="0" err="1" smtClean="0">
              <a:latin typeface="Times New Roman" panose="02020603050405020304" pitchFamily="18" charset="0"/>
              <a:cs typeface="Times New Roman" panose="02020603050405020304" pitchFamily="18" charset="0"/>
            </a:rPr>
            <a:t>такої</a:t>
          </a:r>
          <a:r>
            <a:rPr lang="ru-RU" sz="1600" dirty="0" smtClean="0">
              <a:latin typeface="Times New Roman" panose="02020603050405020304" pitchFamily="18" charset="0"/>
              <a:cs typeface="Times New Roman" panose="02020603050405020304" pitchFamily="18" charset="0"/>
            </a:rPr>
            <a:t> </a:t>
          </a:r>
          <a:r>
            <a:rPr lang="ru-RU" sz="1600" dirty="0" err="1" smtClean="0">
              <a:latin typeface="Times New Roman" panose="02020603050405020304" pitchFamily="18" charset="0"/>
              <a:cs typeface="Times New Roman" panose="02020603050405020304" pitchFamily="18" charset="0"/>
            </a:rPr>
            <a:t>взаємодії</a:t>
          </a:r>
          <a:r>
            <a:rPr lang="ru-RU" sz="1600" dirty="0" smtClean="0">
              <a:latin typeface="Times New Roman" panose="02020603050405020304" pitchFamily="18" charset="0"/>
              <a:cs typeface="Times New Roman" panose="02020603050405020304" pitchFamily="18" charset="0"/>
            </a:rPr>
            <a:t> – </a:t>
          </a:r>
          <a:r>
            <a:rPr lang="ru-RU" sz="1600" dirty="0" err="1" smtClean="0">
              <a:latin typeface="Times New Roman" panose="02020603050405020304" pitchFamily="18" charset="0"/>
              <a:cs typeface="Times New Roman" panose="02020603050405020304" pitchFamily="18" charset="0"/>
            </a:rPr>
            <a:t>наявний</a:t>
          </a:r>
          <a:r>
            <a:rPr lang="ru-RU" sz="1600" dirty="0" smtClean="0">
              <a:latin typeface="Times New Roman" panose="02020603050405020304" pitchFamily="18" charset="0"/>
              <a:cs typeface="Times New Roman" panose="02020603050405020304" pitchFamily="18" charset="0"/>
            </a:rPr>
            <a:t> онлайн-</a:t>
          </a:r>
          <a:r>
            <a:rPr lang="ru-RU" sz="1600" dirty="0" err="1" smtClean="0">
              <a:latin typeface="Times New Roman" panose="02020603050405020304" pitchFamily="18" charset="0"/>
              <a:cs typeface="Times New Roman" panose="02020603050405020304" pitchFamily="18" charset="0"/>
            </a:rPr>
            <a:t>сервіс</a:t>
          </a:r>
          <a:r>
            <a:rPr lang="ru-RU" sz="1600" dirty="0" smtClean="0">
              <a:latin typeface="Times New Roman" panose="02020603050405020304" pitchFamily="18" charset="0"/>
              <a:cs typeface="Times New Roman" panose="02020603050405020304" pitchFamily="18" charset="0"/>
            </a:rPr>
            <a:t>, де </a:t>
          </a:r>
          <a:r>
            <a:rPr lang="ru-RU" sz="1600" dirty="0" err="1" smtClean="0">
              <a:latin typeface="Times New Roman" panose="02020603050405020304" pitchFamily="18" charset="0"/>
              <a:cs typeface="Times New Roman" panose="02020603050405020304" pitchFamily="18" charset="0"/>
            </a:rPr>
            <a:t>споживач</a:t>
          </a:r>
          <a:r>
            <a:rPr lang="ru-RU" sz="1600" dirty="0" smtClean="0">
              <a:latin typeface="Times New Roman" panose="02020603050405020304" pitchFamily="18" charset="0"/>
              <a:cs typeface="Times New Roman" panose="02020603050405020304" pitchFamily="18" charset="0"/>
            </a:rPr>
            <a:t> </a:t>
          </a:r>
          <a:r>
            <a:rPr lang="ru-RU" sz="1600" dirty="0" err="1" smtClean="0">
              <a:latin typeface="Times New Roman" panose="02020603050405020304" pitchFamily="18" charset="0"/>
              <a:cs typeface="Times New Roman" panose="02020603050405020304" pitchFamily="18" charset="0"/>
            </a:rPr>
            <a:t>може</a:t>
          </a:r>
          <a:r>
            <a:rPr lang="ru-RU" sz="1600" dirty="0" smtClean="0">
              <a:latin typeface="Times New Roman" panose="02020603050405020304" pitchFamily="18" charset="0"/>
              <a:cs typeface="Times New Roman" panose="02020603050405020304" pitchFamily="18" charset="0"/>
            </a:rPr>
            <a:t> </a:t>
          </a:r>
          <a:r>
            <a:rPr lang="ru-RU" sz="1600" dirty="0" err="1" smtClean="0">
              <a:latin typeface="Times New Roman" panose="02020603050405020304" pitchFamily="18" charset="0"/>
              <a:cs typeface="Times New Roman" panose="02020603050405020304" pitchFamily="18" charset="0"/>
            </a:rPr>
            <a:t>отримати</a:t>
          </a:r>
          <a:r>
            <a:rPr lang="ru-RU" sz="1600" dirty="0" smtClean="0">
              <a:latin typeface="Times New Roman" panose="02020603050405020304" pitchFamily="18" charset="0"/>
              <a:cs typeface="Times New Roman" panose="02020603050405020304" pitchFamily="18" charset="0"/>
            </a:rPr>
            <a:t> </a:t>
          </a:r>
          <a:r>
            <a:rPr lang="ru-RU" sz="1600" dirty="0" err="1" smtClean="0">
              <a:latin typeface="Times New Roman" panose="02020603050405020304" pitchFamily="18" charset="0"/>
              <a:cs typeface="Times New Roman" panose="02020603050405020304" pitchFamily="18" charset="0"/>
            </a:rPr>
            <a:t>індивідуальну</a:t>
          </a:r>
          <a:r>
            <a:rPr lang="ru-RU" sz="1600" dirty="0" smtClean="0">
              <a:latin typeface="Times New Roman" panose="02020603050405020304" pitchFamily="18" charset="0"/>
              <a:cs typeface="Times New Roman" panose="02020603050405020304" pitchFamily="18" charset="0"/>
            </a:rPr>
            <a:t> </a:t>
          </a:r>
          <a:r>
            <a:rPr lang="ru-RU" sz="1600" dirty="0" err="1" smtClean="0">
              <a:latin typeface="Times New Roman" panose="02020603050405020304" pitchFamily="18" charset="0"/>
              <a:cs typeface="Times New Roman" panose="02020603050405020304" pitchFamily="18" charset="0"/>
            </a:rPr>
            <a:t>консультацію</a:t>
          </a:r>
          <a:r>
            <a:rPr lang="ru-RU" sz="1600" dirty="0" smtClean="0">
              <a:latin typeface="Times New Roman" panose="02020603050405020304" pitchFamily="18" charset="0"/>
              <a:cs typeface="Times New Roman" panose="02020603050405020304" pitchFamily="18" charset="0"/>
            </a:rPr>
            <a:t> у </a:t>
          </a:r>
          <a:r>
            <a:rPr lang="ru-RU" sz="1600" dirty="0" err="1" smtClean="0">
              <a:latin typeface="Times New Roman" panose="02020603050405020304" pitchFamily="18" charset="0"/>
              <a:cs typeface="Times New Roman" panose="02020603050405020304" pitchFamily="18" charset="0"/>
            </a:rPr>
            <a:t>фахівця</a:t>
          </a:r>
          <a:r>
            <a:rPr lang="ru-RU" sz="1600" dirty="0" smtClean="0">
              <a:latin typeface="Times New Roman" panose="02020603050405020304" pitchFamily="18" charset="0"/>
              <a:cs typeface="Times New Roman" panose="02020603050405020304" pitchFamily="18" charset="0"/>
            </a:rPr>
            <a:t> </a:t>
          </a:r>
          <a:r>
            <a:rPr lang="ru-RU" sz="1600" dirty="0" err="1" smtClean="0">
              <a:latin typeface="Times New Roman" panose="02020603050405020304" pitchFamily="18" charset="0"/>
              <a:cs typeface="Times New Roman" panose="02020603050405020304" pitchFamily="18" charset="0"/>
            </a:rPr>
            <a:t>незалежно</a:t>
          </a:r>
          <a:r>
            <a:rPr lang="ru-RU" sz="1600" dirty="0" smtClean="0">
              <a:latin typeface="Times New Roman" panose="02020603050405020304" pitchFamily="18" charset="0"/>
              <a:cs typeface="Times New Roman" panose="02020603050405020304" pitchFamily="18" charset="0"/>
            </a:rPr>
            <a:t> </a:t>
          </a:r>
          <a:r>
            <a:rPr lang="ru-RU" sz="1600" dirty="0" err="1" smtClean="0">
              <a:latin typeface="Times New Roman" panose="02020603050405020304" pitchFamily="18" charset="0"/>
              <a:cs typeface="Times New Roman" panose="02020603050405020304" pitchFamily="18" charset="0"/>
            </a:rPr>
            <a:t>від</a:t>
          </a:r>
          <a:r>
            <a:rPr lang="ru-RU" sz="1600" dirty="0" smtClean="0">
              <a:latin typeface="Times New Roman" panose="02020603050405020304" pitchFamily="18" charset="0"/>
              <a:cs typeface="Times New Roman" panose="02020603050405020304" pitchFamily="18" charset="0"/>
            </a:rPr>
            <a:t> часу і </a:t>
          </a:r>
          <a:r>
            <a:rPr lang="ru-RU" sz="1600" dirty="0" err="1" smtClean="0">
              <a:latin typeface="Times New Roman" panose="02020603050405020304" pitchFamily="18" charset="0"/>
              <a:cs typeface="Times New Roman" panose="02020603050405020304" pitchFamily="18" charset="0"/>
            </a:rPr>
            <a:t>місця</a:t>
          </a:r>
          <a:r>
            <a:rPr lang="ru-RU" sz="1600" dirty="0" smtClean="0">
              <a:latin typeface="Times New Roman" panose="02020603050405020304" pitchFamily="18" charset="0"/>
              <a:cs typeface="Times New Roman" panose="02020603050405020304" pitchFamily="18" charset="0"/>
            </a:rPr>
            <a:t> </a:t>
          </a:r>
          <a:r>
            <a:rPr lang="uk-UA" sz="1600" dirty="0" smtClean="0">
              <a:latin typeface="Times New Roman" panose="02020603050405020304" pitchFamily="18" charset="0"/>
              <a:cs typeface="Times New Roman" panose="02020603050405020304" pitchFamily="18" charset="0"/>
            </a:rPr>
            <a:t>перебування;</a:t>
          </a:r>
          <a:endParaRPr lang="uk-UA" sz="1600" dirty="0">
            <a:latin typeface="Times New Roman" panose="02020603050405020304" pitchFamily="18" charset="0"/>
            <a:cs typeface="Times New Roman" panose="02020603050405020304" pitchFamily="18" charset="0"/>
          </a:endParaRPr>
        </a:p>
      </dgm:t>
    </dgm:pt>
    <dgm:pt modelId="{2BC1F23F-D3B0-449D-A89C-5D6244252470}" type="parTrans" cxnId="{5A86FBF5-2622-4E22-824C-0C473D87C34A}">
      <dgm:prSet/>
      <dgm:spPr/>
      <dgm:t>
        <a:bodyPr/>
        <a:lstStyle/>
        <a:p>
          <a:pPr algn="ctr">
            <a:lnSpc>
              <a:spcPct val="100000"/>
            </a:lnSpc>
          </a:pPr>
          <a:endParaRPr lang="uk-UA" sz="1400">
            <a:latin typeface="Times New Roman" panose="02020603050405020304" pitchFamily="18" charset="0"/>
            <a:cs typeface="Times New Roman" panose="02020603050405020304" pitchFamily="18" charset="0"/>
          </a:endParaRPr>
        </a:p>
      </dgm:t>
    </dgm:pt>
    <dgm:pt modelId="{871C913C-641A-48A4-8736-A16BE6D48D18}" type="sibTrans" cxnId="{5A86FBF5-2622-4E22-824C-0C473D87C34A}">
      <dgm:prSet/>
      <dgm:spPr/>
      <dgm:t>
        <a:bodyPr/>
        <a:lstStyle/>
        <a:p>
          <a:pPr algn="ctr">
            <a:lnSpc>
              <a:spcPct val="100000"/>
            </a:lnSpc>
          </a:pPr>
          <a:endParaRPr lang="uk-UA" sz="1400">
            <a:latin typeface="Times New Roman" panose="02020603050405020304" pitchFamily="18" charset="0"/>
            <a:cs typeface="Times New Roman" panose="02020603050405020304" pitchFamily="18" charset="0"/>
          </a:endParaRPr>
        </a:p>
      </dgm:t>
    </dgm:pt>
    <dgm:pt modelId="{6C53745C-4D7A-4624-96A7-68CB8C88C461}">
      <dgm:prSet custT="1"/>
      <dgm:spPr/>
      <dgm:t>
        <a:bodyPr/>
        <a:lstStyle/>
        <a:p>
          <a:pPr algn="ctr">
            <a:lnSpc>
              <a:spcPct val="100000"/>
            </a:lnSpc>
          </a:pP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створення</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ком’юніті</a:t>
          </a:r>
          <a:r>
            <a:rPr lang="ru-RU" sz="1400" dirty="0" smtClean="0">
              <a:latin typeface="Times New Roman" panose="02020603050405020304" pitchFamily="18" charset="0"/>
              <a:cs typeface="Times New Roman" panose="02020603050405020304" pitchFamily="18" charset="0"/>
            </a:rPr>
            <a:t> за </a:t>
          </a:r>
          <a:r>
            <a:rPr lang="ru-RU" sz="1400" dirty="0" err="1" smtClean="0">
              <a:latin typeface="Times New Roman" panose="02020603050405020304" pitchFamily="18" charset="0"/>
              <a:cs typeface="Times New Roman" panose="02020603050405020304" pitchFamily="18" charset="0"/>
            </a:rPr>
            <a:t>допомогою</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мережі</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Інтернет</a:t>
          </a:r>
          <a:r>
            <a:rPr lang="ru-RU" sz="1400" dirty="0" smtClean="0">
              <a:latin typeface="Times New Roman" panose="02020603050405020304" pitchFamily="18" charset="0"/>
              <a:cs typeface="Times New Roman" panose="02020603050405020304" pitchFamily="18" charset="0"/>
            </a:rPr>
            <a:t> – </a:t>
          </a:r>
          <a:r>
            <a:rPr lang="ru-RU" sz="1400" dirty="0" err="1" smtClean="0">
              <a:latin typeface="Times New Roman" panose="02020603050405020304" pitchFamily="18" charset="0"/>
              <a:cs typeface="Times New Roman" panose="02020603050405020304" pitchFamily="18" charset="0"/>
            </a:rPr>
            <a:t>створення</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різних</a:t>
          </a:r>
          <a:r>
            <a:rPr lang="ru-RU" sz="1400" dirty="0" smtClean="0">
              <a:latin typeface="Times New Roman" panose="02020603050405020304" pitchFamily="18" charset="0"/>
              <a:cs typeface="Times New Roman" panose="02020603050405020304" pitchFamily="18" charset="0"/>
            </a:rPr>
            <a:t> форм </a:t>
          </a:r>
          <a:r>
            <a:rPr lang="ru-RU" sz="1400" dirty="0" err="1" smtClean="0">
              <a:latin typeface="Times New Roman" panose="02020603050405020304" pitchFamily="18" charset="0"/>
              <a:cs typeface="Times New Roman" panose="02020603050405020304" pitchFamily="18" charset="0"/>
            </a:rPr>
            <a:t>інтерактивного</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спілкування</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форуми</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конкурси</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опитування</a:t>
          </a:r>
          <a:r>
            <a:rPr lang="ru-RU" sz="1400" dirty="0" smtClean="0">
              <a:latin typeface="Times New Roman" panose="02020603050405020304" pitchFamily="18" charset="0"/>
              <a:cs typeface="Times New Roman" panose="02020603050405020304" pitchFamily="18" charset="0"/>
            </a:rPr>
            <a:t>, блоги, </a:t>
          </a:r>
          <a:r>
            <a:rPr lang="ru-RU" sz="1400" dirty="0" err="1" smtClean="0">
              <a:latin typeface="Times New Roman" panose="02020603050405020304" pitchFamily="18" charset="0"/>
              <a:cs typeface="Times New Roman" panose="02020603050405020304" pitchFamily="18" charset="0"/>
            </a:rPr>
            <a:t>дискусії</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коментарі</a:t>
          </a:r>
          <a:r>
            <a:rPr lang="ru-RU" sz="1400" dirty="0" smtClean="0">
              <a:latin typeface="Times New Roman" panose="02020603050405020304" pitchFamily="18" charset="0"/>
              <a:cs typeface="Times New Roman" panose="02020603050405020304" pitchFamily="18" charset="0"/>
            </a:rPr>
            <a:t> та </a:t>
          </a:r>
          <a:r>
            <a:rPr lang="ru-RU" sz="1400" dirty="0" err="1" smtClean="0">
              <a:latin typeface="Times New Roman" panose="02020603050405020304" pitchFamily="18" charset="0"/>
              <a:cs typeface="Times New Roman" panose="02020603050405020304" pitchFamily="18" charset="0"/>
            </a:rPr>
            <a:t>ін</a:t>
          </a:r>
          <a:r>
            <a:rPr lang="ru-RU" sz="1400" dirty="0" smtClean="0">
              <a:latin typeface="Times New Roman" panose="02020603050405020304" pitchFamily="18" charset="0"/>
              <a:cs typeface="Times New Roman" panose="02020603050405020304" pitchFamily="18" charset="0"/>
            </a:rPr>
            <a:t>.);</a:t>
          </a:r>
          <a:endParaRPr lang="uk-UA" sz="1400" dirty="0">
            <a:latin typeface="Times New Roman" panose="02020603050405020304" pitchFamily="18" charset="0"/>
            <a:cs typeface="Times New Roman" panose="02020603050405020304" pitchFamily="18" charset="0"/>
          </a:endParaRPr>
        </a:p>
      </dgm:t>
    </dgm:pt>
    <dgm:pt modelId="{B1B2D0DD-55D0-4D14-ADEB-A4FA90C70EEE}" type="parTrans" cxnId="{4895565F-BC30-420D-8973-71013A67D5E5}">
      <dgm:prSet/>
      <dgm:spPr/>
      <dgm:t>
        <a:bodyPr/>
        <a:lstStyle/>
        <a:p>
          <a:pPr algn="ctr">
            <a:lnSpc>
              <a:spcPct val="100000"/>
            </a:lnSpc>
          </a:pPr>
          <a:endParaRPr lang="uk-UA" sz="1400">
            <a:latin typeface="Times New Roman" panose="02020603050405020304" pitchFamily="18" charset="0"/>
            <a:cs typeface="Times New Roman" panose="02020603050405020304" pitchFamily="18" charset="0"/>
          </a:endParaRPr>
        </a:p>
      </dgm:t>
    </dgm:pt>
    <dgm:pt modelId="{548E8E6B-258A-40B1-AA05-68BC7D8EFE7B}" type="sibTrans" cxnId="{4895565F-BC30-420D-8973-71013A67D5E5}">
      <dgm:prSet/>
      <dgm:spPr/>
      <dgm:t>
        <a:bodyPr/>
        <a:lstStyle/>
        <a:p>
          <a:pPr algn="ctr">
            <a:lnSpc>
              <a:spcPct val="100000"/>
            </a:lnSpc>
          </a:pPr>
          <a:endParaRPr lang="uk-UA" sz="1400">
            <a:latin typeface="Times New Roman" panose="02020603050405020304" pitchFamily="18" charset="0"/>
            <a:cs typeface="Times New Roman" panose="02020603050405020304" pitchFamily="18" charset="0"/>
          </a:endParaRPr>
        </a:p>
      </dgm:t>
    </dgm:pt>
    <dgm:pt modelId="{CCEDB36B-12BF-421E-AD14-9CA4084AC488}">
      <dgm:prSet custT="1"/>
      <dgm:spPr/>
      <dgm:t>
        <a:bodyPr/>
        <a:lstStyle/>
        <a:p>
          <a:pPr algn="ctr">
            <a:lnSpc>
              <a:spcPct val="100000"/>
            </a:lnSpc>
          </a:pP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інвестор-рілейшнз</a:t>
          </a:r>
          <a:r>
            <a:rPr lang="ru-RU" sz="1400" dirty="0" smtClean="0">
              <a:latin typeface="Times New Roman" panose="02020603050405020304" pitchFamily="18" charset="0"/>
              <a:cs typeface="Times New Roman" panose="02020603050405020304" pitchFamily="18" charset="0"/>
            </a:rPr>
            <a:t> - </a:t>
          </a:r>
          <a:r>
            <a:rPr lang="ru-RU" sz="1400" dirty="0" err="1" smtClean="0">
              <a:latin typeface="Times New Roman" panose="02020603050405020304" pitchFamily="18" charset="0"/>
              <a:cs typeface="Times New Roman" panose="02020603050405020304" pitchFamily="18" charset="0"/>
            </a:rPr>
            <a:t>інвестори</a:t>
          </a:r>
          <a:r>
            <a:rPr lang="ru-RU" sz="1400" dirty="0" smtClean="0">
              <a:latin typeface="Times New Roman" panose="02020603050405020304" pitchFamily="18" charset="0"/>
              <a:cs typeface="Times New Roman" panose="02020603050405020304" pitchFamily="18" charset="0"/>
            </a:rPr>
            <a:t> при </a:t>
          </a:r>
          <a:r>
            <a:rPr lang="ru-RU" sz="1400" dirty="0" err="1" smtClean="0">
              <a:latin typeface="Times New Roman" panose="02020603050405020304" pitchFamily="18" charset="0"/>
              <a:cs typeface="Times New Roman" panose="02020603050405020304" pitchFamily="18" charset="0"/>
            </a:rPr>
            <a:t>виборі</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об’єкта</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інвестування</a:t>
          </a:r>
          <a:r>
            <a:rPr lang="ru-RU" sz="1400" dirty="0" smtClean="0">
              <a:latin typeface="Times New Roman" panose="02020603050405020304" pitchFamily="18" charset="0"/>
              <a:cs typeface="Times New Roman" panose="02020603050405020304" pitchFamily="18" charset="0"/>
            </a:rPr>
            <a:t> в </a:t>
          </a:r>
          <a:r>
            <a:rPr lang="ru-RU" sz="1400" dirty="0" err="1" smtClean="0">
              <a:latin typeface="Times New Roman" panose="02020603050405020304" pitchFamily="18" charset="0"/>
              <a:cs typeface="Times New Roman" panose="02020603050405020304" pitchFamily="18" charset="0"/>
            </a:rPr>
            <a:t>значній</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мірі</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орієнтуються</a:t>
          </a:r>
          <a:r>
            <a:rPr lang="ru-RU" sz="1400" dirty="0" smtClean="0">
              <a:latin typeface="Times New Roman" panose="02020603050405020304" pitchFamily="18" charset="0"/>
              <a:cs typeface="Times New Roman" panose="02020603050405020304" pitchFamily="18" charset="0"/>
            </a:rPr>
            <a:t> на бренд;</a:t>
          </a:r>
          <a:endParaRPr lang="uk-UA" sz="1400" dirty="0">
            <a:latin typeface="Times New Roman" panose="02020603050405020304" pitchFamily="18" charset="0"/>
            <a:cs typeface="Times New Roman" panose="02020603050405020304" pitchFamily="18" charset="0"/>
          </a:endParaRPr>
        </a:p>
      </dgm:t>
    </dgm:pt>
    <dgm:pt modelId="{255304C7-4221-4E72-A895-18B7587BC765}" type="parTrans" cxnId="{54D4FC00-E4D1-4C95-AF76-A8689E59D11B}">
      <dgm:prSet/>
      <dgm:spPr/>
      <dgm:t>
        <a:bodyPr/>
        <a:lstStyle/>
        <a:p>
          <a:pPr algn="ctr">
            <a:lnSpc>
              <a:spcPct val="100000"/>
            </a:lnSpc>
          </a:pPr>
          <a:endParaRPr lang="uk-UA" sz="1400">
            <a:latin typeface="Times New Roman" panose="02020603050405020304" pitchFamily="18" charset="0"/>
            <a:cs typeface="Times New Roman" panose="02020603050405020304" pitchFamily="18" charset="0"/>
          </a:endParaRPr>
        </a:p>
      </dgm:t>
    </dgm:pt>
    <dgm:pt modelId="{5D2ABB0B-E8F6-4182-87C5-01A13D0A8694}" type="sibTrans" cxnId="{54D4FC00-E4D1-4C95-AF76-A8689E59D11B}">
      <dgm:prSet/>
      <dgm:spPr/>
      <dgm:t>
        <a:bodyPr/>
        <a:lstStyle/>
        <a:p>
          <a:pPr algn="ctr">
            <a:lnSpc>
              <a:spcPct val="100000"/>
            </a:lnSpc>
          </a:pPr>
          <a:endParaRPr lang="uk-UA" sz="1400">
            <a:latin typeface="Times New Roman" panose="02020603050405020304" pitchFamily="18" charset="0"/>
            <a:cs typeface="Times New Roman" panose="02020603050405020304" pitchFamily="18" charset="0"/>
          </a:endParaRPr>
        </a:p>
      </dgm:t>
    </dgm:pt>
    <dgm:pt modelId="{5FAA7BB8-730B-45A3-B79D-BA61D6F75561}">
      <dgm:prSet custT="1"/>
      <dgm:spPr/>
      <dgm:t>
        <a:bodyPr/>
        <a:lstStyle/>
        <a:p>
          <a:pPr algn="ctr">
            <a:lnSpc>
              <a:spcPct val="100000"/>
            </a:lnSpc>
          </a:pPr>
          <a:r>
            <a:rPr lang="uk-UA" sz="1400" dirty="0" err="1" smtClean="0">
              <a:latin typeface="Times New Roman" panose="02020603050405020304" pitchFamily="18" charset="0"/>
              <a:cs typeface="Times New Roman" panose="02020603050405020304" pitchFamily="18" charset="0"/>
            </a:rPr>
            <a:t>внутрішньокорпоративні</a:t>
          </a:r>
          <a:r>
            <a:rPr lang="uk-UA" sz="1400" dirty="0" smtClean="0">
              <a:latin typeface="Times New Roman" panose="02020603050405020304" pitchFamily="18" charset="0"/>
              <a:cs typeface="Times New Roman" panose="02020603050405020304" pitchFamily="18" charset="0"/>
            </a:rPr>
            <a:t> комунікації - співпраця споживача і персоналу має бути позитивною;</a:t>
          </a:r>
          <a:endParaRPr lang="uk-UA" sz="1400" dirty="0">
            <a:latin typeface="Times New Roman" panose="02020603050405020304" pitchFamily="18" charset="0"/>
            <a:cs typeface="Times New Roman" panose="02020603050405020304" pitchFamily="18" charset="0"/>
          </a:endParaRPr>
        </a:p>
      </dgm:t>
    </dgm:pt>
    <dgm:pt modelId="{53BCE4ED-B3B4-4907-B049-CFFC59DC5F93}" type="parTrans" cxnId="{844C57B6-D9D3-42E1-82D3-C4F37E8CD472}">
      <dgm:prSet/>
      <dgm:spPr/>
      <dgm:t>
        <a:bodyPr/>
        <a:lstStyle/>
        <a:p>
          <a:pPr algn="ctr">
            <a:lnSpc>
              <a:spcPct val="100000"/>
            </a:lnSpc>
          </a:pPr>
          <a:endParaRPr lang="uk-UA" sz="1400">
            <a:latin typeface="Times New Roman" panose="02020603050405020304" pitchFamily="18" charset="0"/>
            <a:cs typeface="Times New Roman" panose="02020603050405020304" pitchFamily="18" charset="0"/>
          </a:endParaRPr>
        </a:p>
      </dgm:t>
    </dgm:pt>
    <dgm:pt modelId="{598A38C1-4D20-4F7B-BB98-A044332B77EE}" type="sibTrans" cxnId="{844C57B6-D9D3-42E1-82D3-C4F37E8CD472}">
      <dgm:prSet/>
      <dgm:spPr/>
      <dgm:t>
        <a:bodyPr/>
        <a:lstStyle/>
        <a:p>
          <a:pPr algn="ctr">
            <a:lnSpc>
              <a:spcPct val="100000"/>
            </a:lnSpc>
          </a:pPr>
          <a:endParaRPr lang="uk-UA" sz="1400">
            <a:latin typeface="Times New Roman" panose="02020603050405020304" pitchFamily="18" charset="0"/>
            <a:cs typeface="Times New Roman" panose="02020603050405020304" pitchFamily="18" charset="0"/>
          </a:endParaRPr>
        </a:p>
      </dgm:t>
    </dgm:pt>
    <dgm:pt modelId="{12CC1E52-2489-4BE0-896A-E598E8E0B4CD}">
      <dgm:prSet custT="1"/>
      <dgm:spPr/>
      <dgm:t>
        <a:bodyPr/>
        <a:lstStyle/>
        <a:p>
          <a:pPr algn="ctr">
            <a:lnSpc>
              <a:spcPct val="100000"/>
            </a:lnSpc>
          </a:pPr>
          <a:r>
            <a:rPr lang="ru-RU" sz="1400" dirty="0" smtClean="0">
              <a:latin typeface="Times New Roman" panose="02020603050405020304" pitchFamily="18" charset="0"/>
              <a:cs typeface="Times New Roman" panose="02020603050405020304" pitchFamily="18" charset="0"/>
            </a:rPr>
            <a:t>метод </a:t>
          </a:r>
          <a:r>
            <a:rPr lang="ru-RU" sz="1400" dirty="0" err="1" smtClean="0">
              <a:latin typeface="Times New Roman" panose="02020603050405020304" pitchFamily="18" charset="0"/>
              <a:cs typeface="Times New Roman" panose="02020603050405020304" pitchFamily="18" charset="0"/>
            </a:rPr>
            <a:t>експертної</a:t>
          </a:r>
          <a:r>
            <a:rPr lang="ru-RU" sz="1400" dirty="0" smtClean="0">
              <a:latin typeface="Times New Roman" panose="02020603050405020304" pitchFamily="18" charset="0"/>
              <a:cs typeface="Times New Roman" panose="02020603050405020304" pitchFamily="18" charset="0"/>
            </a:rPr>
            <a:t> думки - </a:t>
          </a:r>
          <a:r>
            <a:rPr lang="ru-RU" sz="1400" dirty="0" err="1" smtClean="0">
              <a:latin typeface="Times New Roman" panose="02020603050405020304" pitchFamily="18" charset="0"/>
              <a:cs typeface="Times New Roman" panose="02020603050405020304" pitchFamily="18" charset="0"/>
            </a:rPr>
            <a:t>припускає</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введення</a:t>
          </a:r>
          <a:r>
            <a:rPr lang="ru-RU" sz="1400" dirty="0" smtClean="0">
              <a:latin typeface="Times New Roman" panose="02020603050405020304" pitchFamily="18" charset="0"/>
              <a:cs typeface="Times New Roman" panose="02020603050405020304" pitchFamily="18" charset="0"/>
            </a:rPr>
            <a:t> в </a:t>
          </a:r>
          <a:r>
            <a:rPr lang="ru-RU" sz="1400" dirty="0" err="1" smtClean="0">
              <a:latin typeface="Times New Roman" panose="02020603050405020304" pitchFamily="18" charset="0"/>
              <a:cs typeface="Times New Roman" panose="02020603050405020304" pitchFamily="18" charset="0"/>
            </a:rPr>
            <a:t>процес</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позиціонування</a:t>
          </a:r>
          <a:r>
            <a:rPr lang="ru-RU" sz="1400" dirty="0" smtClean="0">
              <a:latin typeface="Times New Roman" panose="02020603050405020304" pitchFamily="18" charset="0"/>
              <a:cs typeface="Times New Roman" panose="02020603050405020304" pitchFamily="18" charset="0"/>
            </a:rPr>
            <a:t> бренду особи, </a:t>
          </a:r>
          <a:r>
            <a:rPr lang="ru-RU" sz="1400" dirty="0" err="1" smtClean="0">
              <a:latin typeface="Times New Roman" panose="02020603050405020304" pitchFamily="18" charset="0"/>
              <a:cs typeface="Times New Roman" panose="02020603050405020304" pitchFamily="18" charset="0"/>
            </a:rPr>
            <a:t>значущої</a:t>
          </a:r>
          <a:r>
            <a:rPr lang="ru-RU" sz="1400" dirty="0" smtClean="0">
              <a:latin typeface="Times New Roman" panose="02020603050405020304" pitchFamily="18" charset="0"/>
              <a:cs typeface="Times New Roman" panose="02020603050405020304" pitchFamily="18" charset="0"/>
            </a:rPr>
            <a:t> для </a:t>
          </a:r>
          <a:r>
            <a:rPr lang="ru-RU" sz="1400" dirty="0" err="1" smtClean="0">
              <a:latin typeface="Times New Roman" panose="02020603050405020304" pitchFamily="18" charset="0"/>
              <a:cs typeface="Times New Roman" panose="02020603050405020304" pitchFamily="18" charset="0"/>
            </a:rPr>
            <a:t>певної</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цільової</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аудиторії</a:t>
          </a:r>
          <a:r>
            <a:rPr lang="ru-RU" sz="1400" dirty="0" smtClean="0">
              <a:latin typeface="Times New Roman" panose="02020603050405020304" pitchFamily="18" charset="0"/>
              <a:cs typeface="Times New Roman" panose="02020603050405020304" pitchFamily="18" charset="0"/>
            </a:rPr>
            <a:t>, думка </a:t>
          </a:r>
          <a:r>
            <a:rPr lang="ru-RU" sz="1400" dirty="0" err="1" smtClean="0">
              <a:latin typeface="Times New Roman" panose="02020603050405020304" pitchFamily="18" charset="0"/>
              <a:cs typeface="Times New Roman" panose="02020603050405020304" pitchFamily="18" charset="0"/>
            </a:rPr>
            <a:t>якої</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викликає</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довіру</a:t>
          </a:r>
          <a:r>
            <a:rPr lang="ru-RU" sz="1400" dirty="0" smtClean="0">
              <a:latin typeface="Times New Roman" panose="02020603050405020304" pitchFamily="18" charset="0"/>
              <a:cs typeface="Times New Roman" panose="02020603050405020304" pitchFamily="18" charset="0"/>
            </a:rPr>
            <a:t>, а тому </a:t>
          </a:r>
          <a:r>
            <a:rPr lang="ru-RU" sz="1400" dirty="0" err="1" smtClean="0">
              <a:latin typeface="Times New Roman" panose="02020603050405020304" pitchFamily="18" charset="0"/>
              <a:cs typeface="Times New Roman" panose="02020603050405020304" pitchFamily="18" charset="0"/>
            </a:rPr>
            <a:t>стає</a:t>
          </a:r>
          <a:r>
            <a:rPr lang="ru-RU" sz="1400" dirty="0" smtClean="0">
              <a:latin typeface="Times New Roman" panose="02020603050405020304" pitchFamily="18" charset="0"/>
              <a:cs typeface="Times New Roman" panose="02020603050405020304" pitchFamily="18" charset="0"/>
            </a:rPr>
            <a:t> одним з </a:t>
          </a:r>
          <a:r>
            <a:rPr lang="ru-RU" sz="1400" dirty="0" err="1" smtClean="0">
              <a:latin typeface="Times New Roman" panose="02020603050405020304" pitchFamily="18" charset="0"/>
              <a:cs typeface="Times New Roman" panose="02020603050405020304" pitchFamily="18" charset="0"/>
            </a:rPr>
            <a:t>основоположних</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чинників</a:t>
          </a:r>
          <a:r>
            <a:rPr lang="ru-RU" sz="1400" dirty="0" smtClean="0">
              <a:latin typeface="Times New Roman" panose="02020603050405020304" pitchFamily="18" charset="0"/>
              <a:cs typeface="Times New Roman" panose="02020603050405020304" pitchFamily="18" charset="0"/>
            </a:rPr>
            <a:t> при </a:t>
          </a:r>
          <a:r>
            <a:rPr lang="ru-RU" sz="1400" dirty="0" err="1" smtClean="0">
              <a:latin typeface="Times New Roman" panose="02020603050405020304" pitchFamily="18" charset="0"/>
              <a:cs typeface="Times New Roman" panose="02020603050405020304" pitchFamily="18" charset="0"/>
            </a:rPr>
            <a:t>виборі</a:t>
          </a:r>
          <a:r>
            <a:rPr lang="ru-RU" sz="1400" dirty="0" smtClean="0">
              <a:latin typeface="Times New Roman" panose="02020603050405020304" pitchFamily="18" charset="0"/>
              <a:cs typeface="Times New Roman" panose="02020603050405020304" pitchFamily="18" charset="0"/>
            </a:rPr>
            <a:t> бренду. При </a:t>
          </a:r>
          <a:r>
            <a:rPr lang="ru-RU" sz="1400" dirty="0" err="1" smtClean="0">
              <a:latin typeface="Times New Roman" panose="02020603050405020304" pitchFamily="18" charset="0"/>
              <a:cs typeface="Times New Roman" panose="02020603050405020304" pitchFamily="18" charset="0"/>
            </a:rPr>
            <a:t>виборі</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комунікативних</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каналів</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найбільш</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пріоритетний</a:t>
          </a:r>
          <a:r>
            <a:rPr lang="ru-RU" sz="1400" dirty="0" smtClean="0">
              <a:latin typeface="Times New Roman" panose="02020603050405020304" pitchFamily="18" charset="0"/>
              <a:cs typeface="Times New Roman" panose="02020603050405020304" pitchFamily="18" charset="0"/>
            </a:rPr>
            <a:t> фактор - широта </a:t>
          </a:r>
          <a:r>
            <a:rPr lang="ru-RU" sz="1400" dirty="0" err="1" smtClean="0">
              <a:latin typeface="Times New Roman" panose="02020603050405020304" pitchFamily="18" charset="0"/>
              <a:cs typeface="Times New Roman" panose="02020603050405020304" pitchFamily="18" charset="0"/>
            </a:rPr>
            <a:t>охоплення</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цільової</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аудиторії</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Основні</a:t>
          </a:r>
          <a:r>
            <a:rPr lang="ru-RU" sz="1400" dirty="0" smtClean="0">
              <a:latin typeface="Times New Roman" panose="02020603050405020304" pitchFamily="18" charset="0"/>
              <a:cs typeface="Times New Roman" panose="02020603050405020304" pitchFamily="18" charset="0"/>
            </a:rPr>
            <a:t> </a:t>
          </a:r>
          <a:r>
            <a:rPr lang="uk-UA" sz="1400" dirty="0" smtClean="0">
              <a:latin typeface="Times New Roman" panose="02020603050405020304" pitchFamily="18" charset="0"/>
              <a:cs typeface="Times New Roman" panose="02020603050405020304" pitchFamily="18" charset="0"/>
            </a:rPr>
            <a:t>комунікації - телебачення, радіо, преса;</a:t>
          </a:r>
          <a:endParaRPr lang="uk-UA" sz="1400" dirty="0">
            <a:latin typeface="Times New Roman" panose="02020603050405020304" pitchFamily="18" charset="0"/>
            <a:cs typeface="Times New Roman" panose="02020603050405020304" pitchFamily="18" charset="0"/>
          </a:endParaRPr>
        </a:p>
      </dgm:t>
    </dgm:pt>
    <dgm:pt modelId="{3D5BD466-CBE8-4A37-B829-F9334775EFAE}" type="parTrans" cxnId="{E4F6D246-639D-4F17-8A19-2CCFF70BE8D5}">
      <dgm:prSet/>
      <dgm:spPr/>
      <dgm:t>
        <a:bodyPr/>
        <a:lstStyle/>
        <a:p>
          <a:pPr algn="ctr">
            <a:lnSpc>
              <a:spcPct val="100000"/>
            </a:lnSpc>
          </a:pPr>
          <a:endParaRPr lang="uk-UA" sz="1400">
            <a:latin typeface="Times New Roman" panose="02020603050405020304" pitchFamily="18" charset="0"/>
            <a:cs typeface="Times New Roman" panose="02020603050405020304" pitchFamily="18" charset="0"/>
          </a:endParaRPr>
        </a:p>
      </dgm:t>
    </dgm:pt>
    <dgm:pt modelId="{86D12E3B-3A8A-4C95-BDE4-701915B1703E}" type="sibTrans" cxnId="{E4F6D246-639D-4F17-8A19-2CCFF70BE8D5}">
      <dgm:prSet/>
      <dgm:spPr/>
      <dgm:t>
        <a:bodyPr/>
        <a:lstStyle/>
        <a:p>
          <a:pPr algn="ctr">
            <a:lnSpc>
              <a:spcPct val="100000"/>
            </a:lnSpc>
          </a:pPr>
          <a:endParaRPr lang="uk-UA" sz="1400">
            <a:latin typeface="Times New Roman" panose="02020603050405020304" pitchFamily="18" charset="0"/>
            <a:cs typeface="Times New Roman" panose="02020603050405020304" pitchFamily="18" charset="0"/>
          </a:endParaRPr>
        </a:p>
      </dgm:t>
    </dgm:pt>
    <dgm:pt modelId="{4D045DC3-3B2A-42BA-84DB-CFA667FB0386}">
      <dgm:prSet custT="1"/>
      <dgm:spPr/>
      <dgm:t>
        <a:bodyPr/>
        <a:lstStyle/>
        <a:p>
          <a:pPr algn="ctr">
            <a:lnSpc>
              <a:spcPct val="100000"/>
            </a:lnSpc>
          </a:pPr>
          <a:r>
            <a:rPr lang="ru-RU" sz="1400" dirty="0" smtClean="0">
              <a:latin typeface="Times New Roman" panose="02020603050405020304" pitchFamily="18" charset="0"/>
              <a:cs typeface="Times New Roman" panose="02020603050405020304" pitchFamily="18" charset="0"/>
            </a:rPr>
            <a:t>«</a:t>
          </a:r>
          <a:r>
            <a:rPr lang="ru-RU" sz="1400" dirty="0" err="1" smtClean="0">
              <a:latin typeface="Times New Roman" panose="02020603050405020304" pitchFamily="18" charset="0"/>
              <a:cs typeface="Times New Roman" panose="02020603050405020304" pitchFamily="18" charset="0"/>
            </a:rPr>
            <a:t>гра</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зі</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споживачем</a:t>
          </a:r>
          <a:r>
            <a:rPr lang="ru-RU" sz="1400" dirty="0" smtClean="0">
              <a:latin typeface="Times New Roman" panose="02020603050405020304" pitchFamily="18" charset="0"/>
              <a:cs typeface="Times New Roman" panose="02020603050405020304" pitchFamily="18" charset="0"/>
            </a:rPr>
            <a:t>» - </a:t>
          </a:r>
          <a:r>
            <a:rPr lang="ru-RU" sz="1400" dirty="0" err="1" smtClean="0">
              <a:latin typeface="Times New Roman" panose="02020603050405020304" pitchFamily="18" charset="0"/>
              <a:cs typeface="Times New Roman" panose="02020603050405020304" pitchFamily="18" charset="0"/>
            </a:rPr>
            <a:t>технологія</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побудована</a:t>
          </a:r>
          <a:r>
            <a:rPr lang="ru-RU" sz="1400" dirty="0" smtClean="0">
              <a:latin typeface="Times New Roman" panose="02020603050405020304" pitchFamily="18" charset="0"/>
              <a:cs typeface="Times New Roman" panose="02020603050405020304" pitchFamily="18" charset="0"/>
            </a:rPr>
            <a:t> на </a:t>
          </a:r>
          <a:r>
            <a:rPr lang="ru-RU" sz="1400" dirty="0" err="1" smtClean="0">
              <a:latin typeface="Times New Roman" panose="02020603050405020304" pitchFamily="18" charset="0"/>
              <a:cs typeface="Times New Roman" panose="02020603050405020304" pitchFamily="18" charset="0"/>
            </a:rPr>
            <a:t>залученні</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уваги</a:t>
          </a:r>
          <a:r>
            <a:rPr lang="ru-RU" sz="1400" dirty="0" smtClean="0">
              <a:latin typeface="Times New Roman" panose="02020603050405020304" pitchFamily="18" charset="0"/>
              <a:cs typeface="Times New Roman" panose="02020603050405020304" pitchFamily="18" charset="0"/>
            </a:rPr>
            <a:t> до бренду шляхом </a:t>
          </a:r>
          <a:r>
            <a:rPr lang="ru-RU" sz="1400" dirty="0" err="1" smtClean="0">
              <a:latin typeface="Times New Roman" panose="02020603050405020304" pitchFamily="18" charset="0"/>
              <a:cs typeface="Times New Roman" panose="02020603050405020304" pitchFamily="18" charset="0"/>
            </a:rPr>
            <a:t>надання</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бонусів</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подарунків</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програм</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лояльності</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тощо</a:t>
          </a:r>
          <a:r>
            <a:rPr lang="ru-RU" sz="1400" dirty="0" smtClean="0">
              <a:latin typeface="Times New Roman" panose="02020603050405020304" pitchFamily="18" charset="0"/>
              <a:cs typeface="Times New Roman" panose="02020603050405020304" pitchFamily="18" charset="0"/>
            </a:rPr>
            <a:t>. При </a:t>
          </a:r>
          <a:r>
            <a:rPr lang="ru-RU" sz="1400" dirty="0" err="1" smtClean="0">
              <a:latin typeface="Times New Roman" panose="02020603050405020304" pitchFamily="18" charset="0"/>
              <a:cs typeface="Times New Roman" panose="02020603050405020304" pitchFamily="18" charset="0"/>
            </a:rPr>
            <a:t>цьому</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увагу</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слід</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приділити</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використанню</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потрібних</a:t>
          </a:r>
          <a:r>
            <a:rPr lang="ru-RU" sz="1400" dirty="0" smtClean="0">
              <a:latin typeface="Times New Roman" panose="02020603050405020304" pitchFamily="18" charset="0"/>
              <a:cs typeface="Times New Roman" panose="02020603050405020304" pitchFamily="18" charset="0"/>
            </a:rPr>
            <a:t> і </a:t>
          </a:r>
          <a:r>
            <a:rPr lang="ru-RU" sz="1400" dirty="0" err="1" smtClean="0">
              <a:latin typeface="Times New Roman" panose="02020603050405020304" pitchFamily="18" charset="0"/>
              <a:cs typeface="Times New Roman" panose="02020603050405020304" pitchFamily="18" charset="0"/>
            </a:rPr>
            <a:t>важливих</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слів</a:t>
          </a:r>
          <a:r>
            <a:rPr lang="ru-RU" sz="1400" dirty="0" smtClean="0">
              <a:latin typeface="Times New Roman" panose="02020603050405020304" pitchFamily="18" charset="0"/>
              <a:cs typeface="Times New Roman" panose="02020603050405020304" pitchFamily="18" charset="0"/>
            </a:rPr>
            <a:t> </a:t>
          </a:r>
          <a:r>
            <a:rPr lang="uk-UA" sz="1400" dirty="0" smtClean="0">
              <a:latin typeface="Times New Roman" panose="02020603050405020304" pitchFamily="18" charset="0"/>
              <a:cs typeface="Times New Roman" panose="02020603050405020304" pitchFamily="18" charset="0"/>
            </a:rPr>
            <a:t>для потенційних споживачів;</a:t>
          </a:r>
          <a:endParaRPr lang="uk-UA" sz="1400" dirty="0">
            <a:latin typeface="Times New Roman" panose="02020603050405020304" pitchFamily="18" charset="0"/>
            <a:cs typeface="Times New Roman" panose="02020603050405020304" pitchFamily="18" charset="0"/>
          </a:endParaRPr>
        </a:p>
      </dgm:t>
    </dgm:pt>
    <dgm:pt modelId="{99E621E1-CC36-468C-B073-5A52FE3D1B9F}" type="parTrans" cxnId="{F852B17F-7B47-4C08-8823-3F09EE2561F6}">
      <dgm:prSet/>
      <dgm:spPr/>
      <dgm:t>
        <a:bodyPr/>
        <a:lstStyle/>
        <a:p>
          <a:pPr algn="ctr">
            <a:lnSpc>
              <a:spcPct val="100000"/>
            </a:lnSpc>
          </a:pPr>
          <a:endParaRPr lang="uk-UA" sz="1400">
            <a:latin typeface="Times New Roman" panose="02020603050405020304" pitchFamily="18" charset="0"/>
            <a:cs typeface="Times New Roman" panose="02020603050405020304" pitchFamily="18" charset="0"/>
          </a:endParaRPr>
        </a:p>
      </dgm:t>
    </dgm:pt>
    <dgm:pt modelId="{8157733F-0E14-4CEA-9214-E261776AFBE9}" type="sibTrans" cxnId="{F852B17F-7B47-4C08-8823-3F09EE2561F6}">
      <dgm:prSet/>
      <dgm:spPr/>
      <dgm:t>
        <a:bodyPr/>
        <a:lstStyle/>
        <a:p>
          <a:pPr algn="ctr">
            <a:lnSpc>
              <a:spcPct val="100000"/>
            </a:lnSpc>
          </a:pPr>
          <a:endParaRPr lang="uk-UA" sz="1400">
            <a:latin typeface="Times New Roman" panose="02020603050405020304" pitchFamily="18" charset="0"/>
            <a:cs typeface="Times New Roman" panose="02020603050405020304" pitchFamily="18" charset="0"/>
          </a:endParaRPr>
        </a:p>
      </dgm:t>
    </dgm:pt>
    <dgm:pt modelId="{54BF82CE-3D7C-46E4-8125-FE255CA99345}">
      <dgm:prSet custT="1"/>
      <dgm:spPr/>
      <dgm:t>
        <a:bodyPr/>
        <a:lstStyle/>
        <a:p>
          <a:pPr algn="ctr">
            <a:lnSpc>
              <a:spcPct val="100000"/>
            </a:lnSpc>
          </a:pPr>
          <a:r>
            <a:rPr lang="uk-UA" sz="1400" dirty="0" err="1" smtClean="0">
              <a:latin typeface="Times New Roman" panose="02020603050405020304" pitchFamily="18" charset="0"/>
              <a:cs typeface="Times New Roman" panose="02020603050405020304" pitchFamily="18" charset="0"/>
            </a:rPr>
            <a:t>флешмоб</a:t>
          </a:r>
          <a:r>
            <a:rPr lang="uk-UA" sz="1400" dirty="0" smtClean="0">
              <a:latin typeface="Times New Roman" panose="02020603050405020304" pitchFamily="18" charset="0"/>
              <a:cs typeface="Times New Roman" panose="02020603050405020304" pitchFamily="18" charset="0"/>
            </a:rPr>
            <a:t>, або </a:t>
          </a:r>
          <a:r>
            <a:rPr lang="en-US" sz="1400" dirty="0" smtClean="0">
              <a:latin typeface="Times New Roman" panose="02020603050405020304" pitchFamily="18" charset="0"/>
              <a:cs typeface="Times New Roman" panose="02020603050405020304" pitchFamily="18" charset="0"/>
            </a:rPr>
            <a:t>mob-communications - </a:t>
          </a:r>
          <a:r>
            <a:rPr lang="uk-UA" sz="1400" dirty="0" smtClean="0">
              <a:latin typeface="Times New Roman" panose="02020603050405020304" pitchFamily="18" charset="0"/>
              <a:cs typeface="Times New Roman" panose="02020603050405020304" pitchFamily="18" charset="0"/>
            </a:rPr>
            <a:t>моделювання за допомогою </a:t>
          </a:r>
          <a:r>
            <a:rPr lang="ru-RU" sz="1400" dirty="0" err="1" smtClean="0">
              <a:latin typeface="Times New Roman" panose="02020603050405020304" pitchFamily="18" charset="0"/>
              <a:cs typeface="Times New Roman" panose="02020603050405020304" pitchFamily="18" charset="0"/>
            </a:rPr>
            <a:t>великої</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кількості</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осіб</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ситуації</a:t>
          </a:r>
          <a:r>
            <a:rPr lang="ru-RU" sz="1400" dirty="0" smtClean="0">
              <a:latin typeface="Times New Roman" panose="02020603050405020304" pitchFamily="18" charset="0"/>
              <a:cs typeface="Times New Roman" panose="02020603050405020304" pitchFamily="18" charset="0"/>
            </a:rPr>
            <a:t>, яка в </a:t>
          </a:r>
          <a:r>
            <a:rPr lang="ru-RU" sz="1400" dirty="0" err="1" smtClean="0">
              <a:latin typeface="Times New Roman" panose="02020603050405020304" pitchFamily="18" charset="0"/>
              <a:cs typeface="Times New Roman" panose="02020603050405020304" pitchFamily="18" charset="0"/>
            </a:rPr>
            <a:t>принципі</a:t>
          </a:r>
          <a:r>
            <a:rPr lang="ru-RU" sz="1400" dirty="0" smtClean="0">
              <a:latin typeface="Times New Roman" panose="02020603050405020304" pitchFamily="18" charset="0"/>
              <a:cs typeface="Times New Roman" panose="02020603050405020304" pitchFamily="18" charset="0"/>
            </a:rPr>
            <a:t> не </a:t>
          </a:r>
          <a:r>
            <a:rPr lang="ru-RU" sz="1400" dirty="0" err="1" smtClean="0">
              <a:latin typeface="Times New Roman" panose="02020603050405020304" pitchFamily="18" charset="0"/>
              <a:cs typeface="Times New Roman" panose="02020603050405020304" pitchFamily="18" charset="0"/>
            </a:rPr>
            <a:t>може</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відбутися</a:t>
          </a:r>
          <a:r>
            <a:rPr lang="ru-RU" sz="1400" dirty="0" smtClean="0">
              <a:latin typeface="Times New Roman" panose="02020603050405020304" pitchFamily="18" charset="0"/>
              <a:cs typeface="Times New Roman" panose="02020603050405020304" pitchFamily="18" charset="0"/>
            </a:rPr>
            <a:t> в </a:t>
          </a:r>
          <a:r>
            <a:rPr lang="ru-RU" sz="1400" dirty="0" err="1" smtClean="0">
              <a:latin typeface="Times New Roman" panose="02020603050405020304" pitchFamily="18" charset="0"/>
              <a:cs typeface="Times New Roman" panose="02020603050405020304" pitchFamily="18" charset="0"/>
            </a:rPr>
            <a:t>реальності</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Флешмоб</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забезпечує</a:t>
          </a:r>
          <a:r>
            <a:rPr lang="ru-RU" sz="1400" dirty="0" smtClean="0">
              <a:latin typeface="Times New Roman" panose="02020603050405020304" pitchFamily="18" charset="0"/>
              <a:cs typeface="Times New Roman" panose="02020603050405020304" pitchFamily="18" charset="0"/>
            </a:rPr>
            <a:t> і </a:t>
          </a:r>
          <a:r>
            <a:rPr lang="ru-RU" sz="1400" dirty="0" err="1" smtClean="0">
              <a:latin typeface="Times New Roman" panose="02020603050405020304" pitchFamily="18" charset="0"/>
              <a:cs typeface="Times New Roman" panose="02020603050405020304" pitchFamily="18" charset="0"/>
            </a:rPr>
            <a:t>пряму</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комунікацію</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засновану</a:t>
          </a:r>
          <a:r>
            <a:rPr lang="ru-RU" sz="1400" dirty="0" smtClean="0">
              <a:latin typeface="Times New Roman" panose="02020603050405020304" pitchFamily="18" charset="0"/>
              <a:cs typeface="Times New Roman" panose="02020603050405020304" pitchFamily="18" charset="0"/>
            </a:rPr>
            <a:t> на </a:t>
          </a:r>
          <a:r>
            <a:rPr lang="ru-RU" sz="1400" dirty="0" err="1" smtClean="0">
              <a:latin typeface="Times New Roman" panose="02020603050405020304" pitchFamily="18" charset="0"/>
              <a:cs typeface="Times New Roman" panose="02020603050405020304" pitchFamily="18" charset="0"/>
            </a:rPr>
            <a:t>емоційному</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сприйнятті</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ситуації</a:t>
          </a:r>
          <a:r>
            <a:rPr lang="ru-RU" sz="1400" dirty="0" smtClean="0">
              <a:latin typeface="Times New Roman" panose="02020603050405020304" pitchFamily="18" charset="0"/>
              <a:cs typeface="Times New Roman" panose="02020603050405020304" pitchFamily="18" charset="0"/>
            </a:rPr>
            <a:t> (а </a:t>
          </a:r>
          <a:r>
            <a:rPr lang="ru-RU" sz="1400" dirty="0" err="1" smtClean="0">
              <a:latin typeface="Times New Roman" panose="02020603050405020304" pitchFamily="18" charset="0"/>
              <a:cs typeface="Times New Roman" panose="02020603050405020304" pitchFamily="18" charset="0"/>
            </a:rPr>
            <a:t>отже</a:t>
          </a:r>
          <a:r>
            <a:rPr lang="ru-RU" sz="1400" dirty="0" smtClean="0">
              <a:latin typeface="Times New Roman" panose="02020603050405020304" pitchFamily="18" charset="0"/>
              <a:cs typeface="Times New Roman" panose="02020603050405020304" pitchFamily="18" charset="0"/>
            </a:rPr>
            <a:t>, і бренду, </a:t>
          </a:r>
          <a:r>
            <a:rPr lang="ru-RU" sz="1400" dirty="0" err="1" smtClean="0">
              <a:latin typeface="Times New Roman" panose="02020603050405020304" pitchFamily="18" charset="0"/>
              <a:cs typeface="Times New Roman" panose="02020603050405020304" pitchFamily="18" charset="0"/>
            </a:rPr>
            <a:t>щодо</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якого</a:t>
          </a:r>
          <a:r>
            <a:rPr lang="ru-RU" sz="1400" dirty="0" smtClean="0">
              <a:latin typeface="Times New Roman" panose="02020603050405020304" pitchFamily="18" charset="0"/>
              <a:cs typeface="Times New Roman" panose="02020603050405020304" pitchFamily="18" charset="0"/>
            </a:rPr>
            <a:t> проводиться </a:t>
          </a:r>
          <a:r>
            <a:rPr lang="ru-RU" sz="1400" dirty="0" err="1" smtClean="0">
              <a:latin typeface="Times New Roman" panose="02020603050405020304" pitchFamily="18" charset="0"/>
              <a:cs typeface="Times New Roman" panose="02020603050405020304" pitchFamily="18" charset="0"/>
            </a:rPr>
            <a:t>ця</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акція</a:t>
          </a:r>
          <a:r>
            <a:rPr lang="ru-RU" sz="1400" dirty="0" smtClean="0">
              <a:latin typeface="Times New Roman" panose="02020603050405020304" pitchFamily="18" charset="0"/>
              <a:cs typeface="Times New Roman" panose="02020603050405020304" pitchFamily="18" charset="0"/>
            </a:rPr>
            <a:t>), але і практично </a:t>
          </a:r>
          <a:r>
            <a:rPr lang="ru-RU" sz="1400" dirty="0" err="1" smtClean="0">
              <a:latin typeface="Times New Roman" panose="02020603050405020304" pitchFamily="18" charset="0"/>
              <a:cs typeface="Times New Roman" panose="02020603050405020304" pitchFamily="18" charset="0"/>
            </a:rPr>
            <a:t>безкоштовне</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залучення</a:t>
          </a:r>
          <a:r>
            <a:rPr lang="ru-RU" sz="1400" dirty="0" smtClean="0">
              <a:latin typeface="Times New Roman" panose="02020603050405020304" pitchFamily="18" charset="0"/>
              <a:cs typeface="Times New Roman" panose="02020603050405020304" pitchFamily="18" charset="0"/>
            </a:rPr>
            <a:t> до </a:t>
          </a:r>
          <a:r>
            <a:rPr lang="ru-RU" sz="1400" dirty="0" err="1" smtClean="0">
              <a:latin typeface="Times New Roman" panose="02020603050405020304" pitchFamily="18" charset="0"/>
              <a:cs typeface="Times New Roman" panose="02020603050405020304" pitchFamily="18" charset="0"/>
            </a:rPr>
            <a:t>дійства</a:t>
          </a:r>
          <a:r>
            <a:rPr lang="ru-RU" sz="1400" dirty="0" smtClean="0">
              <a:latin typeface="Times New Roman" panose="02020603050405020304" pitchFamily="18" charset="0"/>
              <a:cs typeface="Times New Roman" panose="02020603050405020304" pitchFamily="18" charset="0"/>
            </a:rPr>
            <a:t> </a:t>
          </a:r>
          <a:r>
            <a:rPr lang="uk-UA" sz="1400" dirty="0" smtClean="0">
              <a:latin typeface="Times New Roman" panose="02020603050405020304" pitchFamily="18" charset="0"/>
              <a:cs typeface="Times New Roman" panose="02020603050405020304" pitchFamily="18" charset="0"/>
            </a:rPr>
            <a:t>журналістської уваги. </a:t>
          </a:r>
          <a:r>
            <a:rPr lang="uk-UA" sz="1400" dirty="0" err="1" smtClean="0">
              <a:latin typeface="Times New Roman" panose="02020603050405020304" pitchFamily="18" charset="0"/>
              <a:cs typeface="Times New Roman" panose="02020603050405020304" pitchFamily="18" charset="0"/>
            </a:rPr>
            <a:t>Флешмоб</a:t>
          </a:r>
          <a:r>
            <a:rPr lang="uk-UA" sz="1400" dirty="0" smtClean="0">
              <a:latin typeface="Times New Roman" panose="02020603050405020304" pitchFamily="18" charset="0"/>
              <a:cs typeface="Times New Roman" panose="02020603050405020304" pitchFamily="18" charset="0"/>
            </a:rPr>
            <a:t> - один з можливих варіантів організації </a:t>
          </a:r>
          <a:r>
            <a:rPr lang="en-US" sz="1400" dirty="0" smtClean="0">
              <a:latin typeface="Times New Roman" panose="02020603050405020304" pitchFamily="18" charset="0"/>
              <a:cs typeface="Times New Roman" panose="02020603050405020304" pitchFamily="18" charset="0"/>
            </a:rPr>
            <a:t>PR-</a:t>
          </a:r>
          <a:r>
            <a:rPr lang="uk-UA" sz="1400" dirty="0" smtClean="0">
              <a:latin typeface="Times New Roman" panose="02020603050405020304" pitchFamily="18" charset="0"/>
              <a:cs typeface="Times New Roman" panose="02020603050405020304" pitchFamily="18" charset="0"/>
            </a:rPr>
            <a:t>акції, головне – віднайти якісну ідею, яка приверне увагу цільової аудиторії, сформує емоційний відгук і залишиться в пам'яті;</a:t>
          </a:r>
          <a:endParaRPr lang="uk-UA" sz="1400" dirty="0">
            <a:latin typeface="Times New Roman" panose="02020603050405020304" pitchFamily="18" charset="0"/>
            <a:cs typeface="Times New Roman" panose="02020603050405020304" pitchFamily="18" charset="0"/>
          </a:endParaRPr>
        </a:p>
      </dgm:t>
    </dgm:pt>
    <dgm:pt modelId="{C706F72C-0C4B-434D-A880-FF985E7048B1}" type="parTrans" cxnId="{57E9A97B-C512-438C-8E30-052F87368E6A}">
      <dgm:prSet/>
      <dgm:spPr/>
      <dgm:t>
        <a:bodyPr/>
        <a:lstStyle/>
        <a:p>
          <a:pPr algn="ctr">
            <a:lnSpc>
              <a:spcPct val="100000"/>
            </a:lnSpc>
          </a:pPr>
          <a:endParaRPr lang="uk-UA" sz="1400">
            <a:latin typeface="Times New Roman" panose="02020603050405020304" pitchFamily="18" charset="0"/>
            <a:cs typeface="Times New Roman" panose="02020603050405020304" pitchFamily="18" charset="0"/>
          </a:endParaRPr>
        </a:p>
      </dgm:t>
    </dgm:pt>
    <dgm:pt modelId="{9D405BC0-67D8-4D06-8278-482FB0DF9E86}" type="sibTrans" cxnId="{57E9A97B-C512-438C-8E30-052F87368E6A}">
      <dgm:prSet/>
      <dgm:spPr/>
      <dgm:t>
        <a:bodyPr/>
        <a:lstStyle/>
        <a:p>
          <a:pPr algn="ctr">
            <a:lnSpc>
              <a:spcPct val="100000"/>
            </a:lnSpc>
          </a:pPr>
          <a:endParaRPr lang="uk-UA" sz="1400">
            <a:latin typeface="Times New Roman" panose="02020603050405020304" pitchFamily="18" charset="0"/>
            <a:cs typeface="Times New Roman" panose="02020603050405020304" pitchFamily="18" charset="0"/>
          </a:endParaRPr>
        </a:p>
      </dgm:t>
    </dgm:pt>
    <dgm:pt modelId="{66097ABF-67ED-4E4A-AC80-85D2239812BC}" type="pres">
      <dgm:prSet presAssocID="{0A950A55-75E3-4698-BAD7-625828D35B09}" presName="Name0" presStyleCnt="0">
        <dgm:presLayoutVars>
          <dgm:dir/>
          <dgm:resizeHandles val="exact"/>
        </dgm:presLayoutVars>
      </dgm:prSet>
      <dgm:spPr/>
    </dgm:pt>
    <dgm:pt modelId="{DC65C78C-6111-4377-BE9D-845CB419AC1E}" type="pres">
      <dgm:prSet presAssocID="{A61BC5AA-6153-4A00-8F47-1018233305E2}" presName="composite" presStyleCnt="0"/>
      <dgm:spPr/>
    </dgm:pt>
    <dgm:pt modelId="{D64E7152-9724-4FFC-9F37-2EC0E5A8292A}" type="pres">
      <dgm:prSet presAssocID="{A61BC5AA-6153-4A00-8F47-1018233305E2}" presName="rect1" presStyleLbl="trAlignAcc1" presStyleIdx="0" presStyleCnt="12">
        <dgm:presLayoutVars>
          <dgm:bulletEnabled val="1"/>
        </dgm:presLayoutVars>
      </dgm:prSet>
      <dgm:spPr/>
      <dgm:t>
        <a:bodyPr/>
        <a:lstStyle/>
        <a:p>
          <a:endParaRPr lang="uk-UA"/>
        </a:p>
      </dgm:t>
    </dgm:pt>
    <dgm:pt modelId="{7ABD01E7-78EB-457B-BA07-F3AE3C0F5C3F}" type="pres">
      <dgm:prSet presAssocID="{A61BC5AA-6153-4A00-8F47-1018233305E2}" presName="rect2" presStyleLbl="fgImgPlace1" presStyleIdx="0" presStyleCnt="1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50000" r="-50000"/>
          </a:stretch>
        </a:blipFill>
      </dgm:spPr>
    </dgm:pt>
    <dgm:pt modelId="{8BA9735D-8BE4-4CBA-8498-E41F2DE236DC}" type="pres">
      <dgm:prSet presAssocID="{FB875974-4F32-4FE7-AB03-A1A79A655870}" presName="sibTrans" presStyleCnt="0"/>
      <dgm:spPr/>
    </dgm:pt>
    <dgm:pt modelId="{EA3807EA-076A-4547-9F3C-7B3432A87301}" type="pres">
      <dgm:prSet presAssocID="{B71F22BC-5773-48C4-BEAC-FC75F1D9ADDC}" presName="composite" presStyleCnt="0"/>
      <dgm:spPr/>
    </dgm:pt>
    <dgm:pt modelId="{05523376-7A21-4F78-901D-63D0F6627091}" type="pres">
      <dgm:prSet presAssocID="{B71F22BC-5773-48C4-BEAC-FC75F1D9ADDC}" presName="rect1" presStyleLbl="trAlignAcc1" presStyleIdx="1" presStyleCnt="12" custScaleY="134081">
        <dgm:presLayoutVars>
          <dgm:bulletEnabled val="1"/>
        </dgm:presLayoutVars>
      </dgm:prSet>
      <dgm:spPr/>
      <dgm:t>
        <a:bodyPr/>
        <a:lstStyle/>
        <a:p>
          <a:endParaRPr lang="uk-UA"/>
        </a:p>
      </dgm:t>
    </dgm:pt>
    <dgm:pt modelId="{EB1799E9-2B3E-41DF-B0CC-0F599DC48B4E}" type="pres">
      <dgm:prSet presAssocID="{B71F22BC-5773-48C4-BEAC-FC75F1D9ADDC}" presName="rect2" presStyleLbl="fgImgPlace1" presStyleIdx="1" presStyleCnt="12"/>
      <dgm:spPr>
        <a:blipFill>
          <a:blip xmlns:r="http://schemas.openxmlformats.org/officeDocument/2006/relationships" r:embed="rId2">
            <a:extLst>
              <a:ext uri="{28A0092B-C50C-407E-A947-70E740481C1C}">
                <a14:useLocalDpi xmlns:a14="http://schemas.microsoft.com/office/drawing/2010/main" val="0"/>
              </a:ext>
            </a:extLst>
          </a:blip>
          <a:srcRect/>
          <a:stretch>
            <a:fillRect l="-83000" r="-83000"/>
          </a:stretch>
        </a:blipFill>
      </dgm:spPr>
    </dgm:pt>
    <dgm:pt modelId="{303A3985-6059-4705-8229-32AE637DBC00}" type="pres">
      <dgm:prSet presAssocID="{1D16A5E4-3E2A-475B-ACD5-B76C1FF2B134}" presName="sibTrans" presStyleCnt="0"/>
      <dgm:spPr/>
    </dgm:pt>
    <dgm:pt modelId="{D333FB8B-7AFE-4DD9-BBF3-E865C7CD9C15}" type="pres">
      <dgm:prSet presAssocID="{08A16D26-5922-4316-A5C6-1EC6F40D81F9}" presName="composite" presStyleCnt="0"/>
      <dgm:spPr/>
    </dgm:pt>
    <dgm:pt modelId="{8E41F669-61BF-430C-917B-C80CF89C75FB}" type="pres">
      <dgm:prSet presAssocID="{08A16D26-5922-4316-A5C6-1EC6F40D81F9}" presName="rect1" presStyleLbl="trAlignAcc1" presStyleIdx="2" presStyleCnt="12">
        <dgm:presLayoutVars>
          <dgm:bulletEnabled val="1"/>
        </dgm:presLayoutVars>
      </dgm:prSet>
      <dgm:spPr/>
      <dgm:t>
        <a:bodyPr/>
        <a:lstStyle/>
        <a:p>
          <a:endParaRPr lang="uk-UA"/>
        </a:p>
      </dgm:t>
    </dgm:pt>
    <dgm:pt modelId="{DA604461-6444-4EA7-A551-0506D9E2D4DF}" type="pres">
      <dgm:prSet presAssocID="{08A16D26-5922-4316-A5C6-1EC6F40D81F9}" presName="rect2" presStyleLbl="fgImgPlace1" presStyleIdx="2" presStyleCnt="12"/>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55000" r="-55000"/>
          </a:stretch>
        </a:blipFill>
      </dgm:spPr>
    </dgm:pt>
    <dgm:pt modelId="{4C041CF9-0D07-4AFB-8919-3955BEFEA91B}" type="pres">
      <dgm:prSet presAssocID="{EDE65944-CA20-423C-AB93-42D023715325}" presName="sibTrans" presStyleCnt="0"/>
      <dgm:spPr/>
    </dgm:pt>
    <dgm:pt modelId="{21F45629-9F24-4C9E-AE22-98288D23F3AE}" type="pres">
      <dgm:prSet presAssocID="{C439027D-91A4-4DD9-9F5B-7F3A82956467}" presName="composite" presStyleCnt="0"/>
      <dgm:spPr/>
    </dgm:pt>
    <dgm:pt modelId="{3DCBC4A6-10B7-4BE3-BC01-FB338150E6B5}" type="pres">
      <dgm:prSet presAssocID="{C439027D-91A4-4DD9-9F5B-7F3A82956467}" presName="rect1" presStyleLbl="trAlignAcc1" presStyleIdx="3" presStyleCnt="12" custScaleY="74720" custLinFactNeighborX="-1410" custLinFactNeighborY="-20872">
        <dgm:presLayoutVars>
          <dgm:bulletEnabled val="1"/>
        </dgm:presLayoutVars>
      </dgm:prSet>
      <dgm:spPr/>
      <dgm:t>
        <a:bodyPr/>
        <a:lstStyle/>
        <a:p>
          <a:endParaRPr lang="uk-UA"/>
        </a:p>
      </dgm:t>
    </dgm:pt>
    <dgm:pt modelId="{0746737F-9894-4E68-8222-1964AB72F719}" type="pres">
      <dgm:prSet presAssocID="{C439027D-91A4-4DD9-9F5B-7F3A82956467}" presName="rect2" presStyleLbl="fgImgPlace1" presStyleIdx="3" presStyleCnt="12" custScaleY="76264" custLinFactNeighborX="-381" custLinFactNeighborY="-5866"/>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93000" r="-93000"/>
          </a:stretch>
        </a:blipFill>
      </dgm:spPr>
    </dgm:pt>
    <dgm:pt modelId="{0D6B7007-BD04-41B6-BB09-68CE868BEF30}" type="pres">
      <dgm:prSet presAssocID="{871C913C-641A-48A4-8736-A16BE6D48D18}" presName="sibTrans" presStyleCnt="0"/>
      <dgm:spPr/>
    </dgm:pt>
    <dgm:pt modelId="{E8A81E57-39B5-426A-9F6A-A97D5A80B615}" type="pres">
      <dgm:prSet presAssocID="{6C53745C-4D7A-4624-96A7-68CB8C88C461}" presName="composite" presStyleCnt="0"/>
      <dgm:spPr/>
    </dgm:pt>
    <dgm:pt modelId="{022C99AD-CD0B-4D2F-9B70-A6D092BF9AD3}" type="pres">
      <dgm:prSet presAssocID="{6C53745C-4D7A-4624-96A7-68CB8C88C461}" presName="rect1" presStyleLbl="trAlignAcc1" presStyleIdx="4" presStyleCnt="12" custScaleY="80701">
        <dgm:presLayoutVars>
          <dgm:bulletEnabled val="1"/>
        </dgm:presLayoutVars>
      </dgm:prSet>
      <dgm:spPr/>
      <dgm:t>
        <a:bodyPr/>
        <a:lstStyle/>
        <a:p>
          <a:endParaRPr lang="uk-UA"/>
        </a:p>
      </dgm:t>
    </dgm:pt>
    <dgm:pt modelId="{709C1DD3-4B95-4506-ABFB-823ED771D4EF}" type="pres">
      <dgm:prSet presAssocID="{6C53745C-4D7A-4624-96A7-68CB8C88C461}" presName="rect2" presStyleLbl="fgImgPlace1" presStyleIdx="4" presStyleCnt="12"/>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50000" r="-50000"/>
          </a:stretch>
        </a:blipFill>
      </dgm:spPr>
    </dgm:pt>
    <dgm:pt modelId="{ABF38246-E4DC-485A-97DD-4524353DAE62}" type="pres">
      <dgm:prSet presAssocID="{548E8E6B-258A-40B1-AA05-68BC7D8EFE7B}" presName="sibTrans" presStyleCnt="0"/>
      <dgm:spPr/>
    </dgm:pt>
    <dgm:pt modelId="{5E57F85C-7FAA-4161-BA22-5178E3C3D7B8}" type="pres">
      <dgm:prSet presAssocID="{CCEDB36B-12BF-421E-AD14-9CA4084AC488}" presName="composite" presStyleCnt="0"/>
      <dgm:spPr/>
    </dgm:pt>
    <dgm:pt modelId="{27095083-0A19-4095-8417-7558F0A86BE4}" type="pres">
      <dgm:prSet presAssocID="{CCEDB36B-12BF-421E-AD14-9CA4084AC488}" presName="rect1" presStyleLbl="trAlignAcc1" presStyleIdx="5" presStyleCnt="12" custScaleY="78689">
        <dgm:presLayoutVars>
          <dgm:bulletEnabled val="1"/>
        </dgm:presLayoutVars>
      </dgm:prSet>
      <dgm:spPr/>
      <dgm:t>
        <a:bodyPr/>
        <a:lstStyle/>
        <a:p>
          <a:endParaRPr lang="uk-UA"/>
        </a:p>
      </dgm:t>
    </dgm:pt>
    <dgm:pt modelId="{9D5EDCF0-FF3F-4B98-9D60-F3424734F173}" type="pres">
      <dgm:prSet presAssocID="{CCEDB36B-12BF-421E-AD14-9CA4084AC488}" presName="rect2" presStyleLbl="fgImgPlace1" presStyleIdx="5" presStyleCnt="12"/>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l="-62000" r="-62000"/>
          </a:stretch>
        </a:blipFill>
      </dgm:spPr>
    </dgm:pt>
    <dgm:pt modelId="{7C23C24B-ED33-44B9-A106-820531A89529}" type="pres">
      <dgm:prSet presAssocID="{5D2ABB0B-E8F6-4182-87C5-01A13D0A8694}" presName="sibTrans" presStyleCnt="0"/>
      <dgm:spPr/>
    </dgm:pt>
    <dgm:pt modelId="{D4B0BC7A-6C2B-41C0-AB4D-CED69F93A291}" type="pres">
      <dgm:prSet presAssocID="{5FAA7BB8-730B-45A3-B79D-BA61D6F75561}" presName="composite" presStyleCnt="0"/>
      <dgm:spPr/>
    </dgm:pt>
    <dgm:pt modelId="{7576DE51-742B-4DAB-9B44-002403C6E46E}" type="pres">
      <dgm:prSet presAssocID="{5FAA7BB8-730B-45A3-B79D-BA61D6F75561}" presName="rect1" presStyleLbl="trAlignAcc1" presStyleIdx="6" presStyleCnt="12" custScaleY="50434" custLinFactNeighborX="10" custLinFactNeighborY="-58947">
        <dgm:presLayoutVars>
          <dgm:bulletEnabled val="1"/>
        </dgm:presLayoutVars>
      </dgm:prSet>
      <dgm:spPr/>
      <dgm:t>
        <a:bodyPr/>
        <a:lstStyle/>
        <a:p>
          <a:endParaRPr lang="uk-UA"/>
        </a:p>
      </dgm:t>
    </dgm:pt>
    <dgm:pt modelId="{4A96BF53-CDE0-4636-816D-D9A2A0A4B9AA}" type="pres">
      <dgm:prSet presAssocID="{5FAA7BB8-730B-45A3-B79D-BA61D6F75561}" presName="rect2" presStyleLbl="fgImgPlace1" presStyleIdx="6" presStyleCnt="12" custScaleY="73086" custLinFactNeighborX="-381" custLinFactNeighborY="-40892"/>
      <dgm:spPr>
        <a:blipFill>
          <a:blip xmlns:r="http://schemas.openxmlformats.org/officeDocument/2006/relationships"/>
          <a:srcRect/>
          <a:stretch>
            <a:fillRect l="-5000" r="-5000"/>
          </a:stretch>
        </a:blipFill>
      </dgm:spPr>
    </dgm:pt>
    <dgm:pt modelId="{B1E89374-B8D6-41D8-B304-5A1E43C59CB9}" type="pres">
      <dgm:prSet presAssocID="{598A38C1-4D20-4F7B-BB98-A044332B77EE}" presName="sibTrans" presStyleCnt="0"/>
      <dgm:spPr/>
    </dgm:pt>
    <dgm:pt modelId="{A6FA278F-5FAD-4293-A5F1-94660C8CBA4C}" type="pres">
      <dgm:prSet presAssocID="{12CC1E52-2489-4BE0-896A-E598E8E0B4CD}" presName="composite" presStyleCnt="0"/>
      <dgm:spPr/>
    </dgm:pt>
    <dgm:pt modelId="{4EF0A026-4E68-4ED6-A210-AC58B180E9F0}" type="pres">
      <dgm:prSet presAssocID="{12CC1E52-2489-4BE0-896A-E598E8E0B4CD}" presName="rect1" presStyleLbl="trAlignAcc1" presStyleIdx="7" presStyleCnt="12">
        <dgm:presLayoutVars>
          <dgm:bulletEnabled val="1"/>
        </dgm:presLayoutVars>
      </dgm:prSet>
      <dgm:spPr/>
      <dgm:t>
        <a:bodyPr/>
        <a:lstStyle/>
        <a:p>
          <a:endParaRPr lang="uk-UA"/>
        </a:p>
      </dgm:t>
    </dgm:pt>
    <dgm:pt modelId="{D25367EE-2B99-4D5A-A19C-56C661E84F83}" type="pres">
      <dgm:prSet presAssocID="{12CC1E52-2489-4BE0-896A-E598E8E0B4CD}" presName="rect2" presStyleLbl="fgImgPlace1" presStyleIdx="7" presStyleCnt="12"/>
      <dgm:spPr>
        <a:blipFill>
          <a:blip xmlns:r="http://schemas.openxmlformats.org/officeDocument/2006/relationships" r:embed="rId7">
            <a:extLst>
              <a:ext uri="{28A0092B-C50C-407E-A947-70E740481C1C}">
                <a14:useLocalDpi xmlns:a14="http://schemas.microsoft.com/office/drawing/2010/main" val="0"/>
              </a:ext>
            </a:extLst>
          </a:blip>
          <a:srcRect/>
          <a:stretch>
            <a:fillRect l="-83000" r="-83000"/>
          </a:stretch>
        </a:blipFill>
      </dgm:spPr>
    </dgm:pt>
    <dgm:pt modelId="{DD59C3C7-39BB-45BE-AF0B-A13BDAB7981F}" type="pres">
      <dgm:prSet presAssocID="{86D12E3B-3A8A-4C95-BDE4-701915B1703E}" presName="sibTrans" presStyleCnt="0"/>
      <dgm:spPr/>
    </dgm:pt>
    <dgm:pt modelId="{A2682B7E-416E-4159-98CE-EEA692B9564D}" type="pres">
      <dgm:prSet presAssocID="{4D045DC3-3B2A-42BA-84DB-CFA667FB0386}" presName="composite" presStyleCnt="0"/>
      <dgm:spPr/>
    </dgm:pt>
    <dgm:pt modelId="{77A8DA39-6752-4848-B9CC-9EFAE92542B9}" type="pres">
      <dgm:prSet presAssocID="{4D045DC3-3B2A-42BA-84DB-CFA667FB0386}" presName="rect1" presStyleLbl="trAlignAcc1" presStyleIdx="8" presStyleCnt="12" custScaleY="86868">
        <dgm:presLayoutVars>
          <dgm:bulletEnabled val="1"/>
        </dgm:presLayoutVars>
      </dgm:prSet>
      <dgm:spPr/>
      <dgm:t>
        <a:bodyPr/>
        <a:lstStyle/>
        <a:p>
          <a:endParaRPr lang="uk-UA"/>
        </a:p>
      </dgm:t>
    </dgm:pt>
    <dgm:pt modelId="{10118DB2-E9C2-44E6-96BC-480DE44AD55A}" type="pres">
      <dgm:prSet presAssocID="{4D045DC3-3B2A-42BA-84DB-CFA667FB0386}" presName="rect2" presStyleLbl="fgImgPlace1" presStyleIdx="8" presStyleCnt="12"/>
      <dgm:spPr>
        <a:blipFill>
          <a:blip xmlns:r="http://schemas.openxmlformats.org/officeDocument/2006/relationships" r:embed="rId8" cstate="print">
            <a:extLst>
              <a:ext uri="{28A0092B-C50C-407E-A947-70E740481C1C}">
                <a14:useLocalDpi xmlns:a14="http://schemas.microsoft.com/office/drawing/2010/main" val="0"/>
              </a:ext>
            </a:extLst>
          </a:blip>
          <a:srcRect/>
          <a:stretch>
            <a:fillRect l="-103000" r="-103000"/>
          </a:stretch>
        </a:blipFill>
      </dgm:spPr>
    </dgm:pt>
    <dgm:pt modelId="{1BFEAC12-4E32-4593-AF6C-EC08D9DC82EA}" type="pres">
      <dgm:prSet presAssocID="{8157733F-0E14-4CEA-9214-E261776AFBE9}" presName="sibTrans" presStyleCnt="0"/>
      <dgm:spPr/>
    </dgm:pt>
    <dgm:pt modelId="{97E09F9E-A92D-4789-9F28-E725D5BD8196}" type="pres">
      <dgm:prSet presAssocID="{54BF82CE-3D7C-46E4-8125-FE255CA99345}" presName="composite" presStyleCnt="0"/>
      <dgm:spPr/>
    </dgm:pt>
    <dgm:pt modelId="{B84C475C-36C5-483D-94AD-99F0824D598E}" type="pres">
      <dgm:prSet presAssocID="{54BF82CE-3D7C-46E4-8125-FE255CA99345}" presName="rect1" presStyleLbl="trAlignAcc1" presStyleIdx="9" presStyleCnt="12" custScaleX="96499" custScaleY="149849" custLinFactNeighborX="3348" custLinFactNeighborY="-57584">
        <dgm:presLayoutVars>
          <dgm:bulletEnabled val="1"/>
        </dgm:presLayoutVars>
      </dgm:prSet>
      <dgm:spPr/>
      <dgm:t>
        <a:bodyPr/>
        <a:lstStyle/>
        <a:p>
          <a:endParaRPr lang="uk-UA"/>
        </a:p>
      </dgm:t>
    </dgm:pt>
    <dgm:pt modelId="{E742815B-021C-47BD-B46A-17288544FEAB}" type="pres">
      <dgm:prSet presAssocID="{54BF82CE-3D7C-46E4-8125-FE255CA99345}" presName="rect2" presStyleLbl="fgImgPlace1" presStyleIdx="9" presStyleCnt="12" custLinFactNeighborX="-381" custLinFactNeighborY="-51962"/>
      <dgm:spPr>
        <a:blipFill>
          <a:blip xmlns:r="http://schemas.openxmlformats.org/officeDocument/2006/relationships" r:embed="rId9" cstate="print">
            <a:extLst>
              <a:ext uri="{28A0092B-C50C-407E-A947-70E740481C1C}">
                <a14:useLocalDpi xmlns:a14="http://schemas.microsoft.com/office/drawing/2010/main" val="0"/>
              </a:ext>
            </a:extLst>
          </a:blip>
          <a:srcRect/>
          <a:stretch>
            <a:fillRect l="-25000" r="-25000"/>
          </a:stretch>
        </a:blipFill>
      </dgm:spPr>
    </dgm:pt>
    <dgm:pt modelId="{FA57DD79-D6FF-460F-88AA-E44D0D9EC7F2}" type="pres">
      <dgm:prSet presAssocID="{9D405BC0-67D8-4D06-8278-482FB0DF9E86}" presName="sibTrans" presStyleCnt="0"/>
      <dgm:spPr/>
    </dgm:pt>
    <dgm:pt modelId="{33E1760B-3310-469A-B7BA-9425C60B1E4B}" type="pres">
      <dgm:prSet presAssocID="{9A98BD55-5EE4-4FBD-84DA-AC2285454690}" presName="composite" presStyleCnt="0"/>
      <dgm:spPr/>
    </dgm:pt>
    <dgm:pt modelId="{CBE973C1-000E-41DC-809A-B27CFF248E61}" type="pres">
      <dgm:prSet presAssocID="{9A98BD55-5EE4-4FBD-84DA-AC2285454690}" presName="rect1" presStyleLbl="trAlignAcc1" presStyleIdx="10" presStyleCnt="12">
        <dgm:presLayoutVars>
          <dgm:bulletEnabled val="1"/>
        </dgm:presLayoutVars>
      </dgm:prSet>
      <dgm:spPr/>
      <dgm:t>
        <a:bodyPr/>
        <a:lstStyle/>
        <a:p>
          <a:endParaRPr lang="uk-UA"/>
        </a:p>
      </dgm:t>
    </dgm:pt>
    <dgm:pt modelId="{19201F0C-5678-468A-9AD7-BC94351FE341}" type="pres">
      <dgm:prSet presAssocID="{9A98BD55-5EE4-4FBD-84DA-AC2285454690}" presName="rect2" presStyleLbl="fgImgPlace1" presStyleIdx="10" presStyleCnt="12"/>
      <dgm:spPr>
        <a:blipFill>
          <a:blip xmlns:r="http://schemas.openxmlformats.org/officeDocument/2006/relationships" r:embed="rId10" cstate="print">
            <a:extLst>
              <a:ext uri="{28A0092B-C50C-407E-A947-70E740481C1C}">
                <a14:useLocalDpi xmlns:a14="http://schemas.microsoft.com/office/drawing/2010/main" val="0"/>
              </a:ext>
            </a:extLst>
          </a:blip>
          <a:srcRect/>
          <a:stretch>
            <a:fillRect l="-25000" r="-25000"/>
          </a:stretch>
        </a:blipFill>
      </dgm:spPr>
    </dgm:pt>
    <dgm:pt modelId="{C56D7B7A-7EB0-499B-9C78-9D49BA55E0E3}" type="pres">
      <dgm:prSet presAssocID="{BAA4FC18-C6E0-4923-B1F1-301B3E4E95A0}" presName="sibTrans" presStyleCnt="0"/>
      <dgm:spPr/>
    </dgm:pt>
    <dgm:pt modelId="{6244DF38-130C-48C7-9FD9-265F79421298}" type="pres">
      <dgm:prSet presAssocID="{807E39AA-1C21-4AA9-8548-50807B8C3501}" presName="composite" presStyleCnt="0"/>
      <dgm:spPr/>
    </dgm:pt>
    <dgm:pt modelId="{7E1088E6-2559-4F89-A1AB-215FD155FDDB}" type="pres">
      <dgm:prSet presAssocID="{807E39AA-1C21-4AA9-8548-50807B8C3501}" presName="rect1" presStyleLbl="trAlignAcc1" presStyleIdx="11" presStyleCnt="12" custScaleY="131760">
        <dgm:presLayoutVars>
          <dgm:bulletEnabled val="1"/>
        </dgm:presLayoutVars>
      </dgm:prSet>
      <dgm:spPr/>
      <dgm:t>
        <a:bodyPr/>
        <a:lstStyle/>
        <a:p>
          <a:endParaRPr lang="uk-UA"/>
        </a:p>
      </dgm:t>
    </dgm:pt>
    <dgm:pt modelId="{028DE88E-CC1C-487D-8835-0EAF3A527A57}" type="pres">
      <dgm:prSet presAssocID="{807E39AA-1C21-4AA9-8548-50807B8C3501}" presName="rect2" presStyleLbl="fgImgPlace1" presStyleIdx="11" presStyleCnt="12"/>
      <dgm:spPr>
        <a:blipFill>
          <a:blip xmlns:r="http://schemas.openxmlformats.org/officeDocument/2006/relationships" r:embed="rId11" cstate="print">
            <a:extLst>
              <a:ext uri="{28A0092B-C50C-407E-A947-70E740481C1C}">
                <a14:useLocalDpi xmlns:a14="http://schemas.microsoft.com/office/drawing/2010/main" val="0"/>
              </a:ext>
            </a:extLst>
          </a:blip>
          <a:srcRect/>
          <a:stretch>
            <a:fillRect l="-25000" r="-25000"/>
          </a:stretch>
        </a:blipFill>
      </dgm:spPr>
    </dgm:pt>
  </dgm:ptLst>
  <dgm:cxnLst>
    <dgm:cxn modelId="{844C57B6-D9D3-42E1-82D3-C4F37E8CD472}" srcId="{0A950A55-75E3-4698-BAD7-625828D35B09}" destId="{5FAA7BB8-730B-45A3-B79D-BA61D6F75561}" srcOrd="6" destOrd="0" parTransId="{53BCE4ED-B3B4-4907-B049-CFFC59DC5F93}" sibTransId="{598A38C1-4D20-4F7B-BB98-A044332B77EE}"/>
    <dgm:cxn modelId="{43BB35C6-33CE-4DE1-8BBF-B2FE7500B968}" type="presOf" srcId="{08A16D26-5922-4316-A5C6-1EC6F40D81F9}" destId="{8E41F669-61BF-430C-917B-C80CF89C75FB}" srcOrd="0" destOrd="0" presId="urn:microsoft.com/office/officeart/2008/layout/PictureStrips"/>
    <dgm:cxn modelId="{69EA06C5-ED38-4F55-B52E-0D0D1101E395}" type="presOf" srcId="{4D045DC3-3B2A-42BA-84DB-CFA667FB0386}" destId="{77A8DA39-6752-4848-B9CC-9EFAE92542B9}" srcOrd="0" destOrd="0" presId="urn:microsoft.com/office/officeart/2008/layout/PictureStrips"/>
    <dgm:cxn modelId="{9CB2BF33-96E4-48A3-A6BE-C0384C37AD39}" srcId="{0A950A55-75E3-4698-BAD7-625828D35B09}" destId="{B71F22BC-5773-48C4-BEAC-FC75F1D9ADDC}" srcOrd="1" destOrd="0" parTransId="{E4169E6F-E59F-4AC6-A2D6-5B88CBAF29E1}" sibTransId="{1D16A5E4-3E2A-475B-ACD5-B76C1FF2B134}"/>
    <dgm:cxn modelId="{17D22018-2F77-4BAC-971A-BAA4E8CC709D}" srcId="{0A950A55-75E3-4698-BAD7-625828D35B09}" destId="{9A98BD55-5EE4-4FBD-84DA-AC2285454690}" srcOrd="10" destOrd="0" parTransId="{6E18E888-EFAA-4E1B-BA80-BC8430E638A9}" sibTransId="{BAA4FC18-C6E0-4923-B1F1-301B3E4E95A0}"/>
    <dgm:cxn modelId="{4EF9505C-9452-4EB7-BA19-CAC0EF7A6726}" srcId="{0A950A55-75E3-4698-BAD7-625828D35B09}" destId="{A61BC5AA-6153-4A00-8F47-1018233305E2}" srcOrd="0" destOrd="0" parTransId="{5F89369D-B64A-4147-9761-579A34AAC6EC}" sibTransId="{FB875974-4F32-4FE7-AB03-A1A79A655870}"/>
    <dgm:cxn modelId="{C8A62490-C7D1-49B1-973F-A2A1AAE23DA2}" type="presOf" srcId="{6C53745C-4D7A-4624-96A7-68CB8C88C461}" destId="{022C99AD-CD0B-4D2F-9B70-A6D092BF9AD3}" srcOrd="0" destOrd="0" presId="urn:microsoft.com/office/officeart/2008/layout/PictureStrips"/>
    <dgm:cxn modelId="{E4F6D246-639D-4F17-8A19-2CCFF70BE8D5}" srcId="{0A950A55-75E3-4698-BAD7-625828D35B09}" destId="{12CC1E52-2489-4BE0-896A-E598E8E0B4CD}" srcOrd="7" destOrd="0" parTransId="{3D5BD466-CBE8-4A37-B829-F9334775EFAE}" sibTransId="{86D12E3B-3A8A-4C95-BDE4-701915B1703E}"/>
    <dgm:cxn modelId="{C8FD1568-8A60-4E99-BC11-BD226A70AC75}" srcId="{0A950A55-75E3-4698-BAD7-625828D35B09}" destId="{08A16D26-5922-4316-A5C6-1EC6F40D81F9}" srcOrd="2" destOrd="0" parTransId="{BE02225B-1A83-497C-BA07-77AC73D2A152}" sibTransId="{EDE65944-CA20-423C-AB93-42D023715325}"/>
    <dgm:cxn modelId="{66397CE2-D142-4EEA-8650-E97DDA0D54E9}" type="presOf" srcId="{5FAA7BB8-730B-45A3-B79D-BA61D6F75561}" destId="{7576DE51-742B-4DAB-9B44-002403C6E46E}" srcOrd="0" destOrd="0" presId="urn:microsoft.com/office/officeart/2008/layout/PictureStrips"/>
    <dgm:cxn modelId="{C5F7FB5F-78F0-4015-9E38-4573FD8DBE6D}" type="presOf" srcId="{12CC1E52-2489-4BE0-896A-E598E8E0B4CD}" destId="{4EF0A026-4E68-4ED6-A210-AC58B180E9F0}" srcOrd="0" destOrd="0" presId="urn:microsoft.com/office/officeart/2008/layout/PictureStrips"/>
    <dgm:cxn modelId="{54D4FC00-E4D1-4C95-AF76-A8689E59D11B}" srcId="{0A950A55-75E3-4698-BAD7-625828D35B09}" destId="{CCEDB36B-12BF-421E-AD14-9CA4084AC488}" srcOrd="5" destOrd="0" parTransId="{255304C7-4221-4E72-A895-18B7587BC765}" sibTransId="{5D2ABB0B-E8F6-4182-87C5-01A13D0A8694}"/>
    <dgm:cxn modelId="{B80B9998-04F5-4470-9BE0-0EBFA8CB2575}" type="presOf" srcId="{CCEDB36B-12BF-421E-AD14-9CA4084AC488}" destId="{27095083-0A19-4095-8417-7558F0A86BE4}" srcOrd="0" destOrd="0" presId="urn:microsoft.com/office/officeart/2008/layout/PictureStrips"/>
    <dgm:cxn modelId="{57E9A97B-C512-438C-8E30-052F87368E6A}" srcId="{0A950A55-75E3-4698-BAD7-625828D35B09}" destId="{54BF82CE-3D7C-46E4-8125-FE255CA99345}" srcOrd="9" destOrd="0" parTransId="{C706F72C-0C4B-434D-A880-FF985E7048B1}" sibTransId="{9D405BC0-67D8-4D06-8278-482FB0DF9E86}"/>
    <dgm:cxn modelId="{F852B17F-7B47-4C08-8823-3F09EE2561F6}" srcId="{0A950A55-75E3-4698-BAD7-625828D35B09}" destId="{4D045DC3-3B2A-42BA-84DB-CFA667FB0386}" srcOrd="8" destOrd="0" parTransId="{99E621E1-CC36-468C-B073-5A52FE3D1B9F}" sibTransId="{8157733F-0E14-4CEA-9214-E261776AFBE9}"/>
    <dgm:cxn modelId="{0DFB2BF8-01CA-4471-BA23-BD1568FCECD6}" type="presOf" srcId="{A61BC5AA-6153-4A00-8F47-1018233305E2}" destId="{D64E7152-9724-4FFC-9F37-2EC0E5A8292A}" srcOrd="0" destOrd="0" presId="urn:microsoft.com/office/officeart/2008/layout/PictureStrips"/>
    <dgm:cxn modelId="{4957DD35-6D26-44BB-9D23-84D70F27D27D}" srcId="{0A950A55-75E3-4698-BAD7-625828D35B09}" destId="{807E39AA-1C21-4AA9-8548-50807B8C3501}" srcOrd="11" destOrd="0" parTransId="{F35EBF6F-4619-40CC-BD32-25E967892D02}" sibTransId="{8C6AB13F-1442-457E-B6C0-B999C57ECB9D}"/>
    <dgm:cxn modelId="{51A24317-EF91-4BD9-9B78-E1571AA1A72A}" type="presOf" srcId="{0A950A55-75E3-4698-BAD7-625828D35B09}" destId="{66097ABF-67ED-4E4A-AC80-85D2239812BC}" srcOrd="0" destOrd="0" presId="urn:microsoft.com/office/officeart/2008/layout/PictureStrips"/>
    <dgm:cxn modelId="{9B1F0DB3-FCB6-4EA7-9EFF-DD9C0B2ED329}" type="presOf" srcId="{54BF82CE-3D7C-46E4-8125-FE255CA99345}" destId="{B84C475C-36C5-483D-94AD-99F0824D598E}" srcOrd="0" destOrd="0" presId="urn:microsoft.com/office/officeart/2008/layout/PictureStrips"/>
    <dgm:cxn modelId="{4895565F-BC30-420D-8973-71013A67D5E5}" srcId="{0A950A55-75E3-4698-BAD7-625828D35B09}" destId="{6C53745C-4D7A-4624-96A7-68CB8C88C461}" srcOrd="4" destOrd="0" parTransId="{B1B2D0DD-55D0-4D14-ADEB-A4FA90C70EEE}" sibTransId="{548E8E6B-258A-40B1-AA05-68BC7D8EFE7B}"/>
    <dgm:cxn modelId="{2282921A-EA96-422D-BF8D-ECD031C2F906}" type="presOf" srcId="{B71F22BC-5773-48C4-BEAC-FC75F1D9ADDC}" destId="{05523376-7A21-4F78-901D-63D0F6627091}" srcOrd="0" destOrd="0" presId="urn:microsoft.com/office/officeart/2008/layout/PictureStrips"/>
    <dgm:cxn modelId="{E9A61C1B-F62F-4FB8-80D6-E0C9603FBBA7}" type="presOf" srcId="{C439027D-91A4-4DD9-9F5B-7F3A82956467}" destId="{3DCBC4A6-10B7-4BE3-BC01-FB338150E6B5}" srcOrd="0" destOrd="0" presId="urn:microsoft.com/office/officeart/2008/layout/PictureStrips"/>
    <dgm:cxn modelId="{14993D82-C3E5-405B-AF60-E15A1D4D5C72}" type="presOf" srcId="{9A98BD55-5EE4-4FBD-84DA-AC2285454690}" destId="{CBE973C1-000E-41DC-809A-B27CFF248E61}" srcOrd="0" destOrd="0" presId="urn:microsoft.com/office/officeart/2008/layout/PictureStrips"/>
    <dgm:cxn modelId="{5A86FBF5-2622-4E22-824C-0C473D87C34A}" srcId="{0A950A55-75E3-4698-BAD7-625828D35B09}" destId="{C439027D-91A4-4DD9-9F5B-7F3A82956467}" srcOrd="3" destOrd="0" parTransId="{2BC1F23F-D3B0-449D-A89C-5D6244252470}" sibTransId="{871C913C-641A-48A4-8736-A16BE6D48D18}"/>
    <dgm:cxn modelId="{C436AB69-6080-4225-8394-0EC865746F43}" type="presOf" srcId="{807E39AA-1C21-4AA9-8548-50807B8C3501}" destId="{7E1088E6-2559-4F89-A1AB-215FD155FDDB}" srcOrd="0" destOrd="0" presId="urn:microsoft.com/office/officeart/2008/layout/PictureStrips"/>
    <dgm:cxn modelId="{02B4422B-A218-4E64-A36B-4657F249F909}" type="presParOf" srcId="{66097ABF-67ED-4E4A-AC80-85D2239812BC}" destId="{DC65C78C-6111-4377-BE9D-845CB419AC1E}" srcOrd="0" destOrd="0" presId="urn:microsoft.com/office/officeart/2008/layout/PictureStrips"/>
    <dgm:cxn modelId="{75D5458E-DE0D-42C4-BE33-6500716CAD9C}" type="presParOf" srcId="{DC65C78C-6111-4377-BE9D-845CB419AC1E}" destId="{D64E7152-9724-4FFC-9F37-2EC0E5A8292A}" srcOrd="0" destOrd="0" presId="urn:microsoft.com/office/officeart/2008/layout/PictureStrips"/>
    <dgm:cxn modelId="{FFAFF0B9-9759-4792-9985-BE3F58529FF7}" type="presParOf" srcId="{DC65C78C-6111-4377-BE9D-845CB419AC1E}" destId="{7ABD01E7-78EB-457B-BA07-F3AE3C0F5C3F}" srcOrd="1" destOrd="0" presId="urn:microsoft.com/office/officeart/2008/layout/PictureStrips"/>
    <dgm:cxn modelId="{EE846F94-C62B-47B0-86BF-A6C2DC659001}" type="presParOf" srcId="{66097ABF-67ED-4E4A-AC80-85D2239812BC}" destId="{8BA9735D-8BE4-4CBA-8498-E41F2DE236DC}" srcOrd="1" destOrd="0" presId="urn:microsoft.com/office/officeart/2008/layout/PictureStrips"/>
    <dgm:cxn modelId="{4FF29B1B-4F67-458E-81A6-77C159638D68}" type="presParOf" srcId="{66097ABF-67ED-4E4A-AC80-85D2239812BC}" destId="{EA3807EA-076A-4547-9F3C-7B3432A87301}" srcOrd="2" destOrd="0" presId="urn:microsoft.com/office/officeart/2008/layout/PictureStrips"/>
    <dgm:cxn modelId="{A8683181-1211-489F-B452-39CBFAC35A60}" type="presParOf" srcId="{EA3807EA-076A-4547-9F3C-7B3432A87301}" destId="{05523376-7A21-4F78-901D-63D0F6627091}" srcOrd="0" destOrd="0" presId="urn:microsoft.com/office/officeart/2008/layout/PictureStrips"/>
    <dgm:cxn modelId="{5712E3E0-5DDA-4163-87D8-66F54B6EC4BC}" type="presParOf" srcId="{EA3807EA-076A-4547-9F3C-7B3432A87301}" destId="{EB1799E9-2B3E-41DF-B0CC-0F599DC48B4E}" srcOrd="1" destOrd="0" presId="urn:microsoft.com/office/officeart/2008/layout/PictureStrips"/>
    <dgm:cxn modelId="{6F1871B4-7A6B-4BAA-93A1-49AD8C926986}" type="presParOf" srcId="{66097ABF-67ED-4E4A-AC80-85D2239812BC}" destId="{303A3985-6059-4705-8229-32AE637DBC00}" srcOrd="3" destOrd="0" presId="urn:microsoft.com/office/officeart/2008/layout/PictureStrips"/>
    <dgm:cxn modelId="{5D34918F-9C6B-437A-AA8A-169216A83BED}" type="presParOf" srcId="{66097ABF-67ED-4E4A-AC80-85D2239812BC}" destId="{D333FB8B-7AFE-4DD9-BBF3-E865C7CD9C15}" srcOrd="4" destOrd="0" presId="urn:microsoft.com/office/officeart/2008/layout/PictureStrips"/>
    <dgm:cxn modelId="{5A7F53BC-8143-4F94-87E5-407E1C3566C6}" type="presParOf" srcId="{D333FB8B-7AFE-4DD9-BBF3-E865C7CD9C15}" destId="{8E41F669-61BF-430C-917B-C80CF89C75FB}" srcOrd="0" destOrd="0" presId="urn:microsoft.com/office/officeart/2008/layout/PictureStrips"/>
    <dgm:cxn modelId="{58DFEEF0-D883-45AA-8AD6-4094BEFB4ACB}" type="presParOf" srcId="{D333FB8B-7AFE-4DD9-BBF3-E865C7CD9C15}" destId="{DA604461-6444-4EA7-A551-0506D9E2D4DF}" srcOrd="1" destOrd="0" presId="urn:microsoft.com/office/officeart/2008/layout/PictureStrips"/>
    <dgm:cxn modelId="{3868B746-C194-4FDC-9BC9-4D6D9F9FDF28}" type="presParOf" srcId="{66097ABF-67ED-4E4A-AC80-85D2239812BC}" destId="{4C041CF9-0D07-4AFB-8919-3955BEFEA91B}" srcOrd="5" destOrd="0" presId="urn:microsoft.com/office/officeart/2008/layout/PictureStrips"/>
    <dgm:cxn modelId="{E3F9FE45-419A-4A85-A6C6-80985F021773}" type="presParOf" srcId="{66097ABF-67ED-4E4A-AC80-85D2239812BC}" destId="{21F45629-9F24-4C9E-AE22-98288D23F3AE}" srcOrd="6" destOrd="0" presId="urn:microsoft.com/office/officeart/2008/layout/PictureStrips"/>
    <dgm:cxn modelId="{A59FFA54-2EFD-459C-89F5-7EE9C45ABD5D}" type="presParOf" srcId="{21F45629-9F24-4C9E-AE22-98288D23F3AE}" destId="{3DCBC4A6-10B7-4BE3-BC01-FB338150E6B5}" srcOrd="0" destOrd="0" presId="urn:microsoft.com/office/officeart/2008/layout/PictureStrips"/>
    <dgm:cxn modelId="{C97C0AA2-BE7F-4745-B485-8807B768AD51}" type="presParOf" srcId="{21F45629-9F24-4C9E-AE22-98288D23F3AE}" destId="{0746737F-9894-4E68-8222-1964AB72F719}" srcOrd="1" destOrd="0" presId="urn:microsoft.com/office/officeart/2008/layout/PictureStrips"/>
    <dgm:cxn modelId="{BFAC1053-EC27-4661-9160-07B2A004E514}" type="presParOf" srcId="{66097ABF-67ED-4E4A-AC80-85D2239812BC}" destId="{0D6B7007-BD04-41B6-BB09-68CE868BEF30}" srcOrd="7" destOrd="0" presId="urn:microsoft.com/office/officeart/2008/layout/PictureStrips"/>
    <dgm:cxn modelId="{62956CA9-55DC-46FE-BDF4-509E95841636}" type="presParOf" srcId="{66097ABF-67ED-4E4A-AC80-85D2239812BC}" destId="{E8A81E57-39B5-426A-9F6A-A97D5A80B615}" srcOrd="8" destOrd="0" presId="urn:microsoft.com/office/officeart/2008/layout/PictureStrips"/>
    <dgm:cxn modelId="{8F60C1B9-B22A-456E-8FCA-AD36D5D59BE3}" type="presParOf" srcId="{E8A81E57-39B5-426A-9F6A-A97D5A80B615}" destId="{022C99AD-CD0B-4D2F-9B70-A6D092BF9AD3}" srcOrd="0" destOrd="0" presId="urn:microsoft.com/office/officeart/2008/layout/PictureStrips"/>
    <dgm:cxn modelId="{0876DBBE-15AE-4826-944B-8507830CC544}" type="presParOf" srcId="{E8A81E57-39B5-426A-9F6A-A97D5A80B615}" destId="{709C1DD3-4B95-4506-ABFB-823ED771D4EF}" srcOrd="1" destOrd="0" presId="urn:microsoft.com/office/officeart/2008/layout/PictureStrips"/>
    <dgm:cxn modelId="{E3A71E25-2A9E-4ED1-BE7F-A9E0CEFB44D3}" type="presParOf" srcId="{66097ABF-67ED-4E4A-AC80-85D2239812BC}" destId="{ABF38246-E4DC-485A-97DD-4524353DAE62}" srcOrd="9" destOrd="0" presId="urn:microsoft.com/office/officeart/2008/layout/PictureStrips"/>
    <dgm:cxn modelId="{A92F8A4B-3722-47BF-BB32-9E180A98FFC6}" type="presParOf" srcId="{66097ABF-67ED-4E4A-AC80-85D2239812BC}" destId="{5E57F85C-7FAA-4161-BA22-5178E3C3D7B8}" srcOrd="10" destOrd="0" presId="urn:microsoft.com/office/officeart/2008/layout/PictureStrips"/>
    <dgm:cxn modelId="{5BF08BDB-04A7-4C63-9610-F43D2BF83B27}" type="presParOf" srcId="{5E57F85C-7FAA-4161-BA22-5178E3C3D7B8}" destId="{27095083-0A19-4095-8417-7558F0A86BE4}" srcOrd="0" destOrd="0" presId="urn:microsoft.com/office/officeart/2008/layout/PictureStrips"/>
    <dgm:cxn modelId="{0A9349BB-B14D-4D54-BE96-5EE6B488DAFA}" type="presParOf" srcId="{5E57F85C-7FAA-4161-BA22-5178E3C3D7B8}" destId="{9D5EDCF0-FF3F-4B98-9D60-F3424734F173}" srcOrd="1" destOrd="0" presId="urn:microsoft.com/office/officeart/2008/layout/PictureStrips"/>
    <dgm:cxn modelId="{149990E2-FE5B-4D0F-AB64-BB3B195F092A}" type="presParOf" srcId="{66097ABF-67ED-4E4A-AC80-85D2239812BC}" destId="{7C23C24B-ED33-44B9-A106-820531A89529}" srcOrd="11" destOrd="0" presId="urn:microsoft.com/office/officeart/2008/layout/PictureStrips"/>
    <dgm:cxn modelId="{68124A85-B617-4BA1-B5DE-029EBF678E59}" type="presParOf" srcId="{66097ABF-67ED-4E4A-AC80-85D2239812BC}" destId="{D4B0BC7A-6C2B-41C0-AB4D-CED69F93A291}" srcOrd="12" destOrd="0" presId="urn:microsoft.com/office/officeart/2008/layout/PictureStrips"/>
    <dgm:cxn modelId="{D31EAF37-B182-4C84-BBB3-D416B23A46CB}" type="presParOf" srcId="{D4B0BC7A-6C2B-41C0-AB4D-CED69F93A291}" destId="{7576DE51-742B-4DAB-9B44-002403C6E46E}" srcOrd="0" destOrd="0" presId="urn:microsoft.com/office/officeart/2008/layout/PictureStrips"/>
    <dgm:cxn modelId="{73150ACE-C8EF-40DC-B408-CDFCD820BDBE}" type="presParOf" srcId="{D4B0BC7A-6C2B-41C0-AB4D-CED69F93A291}" destId="{4A96BF53-CDE0-4636-816D-D9A2A0A4B9AA}" srcOrd="1" destOrd="0" presId="urn:microsoft.com/office/officeart/2008/layout/PictureStrips"/>
    <dgm:cxn modelId="{5B79C8B3-3F2B-40F9-BEC7-5F73B7A9C6B7}" type="presParOf" srcId="{66097ABF-67ED-4E4A-AC80-85D2239812BC}" destId="{B1E89374-B8D6-41D8-B304-5A1E43C59CB9}" srcOrd="13" destOrd="0" presId="urn:microsoft.com/office/officeart/2008/layout/PictureStrips"/>
    <dgm:cxn modelId="{202396F1-C2D9-41E8-9317-2AC9FAAC67A8}" type="presParOf" srcId="{66097ABF-67ED-4E4A-AC80-85D2239812BC}" destId="{A6FA278F-5FAD-4293-A5F1-94660C8CBA4C}" srcOrd="14" destOrd="0" presId="urn:microsoft.com/office/officeart/2008/layout/PictureStrips"/>
    <dgm:cxn modelId="{A06982E6-0995-4619-BA04-908C2BBEED20}" type="presParOf" srcId="{A6FA278F-5FAD-4293-A5F1-94660C8CBA4C}" destId="{4EF0A026-4E68-4ED6-A210-AC58B180E9F0}" srcOrd="0" destOrd="0" presId="urn:microsoft.com/office/officeart/2008/layout/PictureStrips"/>
    <dgm:cxn modelId="{129CD595-3933-4072-9D97-32806162FCF6}" type="presParOf" srcId="{A6FA278F-5FAD-4293-A5F1-94660C8CBA4C}" destId="{D25367EE-2B99-4D5A-A19C-56C661E84F83}" srcOrd="1" destOrd="0" presId="urn:microsoft.com/office/officeart/2008/layout/PictureStrips"/>
    <dgm:cxn modelId="{68AB504B-4491-455F-BB31-B744AC0F3512}" type="presParOf" srcId="{66097ABF-67ED-4E4A-AC80-85D2239812BC}" destId="{DD59C3C7-39BB-45BE-AF0B-A13BDAB7981F}" srcOrd="15" destOrd="0" presId="urn:microsoft.com/office/officeart/2008/layout/PictureStrips"/>
    <dgm:cxn modelId="{F33314E2-01F2-4805-9E8C-CCE766BE0942}" type="presParOf" srcId="{66097ABF-67ED-4E4A-AC80-85D2239812BC}" destId="{A2682B7E-416E-4159-98CE-EEA692B9564D}" srcOrd="16" destOrd="0" presId="urn:microsoft.com/office/officeart/2008/layout/PictureStrips"/>
    <dgm:cxn modelId="{F6B05C22-241A-4E41-BFCE-13B65D847BC2}" type="presParOf" srcId="{A2682B7E-416E-4159-98CE-EEA692B9564D}" destId="{77A8DA39-6752-4848-B9CC-9EFAE92542B9}" srcOrd="0" destOrd="0" presId="urn:microsoft.com/office/officeart/2008/layout/PictureStrips"/>
    <dgm:cxn modelId="{C2BE47F6-6311-415E-B3B3-D08060265E6F}" type="presParOf" srcId="{A2682B7E-416E-4159-98CE-EEA692B9564D}" destId="{10118DB2-E9C2-44E6-96BC-480DE44AD55A}" srcOrd="1" destOrd="0" presId="urn:microsoft.com/office/officeart/2008/layout/PictureStrips"/>
    <dgm:cxn modelId="{335659A9-330E-49D3-93B9-4E9BB85B2B37}" type="presParOf" srcId="{66097ABF-67ED-4E4A-AC80-85D2239812BC}" destId="{1BFEAC12-4E32-4593-AF6C-EC08D9DC82EA}" srcOrd="17" destOrd="0" presId="urn:microsoft.com/office/officeart/2008/layout/PictureStrips"/>
    <dgm:cxn modelId="{5EFDDCDC-1B75-4D5D-A58E-F4E91F9A3756}" type="presParOf" srcId="{66097ABF-67ED-4E4A-AC80-85D2239812BC}" destId="{97E09F9E-A92D-4789-9F28-E725D5BD8196}" srcOrd="18" destOrd="0" presId="urn:microsoft.com/office/officeart/2008/layout/PictureStrips"/>
    <dgm:cxn modelId="{2C0972D3-79CE-48BD-810C-BFA0034452DD}" type="presParOf" srcId="{97E09F9E-A92D-4789-9F28-E725D5BD8196}" destId="{B84C475C-36C5-483D-94AD-99F0824D598E}" srcOrd="0" destOrd="0" presId="urn:microsoft.com/office/officeart/2008/layout/PictureStrips"/>
    <dgm:cxn modelId="{28143F14-E5D9-47B4-B6EF-C7071C3FFDC8}" type="presParOf" srcId="{97E09F9E-A92D-4789-9F28-E725D5BD8196}" destId="{E742815B-021C-47BD-B46A-17288544FEAB}" srcOrd="1" destOrd="0" presId="urn:microsoft.com/office/officeart/2008/layout/PictureStrips"/>
    <dgm:cxn modelId="{27631C6E-599A-4162-9BB6-4C8A05806590}" type="presParOf" srcId="{66097ABF-67ED-4E4A-AC80-85D2239812BC}" destId="{FA57DD79-D6FF-460F-88AA-E44D0D9EC7F2}" srcOrd="19" destOrd="0" presId="urn:microsoft.com/office/officeart/2008/layout/PictureStrips"/>
    <dgm:cxn modelId="{AACA305E-0DC8-4F13-8790-725A4B792113}" type="presParOf" srcId="{66097ABF-67ED-4E4A-AC80-85D2239812BC}" destId="{33E1760B-3310-469A-B7BA-9425C60B1E4B}" srcOrd="20" destOrd="0" presId="urn:microsoft.com/office/officeart/2008/layout/PictureStrips"/>
    <dgm:cxn modelId="{AE7B8261-FEA1-4F91-B5CB-EFC96A6AB3EE}" type="presParOf" srcId="{33E1760B-3310-469A-B7BA-9425C60B1E4B}" destId="{CBE973C1-000E-41DC-809A-B27CFF248E61}" srcOrd="0" destOrd="0" presId="urn:microsoft.com/office/officeart/2008/layout/PictureStrips"/>
    <dgm:cxn modelId="{C880854A-C8C0-49C6-90B8-D2F08E10C279}" type="presParOf" srcId="{33E1760B-3310-469A-B7BA-9425C60B1E4B}" destId="{19201F0C-5678-468A-9AD7-BC94351FE341}" srcOrd="1" destOrd="0" presId="urn:microsoft.com/office/officeart/2008/layout/PictureStrips"/>
    <dgm:cxn modelId="{ED7B4896-615B-461D-9E3D-6816F7FF9B63}" type="presParOf" srcId="{66097ABF-67ED-4E4A-AC80-85D2239812BC}" destId="{C56D7B7A-7EB0-499B-9C78-9D49BA55E0E3}" srcOrd="21" destOrd="0" presId="urn:microsoft.com/office/officeart/2008/layout/PictureStrips"/>
    <dgm:cxn modelId="{1CE6A786-3CB2-4639-8FFB-919DD624D0A8}" type="presParOf" srcId="{66097ABF-67ED-4E4A-AC80-85D2239812BC}" destId="{6244DF38-130C-48C7-9FD9-265F79421298}" srcOrd="22" destOrd="0" presId="urn:microsoft.com/office/officeart/2008/layout/PictureStrips"/>
    <dgm:cxn modelId="{D5F29126-8436-4481-B73E-88C9BF01DF69}" type="presParOf" srcId="{6244DF38-130C-48C7-9FD9-265F79421298}" destId="{7E1088E6-2559-4F89-A1AB-215FD155FDDB}" srcOrd="0" destOrd="0" presId="urn:microsoft.com/office/officeart/2008/layout/PictureStrips"/>
    <dgm:cxn modelId="{40E84EC8-A7CB-456F-9CAA-AC1548CC61F2}" type="presParOf" srcId="{6244DF38-130C-48C7-9FD9-265F79421298}" destId="{028DE88E-CC1C-487D-8835-0EAF3A527A57}"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C0AD22-26EF-4D43-9D9B-EE9B1F1429BF}">
      <dsp:nvSpPr>
        <dsp:cNvPr id="0" name=""/>
        <dsp:cNvSpPr/>
      </dsp:nvSpPr>
      <dsp:spPr>
        <a:xfrm rot="10800000">
          <a:off x="3340668" y="2113"/>
          <a:ext cx="11198733" cy="2079740"/>
        </a:xfrm>
        <a:prstGeom prst="homePlate">
          <a:avLst/>
        </a:prstGeom>
        <a:gradFill rotWithShape="0">
          <a:gsLst>
            <a:gs pos="0">
              <a:schemeClr val="accent3">
                <a:alpha val="90000"/>
                <a:hueOff val="0"/>
                <a:satOff val="0"/>
                <a:lumOff val="0"/>
                <a:alphaOff val="0"/>
                <a:tint val="50000"/>
                <a:satMod val="300000"/>
              </a:schemeClr>
            </a:gs>
            <a:gs pos="35000">
              <a:schemeClr val="accent3">
                <a:alpha val="90000"/>
                <a:hueOff val="0"/>
                <a:satOff val="0"/>
                <a:lumOff val="0"/>
                <a:alphaOff val="0"/>
                <a:tint val="37000"/>
                <a:satMod val="300000"/>
              </a:schemeClr>
            </a:gs>
            <a:gs pos="100000">
              <a:schemeClr val="accent3">
                <a:alpha val="9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7108" tIns="68580" rIns="128016" bIns="68580" numCol="1" spcCol="1270" anchor="ctr" anchorCtr="0">
          <a:noAutofit/>
        </a:bodyPr>
        <a:lstStyle/>
        <a:p>
          <a:pPr lvl="0" algn="ctr" defTabSz="800100">
            <a:lnSpc>
              <a:spcPct val="90000"/>
            </a:lnSpc>
            <a:spcBef>
              <a:spcPct val="0"/>
            </a:spcBef>
            <a:spcAft>
              <a:spcPct val="35000"/>
            </a:spcAft>
          </a:pPr>
          <a:r>
            <a:rPr lang="uk-UA" sz="1800" kern="1200" dirty="0" smtClean="0">
              <a:latin typeface="Times New Roman" panose="02020603050405020304" pitchFamily="18" charset="0"/>
              <a:cs typeface="Times New Roman" panose="02020603050405020304" pitchFamily="18" charset="0"/>
            </a:rPr>
            <a:t>Апеляція до єдності і нормальності. </a:t>
          </a:r>
          <a:r>
            <a:rPr lang="uk-UA" sz="1800" kern="1200" dirty="0" err="1" smtClean="0">
              <a:latin typeface="Times New Roman" panose="02020603050405020304" pitchFamily="18" charset="0"/>
              <a:cs typeface="Times New Roman" panose="02020603050405020304" pitchFamily="18" charset="0"/>
            </a:rPr>
            <a:t>Байден</a:t>
          </a:r>
          <a:r>
            <a:rPr lang="uk-UA" sz="1800" kern="1200" dirty="0" smtClean="0">
              <a:latin typeface="Times New Roman" panose="02020603050405020304" pitchFamily="18" charset="0"/>
              <a:cs typeface="Times New Roman" panose="02020603050405020304" pitchFamily="18" charset="0"/>
            </a:rPr>
            <a:t> наголошував на необхідності зменшити поляризацію. У його виступах часто звучали слова про єдність, співчуття, відновлення моралі у Білому домі. Це був контр-</a:t>
          </a:r>
          <a:r>
            <a:rPr lang="en-US" sz="1800" kern="1200" dirty="0" smtClean="0">
              <a:latin typeface="Times New Roman" panose="02020603050405020304" pitchFamily="18" charset="0"/>
              <a:cs typeface="Times New Roman" panose="02020603050405020304" pitchFamily="18" charset="0"/>
            </a:rPr>
            <a:t>PR </a:t>
          </a:r>
          <a:r>
            <a:rPr lang="uk-UA" sz="1800" kern="1200" dirty="0" smtClean="0">
              <a:latin typeface="Times New Roman" panose="02020603050405020304" pitchFamily="18" charset="0"/>
              <a:cs typeface="Times New Roman" panose="02020603050405020304" pitchFamily="18" charset="0"/>
            </a:rPr>
            <a:t>до конфліктного стилю </a:t>
          </a:r>
          <a:r>
            <a:rPr lang="uk-UA" sz="1800" kern="1200" dirty="0" err="1" smtClean="0">
              <a:latin typeface="Times New Roman" panose="02020603050405020304" pitchFamily="18" charset="0"/>
              <a:cs typeface="Times New Roman" panose="02020603050405020304" pitchFamily="18" charset="0"/>
            </a:rPr>
            <a:t>Трампа</a:t>
          </a:r>
          <a:r>
            <a:rPr lang="uk-UA" sz="1800" kern="1200" dirty="0" smtClean="0">
              <a:latin typeface="Times New Roman" panose="02020603050405020304" pitchFamily="18" charset="0"/>
              <a:cs typeface="Times New Roman" panose="02020603050405020304" pitchFamily="18" charset="0"/>
            </a:rPr>
            <a:t>. </a:t>
          </a:r>
          <a:r>
            <a:rPr lang="uk-UA" sz="1800" kern="1200" dirty="0" err="1" smtClean="0">
              <a:latin typeface="Times New Roman" panose="02020603050405020304" pitchFamily="18" charset="0"/>
              <a:cs typeface="Times New Roman" panose="02020603050405020304" pitchFamily="18" charset="0"/>
            </a:rPr>
            <a:t>Байден</a:t>
          </a:r>
          <a:r>
            <a:rPr lang="uk-UA" sz="1800" kern="1200" dirty="0" smtClean="0">
              <a:latin typeface="Times New Roman" panose="02020603050405020304" pitchFamily="18" charset="0"/>
              <a:cs typeface="Times New Roman" panose="02020603050405020304" pitchFamily="18" charset="0"/>
            </a:rPr>
            <a:t> фактично обіцяв повернути “нормальне життя” – і цей меседж влучив у тих виборців, хто втомився від постійних скандалів. Він намагався посилити у людей відчуття ностальгії за стабільністю (недарма його порівнювали з добрим «дідусем»).</a:t>
          </a:r>
          <a:endParaRPr lang="uk-UA" sz="1800" kern="1200" dirty="0">
            <a:latin typeface="Times New Roman" panose="02020603050405020304" pitchFamily="18" charset="0"/>
            <a:cs typeface="Times New Roman" panose="02020603050405020304" pitchFamily="18" charset="0"/>
          </a:endParaRPr>
        </a:p>
      </dsp:txBody>
      <dsp:txXfrm rot="10800000">
        <a:off x="3860603" y="2113"/>
        <a:ext cx="10678798" cy="2079740"/>
      </dsp:txXfrm>
    </dsp:sp>
    <dsp:sp modelId="{EC88FA92-4F94-40F3-89FE-91E0EC3EAAAC}">
      <dsp:nvSpPr>
        <dsp:cNvPr id="0" name=""/>
        <dsp:cNvSpPr/>
      </dsp:nvSpPr>
      <dsp:spPr>
        <a:xfrm>
          <a:off x="2300798" y="2113"/>
          <a:ext cx="2079740" cy="207974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F8850DE2-4603-4EFD-98ED-CEFB1BD77EC5}">
      <dsp:nvSpPr>
        <dsp:cNvPr id="0" name=""/>
        <dsp:cNvSpPr/>
      </dsp:nvSpPr>
      <dsp:spPr>
        <a:xfrm rot="10800000">
          <a:off x="3340668" y="2702671"/>
          <a:ext cx="11198733" cy="2079740"/>
        </a:xfrm>
        <a:prstGeom prst="homePlate">
          <a:avLst/>
        </a:prstGeom>
        <a:gradFill rotWithShape="0">
          <a:gsLst>
            <a:gs pos="0">
              <a:schemeClr val="accent3">
                <a:alpha val="90000"/>
                <a:hueOff val="0"/>
                <a:satOff val="0"/>
                <a:lumOff val="0"/>
                <a:alphaOff val="-20000"/>
                <a:tint val="50000"/>
                <a:satMod val="300000"/>
              </a:schemeClr>
            </a:gs>
            <a:gs pos="35000">
              <a:schemeClr val="accent3">
                <a:alpha val="90000"/>
                <a:hueOff val="0"/>
                <a:satOff val="0"/>
                <a:lumOff val="0"/>
                <a:alphaOff val="-20000"/>
                <a:tint val="37000"/>
                <a:satMod val="300000"/>
              </a:schemeClr>
            </a:gs>
            <a:gs pos="100000">
              <a:schemeClr val="accent3">
                <a:alpha val="90000"/>
                <a:hueOff val="0"/>
                <a:satOff val="0"/>
                <a:lumOff val="0"/>
                <a:alphaOff val="-20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7108" tIns="68580" rIns="128016" bIns="68580" numCol="1" spcCol="1270" anchor="ctr" anchorCtr="0">
          <a:noAutofit/>
        </a:bodyPr>
        <a:lstStyle/>
        <a:p>
          <a:pPr lvl="0" algn="ctr" defTabSz="800100">
            <a:lnSpc>
              <a:spcPct val="90000"/>
            </a:lnSpc>
            <a:spcBef>
              <a:spcPct val="0"/>
            </a:spcBef>
            <a:spcAft>
              <a:spcPct val="35000"/>
            </a:spcAft>
          </a:pPr>
          <a:r>
            <a:rPr lang="uk-UA" sz="1800" kern="1200" dirty="0" smtClean="0">
              <a:latin typeface="Times New Roman" panose="02020603050405020304" pitchFamily="18" charset="0"/>
              <a:cs typeface="Times New Roman" panose="02020603050405020304" pitchFamily="18" charset="0"/>
            </a:rPr>
            <a:t>Фокус на конкретних проблемах. Кампанія </a:t>
          </a:r>
          <a:r>
            <a:rPr lang="uk-UA" sz="1800" kern="1200" dirty="0" err="1" smtClean="0">
              <a:latin typeface="Times New Roman" panose="02020603050405020304" pitchFamily="18" charset="0"/>
              <a:cs typeface="Times New Roman" panose="02020603050405020304" pitchFamily="18" charset="0"/>
            </a:rPr>
            <a:t>Байдена</a:t>
          </a:r>
          <a:r>
            <a:rPr lang="uk-UA" sz="1800" kern="1200" dirty="0" smtClean="0">
              <a:latin typeface="Times New Roman" panose="02020603050405020304" pitchFamily="18" charset="0"/>
              <a:cs typeface="Times New Roman" panose="02020603050405020304" pitchFamily="18" charset="0"/>
            </a:rPr>
            <a:t> багато уваги приділяла пандемії </a:t>
          </a:r>
          <a:r>
            <a:rPr lang="en-US" sz="1800" kern="1200" dirty="0" smtClean="0">
              <a:latin typeface="Times New Roman" panose="02020603050405020304" pitchFamily="18" charset="0"/>
              <a:cs typeface="Times New Roman" panose="02020603050405020304" pitchFamily="18" charset="0"/>
            </a:rPr>
            <a:t>COVID-19, </a:t>
          </a:r>
          <a:r>
            <a:rPr lang="uk-UA" sz="1800" kern="1200" dirty="0" smtClean="0">
              <a:latin typeface="Times New Roman" panose="02020603050405020304" pitchFamily="18" charset="0"/>
              <a:cs typeface="Times New Roman" panose="02020603050405020304" pitchFamily="18" charset="0"/>
            </a:rPr>
            <a:t>звинувачуючи </a:t>
          </a:r>
          <a:r>
            <a:rPr lang="uk-UA" sz="1800" kern="1200" dirty="0" err="1" smtClean="0">
              <a:latin typeface="Times New Roman" panose="02020603050405020304" pitchFamily="18" charset="0"/>
              <a:cs typeface="Times New Roman" panose="02020603050405020304" pitchFamily="18" charset="0"/>
            </a:rPr>
            <a:t>Трампа</a:t>
          </a:r>
          <a:r>
            <a:rPr lang="uk-UA" sz="1800" kern="1200" dirty="0" smtClean="0">
              <a:latin typeface="Times New Roman" panose="02020603050405020304" pitchFamily="18" charset="0"/>
              <a:cs typeface="Times New Roman" panose="02020603050405020304" pitchFamily="18" charset="0"/>
            </a:rPr>
            <a:t> у провалах і пропонуючи свій план порятунку (масове тестування, національна стратегія вакцинації). Це був ключовий пункт переконання виборців у необхідності змінити владу. Також піднімались питання расової справедливості, економічної допомоги тощо – з акцентом на компетентності та емпатії. </a:t>
          </a:r>
          <a:r>
            <a:rPr lang="en-US" sz="1800" kern="1200" dirty="0" smtClean="0">
              <a:latin typeface="Times New Roman" panose="02020603050405020304" pitchFamily="18" charset="0"/>
              <a:cs typeface="Times New Roman" panose="02020603050405020304" pitchFamily="18" charset="0"/>
            </a:rPr>
            <a:t>PR-</a:t>
          </a:r>
          <a:r>
            <a:rPr lang="uk-UA" sz="1800" kern="1200" dirty="0" smtClean="0">
              <a:latin typeface="Times New Roman" panose="02020603050405020304" pitchFamily="18" charset="0"/>
              <a:cs typeface="Times New Roman" panose="02020603050405020304" pitchFamily="18" charset="0"/>
            </a:rPr>
            <a:t>повідомлення були менш </a:t>
          </a:r>
          <a:r>
            <a:rPr lang="uk-UA" sz="1800" kern="1200" dirty="0" err="1" smtClean="0">
              <a:latin typeface="Times New Roman" panose="02020603050405020304" pitchFamily="18" charset="0"/>
              <a:cs typeface="Times New Roman" panose="02020603050405020304" pitchFamily="18" charset="0"/>
            </a:rPr>
            <a:t>гасловими</a:t>
          </a:r>
          <a:r>
            <a:rPr lang="uk-UA" sz="1800" kern="1200" dirty="0" smtClean="0">
              <a:latin typeface="Times New Roman" panose="02020603050405020304" pitchFamily="18" charset="0"/>
              <a:cs typeface="Times New Roman" panose="02020603050405020304" pitchFamily="18" charset="0"/>
            </a:rPr>
            <a:t>, більше наповнені змістом про політику. Таким чином він прагнув змінити думку поміркованих виборців і республіканців-</a:t>
          </a:r>
          <a:r>
            <a:rPr lang="uk-UA" sz="1800" kern="1200" dirty="0" err="1" smtClean="0">
              <a:latin typeface="Times New Roman" panose="02020603050405020304" pitchFamily="18" charset="0"/>
              <a:cs typeface="Times New Roman" panose="02020603050405020304" pitchFamily="18" charset="0"/>
            </a:rPr>
            <a:t>коливальників</a:t>
          </a:r>
          <a:r>
            <a:rPr lang="uk-UA" sz="1800" kern="1200" dirty="0" smtClean="0">
              <a:latin typeface="Times New Roman" panose="02020603050405020304" pitchFamily="18" charset="0"/>
              <a:cs typeface="Times New Roman" panose="02020603050405020304" pitchFamily="18" charset="0"/>
            </a:rPr>
            <a:t>, що </a:t>
          </a:r>
          <a:r>
            <a:rPr lang="uk-UA" sz="1800" kern="1200" dirty="0" err="1" smtClean="0">
              <a:latin typeface="Times New Roman" panose="02020603050405020304" pitchFamily="18" charset="0"/>
              <a:cs typeface="Times New Roman" panose="02020603050405020304" pitchFamily="18" charset="0"/>
            </a:rPr>
            <a:t>Трамп</a:t>
          </a:r>
          <a:r>
            <a:rPr lang="uk-UA" sz="1800" kern="1200" dirty="0" smtClean="0">
              <a:latin typeface="Times New Roman" panose="02020603050405020304" pitchFamily="18" charset="0"/>
              <a:cs typeface="Times New Roman" panose="02020603050405020304" pitchFamily="18" charset="0"/>
            </a:rPr>
            <a:t> погано керує.</a:t>
          </a:r>
        </a:p>
      </dsp:txBody>
      <dsp:txXfrm rot="10800000">
        <a:off x="3860603" y="2702671"/>
        <a:ext cx="10678798" cy="2079740"/>
      </dsp:txXfrm>
    </dsp:sp>
    <dsp:sp modelId="{78F8EF07-960C-4B41-9146-CB60470EFA0E}">
      <dsp:nvSpPr>
        <dsp:cNvPr id="0" name=""/>
        <dsp:cNvSpPr/>
      </dsp:nvSpPr>
      <dsp:spPr>
        <a:xfrm>
          <a:off x="2300798" y="2702671"/>
          <a:ext cx="2079740" cy="2079740"/>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9000" r="-39000"/>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4B987555-6613-4487-8F00-732FCB709675}">
      <dsp:nvSpPr>
        <dsp:cNvPr id="0" name=""/>
        <dsp:cNvSpPr/>
      </dsp:nvSpPr>
      <dsp:spPr>
        <a:xfrm rot="10800000">
          <a:off x="3340668" y="5403229"/>
          <a:ext cx="11198733" cy="2079740"/>
        </a:xfrm>
        <a:prstGeom prst="homePlate">
          <a:avLst/>
        </a:prstGeom>
        <a:gradFill rotWithShape="0">
          <a:gsLst>
            <a:gs pos="0">
              <a:schemeClr val="accent3">
                <a:alpha val="90000"/>
                <a:hueOff val="0"/>
                <a:satOff val="0"/>
                <a:lumOff val="0"/>
                <a:alphaOff val="-40000"/>
                <a:tint val="50000"/>
                <a:satMod val="300000"/>
              </a:schemeClr>
            </a:gs>
            <a:gs pos="35000">
              <a:schemeClr val="accent3">
                <a:alpha val="90000"/>
                <a:hueOff val="0"/>
                <a:satOff val="0"/>
                <a:lumOff val="0"/>
                <a:alphaOff val="-40000"/>
                <a:tint val="37000"/>
                <a:satMod val="300000"/>
              </a:schemeClr>
            </a:gs>
            <a:gs pos="100000">
              <a:schemeClr val="accent3">
                <a:alpha val="90000"/>
                <a:hueOff val="0"/>
                <a:satOff val="0"/>
                <a:lumOff val="0"/>
                <a:alphaOff val="-40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7108" tIns="68580" rIns="128016" bIns="68580" numCol="1" spcCol="1270" anchor="ctr" anchorCtr="0">
          <a:noAutofit/>
        </a:bodyPr>
        <a:lstStyle/>
        <a:p>
          <a:pPr lvl="0" algn="ctr" defTabSz="800100">
            <a:lnSpc>
              <a:spcPct val="90000"/>
            </a:lnSpc>
            <a:spcBef>
              <a:spcPct val="0"/>
            </a:spcBef>
            <a:spcAft>
              <a:spcPct val="35000"/>
            </a:spcAft>
          </a:pPr>
          <a:r>
            <a:rPr lang="uk-UA" sz="1800" kern="1200" smtClean="0">
              <a:latin typeface="Times New Roman" panose="02020603050405020304" pitchFamily="18" charset="0"/>
              <a:cs typeface="Times New Roman" panose="02020603050405020304" pitchFamily="18" charset="0"/>
            </a:rPr>
            <a:t>Обмежена публічна активність і нові формати. Через пандемію Байден більшу частину кампанії проводив онлайн із власного дому, уникаючи великих мітингів. Його команда робила ставку на медійну рекламу і таргетовані повідомлення, а не на видовища. Це цікавий приклад, як обставини змусили змінити класичний підхід: Байден з’являвся на віртуальних заходах, теледебатах, випускав багато відеороликів. Попри критику Трампа за «ховання в підвалі», така стратегія виявилася виправданою – вона підкреслювала серйозність Байдена (він «слухає вчених, сидить вдома»), на відміну від Трампа, що проводив масові мітинги під час сплеску вірусу.</a:t>
          </a:r>
          <a:endParaRPr lang="uk-UA" sz="1800" kern="1200">
            <a:latin typeface="Times New Roman" panose="02020603050405020304" pitchFamily="18" charset="0"/>
            <a:cs typeface="Times New Roman" panose="02020603050405020304" pitchFamily="18" charset="0"/>
          </a:endParaRPr>
        </a:p>
      </dsp:txBody>
      <dsp:txXfrm rot="10800000">
        <a:off x="3860603" y="5403229"/>
        <a:ext cx="10678798" cy="2079740"/>
      </dsp:txXfrm>
    </dsp:sp>
    <dsp:sp modelId="{58861697-EDE1-4BEE-8764-5CA238CD4FF3}">
      <dsp:nvSpPr>
        <dsp:cNvPr id="0" name=""/>
        <dsp:cNvSpPr/>
      </dsp:nvSpPr>
      <dsp:spPr>
        <a:xfrm>
          <a:off x="2300798" y="5403229"/>
          <a:ext cx="2079740" cy="2079740"/>
        </a:xfrm>
        <a:prstGeom prst="ellipse">
          <a:avLst/>
        </a:prstGeom>
        <a:blipFill rotWithShape="1">
          <a:blip xmlns:r="http://schemas.openxmlformats.org/officeDocument/2006/relationships" r:embed="rId3"/>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4E7152-9724-4FFC-9F37-2EC0E5A8292A}">
      <dsp:nvSpPr>
        <dsp:cNvPr id="0" name=""/>
        <dsp:cNvSpPr/>
      </dsp:nvSpPr>
      <dsp:spPr>
        <a:xfrm>
          <a:off x="606812" y="562471"/>
          <a:ext cx="5482917" cy="171341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60551" tIns="53340" rIns="53340" bIns="53340" numCol="1" spcCol="1270" anchor="ctr" anchorCtr="0">
          <a:noAutofit/>
        </a:bodyPr>
        <a:lstStyle/>
        <a:p>
          <a:pPr lvl="0" algn="ctr" defTabSz="622300">
            <a:lnSpc>
              <a:spcPct val="100000"/>
            </a:lnSpc>
            <a:spcBef>
              <a:spcPct val="0"/>
            </a:spcBef>
            <a:spcAft>
              <a:spcPct val="35000"/>
            </a:spcAft>
          </a:pPr>
          <a:r>
            <a:rPr lang="ru-RU" sz="1400" kern="1200" dirty="0" err="1" smtClean="0">
              <a:latin typeface="Times New Roman" panose="02020603050405020304" pitchFamily="18" charset="0"/>
              <a:cs typeface="Times New Roman" panose="02020603050405020304" pitchFamily="18" charset="0"/>
            </a:rPr>
            <a:t>медіарілейшнз</a:t>
          </a:r>
          <a:r>
            <a:rPr lang="ru-RU" sz="1400" kern="1200" dirty="0" smtClean="0">
              <a:latin typeface="Times New Roman" panose="02020603050405020304" pitchFamily="18" charset="0"/>
              <a:cs typeface="Times New Roman" panose="02020603050405020304" pitchFamily="18" charset="0"/>
            </a:rPr>
            <a:t> - </a:t>
          </a:r>
          <a:r>
            <a:rPr lang="ru-RU" sz="1400" kern="1200" dirty="0" err="1" smtClean="0">
              <a:latin typeface="Times New Roman" panose="02020603050405020304" pitchFamily="18" charset="0"/>
              <a:cs typeface="Times New Roman" panose="02020603050405020304" pitchFamily="18" charset="0"/>
            </a:rPr>
            <a:t>це</a:t>
          </a:r>
          <a:r>
            <a:rPr lang="ru-RU" sz="1400" kern="1200" dirty="0" smtClean="0">
              <a:latin typeface="Times New Roman" panose="02020603050405020304" pitchFamily="18" charset="0"/>
              <a:cs typeface="Times New Roman" panose="02020603050405020304" pitchFamily="18" charset="0"/>
            </a:rPr>
            <a:t> форма </a:t>
          </a:r>
          <a:r>
            <a:rPr lang="ru-RU" sz="1400" kern="1200" dirty="0" err="1" smtClean="0">
              <a:latin typeface="Times New Roman" panose="02020603050405020304" pitchFamily="18" charset="0"/>
              <a:cs typeface="Times New Roman" panose="02020603050405020304" pitchFamily="18" charset="0"/>
            </a:rPr>
            <a:t>відносин</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державних</a:t>
          </a:r>
          <a:r>
            <a:rPr lang="ru-RU" sz="1400" kern="1200" dirty="0" smtClean="0">
              <a:latin typeface="Times New Roman" panose="02020603050405020304" pitchFamily="18" charset="0"/>
              <a:cs typeface="Times New Roman" panose="02020603050405020304" pitchFamily="18" charset="0"/>
            </a:rPr>
            <a:t> і </a:t>
          </a:r>
          <a:r>
            <a:rPr lang="ru-RU" sz="1400" kern="1200" dirty="0" err="1" smtClean="0">
              <a:latin typeface="Times New Roman" panose="02020603050405020304" pitchFamily="18" charset="0"/>
              <a:cs typeface="Times New Roman" panose="02020603050405020304" pitchFamily="18" charset="0"/>
            </a:rPr>
            <a:t>комерційних</a:t>
          </a:r>
          <a:r>
            <a:rPr lang="ru-RU" sz="1400" kern="1200" dirty="0" smtClean="0">
              <a:latin typeface="Times New Roman" panose="02020603050405020304" pitchFamily="18" charset="0"/>
              <a:cs typeface="Times New Roman" panose="02020603050405020304" pitchFamily="18" charset="0"/>
            </a:rPr>
            <a:t> </a:t>
          </a:r>
          <a:r>
            <a:rPr lang="uk-UA" sz="1400" kern="1200" dirty="0" smtClean="0">
              <a:latin typeface="Times New Roman" panose="02020603050405020304" pitchFamily="18" charset="0"/>
              <a:cs typeface="Times New Roman" panose="02020603050405020304" pitchFamily="18" charset="0"/>
            </a:rPr>
            <a:t>структур зі ЗМІ для підтримки іміджу та репутації організації або першої </a:t>
          </a:r>
          <a:r>
            <a:rPr lang="ru-RU" sz="1400" kern="1200" dirty="0" smtClean="0">
              <a:latin typeface="Times New Roman" panose="02020603050405020304" pitchFamily="18" charset="0"/>
              <a:cs typeface="Times New Roman" panose="02020603050405020304" pitchFamily="18" charset="0"/>
            </a:rPr>
            <a:t>особи. </a:t>
          </a:r>
          <a:r>
            <a:rPr lang="ru-RU" sz="1400" kern="1200" dirty="0" err="1" smtClean="0">
              <a:latin typeface="Times New Roman" panose="02020603050405020304" pitchFamily="18" charset="0"/>
              <a:cs typeface="Times New Roman" panose="02020603050405020304" pitchFamily="18" charset="0"/>
            </a:rPr>
            <a:t>Організаційними</a:t>
          </a:r>
          <a:r>
            <a:rPr lang="ru-RU" sz="1400" kern="1200" dirty="0" smtClean="0">
              <a:latin typeface="Times New Roman" panose="02020603050405020304" pitchFamily="18" charset="0"/>
              <a:cs typeface="Times New Roman" panose="02020603050405020304" pitchFamily="18" charset="0"/>
            </a:rPr>
            <a:t> формами </a:t>
          </a:r>
          <a:r>
            <a:rPr lang="ru-RU" sz="1400" kern="1200" dirty="0" err="1" smtClean="0">
              <a:latin typeface="Times New Roman" panose="02020603050405020304" pitchFamily="18" charset="0"/>
              <a:cs typeface="Times New Roman" panose="02020603050405020304" pitchFamily="18" charset="0"/>
            </a:rPr>
            <a:t>стосунків</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зі</a:t>
          </a:r>
          <a:r>
            <a:rPr lang="ru-RU" sz="1400" kern="1200" dirty="0" smtClean="0">
              <a:latin typeface="Times New Roman" panose="02020603050405020304" pitchFamily="18" charset="0"/>
              <a:cs typeface="Times New Roman" panose="02020603050405020304" pitchFamily="18" charset="0"/>
            </a:rPr>
            <a:t> ЗМІ є: </a:t>
          </a:r>
          <a:r>
            <a:rPr lang="ru-RU" sz="1400" kern="1200" dirty="0" err="1" smtClean="0">
              <a:latin typeface="Times New Roman" panose="02020603050405020304" pitchFamily="18" charset="0"/>
              <a:cs typeface="Times New Roman" panose="02020603050405020304" pitchFamily="18" charset="0"/>
            </a:rPr>
            <a:t>прес-служби</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пресцентри</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прес-секретарі</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прес</a:t>
          </a:r>
          <a:r>
            <a:rPr lang="ru-RU" sz="1400" kern="1200" dirty="0" smtClean="0">
              <a:latin typeface="Times New Roman" panose="02020603050405020304" pitchFamily="18" charset="0"/>
              <a:cs typeface="Times New Roman" panose="02020603050405020304" pitchFamily="18" charset="0"/>
            </a:rPr>
            <a:t>-бюро. На </a:t>
          </a:r>
          <a:r>
            <a:rPr lang="ru-RU" sz="1400" kern="1200" dirty="0" err="1" smtClean="0">
              <a:latin typeface="Times New Roman" panose="02020603050405020304" pitchFamily="18" charset="0"/>
              <a:cs typeface="Times New Roman" panose="02020603050405020304" pitchFamily="18" charset="0"/>
            </a:rPr>
            <a:t>поточний</a:t>
          </a:r>
          <a:r>
            <a:rPr lang="ru-RU" sz="1400" kern="1200" dirty="0" smtClean="0">
              <a:latin typeface="Times New Roman" panose="02020603050405020304" pitchFamily="18" charset="0"/>
              <a:cs typeface="Times New Roman" panose="02020603050405020304" pitchFamily="18" charset="0"/>
            </a:rPr>
            <a:t> момент </a:t>
          </a:r>
          <a:r>
            <a:rPr lang="ru-RU" sz="1400" kern="1200" dirty="0" err="1" smtClean="0">
              <a:latin typeface="Times New Roman" panose="02020603050405020304" pitchFamily="18" charset="0"/>
              <a:cs typeface="Times New Roman" panose="02020603050405020304" pitchFamily="18" charset="0"/>
            </a:rPr>
            <a:t>важливо</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робити</a:t>
          </a:r>
          <a:r>
            <a:rPr lang="ru-RU" sz="1400" kern="1200" dirty="0" smtClean="0">
              <a:latin typeface="Times New Roman" panose="02020603050405020304" pitchFamily="18" charset="0"/>
              <a:cs typeface="Times New Roman" panose="02020603050405020304" pitchFamily="18" charset="0"/>
            </a:rPr>
            <a:t> акцент на </a:t>
          </a:r>
          <a:r>
            <a:rPr lang="ru-RU" sz="1400" kern="1200" dirty="0" err="1" smtClean="0">
              <a:latin typeface="Times New Roman" panose="02020603050405020304" pitchFamily="18" charset="0"/>
              <a:cs typeface="Times New Roman" panose="02020603050405020304" pitchFamily="18" charset="0"/>
            </a:rPr>
            <a:t>змістовній</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стороні</a:t>
          </a:r>
          <a:r>
            <a:rPr lang="ru-RU" sz="1400" kern="1200" dirty="0" smtClean="0">
              <a:latin typeface="Times New Roman" panose="02020603050405020304" pitchFamily="18" charset="0"/>
              <a:cs typeface="Times New Roman" panose="02020603050405020304" pitchFamily="18" charset="0"/>
            </a:rPr>
            <a:t> бренду - </a:t>
          </a:r>
          <a:r>
            <a:rPr lang="ru-RU" sz="1400" kern="1200" dirty="0" err="1" smtClean="0">
              <a:latin typeface="Times New Roman" panose="02020603050405020304" pitchFamily="18" charset="0"/>
              <a:cs typeface="Times New Roman" panose="02020603050405020304" pitchFamily="18" charset="0"/>
            </a:rPr>
            <a:t>його</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філософії</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історії</a:t>
          </a:r>
          <a:r>
            <a:rPr lang="ru-RU" sz="1400" kern="1200" dirty="0" smtClean="0">
              <a:latin typeface="Times New Roman" panose="02020603050405020304" pitchFamily="18" charset="0"/>
              <a:cs typeface="Times New Roman" panose="02020603050405020304" pitchFamily="18" charset="0"/>
            </a:rPr>
            <a:t> та </a:t>
          </a:r>
          <a:r>
            <a:rPr lang="ru-RU" sz="1400" kern="1200" dirty="0" err="1" smtClean="0">
              <a:latin typeface="Times New Roman" panose="02020603050405020304" pitchFamily="18" charset="0"/>
              <a:cs typeface="Times New Roman" panose="02020603050405020304" pitchFamily="18" charset="0"/>
            </a:rPr>
            <a:t>цінностях</a:t>
          </a:r>
          <a:r>
            <a:rPr lang="ru-RU" sz="1400" kern="1200" dirty="0" smtClean="0">
              <a:latin typeface="Times New Roman" panose="02020603050405020304" pitchFamily="18" charset="0"/>
              <a:cs typeface="Times New Roman" panose="02020603050405020304" pitchFamily="18" charset="0"/>
            </a:rPr>
            <a:t>;</a:t>
          </a:r>
          <a:endParaRPr lang="uk-UA" sz="1400" kern="1200" dirty="0">
            <a:latin typeface="Times New Roman" panose="02020603050405020304" pitchFamily="18" charset="0"/>
            <a:cs typeface="Times New Roman" panose="02020603050405020304" pitchFamily="18" charset="0"/>
          </a:endParaRPr>
        </a:p>
      </dsp:txBody>
      <dsp:txXfrm>
        <a:off x="606812" y="562471"/>
        <a:ext cx="5482917" cy="1713411"/>
      </dsp:txXfrm>
    </dsp:sp>
    <dsp:sp modelId="{7ABD01E7-78EB-457B-BA07-F3AE3C0F5C3F}">
      <dsp:nvSpPr>
        <dsp:cNvPr id="0" name=""/>
        <dsp:cNvSpPr/>
      </dsp:nvSpPr>
      <dsp:spPr>
        <a:xfrm>
          <a:off x="378358" y="314979"/>
          <a:ext cx="1199388" cy="1799082"/>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50000" r="-5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5523376-7A21-4F78-901D-63D0F6627091}">
      <dsp:nvSpPr>
        <dsp:cNvPr id="0" name=""/>
        <dsp:cNvSpPr/>
      </dsp:nvSpPr>
      <dsp:spPr>
        <a:xfrm>
          <a:off x="6612018" y="146751"/>
          <a:ext cx="5482917" cy="2297359"/>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60551" tIns="53340" rIns="53340" bIns="53340" numCol="1" spcCol="1270" anchor="ctr" anchorCtr="0">
          <a:noAutofit/>
        </a:bodyPr>
        <a:lstStyle/>
        <a:p>
          <a:pPr lvl="0" algn="ctr" defTabSz="622300">
            <a:lnSpc>
              <a:spcPct val="100000"/>
            </a:lnSpc>
            <a:spcBef>
              <a:spcPct val="0"/>
            </a:spcBef>
            <a:spcAft>
              <a:spcPct val="35000"/>
            </a:spcAft>
          </a:pPr>
          <a:r>
            <a:rPr lang="ru-RU" sz="1400" kern="1200" dirty="0" err="1" smtClean="0">
              <a:latin typeface="Times New Roman" panose="02020603050405020304" pitchFamily="18" charset="0"/>
              <a:cs typeface="Times New Roman" panose="02020603050405020304" pitchFamily="18" charset="0"/>
            </a:rPr>
            <a:t>спеціальні</a:t>
          </a:r>
          <a:r>
            <a:rPr lang="ru-RU" sz="1400" kern="1200" dirty="0" smtClean="0">
              <a:latin typeface="Times New Roman" panose="02020603050405020304" pitchFamily="18" charset="0"/>
              <a:cs typeface="Times New Roman" panose="02020603050405020304" pitchFamily="18" charset="0"/>
            </a:rPr>
            <a:t> заходи – заходи для </a:t>
          </a:r>
          <a:r>
            <a:rPr lang="ru-RU" sz="1400" kern="1200" dirty="0" err="1" smtClean="0">
              <a:latin typeface="Times New Roman" panose="02020603050405020304" pitchFamily="18" charset="0"/>
              <a:cs typeface="Times New Roman" panose="02020603050405020304" pitchFamily="18" charset="0"/>
            </a:rPr>
            <a:t>підтримки</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стійкості</a:t>
          </a:r>
          <a:r>
            <a:rPr lang="ru-RU" sz="1400" kern="1200" dirty="0" smtClean="0">
              <a:latin typeface="Times New Roman" panose="02020603050405020304" pitchFamily="18" charset="0"/>
              <a:cs typeface="Times New Roman" panose="02020603050405020304" pitchFamily="18" charset="0"/>
            </a:rPr>
            <a:t> потоку </a:t>
          </a:r>
          <a:r>
            <a:rPr lang="ru-RU" sz="1400" kern="1200" dirty="0" err="1" smtClean="0">
              <a:latin typeface="Times New Roman" panose="02020603050405020304" pitchFamily="18" charset="0"/>
              <a:cs typeface="Times New Roman" panose="02020603050405020304" pitchFamily="18" charset="0"/>
            </a:rPr>
            <a:t>позитивних</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матеріалів</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щодо</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комерційної</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діяльності</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компанії</a:t>
          </a:r>
          <a:r>
            <a:rPr lang="ru-RU" sz="1400" kern="1200" dirty="0" smtClean="0">
              <a:latin typeface="Times New Roman" panose="02020603050405020304" pitchFamily="18" charset="0"/>
              <a:cs typeface="Times New Roman" panose="02020603050405020304" pitchFamily="18" charset="0"/>
            </a:rPr>
            <a:t> та </a:t>
          </a:r>
          <a:r>
            <a:rPr lang="ru-RU" sz="1400" kern="1200" dirty="0" err="1" smtClean="0">
              <a:latin typeface="Times New Roman" panose="02020603050405020304" pitchFamily="18" charset="0"/>
              <a:cs typeface="Times New Roman" panose="02020603050405020304" pitchFamily="18" charset="0"/>
            </a:rPr>
            <a:t>реалізованих</a:t>
          </a:r>
          <a:r>
            <a:rPr lang="ru-RU" sz="1400" kern="1200" dirty="0" smtClean="0">
              <a:latin typeface="Times New Roman" panose="02020603050405020304" pitchFamily="18" charset="0"/>
              <a:cs typeface="Times New Roman" panose="02020603050405020304" pitchFamily="18" charset="0"/>
            </a:rPr>
            <a:t> нею </a:t>
          </a:r>
          <a:r>
            <a:rPr lang="ru-RU" sz="1400" kern="1200" dirty="0" err="1" smtClean="0">
              <a:latin typeface="Times New Roman" panose="02020603050405020304" pitchFamily="18" charset="0"/>
              <a:cs typeface="Times New Roman" panose="02020603050405020304" pitchFamily="18" charset="0"/>
            </a:rPr>
            <a:t>товарів</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чи</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послуг</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Спеціальні</a:t>
          </a:r>
          <a:r>
            <a:rPr lang="ru-RU" sz="1400" kern="1200" dirty="0" smtClean="0">
              <a:latin typeface="Times New Roman" panose="02020603050405020304" pitchFamily="18" charset="0"/>
              <a:cs typeface="Times New Roman" panose="02020603050405020304" pitchFamily="18" charset="0"/>
            </a:rPr>
            <a:t> заходи PR </a:t>
          </a:r>
          <a:r>
            <a:rPr lang="ru-RU" sz="1400" kern="1200" dirty="0" err="1" smtClean="0">
              <a:latin typeface="Times New Roman" panose="02020603050405020304" pitchFamily="18" charset="0"/>
              <a:cs typeface="Times New Roman" panose="02020603050405020304" pitchFamily="18" charset="0"/>
            </a:rPr>
            <a:t>організуються</a:t>
          </a:r>
          <a:r>
            <a:rPr lang="ru-RU" sz="1400" kern="1200" dirty="0" smtClean="0">
              <a:latin typeface="Times New Roman" panose="02020603050405020304" pitchFamily="18" charset="0"/>
              <a:cs typeface="Times New Roman" panose="02020603050405020304" pitchFamily="18" charset="0"/>
            </a:rPr>
            <a:t> у </a:t>
          </a:r>
          <a:r>
            <a:rPr lang="ru-RU" sz="1400" kern="1200" dirty="0" err="1" smtClean="0">
              <a:latin typeface="Times New Roman" panose="02020603050405020304" pitchFamily="18" charset="0"/>
              <a:cs typeface="Times New Roman" panose="02020603050405020304" pitchFamily="18" charset="0"/>
            </a:rPr>
            <a:t>випадку</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якщо</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існує</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довготривалий</a:t>
          </a:r>
          <a:r>
            <a:rPr lang="ru-RU" sz="1400" kern="1200" dirty="0" smtClean="0">
              <a:latin typeface="Times New Roman" panose="02020603050405020304" pitchFamily="18" charset="0"/>
              <a:cs typeface="Times New Roman" panose="02020603050405020304" pitchFamily="18" charset="0"/>
            </a:rPr>
            <a:t> брак </a:t>
          </a:r>
          <a:r>
            <a:rPr lang="ru-RU" sz="1400" kern="1200" dirty="0" err="1" smtClean="0">
              <a:latin typeface="Times New Roman" panose="02020603050405020304" pitchFamily="18" charset="0"/>
              <a:cs typeface="Times New Roman" panose="02020603050405020304" pitchFamily="18" charset="0"/>
            </a:rPr>
            <a:t>цікавих</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новинних</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приводів</a:t>
          </a:r>
          <a:r>
            <a:rPr lang="ru-RU" sz="1400" kern="1200" dirty="0" smtClean="0">
              <a:latin typeface="Times New Roman" panose="02020603050405020304" pitchFamily="18" charset="0"/>
              <a:cs typeface="Times New Roman" panose="02020603050405020304" pitchFamily="18" charset="0"/>
            </a:rPr>
            <a:t> і </a:t>
          </a:r>
          <a:r>
            <a:rPr lang="ru-RU" sz="1400" kern="1200" dirty="0" err="1" smtClean="0">
              <a:latin typeface="Times New Roman" panose="02020603050405020304" pitchFamily="18" charset="0"/>
              <a:cs typeface="Times New Roman" panose="02020603050405020304" pitchFamily="18" charset="0"/>
            </a:rPr>
            <a:t>являють</a:t>
          </a:r>
          <a:r>
            <a:rPr lang="ru-RU" sz="1400" kern="1200" dirty="0" smtClean="0">
              <a:latin typeface="Times New Roman" panose="02020603050405020304" pitchFamily="18" charset="0"/>
              <a:cs typeface="Times New Roman" panose="02020603050405020304" pitchFamily="18" charset="0"/>
            </a:rPr>
            <a:t> собою </a:t>
          </a:r>
          <a:r>
            <a:rPr lang="ru-RU" sz="1400" kern="1200" dirty="0" err="1" smtClean="0">
              <a:latin typeface="Times New Roman" panose="02020603050405020304" pitchFamily="18" charset="0"/>
              <a:cs typeface="Times New Roman" panose="02020603050405020304" pitchFamily="18" charset="0"/>
            </a:rPr>
            <a:t>виставки</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лотереї</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вікторини</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мають</a:t>
          </a:r>
          <a:r>
            <a:rPr lang="ru-RU" sz="1400" kern="1200" dirty="0" smtClean="0">
              <a:latin typeface="Times New Roman" panose="02020603050405020304" pitchFamily="18" charset="0"/>
              <a:cs typeface="Times New Roman" panose="02020603050405020304" pitchFamily="18" charset="0"/>
            </a:rPr>
            <a:t> на </a:t>
          </a:r>
          <a:r>
            <a:rPr lang="ru-RU" sz="1400" kern="1200" dirty="0" err="1" smtClean="0">
              <a:latin typeface="Times New Roman" panose="02020603050405020304" pitchFamily="18" charset="0"/>
              <a:cs typeface="Times New Roman" panose="02020603050405020304" pitchFamily="18" charset="0"/>
            </a:rPr>
            <a:t>меті</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залучити</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максимальну</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кількість</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потенційних</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покупців</a:t>
          </a:r>
          <a:r>
            <a:rPr lang="ru-RU" sz="1400" kern="1200" dirty="0" smtClean="0">
              <a:latin typeface="Times New Roman" panose="02020603050405020304" pitchFamily="18" charset="0"/>
              <a:cs typeface="Times New Roman" panose="02020603050405020304" pitchFamily="18" charset="0"/>
            </a:rPr>
            <a:t>, а </a:t>
          </a:r>
          <a:r>
            <a:rPr lang="ru-RU" sz="1400" kern="1200" dirty="0" err="1" smtClean="0">
              <a:latin typeface="Times New Roman" panose="02020603050405020304" pitchFamily="18" charset="0"/>
              <a:cs typeface="Times New Roman" panose="02020603050405020304" pitchFamily="18" charset="0"/>
            </a:rPr>
            <a:t>також</a:t>
          </a:r>
          <a:r>
            <a:rPr lang="ru-RU" sz="1400" kern="1200" dirty="0" smtClean="0">
              <a:latin typeface="Times New Roman" panose="02020603050405020304" pitchFamily="18" charset="0"/>
              <a:cs typeface="Times New Roman" panose="02020603050405020304" pitchFamily="18" charset="0"/>
            </a:rPr>
            <a:t> телешоу і </a:t>
          </a:r>
          <a:r>
            <a:rPr lang="ru-RU" sz="1400" kern="1200" dirty="0" err="1" smtClean="0">
              <a:latin typeface="Times New Roman" panose="02020603050405020304" pitchFamily="18" charset="0"/>
              <a:cs typeface="Times New Roman" panose="02020603050405020304" pitchFamily="18" charset="0"/>
            </a:rPr>
            <a:t>радіо</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виступи</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конференції</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наукові</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форуми</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семінари</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з'їзди</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тощо</a:t>
          </a:r>
          <a:r>
            <a:rPr lang="ru-RU" sz="1400" kern="1200" dirty="0" smtClean="0">
              <a:latin typeface="Times New Roman" panose="02020603050405020304" pitchFamily="18" charset="0"/>
              <a:cs typeface="Times New Roman" panose="02020603050405020304" pitchFamily="18" charset="0"/>
            </a:rPr>
            <a:t>;</a:t>
          </a:r>
          <a:endParaRPr lang="uk-UA" sz="1400" kern="1200" dirty="0">
            <a:latin typeface="Times New Roman" panose="02020603050405020304" pitchFamily="18" charset="0"/>
            <a:cs typeface="Times New Roman" panose="02020603050405020304" pitchFamily="18" charset="0"/>
          </a:endParaRPr>
        </a:p>
      </dsp:txBody>
      <dsp:txXfrm>
        <a:off x="6612018" y="146751"/>
        <a:ext cx="5482917" cy="2297359"/>
      </dsp:txXfrm>
    </dsp:sp>
    <dsp:sp modelId="{EB1799E9-2B3E-41DF-B0CC-0F599DC48B4E}">
      <dsp:nvSpPr>
        <dsp:cNvPr id="0" name=""/>
        <dsp:cNvSpPr/>
      </dsp:nvSpPr>
      <dsp:spPr>
        <a:xfrm>
          <a:off x="6383563" y="191232"/>
          <a:ext cx="1199388" cy="1799082"/>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83000" r="-8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E41F669-61BF-430C-917B-C80CF89C75FB}">
      <dsp:nvSpPr>
        <dsp:cNvPr id="0" name=""/>
        <dsp:cNvSpPr/>
      </dsp:nvSpPr>
      <dsp:spPr>
        <a:xfrm>
          <a:off x="12617224" y="562471"/>
          <a:ext cx="5482917" cy="171341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60551" tIns="53340" rIns="53340" bIns="53340" numCol="1" spcCol="1270" anchor="ctr" anchorCtr="0">
          <a:noAutofit/>
        </a:bodyPr>
        <a:lstStyle/>
        <a:p>
          <a:pPr lvl="0" algn="ctr" defTabSz="622300">
            <a:lnSpc>
              <a:spcPct val="100000"/>
            </a:lnSpc>
            <a:spcBef>
              <a:spcPct val="0"/>
            </a:spcBef>
            <a:spcAft>
              <a:spcPct val="35000"/>
            </a:spcAft>
          </a:pPr>
          <a:r>
            <a:rPr lang="ru-RU" sz="1400" kern="1200" dirty="0" smtClean="0">
              <a:latin typeface="Times New Roman" panose="02020603050405020304" pitchFamily="18" charset="0"/>
              <a:cs typeface="Times New Roman" panose="02020603050405020304" pitchFamily="18" charset="0"/>
            </a:rPr>
            <a:t>спонсорство і </a:t>
          </a:r>
          <a:r>
            <a:rPr lang="ru-RU" sz="1400" kern="1200" dirty="0" err="1" smtClean="0">
              <a:latin typeface="Times New Roman" panose="02020603050405020304" pitchFamily="18" charset="0"/>
              <a:cs typeface="Times New Roman" panose="02020603050405020304" pitchFamily="18" charset="0"/>
            </a:rPr>
            <a:t>благодійність</a:t>
          </a:r>
          <a:r>
            <a:rPr lang="ru-RU" sz="1400" kern="1200" dirty="0" smtClean="0">
              <a:latin typeface="Times New Roman" panose="02020603050405020304" pitchFamily="18" charset="0"/>
              <a:cs typeface="Times New Roman" panose="02020603050405020304" pitchFamily="18" charset="0"/>
            </a:rPr>
            <a:t> – </a:t>
          </a:r>
          <a:r>
            <a:rPr lang="ru-RU" sz="1400" kern="1200" dirty="0" err="1" smtClean="0">
              <a:latin typeface="Times New Roman" panose="02020603050405020304" pitchFamily="18" charset="0"/>
              <a:cs typeface="Times New Roman" panose="02020603050405020304" pitchFamily="18" charset="0"/>
            </a:rPr>
            <a:t>серед</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основних</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напрямків</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виокремлюють</a:t>
          </a:r>
          <a:r>
            <a:rPr lang="ru-RU" sz="1400" kern="1200" dirty="0" smtClean="0">
              <a:latin typeface="Times New Roman" panose="02020603050405020304" pitchFamily="18" charset="0"/>
              <a:cs typeface="Times New Roman" panose="02020603050405020304" pitchFamily="18" charset="0"/>
            </a:rPr>
            <a:t>: медицину, </a:t>
          </a:r>
          <a:r>
            <a:rPr lang="ru-RU" sz="1400" kern="1200" dirty="0" err="1" smtClean="0">
              <a:latin typeface="Times New Roman" panose="02020603050405020304" pitchFamily="18" charset="0"/>
              <a:cs typeface="Times New Roman" panose="02020603050405020304" pitchFamily="18" charset="0"/>
            </a:rPr>
            <a:t>освіту</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навколишнє</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природне</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середовище</a:t>
          </a:r>
          <a:r>
            <a:rPr lang="ru-RU" sz="1400" kern="1200" dirty="0" smtClean="0">
              <a:latin typeface="Times New Roman" panose="02020603050405020304" pitchFamily="18" charset="0"/>
              <a:cs typeface="Times New Roman" panose="02020603050405020304" pitchFamily="18" charset="0"/>
            </a:rPr>
            <a:t>, особи з </a:t>
          </a:r>
          <a:r>
            <a:rPr lang="ru-RU" sz="1400" kern="1200" dirty="0" err="1" smtClean="0">
              <a:latin typeface="Times New Roman" panose="02020603050405020304" pitchFamily="18" charset="0"/>
              <a:cs typeface="Times New Roman" panose="02020603050405020304" pitchFamily="18" charset="0"/>
            </a:rPr>
            <a:t>обмеженими</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можливостями</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соціальні</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програми</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тощо</a:t>
          </a:r>
          <a:r>
            <a:rPr lang="ru-RU" sz="1400" kern="1200" dirty="0" smtClean="0">
              <a:latin typeface="Times New Roman" panose="02020603050405020304" pitchFamily="18" charset="0"/>
              <a:cs typeface="Times New Roman" panose="02020603050405020304" pitchFamily="18" charset="0"/>
            </a:rPr>
            <a:t>;</a:t>
          </a:r>
          <a:endParaRPr lang="uk-UA" sz="1400" kern="1200" dirty="0">
            <a:latin typeface="Times New Roman" panose="02020603050405020304" pitchFamily="18" charset="0"/>
            <a:cs typeface="Times New Roman" panose="02020603050405020304" pitchFamily="18" charset="0"/>
          </a:endParaRPr>
        </a:p>
      </dsp:txBody>
      <dsp:txXfrm>
        <a:off x="12617224" y="562471"/>
        <a:ext cx="5482917" cy="1713411"/>
      </dsp:txXfrm>
    </dsp:sp>
    <dsp:sp modelId="{DA604461-6444-4EA7-A551-0506D9E2D4DF}">
      <dsp:nvSpPr>
        <dsp:cNvPr id="0" name=""/>
        <dsp:cNvSpPr/>
      </dsp:nvSpPr>
      <dsp:spPr>
        <a:xfrm>
          <a:off x="12388769" y="314979"/>
          <a:ext cx="1199388" cy="1799082"/>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55000" r="-5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CBC4A6-10B7-4BE3-BC01-FB338150E6B5}">
      <dsp:nvSpPr>
        <dsp:cNvPr id="0" name=""/>
        <dsp:cNvSpPr/>
      </dsp:nvSpPr>
      <dsp:spPr>
        <a:xfrm>
          <a:off x="529503" y="2667265"/>
          <a:ext cx="5482917" cy="128026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60551" tIns="60960" rIns="60960" bIns="60960" numCol="1" spcCol="1270" anchor="ctr" anchorCtr="0">
          <a:noAutofit/>
        </a:bodyPr>
        <a:lstStyle/>
        <a:p>
          <a:pPr lvl="0" algn="ctr" defTabSz="711200">
            <a:lnSpc>
              <a:spcPct val="100000"/>
            </a:lnSpc>
            <a:spcBef>
              <a:spcPct val="0"/>
            </a:spcBef>
            <a:spcAft>
              <a:spcPct val="35000"/>
            </a:spcAft>
          </a:pPr>
          <a:r>
            <a:rPr lang="ru-RU" sz="1600" kern="1200" dirty="0" err="1" smtClean="0">
              <a:latin typeface="Times New Roman" panose="02020603050405020304" pitchFamily="18" charset="0"/>
              <a:cs typeface="Times New Roman" panose="02020603050405020304" pitchFamily="18" charset="0"/>
            </a:rPr>
            <a:t>інтерактивна</a:t>
          </a:r>
          <a:r>
            <a:rPr lang="ru-RU" sz="1600" kern="1200" dirty="0" smtClean="0">
              <a:latin typeface="Times New Roman" panose="02020603050405020304" pitchFamily="18" charset="0"/>
              <a:cs typeface="Times New Roman" panose="02020603050405020304" pitchFamily="18" charset="0"/>
            </a:rPr>
            <a:t> </a:t>
          </a:r>
          <a:r>
            <a:rPr lang="ru-RU" sz="1600" kern="1200" dirty="0" err="1" smtClean="0">
              <a:latin typeface="Times New Roman" panose="02020603050405020304" pitchFamily="18" charset="0"/>
              <a:cs typeface="Times New Roman" panose="02020603050405020304" pitchFamily="18" charset="0"/>
            </a:rPr>
            <a:t>взаємодія</a:t>
          </a:r>
          <a:r>
            <a:rPr lang="ru-RU" sz="1600" kern="1200" dirty="0" smtClean="0">
              <a:latin typeface="Times New Roman" panose="02020603050405020304" pitchFamily="18" charset="0"/>
              <a:cs typeface="Times New Roman" panose="02020603050405020304" pitchFamily="18" charset="0"/>
            </a:rPr>
            <a:t> і </a:t>
          </a:r>
          <a:r>
            <a:rPr lang="ru-RU" sz="1600" kern="1200" dirty="0" err="1" smtClean="0">
              <a:latin typeface="Times New Roman" panose="02020603050405020304" pitchFamily="18" charset="0"/>
              <a:cs typeface="Times New Roman" panose="02020603050405020304" pitchFamily="18" charset="0"/>
            </a:rPr>
            <a:t>зворотний</a:t>
          </a:r>
          <a:r>
            <a:rPr lang="ru-RU" sz="1600" kern="1200" dirty="0" smtClean="0">
              <a:latin typeface="Times New Roman" panose="02020603050405020304" pitchFamily="18" charset="0"/>
              <a:cs typeface="Times New Roman" panose="02020603050405020304" pitchFamily="18" charset="0"/>
            </a:rPr>
            <a:t> </a:t>
          </a:r>
          <a:r>
            <a:rPr lang="ru-RU" sz="1600" kern="1200" dirty="0" err="1" smtClean="0">
              <a:latin typeface="Times New Roman" panose="02020603050405020304" pitchFamily="18" charset="0"/>
              <a:cs typeface="Times New Roman" panose="02020603050405020304" pitchFamily="18" charset="0"/>
            </a:rPr>
            <a:t>зв’язок</a:t>
          </a:r>
          <a:r>
            <a:rPr lang="ru-RU" sz="1600" kern="1200" dirty="0" smtClean="0">
              <a:latin typeface="Times New Roman" panose="02020603050405020304" pitchFamily="18" charset="0"/>
              <a:cs typeface="Times New Roman" panose="02020603050405020304" pitchFamily="18" charset="0"/>
            </a:rPr>
            <a:t> – як приклад </a:t>
          </a:r>
          <a:r>
            <a:rPr lang="ru-RU" sz="1600" kern="1200" dirty="0" err="1" smtClean="0">
              <a:latin typeface="Times New Roman" panose="02020603050405020304" pitchFamily="18" charset="0"/>
              <a:cs typeface="Times New Roman" panose="02020603050405020304" pitchFamily="18" charset="0"/>
            </a:rPr>
            <a:t>такої</a:t>
          </a:r>
          <a:r>
            <a:rPr lang="ru-RU" sz="1600" kern="1200" dirty="0" smtClean="0">
              <a:latin typeface="Times New Roman" panose="02020603050405020304" pitchFamily="18" charset="0"/>
              <a:cs typeface="Times New Roman" panose="02020603050405020304" pitchFamily="18" charset="0"/>
            </a:rPr>
            <a:t> </a:t>
          </a:r>
          <a:r>
            <a:rPr lang="ru-RU" sz="1600" kern="1200" dirty="0" err="1" smtClean="0">
              <a:latin typeface="Times New Roman" panose="02020603050405020304" pitchFamily="18" charset="0"/>
              <a:cs typeface="Times New Roman" panose="02020603050405020304" pitchFamily="18" charset="0"/>
            </a:rPr>
            <a:t>взаємодії</a:t>
          </a:r>
          <a:r>
            <a:rPr lang="ru-RU" sz="1600" kern="1200" dirty="0" smtClean="0">
              <a:latin typeface="Times New Roman" panose="02020603050405020304" pitchFamily="18" charset="0"/>
              <a:cs typeface="Times New Roman" panose="02020603050405020304" pitchFamily="18" charset="0"/>
            </a:rPr>
            <a:t> – </a:t>
          </a:r>
          <a:r>
            <a:rPr lang="ru-RU" sz="1600" kern="1200" dirty="0" err="1" smtClean="0">
              <a:latin typeface="Times New Roman" panose="02020603050405020304" pitchFamily="18" charset="0"/>
              <a:cs typeface="Times New Roman" panose="02020603050405020304" pitchFamily="18" charset="0"/>
            </a:rPr>
            <a:t>наявний</a:t>
          </a:r>
          <a:r>
            <a:rPr lang="ru-RU" sz="1600" kern="1200" dirty="0" smtClean="0">
              <a:latin typeface="Times New Roman" panose="02020603050405020304" pitchFamily="18" charset="0"/>
              <a:cs typeface="Times New Roman" panose="02020603050405020304" pitchFamily="18" charset="0"/>
            </a:rPr>
            <a:t> онлайн-</a:t>
          </a:r>
          <a:r>
            <a:rPr lang="ru-RU" sz="1600" kern="1200" dirty="0" err="1" smtClean="0">
              <a:latin typeface="Times New Roman" panose="02020603050405020304" pitchFamily="18" charset="0"/>
              <a:cs typeface="Times New Roman" panose="02020603050405020304" pitchFamily="18" charset="0"/>
            </a:rPr>
            <a:t>сервіс</a:t>
          </a:r>
          <a:r>
            <a:rPr lang="ru-RU" sz="1600" kern="1200" dirty="0" smtClean="0">
              <a:latin typeface="Times New Roman" panose="02020603050405020304" pitchFamily="18" charset="0"/>
              <a:cs typeface="Times New Roman" panose="02020603050405020304" pitchFamily="18" charset="0"/>
            </a:rPr>
            <a:t>, де </a:t>
          </a:r>
          <a:r>
            <a:rPr lang="ru-RU" sz="1600" kern="1200" dirty="0" err="1" smtClean="0">
              <a:latin typeface="Times New Roman" panose="02020603050405020304" pitchFamily="18" charset="0"/>
              <a:cs typeface="Times New Roman" panose="02020603050405020304" pitchFamily="18" charset="0"/>
            </a:rPr>
            <a:t>споживач</a:t>
          </a:r>
          <a:r>
            <a:rPr lang="ru-RU" sz="1600" kern="1200" dirty="0" smtClean="0">
              <a:latin typeface="Times New Roman" panose="02020603050405020304" pitchFamily="18" charset="0"/>
              <a:cs typeface="Times New Roman" panose="02020603050405020304" pitchFamily="18" charset="0"/>
            </a:rPr>
            <a:t> </a:t>
          </a:r>
          <a:r>
            <a:rPr lang="ru-RU" sz="1600" kern="1200" dirty="0" err="1" smtClean="0">
              <a:latin typeface="Times New Roman" panose="02020603050405020304" pitchFamily="18" charset="0"/>
              <a:cs typeface="Times New Roman" panose="02020603050405020304" pitchFamily="18" charset="0"/>
            </a:rPr>
            <a:t>може</a:t>
          </a:r>
          <a:r>
            <a:rPr lang="ru-RU" sz="1600" kern="1200" dirty="0" smtClean="0">
              <a:latin typeface="Times New Roman" panose="02020603050405020304" pitchFamily="18" charset="0"/>
              <a:cs typeface="Times New Roman" panose="02020603050405020304" pitchFamily="18" charset="0"/>
            </a:rPr>
            <a:t> </a:t>
          </a:r>
          <a:r>
            <a:rPr lang="ru-RU" sz="1600" kern="1200" dirty="0" err="1" smtClean="0">
              <a:latin typeface="Times New Roman" panose="02020603050405020304" pitchFamily="18" charset="0"/>
              <a:cs typeface="Times New Roman" panose="02020603050405020304" pitchFamily="18" charset="0"/>
            </a:rPr>
            <a:t>отримати</a:t>
          </a:r>
          <a:r>
            <a:rPr lang="ru-RU" sz="1600" kern="1200" dirty="0" smtClean="0">
              <a:latin typeface="Times New Roman" panose="02020603050405020304" pitchFamily="18" charset="0"/>
              <a:cs typeface="Times New Roman" panose="02020603050405020304" pitchFamily="18" charset="0"/>
            </a:rPr>
            <a:t> </a:t>
          </a:r>
          <a:r>
            <a:rPr lang="ru-RU" sz="1600" kern="1200" dirty="0" err="1" smtClean="0">
              <a:latin typeface="Times New Roman" panose="02020603050405020304" pitchFamily="18" charset="0"/>
              <a:cs typeface="Times New Roman" panose="02020603050405020304" pitchFamily="18" charset="0"/>
            </a:rPr>
            <a:t>індивідуальну</a:t>
          </a:r>
          <a:r>
            <a:rPr lang="ru-RU" sz="1600" kern="1200" dirty="0" smtClean="0">
              <a:latin typeface="Times New Roman" panose="02020603050405020304" pitchFamily="18" charset="0"/>
              <a:cs typeface="Times New Roman" panose="02020603050405020304" pitchFamily="18" charset="0"/>
            </a:rPr>
            <a:t> </a:t>
          </a:r>
          <a:r>
            <a:rPr lang="ru-RU" sz="1600" kern="1200" dirty="0" err="1" smtClean="0">
              <a:latin typeface="Times New Roman" panose="02020603050405020304" pitchFamily="18" charset="0"/>
              <a:cs typeface="Times New Roman" panose="02020603050405020304" pitchFamily="18" charset="0"/>
            </a:rPr>
            <a:t>консультацію</a:t>
          </a:r>
          <a:r>
            <a:rPr lang="ru-RU" sz="1600" kern="1200" dirty="0" smtClean="0">
              <a:latin typeface="Times New Roman" panose="02020603050405020304" pitchFamily="18" charset="0"/>
              <a:cs typeface="Times New Roman" panose="02020603050405020304" pitchFamily="18" charset="0"/>
            </a:rPr>
            <a:t> у </a:t>
          </a:r>
          <a:r>
            <a:rPr lang="ru-RU" sz="1600" kern="1200" dirty="0" err="1" smtClean="0">
              <a:latin typeface="Times New Roman" panose="02020603050405020304" pitchFamily="18" charset="0"/>
              <a:cs typeface="Times New Roman" panose="02020603050405020304" pitchFamily="18" charset="0"/>
            </a:rPr>
            <a:t>фахівця</a:t>
          </a:r>
          <a:r>
            <a:rPr lang="ru-RU" sz="1600" kern="1200" dirty="0" smtClean="0">
              <a:latin typeface="Times New Roman" panose="02020603050405020304" pitchFamily="18" charset="0"/>
              <a:cs typeface="Times New Roman" panose="02020603050405020304" pitchFamily="18" charset="0"/>
            </a:rPr>
            <a:t> </a:t>
          </a:r>
          <a:r>
            <a:rPr lang="ru-RU" sz="1600" kern="1200" dirty="0" err="1" smtClean="0">
              <a:latin typeface="Times New Roman" panose="02020603050405020304" pitchFamily="18" charset="0"/>
              <a:cs typeface="Times New Roman" panose="02020603050405020304" pitchFamily="18" charset="0"/>
            </a:rPr>
            <a:t>незалежно</a:t>
          </a:r>
          <a:r>
            <a:rPr lang="ru-RU" sz="1600" kern="1200" dirty="0" smtClean="0">
              <a:latin typeface="Times New Roman" panose="02020603050405020304" pitchFamily="18" charset="0"/>
              <a:cs typeface="Times New Roman" panose="02020603050405020304" pitchFamily="18" charset="0"/>
            </a:rPr>
            <a:t> </a:t>
          </a:r>
          <a:r>
            <a:rPr lang="ru-RU" sz="1600" kern="1200" dirty="0" err="1" smtClean="0">
              <a:latin typeface="Times New Roman" panose="02020603050405020304" pitchFamily="18" charset="0"/>
              <a:cs typeface="Times New Roman" panose="02020603050405020304" pitchFamily="18" charset="0"/>
            </a:rPr>
            <a:t>від</a:t>
          </a:r>
          <a:r>
            <a:rPr lang="ru-RU" sz="1600" kern="1200" dirty="0" smtClean="0">
              <a:latin typeface="Times New Roman" panose="02020603050405020304" pitchFamily="18" charset="0"/>
              <a:cs typeface="Times New Roman" panose="02020603050405020304" pitchFamily="18" charset="0"/>
            </a:rPr>
            <a:t> часу і </a:t>
          </a:r>
          <a:r>
            <a:rPr lang="ru-RU" sz="1600" kern="1200" dirty="0" err="1" smtClean="0">
              <a:latin typeface="Times New Roman" panose="02020603050405020304" pitchFamily="18" charset="0"/>
              <a:cs typeface="Times New Roman" panose="02020603050405020304" pitchFamily="18" charset="0"/>
            </a:rPr>
            <a:t>місця</a:t>
          </a:r>
          <a:r>
            <a:rPr lang="ru-RU" sz="1600" kern="1200" dirty="0" smtClean="0">
              <a:latin typeface="Times New Roman" panose="02020603050405020304" pitchFamily="18" charset="0"/>
              <a:cs typeface="Times New Roman" panose="02020603050405020304" pitchFamily="18" charset="0"/>
            </a:rPr>
            <a:t> </a:t>
          </a:r>
          <a:r>
            <a:rPr lang="uk-UA" sz="1600" kern="1200" dirty="0" smtClean="0">
              <a:latin typeface="Times New Roman" panose="02020603050405020304" pitchFamily="18" charset="0"/>
              <a:cs typeface="Times New Roman" panose="02020603050405020304" pitchFamily="18" charset="0"/>
            </a:rPr>
            <a:t>перебування;</a:t>
          </a:r>
          <a:endParaRPr lang="uk-UA" sz="1600" kern="1200" dirty="0">
            <a:latin typeface="Times New Roman" panose="02020603050405020304" pitchFamily="18" charset="0"/>
            <a:cs typeface="Times New Roman" panose="02020603050405020304" pitchFamily="18" charset="0"/>
          </a:endParaRPr>
        </a:p>
      </dsp:txBody>
      <dsp:txXfrm>
        <a:off x="529503" y="2667265"/>
        <a:ext cx="5482917" cy="1280261"/>
      </dsp:txXfrm>
    </dsp:sp>
    <dsp:sp modelId="{0746737F-9894-4E68-8222-1964AB72F719}">
      <dsp:nvSpPr>
        <dsp:cNvPr id="0" name=""/>
        <dsp:cNvSpPr/>
      </dsp:nvSpPr>
      <dsp:spPr>
        <a:xfrm>
          <a:off x="373788" y="2668801"/>
          <a:ext cx="1199388" cy="1372052"/>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93000" r="-9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22C99AD-CD0B-4D2F-9B70-A6D092BF9AD3}">
      <dsp:nvSpPr>
        <dsp:cNvPr id="0" name=""/>
        <dsp:cNvSpPr/>
      </dsp:nvSpPr>
      <dsp:spPr>
        <a:xfrm>
          <a:off x="6612018" y="3053029"/>
          <a:ext cx="5482917" cy="13827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60551" tIns="53340" rIns="53340" bIns="53340" numCol="1" spcCol="1270" anchor="ctr" anchorCtr="0">
          <a:noAutofit/>
        </a:bodyPr>
        <a:lstStyle/>
        <a:p>
          <a:pPr lvl="0" algn="ctr" defTabSz="622300">
            <a:lnSpc>
              <a:spcPct val="100000"/>
            </a:lnSpc>
            <a:spcBef>
              <a:spcPct val="0"/>
            </a:spcBef>
            <a:spcAft>
              <a:spcPct val="35000"/>
            </a:spcAft>
          </a:pP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створення</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ком’юніті</a:t>
          </a:r>
          <a:r>
            <a:rPr lang="ru-RU" sz="1400" kern="1200" dirty="0" smtClean="0">
              <a:latin typeface="Times New Roman" panose="02020603050405020304" pitchFamily="18" charset="0"/>
              <a:cs typeface="Times New Roman" panose="02020603050405020304" pitchFamily="18" charset="0"/>
            </a:rPr>
            <a:t> за </a:t>
          </a:r>
          <a:r>
            <a:rPr lang="ru-RU" sz="1400" kern="1200" dirty="0" err="1" smtClean="0">
              <a:latin typeface="Times New Roman" panose="02020603050405020304" pitchFamily="18" charset="0"/>
              <a:cs typeface="Times New Roman" panose="02020603050405020304" pitchFamily="18" charset="0"/>
            </a:rPr>
            <a:t>допомогою</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мережі</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Інтернет</a:t>
          </a:r>
          <a:r>
            <a:rPr lang="ru-RU" sz="1400" kern="1200" dirty="0" smtClean="0">
              <a:latin typeface="Times New Roman" panose="02020603050405020304" pitchFamily="18" charset="0"/>
              <a:cs typeface="Times New Roman" panose="02020603050405020304" pitchFamily="18" charset="0"/>
            </a:rPr>
            <a:t> – </a:t>
          </a:r>
          <a:r>
            <a:rPr lang="ru-RU" sz="1400" kern="1200" dirty="0" err="1" smtClean="0">
              <a:latin typeface="Times New Roman" panose="02020603050405020304" pitchFamily="18" charset="0"/>
              <a:cs typeface="Times New Roman" panose="02020603050405020304" pitchFamily="18" charset="0"/>
            </a:rPr>
            <a:t>створення</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різних</a:t>
          </a:r>
          <a:r>
            <a:rPr lang="ru-RU" sz="1400" kern="1200" dirty="0" smtClean="0">
              <a:latin typeface="Times New Roman" panose="02020603050405020304" pitchFamily="18" charset="0"/>
              <a:cs typeface="Times New Roman" panose="02020603050405020304" pitchFamily="18" charset="0"/>
            </a:rPr>
            <a:t> форм </a:t>
          </a:r>
          <a:r>
            <a:rPr lang="ru-RU" sz="1400" kern="1200" dirty="0" err="1" smtClean="0">
              <a:latin typeface="Times New Roman" panose="02020603050405020304" pitchFamily="18" charset="0"/>
              <a:cs typeface="Times New Roman" panose="02020603050405020304" pitchFamily="18" charset="0"/>
            </a:rPr>
            <a:t>інтерактивного</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спілкування</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форуми</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конкурси</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опитування</a:t>
          </a:r>
          <a:r>
            <a:rPr lang="ru-RU" sz="1400" kern="1200" dirty="0" smtClean="0">
              <a:latin typeface="Times New Roman" panose="02020603050405020304" pitchFamily="18" charset="0"/>
              <a:cs typeface="Times New Roman" panose="02020603050405020304" pitchFamily="18" charset="0"/>
            </a:rPr>
            <a:t>, блоги, </a:t>
          </a:r>
          <a:r>
            <a:rPr lang="ru-RU" sz="1400" kern="1200" dirty="0" err="1" smtClean="0">
              <a:latin typeface="Times New Roman" panose="02020603050405020304" pitchFamily="18" charset="0"/>
              <a:cs typeface="Times New Roman" panose="02020603050405020304" pitchFamily="18" charset="0"/>
            </a:rPr>
            <a:t>дискусії</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коментарі</a:t>
          </a:r>
          <a:r>
            <a:rPr lang="ru-RU" sz="1400" kern="1200" dirty="0" smtClean="0">
              <a:latin typeface="Times New Roman" panose="02020603050405020304" pitchFamily="18" charset="0"/>
              <a:cs typeface="Times New Roman" panose="02020603050405020304" pitchFamily="18" charset="0"/>
            </a:rPr>
            <a:t> та </a:t>
          </a:r>
          <a:r>
            <a:rPr lang="ru-RU" sz="1400" kern="1200" dirty="0" err="1" smtClean="0">
              <a:latin typeface="Times New Roman" panose="02020603050405020304" pitchFamily="18" charset="0"/>
              <a:cs typeface="Times New Roman" panose="02020603050405020304" pitchFamily="18" charset="0"/>
            </a:rPr>
            <a:t>ін</a:t>
          </a:r>
          <a:r>
            <a:rPr lang="ru-RU" sz="1400" kern="1200" dirty="0" smtClean="0">
              <a:latin typeface="Times New Roman" panose="02020603050405020304" pitchFamily="18" charset="0"/>
              <a:cs typeface="Times New Roman" panose="02020603050405020304" pitchFamily="18" charset="0"/>
            </a:rPr>
            <a:t>.);</a:t>
          </a:r>
          <a:endParaRPr lang="uk-UA" sz="1400" kern="1200" dirty="0">
            <a:latin typeface="Times New Roman" panose="02020603050405020304" pitchFamily="18" charset="0"/>
            <a:cs typeface="Times New Roman" panose="02020603050405020304" pitchFamily="18" charset="0"/>
          </a:endParaRPr>
        </a:p>
      </dsp:txBody>
      <dsp:txXfrm>
        <a:off x="6612018" y="3053029"/>
        <a:ext cx="5482917" cy="1382740"/>
      </dsp:txXfrm>
    </dsp:sp>
    <dsp:sp modelId="{709C1DD3-4B95-4506-ABFB-823ED771D4EF}">
      <dsp:nvSpPr>
        <dsp:cNvPr id="0" name=""/>
        <dsp:cNvSpPr/>
      </dsp:nvSpPr>
      <dsp:spPr>
        <a:xfrm>
          <a:off x="6383563" y="2640201"/>
          <a:ext cx="1199388" cy="1799082"/>
        </a:xfrm>
        <a:prstGeom prst="rect">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50000" r="-5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095083-0A19-4095-8417-7558F0A86BE4}">
      <dsp:nvSpPr>
        <dsp:cNvPr id="0" name=""/>
        <dsp:cNvSpPr/>
      </dsp:nvSpPr>
      <dsp:spPr>
        <a:xfrm>
          <a:off x="12617224" y="3070266"/>
          <a:ext cx="5482917" cy="134826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60551" tIns="53340" rIns="53340" bIns="53340" numCol="1" spcCol="1270" anchor="ctr" anchorCtr="0">
          <a:noAutofit/>
        </a:bodyPr>
        <a:lstStyle/>
        <a:p>
          <a:pPr lvl="0" algn="ctr" defTabSz="622300">
            <a:lnSpc>
              <a:spcPct val="100000"/>
            </a:lnSpc>
            <a:spcBef>
              <a:spcPct val="0"/>
            </a:spcBef>
            <a:spcAft>
              <a:spcPct val="35000"/>
            </a:spcAft>
          </a:pP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інвестор-рілейшнз</a:t>
          </a:r>
          <a:r>
            <a:rPr lang="ru-RU" sz="1400" kern="1200" dirty="0" smtClean="0">
              <a:latin typeface="Times New Roman" panose="02020603050405020304" pitchFamily="18" charset="0"/>
              <a:cs typeface="Times New Roman" panose="02020603050405020304" pitchFamily="18" charset="0"/>
            </a:rPr>
            <a:t> - </a:t>
          </a:r>
          <a:r>
            <a:rPr lang="ru-RU" sz="1400" kern="1200" dirty="0" err="1" smtClean="0">
              <a:latin typeface="Times New Roman" panose="02020603050405020304" pitchFamily="18" charset="0"/>
              <a:cs typeface="Times New Roman" panose="02020603050405020304" pitchFamily="18" charset="0"/>
            </a:rPr>
            <a:t>інвестори</a:t>
          </a:r>
          <a:r>
            <a:rPr lang="ru-RU" sz="1400" kern="1200" dirty="0" smtClean="0">
              <a:latin typeface="Times New Roman" panose="02020603050405020304" pitchFamily="18" charset="0"/>
              <a:cs typeface="Times New Roman" panose="02020603050405020304" pitchFamily="18" charset="0"/>
            </a:rPr>
            <a:t> при </a:t>
          </a:r>
          <a:r>
            <a:rPr lang="ru-RU" sz="1400" kern="1200" dirty="0" err="1" smtClean="0">
              <a:latin typeface="Times New Roman" panose="02020603050405020304" pitchFamily="18" charset="0"/>
              <a:cs typeface="Times New Roman" panose="02020603050405020304" pitchFamily="18" charset="0"/>
            </a:rPr>
            <a:t>виборі</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об’єкта</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інвестування</a:t>
          </a:r>
          <a:r>
            <a:rPr lang="ru-RU" sz="1400" kern="1200" dirty="0" smtClean="0">
              <a:latin typeface="Times New Roman" panose="02020603050405020304" pitchFamily="18" charset="0"/>
              <a:cs typeface="Times New Roman" panose="02020603050405020304" pitchFamily="18" charset="0"/>
            </a:rPr>
            <a:t> в </a:t>
          </a:r>
          <a:r>
            <a:rPr lang="ru-RU" sz="1400" kern="1200" dirty="0" err="1" smtClean="0">
              <a:latin typeface="Times New Roman" panose="02020603050405020304" pitchFamily="18" charset="0"/>
              <a:cs typeface="Times New Roman" panose="02020603050405020304" pitchFamily="18" charset="0"/>
            </a:rPr>
            <a:t>значній</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мірі</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орієнтуються</a:t>
          </a:r>
          <a:r>
            <a:rPr lang="ru-RU" sz="1400" kern="1200" dirty="0" smtClean="0">
              <a:latin typeface="Times New Roman" panose="02020603050405020304" pitchFamily="18" charset="0"/>
              <a:cs typeface="Times New Roman" panose="02020603050405020304" pitchFamily="18" charset="0"/>
            </a:rPr>
            <a:t> на бренд;</a:t>
          </a:r>
          <a:endParaRPr lang="uk-UA" sz="1400" kern="1200" dirty="0">
            <a:latin typeface="Times New Roman" panose="02020603050405020304" pitchFamily="18" charset="0"/>
            <a:cs typeface="Times New Roman" panose="02020603050405020304" pitchFamily="18" charset="0"/>
          </a:endParaRPr>
        </a:p>
      </dsp:txBody>
      <dsp:txXfrm>
        <a:off x="12617224" y="3070266"/>
        <a:ext cx="5482917" cy="1348266"/>
      </dsp:txXfrm>
    </dsp:sp>
    <dsp:sp modelId="{9D5EDCF0-FF3F-4B98-9D60-F3424734F173}">
      <dsp:nvSpPr>
        <dsp:cNvPr id="0" name=""/>
        <dsp:cNvSpPr/>
      </dsp:nvSpPr>
      <dsp:spPr>
        <a:xfrm>
          <a:off x="12388769" y="2640201"/>
          <a:ext cx="1199388" cy="1799082"/>
        </a:xfrm>
        <a:prstGeom prst="rect">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l="-62000" r="-6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576DE51-742B-4DAB-9B44-002403C6E46E}">
      <dsp:nvSpPr>
        <dsp:cNvPr id="0" name=""/>
        <dsp:cNvSpPr/>
      </dsp:nvSpPr>
      <dsp:spPr>
        <a:xfrm>
          <a:off x="607361" y="4378408"/>
          <a:ext cx="5482917" cy="864142"/>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60551" tIns="53340" rIns="53340" bIns="53340" numCol="1" spcCol="1270" anchor="ctr" anchorCtr="0">
          <a:noAutofit/>
        </a:bodyPr>
        <a:lstStyle/>
        <a:p>
          <a:pPr lvl="0" algn="ctr" defTabSz="622300">
            <a:lnSpc>
              <a:spcPct val="100000"/>
            </a:lnSpc>
            <a:spcBef>
              <a:spcPct val="0"/>
            </a:spcBef>
            <a:spcAft>
              <a:spcPct val="35000"/>
            </a:spcAft>
          </a:pPr>
          <a:r>
            <a:rPr lang="uk-UA" sz="1400" kern="1200" dirty="0" err="1" smtClean="0">
              <a:latin typeface="Times New Roman" panose="02020603050405020304" pitchFamily="18" charset="0"/>
              <a:cs typeface="Times New Roman" panose="02020603050405020304" pitchFamily="18" charset="0"/>
            </a:rPr>
            <a:t>внутрішньокорпоративні</a:t>
          </a:r>
          <a:r>
            <a:rPr lang="uk-UA" sz="1400" kern="1200" dirty="0" smtClean="0">
              <a:latin typeface="Times New Roman" panose="02020603050405020304" pitchFamily="18" charset="0"/>
              <a:cs typeface="Times New Roman" panose="02020603050405020304" pitchFamily="18" charset="0"/>
            </a:rPr>
            <a:t> комунікації - співпраця споживача і персоналу має бути позитивною;</a:t>
          </a:r>
          <a:endParaRPr lang="uk-UA" sz="1400" kern="1200" dirty="0">
            <a:latin typeface="Times New Roman" panose="02020603050405020304" pitchFamily="18" charset="0"/>
            <a:cs typeface="Times New Roman" panose="02020603050405020304" pitchFamily="18" charset="0"/>
          </a:endParaRPr>
        </a:p>
      </dsp:txBody>
      <dsp:txXfrm>
        <a:off x="607361" y="4378408"/>
        <a:ext cx="5482917" cy="864142"/>
      </dsp:txXfrm>
    </dsp:sp>
    <dsp:sp modelId="{4A96BF53-CDE0-4636-816D-D9A2A0A4B9AA}">
      <dsp:nvSpPr>
        <dsp:cNvPr id="0" name=""/>
        <dsp:cNvSpPr/>
      </dsp:nvSpPr>
      <dsp:spPr>
        <a:xfrm>
          <a:off x="373788" y="4222707"/>
          <a:ext cx="1199388" cy="1314877"/>
        </a:xfrm>
        <a:prstGeom prst="rect">
          <a:avLst/>
        </a:prstGeom>
        <a:blipFill>
          <a:blip xmlns:r="http://schemas.openxmlformats.org/officeDocument/2006/relationships"/>
          <a:srcRect/>
          <a:stretch>
            <a:fillRect l="-5000" r="-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EF0A026-4E68-4ED6-A210-AC58B180E9F0}">
      <dsp:nvSpPr>
        <dsp:cNvPr id="0" name=""/>
        <dsp:cNvSpPr/>
      </dsp:nvSpPr>
      <dsp:spPr>
        <a:xfrm>
          <a:off x="6612018" y="4882867"/>
          <a:ext cx="5482917" cy="171341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60551" tIns="53340" rIns="53340" bIns="53340" numCol="1" spcCol="1270" anchor="ctr" anchorCtr="0">
          <a:noAutofit/>
        </a:bodyPr>
        <a:lstStyle/>
        <a:p>
          <a:pPr lvl="0" algn="ctr" defTabSz="622300">
            <a:lnSpc>
              <a:spcPct val="100000"/>
            </a:lnSpc>
            <a:spcBef>
              <a:spcPct val="0"/>
            </a:spcBef>
            <a:spcAft>
              <a:spcPct val="35000"/>
            </a:spcAft>
          </a:pPr>
          <a:r>
            <a:rPr lang="ru-RU" sz="1400" kern="1200" dirty="0" smtClean="0">
              <a:latin typeface="Times New Roman" panose="02020603050405020304" pitchFamily="18" charset="0"/>
              <a:cs typeface="Times New Roman" panose="02020603050405020304" pitchFamily="18" charset="0"/>
            </a:rPr>
            <a:t>метод </a:t>
          </a:r>
          <a:r>
            <a:rPr lang="ru-RU" sz="1400" kern="1200" dirty="0" err="1" smtClean="0">
              <a:latin typeface="Times New Roman" panose="02020603050405020304" pitchFamily="18" charset="0"/>
              <a:cs typeface="Times New Roman" panose="02020603050405020304" pitchFamily="18" charset="0"/>
            </a:rPr>
            <a:t>експертної</a:t>
          </a:r>
          <a:r>
            <a:rPr lang="ru-RU" sz="1400" kern="1200" dirty="0" smtClean="0">
              <a:latin typeface="Times New Roman" panose="02020603050405020304" pitchFamily="18" charset="0"/>
              <a:cs typeface="Times New Roman" panose="02020603050405020304" pitchFamily="18" charset="0"/>
            </a:rPr>
            <a:t> думки - </a:t>
          </a:r>
          <a:r>
            <a:rPr lang="ru-RU" sz="1400" kern="1200" dirty="0" err="1" smtClean="0">
              <a:latin typeface="Times New Roman" panose="02020603050405020304" pitchFamily="18" charset="0"/>
              <a:cs typeface="Times New Roman" panose="02020603050405020304" pitchFamily="18" charset="0"/>
            </a:rPr>
            <a:t>припускає</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введення</a:t>
          </a:r>
          <a:r>
            <a:rPr lang="ru-RU" sz="1400" kern="1200" dirty="0" smtClean="0">
              <a:latin typeface="Times New Roman" panose="02020603050405020304" pitchFamily="18" charset="0"/>
              <a:cs typeface="Times New Roman" panose="02020603050405020304" pitchFamily="18" charset="0"/>
            </a:rPr>
            <a:t> в </a:t>
          </a:r>
          <a:r>
            <a:rPr lang="ru-RU" sz="1400" kern="1200" dirty="0" err="1" smtClean="0">
              <a:latin typeface="Times New Roman" panose="02020603050405020304" pitchFamily="18" charset="0"/>
              <a:cs typeface="Times New Roman" panose="02020603050405020304" pitchFamily="18" charset="0"/>
            </a:rPr>
            <a:t>процес</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позиціонування</a:t>
          </a:r>
          <a:r>
            <a:rPr lang="ru-RU" sz="1400" kern="1200" dirty="0" smtClean="0">
              <a:latin typeface="Times New Roman" panose="02020603050405020304" pitchFamily="18" charset="0"/>
              <a:cs typeface="Times New Roman" panose="02020603050405020304" pitchFamily="18" charset="0"/>
            </a:rPr>
            <a:t> бренду особи, </a:t>
          </a:r>
          <a:r>
            <a:rPr lang="ru-RU" sz="1400" kern="1200" dirty="0" err="1" smtClean="0">
              <a:latin typeface="Times New Roman" panose="02020603050405020304" pitchFamily="18" charset="0"/>
              <a:cs typeface="Times New Roman" panose="02020603050405020304" pitchFamily="18" charset="0"/>
            </a:rPr>
            <a:t>значущої</a:t>
          </a:r>
          <a:r>
            <a:rPr lang="ru-RU" sz="1400" kern="1200" dirty="0" smtClean="0">
              <a:latin typeface="Times New Roman" panose="02020603050405020304" pitchFamily="18" charset="0"/>
              <a:cs typeface="Times New Roman" panose="02020603050405020304" pitchFamily="18" charset="0"/>
            </a:rPr>
            <a:t> для </a:t>
          </a:r>
          <a:r>
            <a:rPr lang="ru-RU" sz="1400" kern="1200" dirty="0" err="1" smtClean="0">
              <a:latin typeface="Times New Roman" panose="02020603050405020304" pitchFamily="18" charset="0"/>
              <a:cs typeface="Times New Roman" panose="02020603050405020304" pitchFamily="18" charset="0"/>
            </a:rPr>
            <a:t>певної</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цільової</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аудиторії</a:t>
          </a:r>
          <a:r>
            <a:rPr lang="ru-RU" sz="1400" kern="1200" dirty="0" smtClean="0">
              <a:latin typeface="Times New Roman" panose="02020603050405020304" pitchFamily="18" charset="0"/>
              <a:cs typeface="Times New Roman" panose="02020603050405020304" pitchFamily="18" charset="0"/>
            </a:rPr>
            <a:t>, думка </a:t>
          </a:r>
          <a:r>
            <a:rPr lang="ru-RU" sz="1400" kern="1200" dirty="0" err="1" smtClean="0">
              <a:latin typeface="Times New Roman" panose="02020603050405020304" pitchFamily="18" charset="0"/>
              <a:cs typeface="Times New Roman" panose="02020603050405020304" pitchFamily="18" charset="0"/>
            </a:rPr>
            <a:t>якої</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викликає</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довіру</a:t>
          </a:r>
          <a:r>
            <a:rPr lang="ru-RU" sz="1400" kern="1200" dirty="0" smtClean="0">
              <a:latin typeface="Times New Roman" panose="02020603050405020304" pitchFamily="18" charset="0"/>
              <a:cs typeface="Times New Roman" panose="02020603050405020304" pitchFamily="18" charset="0"/>
            </a:rPr>
            <a:t>, а тому </a:t>
          </a:r>
          <a:r>
            <a:rPr lang="ru-RU" sz="1400" kern="1200" dirty="0" err="1" smtClean="0">
              <a:latin typeface="Times New Roman" panose="02020603050405020304" pitchFamily="18" charset="0"/>
              <a:cs typeface="Times New Roman" panose="02020603050405020304" pitchFamily="18" charset="0"/>
            </a:rPr>
            <a:t>стає</a:t>
          </a:r>
          <a:r>
            <a:rPr lang="ru-RU" sz="1400" kern="1200" dirty="0" smtClean="0">
              <a:latin typeface="Times New Roman" panose="02020603050405020304" pitchFamily="18" charset="0"/>
              <a:cs typeface="Times New Roman" panose="02020603050405020304" pitchFamily="18" charset="0"/>
            </a:rPr>
            <a:t> одним з </a:t>
          </a:r>
          <a:r>
            <a:rPr lang="ru-RU" sz="1400" kern="1200" dirty="0" err="1" smtClean="0">
              <a:latin typeface="Times New Roman" panose="02020603050405020304" pitchFamily="18" charset="0"/>
              <a:cs typeface="Times New Roman" panose="02020603050405020304" pitchFamily="18" charset="0"/>
            </a:rPr>
            <a:t>основоположних</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чинників</a:t>
          </a:r>
          <a:r>
            <a:rPr lang="ru-RU" sz="1400" kern="1200" dirty="0" smtClean="0">
              <a:latin typeface="Times New Roman" panose="02020603050405020304" pitchFamily="18" charset="0"/>
              <a:cs typeface="Times New Roman" panose="02020603050405020304" pitchFamily="18" charset="0"/>
            </a:rPr>
            <a:t> при </a:t>
          </a:r>
          <a:r>
            <a:rPr lang="ru-RU" sz="1400" kern="1200" dirty="0" err="1" smtClean="0">
              <a:latin typeface="Times New Roman" panose="02020603050405020304" pitchFamily="18" charset="0"/>
              <a:cs typeface="Times New Roman" panose="02020603050405020304" pitchFamily="18" charset="0"/>
            </a:rPr>
            <a:t>виборі</a:t>
          </a:r>
          <a:r>
            <a:rPr lang="ru-RU" sz="1400" kern="1200" dirty="0" smtClean="0">
              <a:latin typeface="Times New Roman" panose="02020603050405020304" pitchFamily="18" charset="0"/>
              <a:cs typeface="Times New Roman" panose="02020603050405020304" pitchFamily="18" charset="0"/>
            </a:rPr>
            <a:t> бренду. При </a:t>
          </a:r>
          <a:r>
            <a:rPr lang="ru-RU" sz="1400" kern="1200" dirty="0" err="1" smtClean="0">
              <a:latin typeface="Times New Roman" panose="02020603050405020304" pitchFamily="18" charset="0"/>
              <a:cs typeface="Times New Roman" panose="02020603050405020304" pitchFamily="18" charset="0"/>
            </a:rPr>
            <a:t>виборі</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комунікативних</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каналів</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найбільш</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пріоритетний</a:t>
          </a:r>
          <a:r>
            <a:rPr lang="ru-RU" sz="1400" kern="1200" dirty="0" smtClean="0">
              <a:latin typeface="Times New Roman" panose="02020603050405020304" pitchFamily="18" charset="0"/>
              <a:cs typeface="Times New Roman" panose="02020603050405020304" pitchFamily="18" charset="0"/>
            </a:rPr>
            <a:t> фактор - широта </a:t>
          </a:r>
          <a:r>
            <a:rPr lang="ru-RU" sz="1400" kern="1200" dirty="0" err="1" smtClean="0">
              <a:latin typeface="Times New Roman" panose="02020603050405020304" pitchFamily="18" charset="0"/>
              <a:cs typeface="Times New Roman" panose="02020603050405020304" pitchFamily="18" charset="0"/>
            </a:rPr>
            <a:t>охоплення</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цільової</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аудиторії</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Основні</a:t>
          </a:r>
          <a:r>
            <a:rPr lang="ru-RU" sz="1400" kern="1200" dirty="0" smtClean="0">
              <a:latin typeface="Times New Roman" panose="02020603050405020304" pitchFamily="18" charset="0"/>
              <a:cs typeface="Times New Roman" panose="02020603050405020304" pitchFamily="18" charset="0"/>
            </a:rPr>
            <a:t> </a:t>
          </a:r>
          <a:r>
            <a:rPr lang="uk-UA" sz="1400" kern="1200" dirty="0" smtClean="0">
              <a:latin typeface="Times New Roman" panose="02020603050405020304" pitchFamily="18" charset="0"/>
              <a:cs typeface="Times New Roman" panose="02020603050405020304" pitchFamily="18" charset="0"/>
            </a:rPr>
            <a:t>комунікації - телебачення, радіо, преса;</a:t>
          </a:r>
          <a:endParaRPr lang="uk-UA" sz="1400" kern="1200" dirty="0">
            <a:latin typeface="Times New Roman" panose="02020603050405020304" pitchFamily="18" charset="0"/>
            <a:cs typeface="Times New Roman" panose="02020603050405020304" pitchFamily="18" charset="0"/>
          </a:endParaRPr>
        </a:p>
      </dsp:txBody>
      <dsp:txXfrm>
        <a:off x="6612018" y="4882867"/>
        <a:ext cx="5482917" cy="1713411"/>
      </dsp:txXfrm>
    </dsp:sp>
    <dsp:sp modelId="{D25367EE-2B99-4D5A-A19C-56C661E84F83}">
      <dsp:nvSpPr>
        <dsp:cNvPr id="0" name=""/>
        <dsp:cNvSpPr/>
      </dsp:nvSpPr>
      <dsp:spPr>
        <a:xfrm>
          <a:off x="6383563" y="4635374"/>
          <a:ext cx="1199388" cy="1799082"/>
        </a:xfrm>
        <a:prstGeom prst="rect">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l="-83000" r="-8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7A8DA39-6752-4848-B9CC-9EFAE92542B9}">
      <dsp:nvSpPr>
        <dsp:cNvPr id="0" name=""/>
        <dsp:cNvSpPr/>
      </dsp:nvSpPr>
      <dsp:spPr>
        <a:xfrm>
          <a:off x="12617224" y="5051620"/>
          <a:ext cx="5482917" cy="148840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60551" tIns="53340" rIns="53340" bIns="53340" numCol="1" spcCol="1270" anchor="ctr" anchorCtr="0">
          <a:noAutofit/>
        </a:bodyPr>
        <a:lstStyle/>
        <a:p>
          <a:pPr lvl="0" algn="ctr" defTabSz="622300">
            <a:lnSpc>
              <a:spcPct val="100000"/>
            </a:lnSpc>
            <a:spcBef>
              <a:spcPct val="0"/>
            </a:spcBef>
            <a:spcAft>
              <a:spcPct val="35000"/>
            </a:spcAft>
          </a:pPr>
          <a:r>
            <a:rPr lang="ru-RU" sz="1400" kern="1200" dirty="0" smtClean="0">
              <a:latin typeface="Times New Roman" panose="02020603050405020304" pitchFamily="18" charset="0"/>
              <a:cs typeface="Times New Roman" panose="02020603050405020304" pitchFamily="18" charset="0"/>
            </a:rPr>
            <a:t>«</a:t>
          </a:r>
          <a:r>
            <a:rPr lang="ru-RU" sz="1400" kern="1200" dirty="0" err="1" smtClean="0">
              <a:latin typeface="Times New Roman" panose="02020603050405020304" pitchFamily="18" charset="0"/>
              <a:cs typeface="Times New Roman" panose="02020603050405020304" pitchFamily="18" charset="0"/>
            </a:rPr>
            <a:t>гра</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зі</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споживачем</a:t>
          </a:r>
          <a:r>
            <a:rPr lang="ru-RU" sz="1400" kern="1200" dirty="0" smtClean="0">
              <a:latin typeface="Times New Roman" panose="02020603050405020304" pitchFamily="18" charset="0"/>
              <a:cs typeface="Times New Roman" panose="02020603050405020304" pitchFamily="18" charset="0"/>
            </a:rPr>
            <a:t>» - </a:t>
          </a:r>
          <a:r>
            <a:rPr lang="ru-RU" sz="1400" kern="1200" dirty="0" err="1" smtClean="0">
              <a:latin typeface="Times New Roman" panose="02020603050405020304" pitchFamily="18" charset="0"/>
              <a:cs typeface="Times New Roman" panose="02020603050405020304" pitchFamily="18" charset="0"/>
            </a:rPr>
            <a:t>технологія</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побудована</a:t>
          </a:r>
          <a:r>
            <a:rPr lang="ru-RU" sz="1400" kern="1200" dirty="0" smtClean="0">
              <a:latin typeface="Times New Roman" panose="02020603050405020304" pitchFamily="18" charset="0"/>
              <a:cs typeface="Times New Roman" panose="02020603050405020304" pitchFamily="18" charset="0"/>
            </a:rPr>
            <a:t> на </a:t>
          </a:r>
          <a:r>
            <a:rPr lang="ru-RU" sz="1400" kern="1200" dirty="0" err="1" smtClean="0">
              <a:latin typeface="Times New Roman" panose="02020603050405020304" pitchFamily="18" charset="0"/>
              <a:cs typeface="Times New Roman" panose="02020603050405020304" pitchFamily="18" charset="0"/>
            </a:rPr>
            <a:t>залученні</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уваги</a:t>
          </a:r>
          <a:r>
            <a:rPr lang="ru-RU" sz="1400" kern="1200" dirty="0" smtClean="0">
              <a:latin typeface="Times New Roman" panose="02020603050405020304" pitchFamily="18" charset="0"/>
              <a:cs typeface="Times New Roman" panose="02020603050405020304" pitchFamily="18" charset="0"/>
            </a:rPr>
            <a:t> до бренду шляхом </a:t>
          </a:r>
          <a:r>
            <a:rPr lang="ru-RU" sz="1400" kern="1200" dirty="0" err="1" smtClean="0">
              <a:latin typeface="Times New Roman" panose="02020603050405020304" pitchFamily="18" charset="0"/>
              <a:cs typeface="Times New Roman" panose="02020603050405020304" pitchFamily="18" charset="0"/>
            </a:rPr>
            <a:t>надання</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бонусів</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подарунків</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програм</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лояльності</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тощо</a:t>
          </a:r>
          <a:r>
            <a:rPr lang="ru-RU" sz="1400" kern="1200" dirty="0" smtClean="0">
              <a:latin typeface="Times New Roman" panose="02020603050405020304" pitchFamily="18" charset="0"/>
              <a:cs typeface="Times New Roman" panose="02020603050405020304" pitchFamily="18" charset="0"/>
            </a:rPr>
            <a:t>. При </a:t>
          </a:r>
          <a:r>
            <a:rPr lang="ru-RU" sz="1400" kern="1200" dirty="0" err="1" smtClean="0">
              <a:latin typeface="Times New Roman" panose="02020603050405020304" pitchFamily="18" charset="0"/>
              <a:cs typeface="Times New Roman" panose="02020603050405020304" pitchFamily="18" charset="0"/>
            </a:rPr>
            <a:t>цьому</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увагу</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слід</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приділити</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використанню</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потрібних</a:t>
          </a:r>
          <a:r>
            <a:rPr lang="ru-RU" sz="1400" kern="1200" dirty="0" smtClean="0">
              <a:latin typeface="Times New Roman" panose="02020603050405020304" pitchFamily="18" charset="0"/>
              <a:cs typeface="Times New Roman" panose="02020603050405020304" pitchFamily="18" charset="0"/>
            </a:rPr>
            <a:t> і </a:t>
          </a:r>
          <a:r>
            <a:rPr lang="ru-RU" sz="1400" kern="1200" dirty="0" err="1" smtClean="0">
              <a:latin typeface="Times New Roman" panose="02020603050405020304" pitchFamily="18" charset="0"/>
              <a:cs typeface="Times New Roman" panose="02020603050405020304" pitchFamily="18" charset="0"/>
            </a:rPr>
            <a:t>важливих</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слів</a:t>
          </a:r>
          <a:r>
            <a:rPr lang="ru-RU" sz="1400" kern="1200" dirty="0" smtClean="0">
              <a:latin typeface="Times New Roman" panose="02020603050405020304" pitchFamily="18" charset="0"/>
              <a:cs typeface="Times New Roman" panose="02020603050405020304" pitchFamily="18" charset="0"/>
            </a:rPr>
            <a:t> </a:t>
          </a:r>
          <a:r>
            <a:rPr lang="uk-UA" sz="1400" kern="1200" dirty="0" smtClean="0">
              <a:latin typeface="Times New Roman" panose="02020603050405020304" pitchFamily="18" charset="0"/>
              <a:cs typeface="Times New Roman" panose="02020603050405020304" pitchFamily="18" charset="0"/>
            </a:rPr>
            <a:t>для потенційних споживачів;</a:t>
          </a:r>
          <a:endParaRPr lang="uk-UA" sz="1400" kern="1200" dirty="0">
            <a:latin typeface="Times New Roman" panose="02020603050405020304" pitchFamily="18" charset="0"/>
            <a:cs typeface="Times New Roman" panose="02020603050405020304" pitchFamily="18" charset="0"/>
          </a:endParaRPr>
        </a:p>
      </dsp:txBody>
      <dsp:txXfrm>
        <a:off x="12617224" y="5051620"/>
        <a:ext cx="5482917" cy="1488406"/>
      </dsp:txXfrm>
    </dsp:sp>
    <dsp:sp modelId="{10118DB2-E9C2-44E6-96BC-480DE44AD55A}">
      <dsp:nvSpPr>
        <dsp:cNvPr id="0" name=""/>
        <dsp:cNvSpPr/>
      </dsp:nvSpPr>
      <dsp:spPr>
        <a:xfrm>
          <a:off x="12388769" y="4691625"/>
          <a:ext cx="1199388" cy="1799082"/>
        </a:xfrm>
        <a:prstGeom prst="rect">
          <a:avLst/>
        </a:prstGeom>
        <a:blipFill>
          <a:blip xmlns:r="http://schemas.openxmlformats.org/officeDocument/2006/relationships" r:embed="rId8" cstate="print">
            <a:extLst>
              <a:ext uri="{28A0092B-C50C-407E-A947-70E740481C1C}">
                <a14:useLocalDpi xmlns:a14="http://schemas.microsoft.com/office/drawing/2010/main" val="0"/>
              </a:ext>
            </a:extLst>
          </a:blip>
          <a:srcRect/>
          <a:stretch>
            <a:fillRect l="-103000" r="-10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84C475C-36C5-483D-94AD-99F0824D598E}">
      <dsp:nvSpPr>
        <dsp:cNvPr id="0" name=""/>
        <dsp:cNvSpPr/>
      </dsp:nvSpPr>
      <dsp:spPr>
        <a:xfrm>
          <a:off x="934348" y="5805718"/>
          <a:ext cx="5290960" cy="256753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60551" tIns="53340" rIns="53340" bIns="53340" numCol="1" spcCol="1270" anchor="ctr" anchorCtr="0">
          <a:noAutofit/>
        </a:bodyPr>
        <a:lstStyle/>
        <a:p>
          <a:pPr lvl="0" algn="ctr" defTabSz="622300">
            <a:lnSpc>
              <a:spcPct val="100000"/>
            </a:lnSpc>
            <a:spcBef>
              <a:spcPct val="0"/>
            </a:spcBef>
            <a:spcAft>
              <a:spcPct val="35000"/>
            </a:spcAft>
          </a:pPr>
          <a:r>
            <a:rPr lang="uk-UA" sz="1400" kern="1200" dirty="0" err="1" smtClean="0">
              <a:latin typeface="Times New Roman" panose="02020603050405020304" pitchFamily="18" charset="0"/>
              <a:cs typeface="Times New Roman" panose="02020603050405020304" pitchFamily="18" charset="0"/>
            </a:rPr>
            <a:t>флешмоб</a:t>
          </a:r>
          <a:r>
            <a:rPr lang="uk-UA" sz="1400" kern="1200" dirty="0" smtClean="0">
              <a:latin typeface="Times New Roman" panose="02020603050405020304" pitchFamily="18" charset="0"/>
              <a:cs typeface="Times New Roman" panose="02020603050405020304" pitchFamily="18" charset="0"/>
            </a:rPr>
            <a:t>, або </a:t>
          </a:r>
          <a:r>
            <a:rPr lang="en-US" sz="1400" kern="1200" dirty="0" smtClean="0">
              <a:latin typeface="Times New Roman" panose="02020603050405020304" pitchFamily="18" charset="0"/>
              <a:cs typeface="Times New Roman" panose="02020603050405020304" pitchFamily="18" charset="0"/>
            </a:rPr>
            <a:t>mob-communications - </a:t>
          </a:r>
          <a:r>
            <a:rPr lang="uk-UA" sz="1400" kern="1200" dirty="0" smtClean="0">
              <a:latin typeface="Times New Roman" panose="02020603050405020304" pitchFamily="18" charset="0"/>
              <a:cs typeface="Times New Roman" panose="02020603050405020304" pitchFamily="18" charset="0"/>
            </a:rPr>
            <a:t>моделювання за допомогою </a:t>
          </a:r>
          <a:r>
            <a:rPr lang="ru-RU" sz="1400" kern="1200" dirty="0" err="1" smtClean="0">
              <a:latin typeface="Times New Roman" panose="02020603050405020304" pitchFamily="18" charset="0"/>
              <a:cs typeface="Times New Roman" panose="02020603050405020304" pitchFamily="18" charset="0"/>
            </a:rPr>
            <a:t>великої</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кількості</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осіб</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ситуації</a:t>
          </a:r>
          <a:r>
            <a:rPr lang="ru-RU" sz="1400" kern="1200" dirty="0" smtClean="0">
              <a:latin typeface="Times New Roman" panose="02020603050405020304" pitchFamily="18" charset="0"/>
              <a:cs typeface="Times New Roman" panose="02020603050405020304" pitchFamily="18" charset="0"/>
            </a:rPr>
            <a:t>, яка в </a:t>
          </a:r>
          <a:r>
            <a:rPr lang="ru-RU" sz="1400" kern="1200" dirty="0" err="1" smtClean="0">
              <a:latin typeface="Times New Roman" panose="02020603050405020304" pitchFamily="18" charset="0"/>
              <a:cs typeface="Times New Roman" panose="02020603050405020304" pitchFamily="18" charset="0"/>
            </a:rPr>
            <a:t>принципі</a:t>
          </a:r>
          <a:r>
            <a:rPr lang="ru-RU" sz="1400" kern="1200" dirty="0" smtClean="0">
              <a:latin typeface="Times New Roman" panose="02020603050405020304" pitchFamily="18" charset="0"/>
              <a:cs typeface="Times New Roman" panose="02020603050405020304" pitchFamily="18" charset="0"/>
            </a:rPr>
            <a:t> не </a:t>
          </a:r>
          <a:r>
            <a:rPr lang="ru-RU" sz="1400" kern="1200" dirty="0" err="1" smtClean="0">
              <a:latin typeface="Times New Roman" panose="02020603050405020304" pitchFamily="18" charset="0"/>
              <a:cs typeface="Times New Roman" panose="02020603050405020304" pitchFamily="18" charset="0"/>
            </a:rPr>
            <a:t>може</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відбутися</a:t>
          </a:r>
          <a:r>
            <a:rPr lang="ru-RU" sz="1400" kern="1200" dirty="0" smtClean="0">
              <a:latin typeface="Times New Roman" panose="02020603050405020304" pitchFamily="18" charset="0"/>
              <a:cs typeface="Times New Roman" panose="02020603050405020304" pitchFamily="18" charset="0"/>
            </a:rPr>
            <a:t> в </a:t>
          </a:r>
          <a:r>
            <a:rPr lang="ru-RU" sz="1400" kern="1200" dirty="0" err="1" smtClean="0">
              <a:latin typeface="Times New Roman" panose="02020603050405020304" pitchFamily="18" charset="0"/>
              <a:cs typeface="Times New Roman" panose="02020603050405020304" pitchFamily="18" charset="0"/>
            </a:rPr>
            <a:t>реальності</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Флешмоб</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забезпечує</a:t>
          </a:r>
          <a:r>
            <a:rPr lang="ru-RU" sz="1400" kern="1200" dirty="0" smtClean="0">
              <a:latin typeface="Times New Roman" panose="02020603050405020304" pitchFamily="18" charset="0"/>
              <a:cs typeface="Times New Roman" panose="02020603050405020304" pitchFamily="18" charset="0"/>
            </a:rPr>
            <a:t> і </a:t>
          </a:r>
          <a:r>
            <a:rPr lang="ru-RU" sz="1400" kern="1200" dirty="0" err="1" smtClean="0">
              <a:latin typeface="Times New Roman" panose="02020603050405020304" pitchFamily="18" charset="0"/>
              <a:cs typeface="Times New Roman" panose="02020603050405020304" pitchFamily="18" charset="0"/>
            </a:rPr>
            <a:t>пряму</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комунікацію</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засновану</a:t>
          </a:r>
          <a:r>
            <a:rPr lang="ru-RU" sz="1400" kern="1200" dirty="0" smtClean="0">
              <a:latin typeface="Times New Roman" panose="02020603050405020304" pitchFamily="18" charset="0"/>
              <a:cs typeface="Times New Roman" panose="02020603050405020304" pitchFamily="18" charset="0"/>
            </a:rPr>
            <a:t> на </a:t>
          </a:r>
          <a:r>
            <a:rPr lang="ru-RU" sz="1400" kern="1200" dirty="0" err="1" smtClean="0">
              <a:latin typeface="Times New Roman" panose="02020603050405020304" pitchFamily="18" charset="0"/>
              <a:cs typeface="Times New Roman" panose="02020603050405020304" pitchFamily="18" charset="0"/>
            </a:rPr>
            <a:t>емоційному</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сприйнятті</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ситуації</a:t>
          </a:r>
          <a:r>
            <a:rPr lang="ru-RU" sz="1400" kern="1200" dirty="0" smtClean="0">
              <a:latin typeface="Times New Roman" panose="02020603050405020304" pitchFamily="18" charset="0"/>
              <a:cs typeface="Times New Roman" panose="02020603050405020304" pitchFamily="18" charset="0"/>
            </a:rPr>
            <a:t> (а </a:t>
          </a:r>
          <a:r>
            <a:rPr lang="ru-RU" sz="1400" kern="1200" dirty="0" err="1" smtClean="0">
              <a:latin typeface="Times New Roman" panose="02020603050405020304" pitchFamily="18" charset="0"/>
              <a:cs typeface="Times New Roman" panose="02020603050405020304" pitchFamily="18" charset="0"/>
            </a:rPr>
            <a:t>отже</a:t>
          </a:r>
          <a:r>
            <a:rPr lang="ru-RU" sz="1400" kern="1200" dirty="0" smtClean="0">
              <a:latin typeface="Times New Roman" panose="02020603050405020304" pitchFamily="18" charset="0"/>
              <a:cs typeface="Times New Roman" panose="02020603050405020304" pitchFamily="18" charset="0"/>
            </a:rPr>
            <a:t>, і бренду, </a:t>
          </a:r>
          <a:r>
            <a:rPr lang="ru-RU" sz="1400" kern="1200" dirty="0" err="1" smtClean="0">
              <a:latin typeface="Times New Roman" panose="02020603050405020304" pitchFamily="18" charset="0"/>
              <a:cs typeface="Times New Roman" panose="02020603050405020304" pitchFamily="18" charset="0"/>
            </a:rPr>
            <a:t>щодо</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якого</a:t>
          </a:r>
          <a:r>
            <a:rPr lang="ru-RU" sz="1400" kern="1200" dirty="0" smtClean="0">
              <a:latin typeface="Times New Roman" panose="02020603050405020304" pitchFamily="18" charset="0"/>
              <a:cs typeface="Times New Roman" panose="02020603050405020304" pitchFamily="18" charset="0"/>
            </a:rPr>
            <a:t> проводиться </a:t>
          </a:r>
          <a:r>
            <a:rPr lang="ru-RU" sz="1400" kern="1200" dirty="0" err="1" smtClean="0">
              <a:latin typeface="Times New Roman" panose="02020603050405020304" pitchFamily="18" charset="0"/>
              <a:cs typeface="Times New Roman" panose="02020603050405020304" pitchFamily="18" charset="0"/>
            </a:rPr>
            <a:t>ця</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акція</a:t>
          </a:r>
          <a:r>
            <a:rPr lang="ru-RU" sz="1400" kern="1200" dirty="0" smtClean="0">
              <a:latin typeface="Times New Roman" panose="02020603050405020304" pitchFamily="18" charset="0"/>
              <a:cs typeface="Times New Roman" panose="02020603050405020304" pitchFamily="18" charset="0"/>
            </a:rPr>
            <a:t>), але і практично </a:t>
          </a:r>
          <a:r>
            <a:rPr lang="ru-RU" sz="1400" kern="1200" dirty="0" err="1" smtClean="0">
              <a:latin typeface="Times New Roman" panose="02020603050405020304" pitchFamily="18" charset="0"/>
              <a:cs typeface="Times New Roman" panose="02020603050405020304" pitchFamily="18" charset="0"/>
            </a:rPr>
            <a:t>безкоштовне</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залучення</a:t>
          </a:r>
          <a:r>
            <a:rPr lang="ru-RU" sz="1400" kern="1200" dirty="0" smtClean="0">
              <a:latin typeface="Times New Roman" panose="02020603050405020304" pitchFamily="18" charset="0"/>
              <a:cs typeface="Times New Roman" panose="02020603050405020304" pitchFamily="18" charset="0"/>
            </a:rPr>
            <a:t> до </a:t>
          </a:r>
          <a:r>
            <a:rPr lang="ru-RU" sz="1400" kern="1200" dirty="0" err="1" smtClean="0">
              <a:latin typeface="Times New Roman" panose="02020603050405020304" pitchFamily="18" charset="0"/>
              <a:cs typeface="Times New Roman" panose="02020603050405020304" pitchFamily="18" charset="0"/>
            </a:rPr>
            <a:t>дійства</a:t>
          </a:r>
          <a:r>
            <a:rPr lang="ru-RU" sz="1400" kern="1200" dirty="0" smtClean="0">
              <a:latin typeface="Times New Roman" panose="02020603050405020304" pitchFamily="18" charset="0"/>
              <a:cs typeface="Times New Roman" panose="02020603050405020304" pitchFamily="18" charset="0"/>
            </a:rPr>
            <a:t> </a:t>
          </a:r>
          <a:r>
            <a:rPr lang="uk-UA" sz="1400" kern="1200" dirty="0" smtClean="0">
              <a:latin typeface="Times New Roman" panose="02020603050405020304" pitchFamily="18" charset="0"/>
              <a:cs typeface="Times New Roman" panose="02020603050405020304" pitchFamily="18" charset="0"/>
            </a:rPr>
            <a:t>журналістської уваги. </a:t>
          </a:r>
          <a:r>
            <a:rPr lang="uk-UA" sz="1400" kern="1200" dirty="0" err="1" smtClean="0">
              <a:latin typeface="Times New Roman" panose="02020603050405020304" pitchFamily="18" charset="0"/>
              <a:cs typeface="Times New Roman" panose="02020603050405020304" pitchFamily="18" charset="0"/>
            </a:rPr>
            <a:t>Флешмоб</a:t>
          </a:r>
          <a:r>
            <a:rPr lang="uk-UA" sz="1400" kern="1200" dirty="0" smtClean="0">
              <a:latin typeface="Times New Roman" panose="02020603050405020304" pitchFamily="18" charset="0"/>
              <a:cs typeface="Times New Roman" panose="02020603050405020304" pitchFamily="18" charset="0"/>
            </a:rPr>
            <a:t> - один з можливих варіантів організації </a:t>
          </a:r>
          <a:r>
            <a:rPr lang="en-US" sz="1400" kern="1200" dirty="0" smtClean="0">
              <a:latin typeface="Times New Roman" panose="02020603050405020304" pitchFamily="18" charset="0"/>
              <a:cs typeface="Times New Roman" panose="02020603050405020304" pitchFamily="18" charset="0"/>
            </a:rPr>
            <a:t>PR-</a:t>
          </a:r>
          <a:r>
            <a:rPr lang="uk-UA" sz="1400" kern="1200" dirty="0" smtClean="0">
              <a:latin typeface="Times New Roman" panose="02020603050405020304" pitchFamily="18" charset="0"/>
              <a:cs typeface="Times New Roman" panose="02020603050405020304" pitchFamily="18" charset="0"/>
            </a:rPr>
            <a:t>акції, головне – віднайти якісну ідею, яка приверне увагу цільової аудиторії, сформує емоційний відгук і залишиться в пам'яті;</a:t>
          </a:r>
          <a:endParaRPr lang="uk-UA" sz="1400" kern="1200" dirty="0">
            <a:latin typeface="Times New Roman" panose="02020603050405020304" pitchFamily="18" charset="0"/>
            <a:cs typeface="Times New Roman" panose="02020603050405020304" pitchFamily="18" charset="0"/>
          </a:endParaRPr>
        </a:p>
      </dsp:txBody>
      <dsp:txXfrm>
        <a:off x="934348" y="5805718"/>
        <a:ext cx="5290960" cy="2567530"/>
      </dsp:txXfrm>
    </dsp:sp>
    <dsp:sp modelId="{E742815B-021C-47BD-B46A-17288544FEAB}">
      <dsp:nvSpPr>
        <dsp:cNvPr id="0" name=""/>
        <dsp:cNvSpPr/>
      </dsp:nvSpPr>
      <dsp:spPr>
        <a:xfrm>
          <a:off x="421777" y="6037096"/>
          <a:ext cx="1199388" cy="1799082"/>
        </a:xfrm>
        <a:prstGeom prst="rect">
          <a:avLst/>
        </a:prstGeom>
        <a:blipFill>
          <a:blip xmlns:r="http://schemas.openxmlformats.org/officeDocument/2006/relationships" r:embed="rId9"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BE973C1-000E-41DC-809A-B27CFF248E61}">
      <dsp:nvSpPr>
        <dsp:cNvPr id="0" name=""/>
        <dsp:cNvSpPr/>
      </dsp:nvSpPr>
      <dsp:spPr>
        <a:xfrm>
          <a:off x="6564029" y="7343174"/>
          <a:ext cx="5482917" cy="171341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60551" tIns="53340" rIns="53340" bIns="53340" numCol="1" spcCol="1270" anchor="ctr" anchorCtr="0">
          <a:noAutofit/>
        </a:bodyPr>
        <a:lstStyle/>
        <a:p>
          <a:pPr lvl="0" algn="ctr" defTabSz="622300">
            <a:lnSpc>
              <a:spcPct val="100000"/>
            </a:lnSpc>
            <a:spcBef>
              <a:spcPct val="0"/>
            </a:spcBef>
            <a:spcAft>
              <a:spcPct val="35000"/>
            </a:spcAft>
          </a:pPr>
          <a:r>
            <a:rPr lang="ru-RU" sz="1400" kern="1200" dirty="0" smtClean="0">
              <a:latin typeface="Times New Roman" panose="02020603050405020304" pitchFamily="18" charset="0"/>
              <a:cs typeface="Times New Roman" panose="02020603050405020304" pitchFamily="18" charset="0"/>
            </a:rPr>
            <a:t>метод «</a:t>
          </a:r>
          <a:r>
            <a:rPr lang="ru-RU" sz="1400" kern="1200" dirty="0" err="1" smtClean="0">
              <a:latin typeface="Times New Roman" panose="02020603050405020304" pitchFamily="18" charset="0"/>
              <a:cs typeface="Times New Roman" panose="02020603050405020304" pitchFamily="18" charset="0"/>
            </a:rPr>
            <a:t>пробудження</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інтересу</a:t>
          </a:r>
          <a:r>
            <a:rPr lang="ru-RU" sz="1400" kern="1200" dirty="0" smtClean="0">
              <a:latin typeface="Times New Roman" panose="02020603050405020304" pitchFamily="18" charset="0"/>
              <a:cs typeface="Times New Roman" panose="02020603050405020304" pitchFamily="18" charset="0"/>
            </a:rPr>
            <a:t>» - </a:t>
          </a:r>
          <a:r>
            <a:rPr lang="ru-RU" sz="1400" kern="1200" dirty="0" err="1" smtClean="0">
              <a:latin typeface="Times New Roman" panose="02020603050405020304" pitchFamily="18" charset="0"/>
              <a:cs typeface="Times New Roman" panose="02020603050405020304" pitchFamily="18" charset="0"/>
            </a:rPr>
            <a:t>надання</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цікавих</a:t>
          </a:r>
          <a:r>
            <a:rPr lang="ru-RU" sz="1400" kern="1200" dirty="0" smtClean="0">
              <a:latin typeface="Times New Roman" panose="02020603050405020304" pitchFamily="18" charset="0"/>
              <a:cs typeface="Times New Roman" panose="02020603050405020304" pitchFamily="18" charset="0"/>
            </a:rPr>
            <a:t>, але </a:t>
          </a:r>
          <a:r>
            <a:rPr lang="ru-RU" sz="1400" kern="1200" dirty="0" err="1" smtClean="0">
              <a:latin typeface="Times New Roman" panose="02020603050405020304" pitchFamily="18" charset="0"/>
              <a:cs typeface="Times New Roman" panose="02020603050405020304" pitchFamily="18" charset="0"/>
            </a:rPr>
            <a:t>спірних</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фактів</a:t>
          </a:r>
          <a:r>
            <a:rPr lang="ru-RU" sz="1400" kern="1200" dirty="0" smtClean="0">
              <a:latin typeface="Times New Roman" panose="02020603050405020304" pitchFamily="18" charset="0"/>
              <a:cs typeface="Times New Roman" panose="02020603050405020304" pitchFamily="18" charset="0"/>
            </a:rPr>
            <a:t> в ЗМІ </a:t>
          </a:r>
          <a:r>
            <a:rPr lang="ru-RU" sz="1400" kern="1200" dirty="0" err="1" smtClean="0">
              <a:latin typeface="Times New Roman" panose="02020603050405020304" pitchFamily="18" charset="0"/>
              <a:cs typeface="Times New Roman" panose="02020603050405020304" pitchFamily="18" charset="0"/>
            </a:rPr>
            <a:t>стосовно</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певних</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подій</a:t>
          </a:r>
          <a:r>
            <a:rPr lang="ru-RU" sz="1400" kern="1200" dirty="0" smtClean="0">
              <a:latin typeface="Times New Roman" panose="02020603050405020304" pitchFamily="18" charset="0"/>
              <a:cs typeface="Times New Roman" panose="02020603050405020304" pitchFamily="18" charset="0"/>
            </a:rPr>
            <a:t>, персон, </a:t>
          </a:r>
          <a:r>
            <a:rPr lang="ru-RU" sz="1400" kern="1200" dirty="0" err="1" smtClean="0">
              <a:latin typeface="Times New Roman" panose="02020603050405020304" pitchFamily="18" charset="0"/>
              <a:cs typeface="Times New Roman" panose="02020603050405020304" pitchFamily="18" charset="0"/>
            </a:rPr>
            <a:t>компаній</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тощо</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що</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викликає</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зацікавленість</a:t>
          </a:r>
          <a:r>
            <a:rPr lang="ru-RU" sz="1400" kern="1200" dirty="0" smtClean="0">
              <a:latin typeface="Times New Roman" panose="02020603050405020304" pitchFamily="18" charset="0"/>
              <a:cs typeface="Times New Roman" panose="02020603050405020304" pitchFamily="18" charset="0"/>
            </a:rPr>
            <a:t> не </a:t>
          </a:r>
          <a:r>
            <a:rPr lang="ru-RU" sz="1400" kern="1200" dirty="0" err="1" smtClean="0">
              <a:latin typeface="Times New Roman" panose="02020603050405020304" pitchFamily="18" charset="0"/>
              <a:cs typeface="Times New Roman" panose="02020603050405020304" pitchFamily="18" charset="0"/>
            </a:rPr>
            <a:t>тільки</a:t>
          </a:r>
          <a:r>
            <a:rPr lang="ru-RU" sz="1400" kern="1200" dirty="0" smtClean="0">
              <a:latin typeface="Times New Roman" panose="02020603050405020304" pitchFamily="18" charset="0"/>
              <a:cs typeface="Times New Roman" panose="02020603050405020304" pitchFamily="18" charset="0"/>
            </a:rPr>
            <a:t> до </a:t>
          </a:r>
          <a:r>
            <a:rPr lang="ru-RU" sz="1400" kern="1200" dirty="0" err="1" smtClean="0">
              <a:latin typeface="Times New Roman" panose="02020603050405020304" pitchFamily="18" charset="0"/>
              <a:cs typeface="Times New Roman" panose="02020603050405020304" pitchFamily="18" charset="0"/>
            </a:rPr>
            <a:t>об’єктів</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публікацій</a:t>
          </a:r>
          <a:r>
            <a:rPr lang="ru-RU" sz="1400" kern="1200" dirty="0" smtClean="0">
              <a:latin typeface="Times New Roman" panose="02020603050405020304" pitchFamily="18" charset="0"/>
              <a:cs typeface="Times New Roman" panose="02020603050405020304" pitchFamily="18" charset="0"/>
            </a:rPr>
            <a:t>, але і до того, </a:t>
          </a:r>
          <a:r>
            <a:rPr lang="ru-RU" sz="1400" kern="1200" dirty="0" err="1" smtClean="0">
              <a:latin typeface="Times New Roman" panose="02020603050405020304" pitchFamily="18" charset="0"/>
              <a:cs typeface="Times New Roman" panose="02020603050405020304" pitchFamily="18" charset="0"/>
            </a:rPr>
            <a:t>що</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цих</a:t>
          </a:r>
          <a:r>
            <a:rPr lang="ru-RU" sz="1400" kern="1200" dirty="0" smtClean="0">
              <a:latin typeface="Times New Roman" panose="02020603050405020304" pitchFamily="18" charset="0"/>
              <a:cs typeface="Times New Roman" panose="02020603050405020304" pitchFamily="18" charset="0"/>
            </a:rPr>
            <a:t> людей </a:t>
          </a:r>
          <a:r>
            <a:rPr lang="ru-RU" sz="1400" kern="1200" dirty="0" err="1" smtClean="0">
              <a:latin typeface="Times New Roman" panose="02020603050405020304" pitchFamily="18" charset="0"/>
              <a:cs typeface="Times New Roman" panose="02020603050405020304" pitchFamily="18" charset="0"/>
            </a:rPr>
            <a:t>оточує</a:t>
          </a:r>
          <a:r>
            <a:rPr lang="ru-RU" sz="1400" kern="1200" dirty="0" smtClean="0">
              <a:latin typeface="Times New Roman" panose="02020603050405020304" pitchFamily="18" charset="0"/>
              <a:cs typeface="Times New Roman" panose="02020603050405020304" pitchFamily="18" charset="0"/>
            </a:rPr>
            <a:t>, - до </a:t>
          </a:r>
          <a:r>
            <a:rPr lang="ru-RU" sz="1400" kern="1200" dirty="0" err="1" smtClean="0">
              <a:latin typeface="Times New Roman" panose="02020603050405020304" pitchFamily="18" charset="0"/>
              <a:cs typeface="Times New Roman" panose="02020603050405020304" pitchFamily="18" charset="0"/>
            </a:rPr>
            <a:t>конкретних</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брендів</a:t>
          </a:r>
          <a:r>
            <a:rPr lang="ru-RU" sz="1400" kern="1200" dirty="0" smtClean="0">
              <a:latin typeface="Times New Roman" panose="02020603050405020304" pitchFamily="18" charset="0"/>
              <a:cs typeface="Times New Roman" panose="02020603050405020304" pitchFamily="18" charset="0"/>
            </a:rPr>
            <a:t>;</a:t>
          </a:r>
          <a:endParaRPr lang="uk-UA" sz="1400" kern="1200" dirty="0">
            <a:latin typeface="Times New Roman" panose="02020603050405020304" pitchFamily="18" charset="0"/>
            <a:cs typeface="Times New Roman" panose="02020603050405020304" pitchFamily="18" charset="0"/>
          </a:endParaRPr>
        </a:p>
      </dsp:txBody>
      <dsp:txXfrm>
        <a:off x="6564029" y="7343174"/>
        <a:ext cx="5482917" cy="1713411"/>
      </dsp:txXfrm>
    </dsp:sp>
    <dsp:sp modelId="{19201F0C-5678-468A-9AD7-BC94351FE341}">
      <dsp:nvSpPr>
        <dsp:cNvPr id="0" name=""/>
        <dsp:cNvSpPr/>
      </dsp:nvSpPr>
      <dsp:spPr>
        <a:xfrm>
          <a:off x="6335574" y="7095682"/>
          <a:ext cx="1199388" cy="1799082"/>
        </a:xfrm>
        <a:prstGeom prst="rect">
          <a:avLst/>
        </a:prstGeom>
        <a:blipFill>
          <a:blip xmlns:r="http://schemas.openxmlformats.org/officeDocument/2006/relationships" r:embed="rId10"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E1088E6-2559-4F89-A1AB-215FD155FDDB}">
      <dsp:nvSpPr>
        <dsp:cNvPr id="0" name=""/>
        <dsp:cNvSpPr/>
      </dsp:nvSpPr>
      <dsp:spPr>
        <a:xfrm>
          <a:off x="12569235" y="6947338"/>
          <a:ext cx="5482917" cy="225759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60551" tIns="53340" rIns="53340" bIns="53340" numCol="1" spcCol="1270" anchor="ctr" anchorCtr="0">
          <a:noAutofit/>
        </a:bodyPr>
        <a:lstStyle/>
        <a:p>
          <a:pPr lvl="0" algn="ctr" defTabSz="622300">
            <a:lnSpc>
              <a:spcPct val="100000"/>
            </a:lnSpc>
            <a:spcBef>
              <a:spcPct val="0"/>
            </a:spcBef>
            <a:spcAft>
              <a:spcPct val="35000"/>
            </a:spcAft>
          </a:pPr>
          <a:r>
            <a:rPr lang="ru-RU" sz="1400" kern="1200" dirty="0" err="1" smtClean="0">
              <a:latin typeface="Times New Roman" panose="02020603050405020304" pitchFamily="18" charset="0"/>
              <a:cs typeface="Times New Roman" panose="02020603050405020304" pitchFamily="18" charset="0"/>
            </a:rPr>
            <a:t>використання</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блогосфери</a:t>
          </a:r>
          <a:r>
            <a:rPr lang="ru-RU" sz="1400" kern="1200" dirty="0" smtClean="0">
              <a:latin typeface="Times New Roman" panose="02020603050405020304" pitchFamily="18" charset="0"/>
              <a:cs typeface="Times New Roman" panose="02020603050405020304" pitchFamily="18" charset="0"/>
            </a:rPr>
            <a:t> - новина на </a:t>
          </a:r>
          <a:r>
            <a:rPr lang="ru-RU" sz="1400" kern="1200" dirty="0" err="1" smtClean="0">
              <a:latin typeface="Times New Roman" panose="02020603050405020304" pitchFamily="18" charset="0"/>
              <a:cs typeface="Times New Roman" panose="02020603050405020304" pitchFamily="18" charset="0"/>
            </a:rPr>
            <a:t>особистій</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сторінці</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блогера</a:t>
          </a:r>
          <a:r>
            <a:rPr lang="en-US" sz="1400" kern="1200" dirty="0" smtClean="0">
              <a:latin typeface="Times New Roman" panose="02020603050405020304" pitchFamily="18" charset="0"/>
              <a:cs typeface="Times New Roman" panose="02020603050405020304" pitchFamily="18" charset="0"/>
            </a:rPr>
            <a:t> </a:t>
          </a:r>
          <a:r>
            <a:rPr lang="ru-RU" sz="1400" kern="1200" dirty="0" smtClean="0">
              <a:latin typeface="Times New Roman" panose="02020603050405020304" pitchFamily="18" charset="0"/>
              <a:cs typeface="Times New Roman" panose="02020603050405020304" pitchFamily="18" charset="0"/>
            </a:rPr>
            <a:t>є </a:t>
          </a:r>
          <a:r>
            <a:rPr lang="ru-RU" sz="1400" kern="1200" dirty="0" err="1" smtClean="0">
              <a:latin typeface="Times New Roman" panose="02020603050405020304" pitchFamily="18" charset="0"/>
              <a:cs typeface="Times New Roman" panose="02020603050405020304" pitchFamily="18" charset="0"/>
            </a:rPr>
            <a:t>потенційно</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цікавою</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інформацією</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навіть</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якщо</a:t>
          </a:r>
          <a:r>
            <a:rPr lang="ru-RU" sz="1400" kern="1200" dirty="0" smtClean="0">
              <a:latin typeface="Times New Roman" panose="02020603050405020304" pitchFamily="18" charset="0"/>
              <a:cs typeface="Times New Roman" panose="02020603050405020304" pitchFamily="18" charset="0"/>
            </a:rPr>
            <a:t> там </a:t>
          </a:r>
          <a:r>
            <a:rPr lang="ru-RU" sz="1400" kern="1200" dirty="0" err="1" smtClean="0">
              <a:latin typeface="Times New Roman" panose="02020603050405020304" pitchFamily="18" charset="0"/>
              <a:cs typeface="Times New Roman" panose="02020603050405020304" pitchFamily="18" charset="0"/>
            </a:rPr>
            <a:t>повідомляється</a:t>
          </a:r>
          <a:r>
            <a:rPr lang="ru-RU" sz="1400" kern="1200" dirty="0" smtClean="0">
              <a:latin typeface="Times New Roman" panose="02020603050405020304" pitchFamily="18" charset="0"/>
              <a:cs typeface="Times New Roman" panose="02020603050405020304" pitchFamily="18" charset="0"/>
            </a:rPr>
            <a:t> те ж </a:t>
          </a:r>
          <a:r>
            <a:rPr lang="ru-RU" sz="1400" kern="1200" dirty="0" err="1" smtClean="0">
              <a:latin typeface="Times New Roman" panose="02020603050405020304" pitchFamily="18" charset="0"/>
              <a:cs typeface="Times New Roman" panose="02020603050405020304" pitchFamily="18" charset="0"/>
            </a:rPr>
            <a:t>саме</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що</a:t>
          </a:r>
          <a:r>
            <a:rPr lang="ru-RU" sz="1400" kern="1200" dirty="0" smtClean="0">
              <a:latin typeface="Times New Roman" panose="02020603050405020304" pitchFamily="18" charset="0"/>
              <a:cs typeface="Times New Roman" panose="02020603050405020304" pitchFamily="18" charset="0"/>
            </a:rPr>
            <a:t> і в </a:t>
          </a:r>
          <a:r>
            <a:rPr lang="ru-RU" sz="1400" kern="1200" dirty="0" err="1" smtClean="0">
              <a:latin typeface="Times New Roman" panose="02020603050405020304" pitchFamily="18" charset="0"/>
              <a:cs typeface="Times New Roman" panose="02020603050405020304" pitchFamily="18" charset="0"/>
            </a:rPr>
            <a:t>оригінальному</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прес-релізі</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Фактично</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мережеві</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журнали</a:t>
          </a:r>
          <a:r>
            <a:rPr lang="ru-RU" sz="1400" kern="1200" dirty="0" smtClean="0">
              <a:latin typeface="Times New Roman" panose="02020603050405020304" pitchFamily="18" charset="0"/>
              <a:cs typeface="Times New Roman" panose="02020603050405020304" pitchFamily="18" charset="0"/>
            </a:rPr>
            <a:t> – </a:t>
          </a:r>
          <a:r>
            <a:rPr lang="ru-RU" sz="1400" kern="1200" dirty="0" err="1" smtClean="0">
              <a:latin typeface="Times New Roman" panose="02020603050405020304" pitchFamily="18" charset="0"/>
              <a:cs typeface="Times New Roman" panose="02020603050405020304" pitchFamily="18" charset="0"/>
            </a:rPr>
            <a:t>це</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новий</a:t>
          </a:r>
          <a:r>
            <a:rPr lang="ru-RU" sz="1400" kern="1200" dirty="0" smtClean="0">
              <a:latin typeface="Times New Roman" panose="02020603050405020304" pitchFamily="18" charset="0"/>
              <a:cs typeface="Times New Roman" panose="02020603050405020304" pitchFamily="18" charset="0"/>
            </a:rPr>
            <a:t> вид </a:t>
          </a:r>
          <a:r>
            <a:rPr lang="ru-RU" sz="1400" kern="1200" dirty="0" err="1" smtClean="0">
              <a:latin typeface="Times New Roman" panose="02020603050405020304" pitchFamily="18" charset="0"/>
              <a:cs typeface="Times New Roman" panose="02020603050405020304" pitchFamily="18" charset="0"/>
            </a:rPr>
            <a:t>реклами</a:t>
          </a:r>
          <a:r>
            <a:rPr lang="ru-RU" sz="1400" kern="1200" dirty="0" smtClean="0">
              <a:latin typeface="Times New Roman" panose="02020603050405020304" pitchFamily="18" charset="0"/>
              <a:cs typeface="Times New Roman" panose="02020603050405020304" pitchFamily="18" charset="0"/>
            </a:rPr>
            <a:t> з </a:t>
          </a:r>
          <a:r>
            <a:rPr lang="ru-RU" sz="1400" kern="1200" dirty="0" err="1" smtClean="0">
              <a:latin typeface="Times New Roman" panose="02020603050405020304" pitchFamily="18" charset="0"/>
              <a:cs typeface="Times New Roman" panose="02020603050405020304" pitchFamily="18" charset="0"/>
            </a:rPr>
            <a:t>вуст</a:t>
          </a:r>
          <a:r>
            <a:rPr lang="ru-RU" sz="1400" kern="1200" dirty="0" smtClean="0">
              <a:latin typeface="Times New Roman" panose="02020603050405020304" pitchFamily="18" charset="0"/>
              <a:cs typeface="Times New Roman" panose="02020603050405020304" pitchFamily="18" charset="0"/>
            </a:rPr>
            <a:t> у </a:t>
          </a:r>
          <a:r>
            <a:rPr lang="ru-RU" sz="1400" kern="1200" dirty="0" err="1" smtClean="0">
              <a:latin typeface="Times New Roman" panose="02020603050405020304" pitchFamily="18" charset="0"/>
              <a:cs typeface="Times New Roman" panose="02020603050405020304" pitchFamily="18" charset="0"/>
            </a:rPr>
            <a:t>вуста</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оскільки</a:t>
          </a:r>
          <a:r>
            <a:rPr lang="ru-RU" sz="1400" kern="1200" dirty="0" smtClean="0">
              <a:latin typeface="Times New Roman" panose="02020603050405020304" pitchFamily="18" charset="0"/>
              <a:cs typeface="Times New Roman" panose="02020603050405020304" pitchFamily="18" charset="0"/>
            </a:rPr>
            <a:t> вони </a:t>
          </a:r>
          <a:r>
            <a:rPr lang="ru-RU" sz="1400" kern="1200" dirty="0" err="1" smtClean="0">
              <a:latin typeface="Times New Roman" panose="02020603050405020304" pitchFamily="18" charset="0"/>
              <a:cs typeface="Times New Roman" panose="02020603050405020304" pitchFamily="18" charset="0"/>
            </a:rPr>
            <a:t>написані</a:t>
          </a:r>
          <a:r>
            <a:rPr lang="ru-RU" sz="1400" kern="1200" dirty="0" smtClean="0">
              <a:latin typeface="Times New Roman" panose="02020603050405020304" pitchFamily="18" charset="0"/>
              <a:cs typeface="Times New Roman" panose="02020603050405020304" pitchFamily="18" charset="0"/>
            </a:rPr>
            <a:t> живою </a:t>
          </a:r>
          <a:r>
            <a:rPr lang="uk-UA" sz="1400" kern="1200" dirty="0" smtClean="0">
              <a:latin typeface="Times New Roman" panose="02020603050405020304" pitchFamily="18" charset="0"/>
              <a:cs typeface="Times New Roman" panose="02020603050405020304" pitchFamily="18" charset="0"/>
            </a:rPr>
            <a:t>людською мовою, що викликає довіру. З кожним відвідуванням читач </a:t>
          </a:r>
          <a:r>
            <a:rPr lang="ru-RU" sz="1400" kern="1200" dirty="0" err="1" smtClean="0">
              <a:latin typeface="Times New Roman" panose="02020603050405020304" pitchFamily="18" charset="0"/>
              <a:cs typeface="Times New Roman" panose="02020603050405020304" pitchFamily="18" charset="0"/>
            </a:rPr>
            <a:t>інтернет-щоденника</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починає</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краще</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розуміти</a:t>
          </a:r>
          <a:r>
            <a:rPr lang="ru-RU" sz="1400" kern="1200" dirty="0" smtClean="0">
              <a:latin typeface="Times New Roman" panose="02020603050405020304" pitchFamily="18" charset="0"/>
              <a:cs typeface="Times New Roman" panose="02020603050405020304" pitchFamily="18" charset="0"/>
            </a:rPr>
            <a:t> автора і </a:t>
          </a:r>
          <a:r>
            <a:rPr lang="ru-RU" sz="1400" kern="1200" dirty="0" err="1" smtClean="0">
              <a:latin typeface="Times New Roman" panose="02020603050405020304" pitchFamily="18" charset="0"/>
              <a:cs typeface="Times New Roman" panose="02020603050405020304" pitchFamily="18" charset="0"/>
            </a:rPr>
            <a:t>довіряти</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його</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судженням</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що</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може</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свідчити</a:t>
          </a:r>
          <a:r>
            <a:rPr lang="ru-RU" sz="1400" kern="1200" dirty="0" smtClean="0">
              <a:latin typeface="Times New Roman" panose="02020603050405020304" pitchFamily="18" charset="0"/>
              <a:cs typeface="Times New Roman" panose="02020603050405020304" pitchFamily="18" charset="0"/>
            </a:rPr>
            <a:t> про </a:t>
          </a:r>
          <a:r>
            <a:rPr lang="ru-RU" sz="1400" kern="1200" dirty="0" err="1" smtClean="0">
              <a:latin typeface="Times New Roman" panose="02020603050405020304" pitchFamily="18" charset="0"/>
              <a:cs typeface="Times New Roman" panose="02020603050405020304" pitchFamily="18" charset="0"/>
            </a:rPr>
            <a:t>готовність</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діяти</a:t>
          </a:r>
          <a:r>
            <a:rPr lang="ru-RU" sz="1400" kern="1200" dirty="0" smtClean="0">
              <a:latin typeface="Times New Roman" panose="02020603050405020304" pitchFamily="18" charset="0"/>
              <a:cs typeface="Times New Roman" panose="02020603050405020304" pitchFamily="18" charset="0"/>
            </a:rPr>
            <a:t> </a:t>
          </a:r>
          <a:r>
            <a:rPr lang="ru-RU" sz="1400" kern="1200" dirty="0" err="1" smtClean="0">
              <a:latin typeface="Times New Roman" panose="02020603050405020304" pitchFamily="18" charset="0"/>
              <a:cs typeface="Times New Roman" panose="02020603050405020304" pitchFamily="18" charset="0"/>
            </a:rPr>
            <a:t>згідно</a:t>
          </a:r>
          <a:r>
            <a:rPr lang="ru-RU" sz="1400" kern="1200" dirty="0" smtClean="0">
              <a:latin typeface="Times New Roman" panose="02020603050405020304" pitchFamily="18" charset="0"/>
              <a:cs typeface="Times New Roman" panose="02020603050405020304" pitchFamily="18" charset="0"/>
            </a:rPr>
            <a:t> з</a:t>
          </a:r>
          <a:r>
            <a:rPr lang="en-US" sz="1400" kern="1200" dirty="0" smtClean="0">
              <a:latin typeface="Times New Roman" panose="02020603050405020304" pitchFamily="18" charset="0"/>
              <a:cs typeface="Times New Roman" panose="02020603050405020304" pitchFamily="18" charset="0"/>
            </a:rPr>
            <a:t> </a:t>
          </a:r>
          <a:r>
            <a:rPr lang="uk-UA" sz="1400" kern="1200" dirty="0" smtClean="0">
              <a:latin typeface="Times New Roman" panose="02020603050405020304" pitchFamily="18" charset="0"/>
              <a:cs typeface="Times New Roman" panose="02020603050405020304" pitchFamily="18" charset="0"/>
            </a:rPr>
            <a:t>рекомендаціями </a:t>
          </a:r>
          <a:r>
            <a:rPr lang="uk-UA" sz="1400" kern="1200" dirty="0" err="1" smtClean="0">
              <a:latin typeface="Times New Roman" panose="02020603050405020304" pitchFamily="18" charset="0"/>
              <a:cs typeface="Times New Roman" panose="02020603050405020304" pitchFamily="18" charset="0"/>
            </a:rPr>
            <a:t>блогера</a:t>
          </a:r>
          <a:endParaRPr lang="uk-UA" sz="1400" kern="1200" dirty="0">
            <a:latin typeface="Times New Roman" panose="02020603050405020304" pitchFamily="18" charset="0"/>
            <a:cs typeface="Times New Roman" panose="02020603050405020304" pitchFamily="18" charset="0"/>
          </a:endParaRPr>
        </a:p>
      </dsp:txBody>
      <dsp:txXfrm>
        <a:off x="12569235" y="6947338"/>
        <a:ext cx="5482917" cy="2257591"/>
      </dsp:txXfrm>
    </dsp:sp>
    <dsp:sp modelId="{028DE88E-CC1C-487D-8835-0EAF3A527A57}">
      <dsp:nvSpPr>
        <dsp:cNvPr id="0" name=""/>
        <dsp:cNvSpPr/>
      </dsp:nvSpPr>
      <dsp:spPr>
        <a:xfrm>
          <a:off x="12340780" y="6971935"/>
          <a:ext cx="1199388" cy="1799082"/>
        </a:xfrm>
        <a:prstGeom prst="rect">
          <a:avLst/>
        </a:prstGeom>
        <a:blipFill>
          <a:blip xmlns:r="http://schemas.openxmlformats.org/officeDocument/2006/relationships" r:embed="rId11"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4.sv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50.sv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3B8A7"/>
        </a:solidFill>
        <a:effectLst/>
      </p:bgPr>
    </p:bg>
    <p:spTree>
      <p:nvGrpSpPr>
        <p:cNvPr id="1" name=""/>
        <p:cNvGrpSpPr/>
        <p:nvPr/>
      </p:nvGrpSpPr>
      <p:grpSpPr>
        <a:xfrm>
          <a:off x="0" y="0"/>
          <a:ext cx="0" cy="0"/>
          <a:chOff x="0" y="0"/>
          <a:chExt cx="0" cy="0"/>
        </a:xfrm>
      </p:grpSpPr>
      <p:sp>
        <p:nvSpPr>
          <p:cNvPr id="3" name="Freeform 3"/>
          <p:cNvSpPr/>
          <p:nvPr/>
        </p:nvSpPr>
        <p:spPr>
          <a:xfrm rot="-2700000">
            <a:off x="9671892" y="776618"/>
            <a:ext cx="7147923" cy="8437971"/>
          </a:xfrm>
          <a:custGeom>
            <a:avLst/>
            <a:gdLst/>
            <a:ahLst/>
            <a:cxnLst/>
            <a:rect l="l" t="t" r="r" b="b"/>
            <a:pathLst>
              <a:path w="7147923" h="8437971">
                <a:moveTo>
                  <a:pt x="0" y="0"/>
                </a:moveTo>
                <a:lnTo>
                  <a:pt x="7147923" y="0"/>
                </a:lnTo>
                <a:lnTo>
                  <a:pt x="7147923" y="8437972"/>
                </a:lnTo>
                <a:lnTo>
                  <a:pt x="0" y="8437972"/>
                </a:lnTo>
                <a:lnTo>
                  <a:pt x="0" y="0"/>
                </a:lnTo>
                <a:close/>
              </a:path>
            </a:pathLst>
          </a:custGeom>
          <a:blipFill>
            <a:blip r:embed="rId2">
              <a:alphaModFix amt="10999"/>
              <a:extLst>
                <a:ext uri="{96DAC541-7B7A-43D3-8B79-37D633B846F1}">
                  <asvg:svgBlip xmlns:asvg="http://schemas.microsoft.com/office/drawing/2016/SVG/main" xmlns="" r:embed="rId3"/>
                </a:ext>
              </a:extLst>
            </a:blip>
            <a:stretch>
              <a:fillRect/>
            </a:stretch>
          </a:blipFill>
        </p:spPr>
      </p:sp>
      <p:sp>
        <p:nvSpPr>
          <p:cNvPr id="4" name="TextBox 4"/>
          <p:cNvSpPr txBox="1"/>
          <p:nvPr/>
        </p:nvSpPr>
        <p:spPr>
          <a:xfrm>
            <a:off x="304800" y="1302284"/>
            <a:ext cx="8991600" cy="7386638"/>
          </a:xfrm>
          <a:prstGeom prst="rect">
            <a:avLst/>
          </a:prstGeom>
        </p:spPr>
        <p:txBody>
          <a:bodyPr wrap="square" lIns="0" tIns="0" rIns="0" bIns="0" rtlCol="0" anchor="t">
            <a:spAutoFit/>
          </a:bodyPr>
          <a:lstStyle/>
          <a:p>
            <a:pPr algn="ctr"/>
            <a:r>
              <a:rPr lang="uk-UA" sz="9600" dirty="0">
                <a:solidFill>
                  <a:schemeClr val="bg1"/>
                </a:solidFill>
                <a:latin typeface="Times New Roman" panose="02020603050405020304" pitchFamily="18" charset="0"/>
                <a:cs typeface="Times New Roman" panose="02020603050405020304" pitchFamily="18" charset="0"/>
              </a:rPr>
              <a:t>PR-кампанії по впливу на громадську </a:t>
            </a:r>
            <a:r>
              <a:rPr lang="uk-UA" sz="9600" dirty="0" smtClean="0">
                <a:solidFill>
                  <a:schemeClr val="bg1"/>
                </a:solidFill>
                <a:latin typeface="Times New Roman" panose="02020603050405020304" pitchFamily="18" charset="0"/>
                <a:cs typeface="Times New Roman" panose="02020603050405020304" pitchFamily="18" charset="0"/>
              </a:rPr>
              <a:t>думку. Типи PR-кампаній.</a:t>
            </a:r>
            <a:endParaRPr lang="uk-UA" sz="9600" dirty="0">
              <a:solidFill>
                <a:schemeClr val="bg1"/>
              </a:solidFill>
              <a:latin typeface="Times New Roman" panose="02020603050405020304" pitchFamily="18" charset="0"/>
              <a:cs typeface="Times New Roman" panose="02020603050405020304" pitchFamily="18" charset="0"/>
            </a:endParaRPr>
          </a:p>
        </p:txBody>
      </p:sp>
      <p:sp>
        <p:nvSpPr>
          <p:cNvPr id="5" name="Freeform 5"/>
          <p:cNvSpPr/>
          <p:nvPr/>
        </p:nvSpPr>
        <p:spPr>
          <a:xfrm>
            <a:off x="9144000" y="1541778"/>
            <a:ext cx="8476137" cy="7840427"/>
          </a:xfrm>
          <a:custGeom>
            <a:avLst/>
            <a:gdLst/>
            <a:ahLst/>
            <a:cxnLst/>
            <a:rect l="l" t="t" r="r" b="b"/>
            <a:pathLst>
              <a:path w="8476137" h="7840427">
                <a:moveTo>
                  <a:pt x="0" y="0"/>
                </a:moveTo>
                <a:lnTo>
                  <a:pt x="8476137" y="0"/>
                </a:lnTo>
                <a:lnTo>
                  <a:pt x="8476137" y="7840427"/>
                </a:lnTo>
                <a:lnTo>
                  <a:pt x="0" y="784042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686C8"/>
        </a:solidFill>
        <a:effectLst/>
      </p:bgPr>
    </p:bg>
    <p:spTree>
      <p:nvGrpSpPr>
        <p:cNvPr id="1" name=""/>
        <p:cNvGrpSpPr/>
        <p:nvPr/>
      </p:nvGrpSpPr>
      <p:grpSpPr>
        <a:xfrm>
          <a:off x="0" y="0"/>
          <a:ext cx="0" cy="0"/>
          <a:chOff x="0" y="0"/>
          <a:chExt cx="0" cy="0"/>
        </a:xfrm>
      </p:grpSpPr>
      <p:grpSp>
        <p:nvGrpSpPr>
          <p:cNvPr id="2" name="Group 2"/>
          <p:cNvGrpSpPr/>
          <p:nvPr/>
        </p:nvGrpSpPr>
        <p:grpSpPr>
          <a:xfrm>
            <a:off x="758371" y="1028700"/>
            <a:ext cx="9147629" cy="6808796"/>
            <a:chOff x="-4023" y="57151"/>
            <a:chExt cx="10141379" cy="9078395"/>
          </a:xfrm>
        </p:grpSpPr>
        <p:sp>
          <p:nvSpPr>
            <p:cNvPr id="3" name="TextBox 3"/>
            <p:cNvSpPr txBox="1"/>
            <p:nvPr/>
          </p:nvSpPr>
          <p:spPr>
            <a:xfrm>
              <a:off x="0" y="57151"/>
              <a:ext cx="10137356" cy="2462212"/>
            </a:xfrm>
            <a:prstGeom prst="rect">
              <a:avLst/>
            </a:prstGeom>
          </p:spPr>
          <p:txBody>
            <a:bodyPr lIns="0" tIns="0" rIns="0" bIns="0" rtlCol="0" anchor="t">
              <a:spAutoFit/>
            </a:bodyPr>
            <a:lstStyle/>
            <a:p>
              <a:pPr lvl="0" algn="ctr"/>
              <a:r>
                <a:rPr lang="en-US" sz="6000" b="1" dirty="0">
                  <a:solidFill>
                    <a:srgbClr val="09427D"/>
                  </a:solidFill>
                  <a:latin typeface="Times New Roman" panose="02020603050405020304" pitchFamily="18" charset="0"/>
                  <a:ea typeface="Arita Buri Bold"/>
                  <a:cs typeface="Times New Roman" panose="02020603050405020304" pitchFamily="18" charset="0"/>
                  <a:sym typeface="Arita Buri Bold"/>
                </a:rPr>
                <a:t>PR-</a:t>
              </a:r>
              <a:r>
                <a:rPr lang="uk-UA" sz="6000" b="1" dirty="0">
                  <a:solidFill>
                    <a:srgbClr val="09427D"/>
                  </a:solidFill>
                  <a:latin typeface="Times New Roman" panose="02020603050405020304" pitchFamily="18" charset="0"/>
                  <a:ea typeface="Arita Buri Bold"/>
                  <a:cs typeface="Times New Roman" panose="02020603050405020304" pitchFamily="18" charset="0"/>
                  <a:sym typeface="Arita Buri Bold"/>
                </a:rPr>
                <a:t>кампанії під час пандемії </a:t>
              </a:r>
              <a:r>
                <a:rPr lang="en-US" sz="6000" b="1" dirty="0">
                  <a:solidFill>
                    <a:srgbClr val="09427D"/>
                  </a:solidFill>
                  <a:latin typeface="Times New Roman" panose="02020603050405020304" pitchFamily="18" charset="0"/>
                  <a:ea typeface="Arita Buri Bold"/>
                  <a:cs typeface="Times New Roman" panose="02020603050405020304" pitchFamily="18" charset="0"/>
                  <a:sym typeface="Arita Buri Bold"/>
                </a:rPr>
                <a:t>COVID-19</a:t>
              </a:r>
              <a:endParaRPr lang="en-US" sz="6000" b="1" u="none" dirty="0">
                <a:solidFill>
                  <a:srgbClr val="09427D"/>
                </a:solidFill>
                <a:latin typeface="Times New Roman" panose="02020603050405020304" pitchFamily="18" charset="0"/>
                <a:ea typeface="Arita Buri Bold"/>
                <a:cs typeface="Times New Roman" panose="02020603050405020304" pitchFamily="18" charset="0"/>
                <a:sym typeface="Arita Buri Bold"/>
              </a:endParaRPr>
            </a:p>
          </p:txBody>
        </p:sp>
        <p:sp>
          <p:nvSpPr>
            <p:cNvPr id="5" name="TextBox 5"/>
            <p:cNvSpPr txBox="1"/>
            <p:nvPr/>
          </p:nvSpPr>
          <p:spPr>
            <a:xfrm>
              <a:off x="-4023" y="3718678"/>
              <a:ext cx="9566207" cy="5416868"/>
            </a:xfrm>
            <a:prstGeom prst="rect">
              <a:avLst/>
            </a:prstGeom>
          </p:spPr>
          <p:txBody>
            <a:bodyPr lIns="0" tIns="0" rIns="0" bIns="0" rtlCol="0" anchor="t">
              <a:spAutoFit/>
            </a:bodyPr>
            <a:lstStyle/>
            <a:p>
              <a:pPr algn="just"/>
              <a:r>
                <a:rPr lang="ru-RU" sz="2400" dirty="0" err="1">
                  <a:solidFill>
                    <a:schemeClr val="bg1"/>
                  </a:solidFill>
                  <a:latin typeface="Times New Roman" panose="02020603050405020304" pitchFamily="18" charset="0"/>
                  <a:cs typeface="Times New Roman" panose="02020603050405020304" pitchFamily="18" charset="0"/>
                </a:rPr>
                <a:t>Пандемія</a:t>
              </a:r>
              <a:r>
                <a:rPr lang="ru-RU" sz="2400" dirty="0">
                  <a:solidFill>
                    <a:schemeClr val="bg1"/>
                  </a:solidFill>
                  <a:latin typeface="Times New Roman" panose="02020603050405020304" pitchFamily="18" charset="0"/>
                  <a:cs typeface="Times New Roman" panose="02020603050405020304" pitchFamily="18" charset="0"/>
                </a:rPr>
                <a:t> COVID-19 стала </a:t>
              </a:r>
              <a:r>
                <a:rPr lang="ru-RU" sz="2400" dirty="0" err="1">
                  <a:solidFill>
                    <a:schemeClr val="bg1"/>
                  </a:solidFill>
                  <a:latin typeface="Times New Roman" panose="02020603050405020304" pitchFamily="18" charset="0"/>
                  <a:cs typeface="Times New Roman" panose="02020603050405020304" pitchFamily="18" charset="0"/>
                </a:rPr>
                <a:t>глобальним</a:t>
              </a:r>
              <a:r>
                <a:rPr lang="ru-RU" sz="2400" dirty="0">
                  <a:solidFill>
                    <a:schemeClr val="bg1"/>
                  </a:solidFill>
                  <a:latin typeface="Times New Roman" panose="02020603050405020304" pitchFamily="18" charset="0"/>
                  <a:cs typeface="Times New Roman" panose="02020603050405020304" pitchFamily="18" charset="0"/>
                </a:rPr>
                <a:t> </a:t>
              </a:r>
              <a:r>
                <a:rPr lang="ru-RU" sz="2400" dirty="0" err="1">
                  <a:solidFill>
                    <a:schemeClr val="bg1"/>
                  </a:solidFill>
                  <a:latin typeface="Times New Roman" panose="02020603050405020304" pitchFamily="18" charset="0"/>
                  <a:cs typeface="Times New Roman" panose="02020603050405020304" pitchFamily="18" charset="0"/>
                </a:rPr>
                <a:t>викликом</a:t>
              </a:r>
              <a:r>
                <a:rPr lang="ru-RU" sz="2400" dirty="0">
                  <a:solidFill>
                    <a:schemeClr val="bg1"/>
                  </a:solidFill>
                  <a:latin typeface="Times New Roman" panose="02020603050405020304" pitchFamily="18" charset="0"/>
                  <a:cs typeface="Times New Roman" panose="02020603050405020304" pitchFamily="18" charset="0"/>
                </a:rPr>
                <a:t> не </a:t>
              </a:r>
              <a:r>
                <a:rPr lang="ru-RU" sz="2400" dirty="0" err="1">
                  <a:solidFill>
                    <a:schemeClr val="bg1"/>
                  </a:solidFill>
                  <a:latin typeface="Times New Roman" panose="02020603050405020304" pitchFamily="18" charset="0"/>
                  <a:cs typeface="Times New Roman" panose="02020603050405020304" pitchFamily="18" charset="0"/>
                </a:rPr>
                <a:t>лише</a:t>
              </a:r>
              <a:r>
                <a:rPr lang="ru-RU" sz="2400" dirty="0">
                  <a:solidFill>
                    <a:schemeClr val="bg1"/>
                  </a:solidFill>
                  <a:latin typeface="Times New Roman" panose="02020603050405020304" pitchFamily="18" charset="0"/>
                  <a:cs typeface="Times New Roman" panose="02020603050405020304" pitchFamily="18" charset="0"/>
                </a:rPr>
                <a:t> для систем </a:t>
              </a:r>
              <a:r>
                <a:rPr lang="ru-RU" sz="2400" dirty="0" err="1">
                  <a:solidFill>
                    <a:schemeClr val="bg1"/>
                  </a:solidFill>
                  <a:latin typeface="Times New Roman" panose="02020603050405020304" pitchFamily="18" charset="0"/>
                  <a:cs typeface="Times New Roman" panose="02020603050405020304" pitchFamily="18" charset="0"/>
                </a:rPr>
                <a:t>охорони</a:t>
              </a:r>
              <a:r>
                <a:rPr lang="ru-RU" sz="2400" dirty="0">
                  <a:solidFill>
                    <a:schemeClr val="bg1"/>
                  </a:solidFill>
                  <a:latin typeface="Times New Roman" panose="02020603050405020304" pitchFamily="18" charset="0"/>
                  <a:cs typeface="Times New Roman" panose="02020603050405020304" pitchFamily="18" charset="0"/>
                </a:rPr>
                <a:t> </a:t>
              </a:r>
              <a:r>
                <a:rPr lang="ru-RU" sz="2400" dirty="0" err="1">
                  <a:solidFill>
                    <a:schemeClr val="bg1"/>
                  </a:solidFill>
                  <a:latin typeface="Times New Roman" panose="02020603050405020304" pitchFamily="18" charset="0"/>
                  <a:cs typeface="Times New Roman" panose="02020603050405020304" pitchFamily="18" charset="0"/>
                </a:rPr>
                <a:t>здоров’я</a:t>
              </a:r>
              <a:r>
                <a:rPr lang="ru-RU" sz="2400" dirty="0">
                  <a:solidFill>
                    <a:schemeClr val="bg1"/>
                  </a:solidFill>
                  <a:latin typeface="Times New Roman" panose="02020603050405020304" pitchFamily="18" charset="0"/>
                  <a:cs typeface="Times New Roman" panose="02020603050405020304" pitchFamily="18" charset="0"/>
                </a:rPr>
                <a:t>, а й для </a:t>
              </a:r>
              <a:r>
                <a:rPr lang="ru-RU" sz="2400" dirty="0" err="1">
                  <a:solidFill>
                    <a:schemeClr val="bg1"/>
                  </a:solidFill>
                  <a:latin typeface="Times New Roman" panose="02020603050405020304" pitchFamily="18" charset="0"/>
                  <a:cs typeface="Times New Roman" panose="02020603050405020304" pitchFamily="18" charset="0"/>
                </a:rPr>
                <a:t>комунікацій</a:t>
              </a:r>
              <a:r>
                <a:rPr lang="ru-RU" sz="2400" dirty="0">
                  <a:solidFill>
                    <a:schemeClr val="bg1"/>
                  </a:solidFill>
                  <a:latin typeface="Times New Roman" panose="02020603050405020304" pitchFamily="18" charset="0"/>
                  <a:cs typeface="Times New Roman" panose="02020603050405020304" pitchFamily="18" charset="0"/>
                </a:rPr>
                <a:t>. Уряди </a:t>
              </a:r>
              <a:r>
                <a:rPr lang="ru-RU" sz="2400" dirty="0" err="1">
                  <a:solidFill>
                    <a:schemeClr val="bg1"/>
                  </a:solidFill>
                  <a:latin typeface="Times New Roman" panose="02020603050405020304" pitchFamily="18" charset="0"/>
                  <a:cs typeface="Times New Roman" panose="02020603050405020304" pitchFamily="18" charset="0"/>
                </a:rPr>
                <a:t>різних</a:t>
              </a:r>
              <a:r>
                <a:rPr lang="ru-RU" sz="2400" dirty="0">
                  <a:solidFill>
                    <a:schemeClr val="bg1"/>
                  </a:solidFill>
                  <a:latin typeface="Times New Roman" panose="02020603050405020304" pitchFamily="18" charset="0"/>
                  <a:cs typeface="Times New Roman" panose="02020603050405020304" pitchFamily="18" charset="0"/>
                </a:rPr>
                <a:t> </a:t>
              </a:r>
              <a:r>
                <a:rPr lang="ru-RU" sz="2400" dirty="0" err="1">
                  <a:solidFill>
                    <a:schemeClr val="bg1"/>
                  </a:solidFill>
                  <a:latin typeface="Times New Roman" panose="02020603050405020304" pitchFamily="18" charset="0"/>
                  <a:cs typeface="Times New Roman" panose="02020603050405020304" pitchFamily="18" charset="0"/>
                </a:rPr>
                <a:t>країн</a:t>
              </a:r>
              <a:r>
                <a:rPr lang="ru-RU" sz="2400" dirty="0">
                  <a:solidFill>
                    <a:schemeClr val="bg1"/>
                  </a:solidFill>
                  <a:latin typeface="Times New Roman" panose="02020603050405020304" pitchFamily="18" charset="0"/>
                  <a:cs typeface="Times New Roman" panose="02020603050405020304" pitchFamily="18" charset="0"/>
                </a:rPr>
                <a:t> </a:t>
              </a:r>
              <a:r>
                <a:rPr lang="ru-RU" sz="2400" dirty="0" err="1">
                  <a:solidFill>
                    <a:schemeClr val="bg1"/>
                  </a:solidFill>
                  <a:latin typeface="Times New Roman" panose="02020603050405020304" pitchFamily="18" charset="0"/>
                  <a:cs typeface="Times New Roman" panose="02020603050405020304" pitchFamily="18" charset="0"/>
                </a:rPr>
                <a:t>мусили</a:t>
              </a:r>
              <a:r>
                <a:rPr lang="ru-RU" sz="2400" dirty="0">
                  <a:solidFill>
                    <a:schemeClr val="bg1"/>
                  </a:solidFill>
                  <a:latin typeface="Times New Roman" panose="02020603050405020304" pitchFamily="18" charset="0"/>
                  <a:cs typeface="Times New Roman" panose="02020603050405020304" pitchFamily="18" charset="0"/>
                </a:rPr>
                <a:t> </a:t>
              </a:r>
              <a:r>
                <a:rPr lang="ru-RU" sz="2400" dirty="0" err="1">
                  <a:solidFill>
                    <a:schemeClr val="bg1"/>
                  </a:solidFill>
                  <a:latin typeface="Times New Roman" panose="02020603050405020304" pitchFamily="18" charset="0"/>
                  <a:cs typeface="Times New Roman" panose="02020603050405020304" pitchFamily="18" charset="0"/>
                </a:rPr>
                <a:t>терміново</a:t>
              </a:r>
              <a:r>
                <a:rPr lang="ru-RU" sz="2400" dirty="0">
                  <a:solidFill>
                    <a:schemeClr val="bg1"/>
                  </a:solidFill>
                  <a:latin typeface="Times New Roman" panose="02020603050405020304" pitchFamily="18" charset="0"/>
                  <a:cs typeface="Times New Roman" panose="02020603050405020304" pitchFamily="18" charset="0"/>
                </a:rPr>
                <a:t> </a:t>
              </a:r>
              <a:r>
                <a:rPr lang="ru-RU" sz="2400" dirty="0" err="1">
                  <a:solidFill>
                    <a:schemeClr val="bg1"/>
                  </a:solidFill>
                  <a:latin typeface="Times New Roman" panose="02020603050405020304" pitchFamily="18" charset="0"/>
                  <a:cs typeface="Times New Roman" panose="02020603050405020304" pitchFamily="18" charset="0"/>
                </a:rPr>
                <a:t>впливати</a:t>
              </a:r>
              <a:r>
                <a:rPr lang="ru-RU" sz="2400" dirty="0">
                  <a:solidFill>
                    <a:schemeClr val="bg1"/>
                  </a:solidFill>
                  <a:latin typeface="Times New Roman" panose="02020603050405020304" pitchFamily="18" charset="0"/>
                  <a:cs typeface="Times New Roman" panose="02020603050405020304" pitchFamily="18" charset="0"/>
                </a:rPr>
                <a:t> на </a:t>
              </a:r>
              <a:r>
                <a:rPr lang="ru-RU" sz="2400" dirty="0" err="1">
                  <a:solidFill>
                    <a:schemeClr val="bg1"/>
                  </a:solidFill>
                  <a:latin typeface="Times New Roman" panose="02020603050405020304" pitchFamily="18" charset="0"/>
                  <a:cs typeface="Times New Roman" panose="02020603050405020304" pitchFamily="18" charset="0"/>
                </a:rPr>
                <a:t>поведінку</a:t>
              </a:r>
              <a:r>
                <a:rPr lang="ru-RU" sz="2400" dirty="0">
                  <a:solidFill>
                    <a:schemeClr val="bg1"/>
                  </a:solidFill>
                  <a:latin typeface="Times New Roman" panose="02020603050405020304" pitchFamily="18" charset="0"/>
                  <a:cs typeface="Times New Roman" panose="02020603050405020304" pitchFamily="18" charset="0"/>
                </a:rPr>
                <a:t> </a:t>
              </a:r>
              <a:r>
                <a:rPr lang="ru-RU" sz="2400" dirty="0" err="1">
                  <a:solidFill>
                    <a:schemeClr val="bg1"/>
                  </a:solidFill>
                  <a:latin typeface="Times New Roman" panose="02020603050405020304" pitchFamily="18" charset="0"/>
                  <a:cs typeface="Times New Roman" panose="02020603050405020304" pitchFamily="18" charset="0"/>
                </a:rPr>
                <a:t>мільйонів</a:t>
              </a:r>
              <a:r>
                <a:rPr lang="ru-RU" sz="2400" dirty="0">
                  <a:solidFill>
                    <a:schemeClr val="bg1"/>
                  </a:solidFill>
                  <a:latin typeface="Times New Roman" panose="02020603050405020304" pitchFamily="18" charset="0"/>
                  <a:cs typeface="Times New Roman" panose="02020603050405020304" pitchFamily="18" charset="0"/>
                </a:rPr>
                <a:t> людей – </a:t>
              </a:r>
              <a:r>
                <a:rPr lang="ru-RU" sz="2400" dirty="0" err="1">
                  <a:solidFill>
                    <a:schemeClr val="bg1"/>
                  </a:solidFill>
                  <a:latin typeface="Times New Roman" panose="02020603050405020304" pitchFamily="18" charset="0"/>
                  <a:cs typeface="Times New Roman" panose="02020603050405020304" pitchFamily="18" charset="0"/>
                </a:rPr>
                <a:t>переконати</a:t>
              </a:r>
              <a:r>
                <a:rPr lang="ru-RU" sz="2400" dirty="0">
                  <a:solidFill>
                    <a:schemeClr val="bg1"/>
                  </a:solidFill>
                  <a:latin typeface="Times New Roman" panose="02020603050405020304" pitchFamily="18" charset="0"/>
                  <a:cs typeface="Times New Roman" panose="02020603050405020304" pitchFamily="18" charset="0"/>
                </a:rPr>
                <a:t> </a:t>
              </a:r>
              <a:r>
                <a:rPr lang="ru-RU" sz="2400" dirty="0" err="1">
                  <a:solidFill>
                    <a:schemeClr val="bg1"/>
                  </a:solidFill>
                  <a:latin typeface="Times New Roman" panose="02020603050405020304" pitchFamily="18" charset="0"/>
                  <a:cs typeface="Times New Roman" panose="02020603050405020304" pitchFamily="18" charset="0"/>
                </a:rPr>
                <a:t>залишатися</a:t>
              </a:r>
              <a:r>
                <a:rPr lang="ru-RU" sz="2400" dirty="0">
                  <a:solidFill>
                    <a:schemeClr val="bg1"/>
                  </a:solidFill>
                  <a:latin typeface="Times New Roman" panose="02020603050405020304" pitchFamily="18" charset="0"/>
                  <a:cs typeface="Times New Roman" panose="02020603050405020304" pitchFamily="18" charset="0"/>
                </a:rPr>
                <a:t> </a:t>
              </a:r>
              <a:r>
                <a:rPr lang="ru-RU" sz="2400" dirty="0" err="1">
                  <a:solidFill>
                    <a:schemeClr val="bg1"/>
                  </a:solidFill>
                  <a:latin typeface="Times New Roman" panose="02020603050405020304" pitchFamily="18" charset="0"/>
                  <a:cs typeface="Times New Roman" panose="02020603050405020304" pitchFamily="18" charset="0"/>
                </a:rPr>
                <a:t>вдома</a:t>
              </a:r>
              <a:r>
                <a:rPr lang="ru-RU" sz="2400" dirty="0">
                  <a:solidFill>
                    <a:schemeClr val="bg1"/>
                  </a:solidFill>
                  <a:latin typeface="Times New Roman" panose="02020603050405020304" pitchFamily="18" charset="0"/>
                  <a:cs typeface="Times New Roman" panose="02020603050405020304" pitchFamily="18" charset="0"/>
                </a:rPr>
                <a:t>, </a:t>
              </a:r>
              <a:r>
                <a:rPr lang="ru-RU" sz="2400" dirty="0" err="1">
                  <a:solidFill>
                    <a:schemeClr val="bg1"/>
                  </a:solidFill>
                  <a:latin typeface="Times New Roman" panose="02020603050405020304" pitchFamily="18" charset="0"/>
                  <a:cs typeface="Times New Roman" panose="02020603050405020304" pitchFamily="18" charset="0"/>
                </a:rPr>
                <a:t>носити</a:t>
              </a:r>
              <a:r>
                <a:rPr lang="ru-RU" sz="2400" dirty="0">
                  <a:solidFill>
                    <a:schemeClr val="bg1"/>
                  </a:solidFill>
                  <a:latin typeface="Times New Roman" panose="02020603050405020304" pitchFamily="18" charset="0"/>
                  <a:cs typeface="Times New Roman" panose="02020603050405020304" pitchFamily="18" charset="0"/>
                </a:rPr>
                <a:t> маски, </a:t>
              </a:r>
              <a:r>
                <a:rPr lang="ru-RU" sz="2400" dirty="0" err="1">
                  <a:solidFill>
                    <a:schemeClr val="bg1"/>
                  </a:solidFill>
                  <a:latin typeface="Times New Roman" panose="02020603050405020304" pitchFamily="18" charset="0"/>
                  <a:cs typeface="Times New Roman" panose="02020603050405020304" pitchFamily="18" charset="0"/>
                </a:rPr>
                <a:t>дотримуватися</a:t>
              </a:r>
              <a:r>
                <a:rPr lang="ru-RU" sz="2400" dirty="0">
                  <a:solidFill>
                    <a:schemeClr val="bg1"/>
                  </a:solidFill>
                  <a:latin typeface="Times New Roman" panose="02020603050405020304" pitchFamily="18" charset="0"/>
                  <a:cs typeface="Times New Roman" panose="02020603050405020304" pitchFamily="18" charset="0"/>
                </a:rPr>
                <a:t> </a:t>
              </a:r>
              <a:r>
                <a:rPr lang="ru-RU" sz="2400" dirty="0" err="1">
                  <a:solidFill>
                    <a:schemeClr val="bg1"/>
                  </a:solidFill>
                  <a:latin typeface="Times New Roman" panose="02020603050405020304" pitchFamily="18" charset="0"/>
                  <a:cs typeface="Times New Roman" panose="02020603050405020304" pitchFamily="18" charset="0"/>
                </a:rPr>
                <a:t>дистанції</a:t>
              </a:r>
              <a:r>
                <a:rPr lang="ru-RU" sz="2400" dirty="0">
                  <a:solidFill>
                    <a:schemeClr val="bg1"/>
                  </a:solidFill>
                  <a:latin typeface="Times New Roman" panose="02020603050405020304" pitchFamily="18" charset="0"/>
                  <a:cs typeface="Times New Roman" panose="02020603050405020304" pitchFamily="18" charset="0"/>
                </a:rPr>
                <a:t>, а </a:t>
              </a:r>
              <a:r>
                <a:rPr lang="ru-RU" sz="2400" dirty="0" err="1">
                  <a:solidFill>
                    <a:schemeClr val="bg1"/>
                  </a:solidFill>
                  <a:latin typeface="Times New Roman" panose="02020603050405020304" pitchFamily="18" charset="0"/>
                  <a:cs typeface="Times New Roman" panose="02020603050405020304" pitchFamily="18" charset="0"/>
                </a:rPr>
                <a:t>згодом</a:t>
              </a:r>
              <a:r>
                <a:rPr lang="ru-RU" sz="2400" dirty="0">
                  <a:solidFill>
                    <a:schemeClr val="bg1"/>
                  </a:solidFill>
                  <a:latin typeface="Times New Roman" panose="02020603050405020304" pitchFamily="18" charset="0"/>
                  <a:cs typeface="Times New Roman" panose="02020603050405020304" pitchFamily="18" charset="0"/>
                </a:rPr>
                <a:t> і </a:t>
              </a:r>
              <a:r>
                <a:rPr lang="ru-RU" sz="2400" dirty="0" err="1">
                  <a:solidFill>
                    <a:schemeClr val="bg1"/>
                  </a:solidFill>
                  <a:latin typeface="Times New Roman" panose="02020603050405020304" pitchFamily="18" charset="0"/>
                  <a:cs typeface="Times New Roman" panose="02020603050405020304" pitchFamily="18" charset="0"/>
                </a:rPr>
                <a:t>вакцинуватися</a:t>
              </a:r>
              <a:r>
                <a:rPr lang="ru-RU" sz="2400" dirty="0">
                  <a:solidFill>
                    <a:schemeClr val="bg1"/>
                  </a:solidFill>
                  <a:latin typeface="Times New Roman" panose="02020603050405020304" pitchFamily="18" charset="0"/>
                  <a:cs typeface="Times New Roman" panose="02020603050405020304" pitchFamily="18" charset="0"/>
                </a:rPr>
                <a:t>. </a:t>
              </a:r>
              <a:r>
                <a:rPr lang="ru-RU" sz="2400" dirty="0" err="1">
                  <a:solidFill>
                    <a:schemeClr val="bg1"/>
                  </a:solidFill>
                  <a:latin typeface="Times New Roman" panose="02020603050405020304" pitchFamily="18" charset="0"/>
                  <a:cs typeface="Times New Roman" panose="02020603050405020304" pitchFamily="18" charset="0"/>
                </a:rPr>
                <a:t>Це</a:t>
              </a:r>
              <a:r>
                <a:rPr lang="ru-RU" sz="2400" dirty="0">
                  <a:solidFill>
                    <a:schemeClr val="bg1"/>
                  </a:solidFill>
                  <a:latin typeface="Times New Roman" panose="02020603050405020304" pitchFamily="18" charset="0"/>
                  <a:cs typeface="Times New Roman" panose="02020603050405020304" pitchFamily="18" charset="0"/>
                </a:rPr>
                <a:t> </a:t>
              </a:r>
              <a:r>
                <a:rPr lang="ru-RU" sz="2400" dirty="0" err="1">
                  <a:solidFill>
                    <a:schemeClr val="bg1"/>
                  </a:solidFill>
                  <a:latin typeface="Times New Roman" panose="02020603050405020304" pitchFamily="18" charset="0"/>
                  <a:cs typeface="Times New Roman" panose="02020603050405020304" pitchFamily="18" charset="0"/>
                </a:rPr>
                <a:t>вимагало</a:t>
              </a:r>
              <a:r>
                <a:rPr lang="ru-RU" sz="2400" dirty="0">
                  <a:solidFill>
                    <a:schemeClr val="bg1"/>
                  </a:solidFill>
                  <a:latin typeface="Times New Roman" panose="02020603050405020304" pitchFamily="18" charset="0"/>
                  <a:cs typeface="Times New Roman" panose="02020603050405020304" pitchFamily="18" charset="0"/>
                </a:rPr>
                <a:t> </a:t>
              </a:r>
              <a:r>
                <a:rPr lang="ru-RU" sz="2400" dirty="0" err="1">
                  <a:solidFill>
                    <a:schemeClr val="bg1"/>
                  </a:solidFill>
                  <a:latin typeface="Times New Roman" panose="02020603050405020304" pitchFamily="18" charset="0"/>
                  <a:cs typeface="Times New Roman" panose="02020603050405020304" pitchFamily="18" charset="0"/>
                </a:rPr>
                <a:t>безпрецедентних</a:t>
              </a:r>
              <a:r>
                <a:rPr lang="ru-RU" sz="2400" dirty="0">
                  <a:solidFill>
                    <a:schemeClr val="bg1"/>
                  </a:solidFill>
                  <a:latin typeface="Times New Roman" panose="02020603050405020304" pitchFamily="18" charset="0"/>
                  <a:cs typeface="Times New Roman" panose="02020603050405020304" pitchFamily="18" charset="0"/>
                </a:rPr>
                <a:t> за масштабом </a:t>
              </a:r>
              <a:r>
                <a:rPr lang="ru-RU" sz="2400" b="1" dirty="0" err="1">
                  <a:solidFill>
                    <a:schemeClr val="bg1"/>
                  </a:solidFill>
                  <a:latin typeface="Times New Roman" panose="02020603050405020304" pitchFamily="18" charset="0"/>
                  <a:cs typeface="Times New Roman" panose="02020603050405020304" pitchFamily="18" charset="0"/>
                </a:rPr>
                <a:t>інформаційних</a:t>
              </a:r>
              <a:r>
                <a:rPr lang="ru-RU" sz="2400" b="1" dirty="0">
                  <a:solidFill>
                    <a:schemeClr val="bg1"/>
                  </a:solidFill>
                  <a:latin typeface="Times New Roman" panose="02020603050405020304" pitchFamily="18" charset="0"/>
                  <a:cs typeface="Times New Roman" panose="02020603050405020304" pitchFamily="18" charset="0"/>
                </a:rPr>
                <a:t> </a:t>
              </a:r>
              <a:r>
                <a:rPr lang="ru-RU" sz="2400" b="1" dirty="0" err="1">
                  <a:solidFill>
                    <a:schemeClr val="bg1"/>
                  </a:solidFill>
                  <a:latin typeface="Times New Roman" panose="02020603050405020304" pitchFamily="18" charset="0"/>
                  <a:cs typeface="Times New Roman" panose="02020603050405020304" pitchFamily="18" charset="0"/>
                </a:rPr>
                <a:t>кампаній</a:t>
              </a:r>
              <a:r>
                <a:rPr lang="ru-RU" sz="2400" b="1" dirty="0">
                  <a:solidFill>
                    <a:schemeClr val="bg1"/>
                  </a:solidFill>
                  <a:latin typeface="Times New Roman" panose="02020603050405020304" pitchFamily="18" charset="0"/>
                  <a:cs typeface="Times New Roman" panose="02020603050405020304" pitchFamily="18" charset="0"/>
                </a:rPr>
                <a:t> з метою </a:t>
              </a:r>
              <a:r>
                <a:rPr lang="ru-RU" sz="2400" b="1" dirty="0" err="1">
                  <a:solidFill>
                    <a:schemeClr val="bg1"/>
                  </a:solidFill>
                  <a:latin typeface="Times New Roman" panose="02020603050405020304" pitchFamily="18" charset="0"/>
                  <a:cs typeface="Times New Roman" panose="02020603050405020304" pitchFamily="18" charset="0"/>
                </a:rPr>
                <a:t>зміни</a:t>
              </a:r>
              <a:r>
                <a:rPr lang="ru-RU" sz="2400" b="1" dirty="0">
                  <a:solidFill>
                    <a:schemeClr val="bg1"/>
                  </a:solidFill>
                  <a:latin typeface="Times New Roman" panose="02020603050405020304" pitchFamily="18" charset="0"/>
                  <a:cs typeface="Times New Roman" panose="02020603050405020304" pitchFamily="18" charset="0"/>
                </a:rPr>
                <a:t> </a:t>
              </a:r>
              <a:r>
                <a:rPr lang="ru-RU" sz="2400" b="1" dirty="0" err="1">
                  <a:solidFill>
                    <a:schemeClr val="bg1"/>
                  </a:solidFill>
                  <a:latin typeface="Times New Roman" panose="02020603050405020304" pitchFamily="18" charset="0"/>
                  <a:cs typeface="Times New Roman" panose="02020603050405020304" pitchFamily="18" charset="0"/>
                </a:rPr>
                <a:t>поведінки</a:t>
              </a:r>
              <a:r>
                <a:rPr lang="ru-RU" sz="2400" dirty="0" smtClean="0">
                  <a:solidFill>
                    <a:schemeClr val="bg1"/>
                  </a:solidFill>
                  <a:latin typeface="Times New Roman" panose="02020603050405020304" pitchFamily="18" charset="0"/>
                  <a:cs typeface="Times New Roman" panose="02020603050405020304" pitchFamily="18" charset="0"/>
                </a:rPr>
                <a:t>.</a:t>
              </a:r>
            </a:p>
            <a:p>
              <a:pPr algn="just"/>
              <a:endParaRPr lang="ru-RU" sz="2400" dirty="0">
                <a:solidFill>
                  <a:schemeClr val="bg1"/>
                </a:solidFill>
                <a:latin typeface="Times New Roman" panose="02020603050405020304" pitchFamily="18" charset="0"/>
                <a:cs typeface="Times New Roman" panose="02020603050405020304" pitchFamily="18" charset="0"/>
              </a:endParaRPr>
            </a:p>
            <a:p>
              <a:pPr algn="just"/>
              <a:r>
                <a:rPr lang="ru-RU" sz="2400" i="1" dirty="0">
                  <a:solidFill>
                    <a:schemeClr val="bg1"/>
                  </a:solidFill>
                  <a:latin typeface="Times New Roman" panose="02020603050405020304" pitchFamily="18" charset="0"/>
                  <a:cs typeface="Times New Roman" panose="02020603050405020304" pitchFamily="18" charset="0"/>
                </a:rPr>
                <a:t>Приклад </a:t>
              </a:r>
              <a:r>
                <a:rPr lang="ru-RU" sz="2400" i="1" dirty="0" err="1">
                  <a:solidFill>
                    <a:schemeClr val="bg1"/>
                  </a:solidFill>
                  <a:latin typeface="Times New Roman" panose="02020603050405020304" pitchFamily="18" charset="0"/>
                  <a:cs typeface="Times New Roman" panose="02020603050405020304" pitchFamily="18" charset="0"/>
                </a:rPr>
                <a:t>соціальної</a:t>
              </a:r>
              <a:r>
                <a:rPr lang="ru-RU" sz="2400" i="1" dirty="0">
                  <a:solidFill>
                    <a:schemeClr val="bg1"/>
                  </a:solidFill>
                  <a:latin typeface="Times New Roman" panose="02020603050405020304" pitchFamily="18" charset="0"/>
                  <a:cs typeface="Times New Roman" panose="02020603050405020304" pitchFamily="18" charset="0"/>
                </a:rPr>
                <a:t> </a:t>
              </a:r>
              <a:r>
                <a:rPr lang="ru-RU" sz="2400" i="1" dirty="0" err="1">
                  <a:solidFill>
                    <a:schemeClr val="bg1"/>
                  </a:solidFill>
                  <a:latin typeface="Times New Roman" panose="02020603050405020304" pitchFamily="18" charset="0"/>
                  <a:cs typeface="Times New Roman" panose="02020603050405020304" pitchFamily="18" charset="0"/>
                </a:rPr>
                <a:t>реклами</a:t>
              </a:r>
              <a:r>
                <a:rPr lang="ru-RU" sz="2400" i="1" dirty="0">
                  <a:solidFill>
                    <a:schemeClr val="bg1"/>
                  </a:solidFill>
                  <a:latin typeface="Times New Roman" panose="02020603050405020304" pitchFamily="18" charset="0"/>
                  <a:cs typeface="Times New Roman" panose="02020603050405020304" pitchFamily="18" charset="0"/>
                </a:rPr>
                <a:t> </a:t>
              </a:r>
              <a:r>
                <a:rPr lang="ru-RU" sz="2400" i="1" dirty="0" err="1">
                  <a:solidFill>
                    <a:schemeClr val="bg1"/>
                  </a:solidFill>
                  <a:latin typeface="Times New Roman" panose="02020603050405020304" pitchFamily="18" charset="0"/>
                  <a:cs typeface="Times New Roman" panose="02020603050405020304" pitchFamily="18" charset="0"/>
                </a:rPr>
                <a:t>часів</a:t>
              </a:r>
              <a:r>
                <a:rPr lang="ru-RU" sz="2400" i="1" dirty="0">
                  <a:solidFill>
                    <a:schemeClr val="bg1"/>
                  </a:solidFill>
                  <a:latin typeface="Times New Roman" panose="02020603050405020304" pitchFamily="18" charset="0"/>
                  <a:cs typeface="Times New Roman" panose="02020603050405020304" pitchFamily="18" charset="0"/>
                </a:rPr>
                <a:t> </a:t>
              </a:r>
              <a:r>
                <a:rPr lang="ru-RU" sz="2400" i="1" dirty="0" err="1">
                  <a:solidFill>
                    <a:schemeClr val="bg1"/>
                  </a:solidFill>
                  <a:latin typeface="Times New Roman" panose="02020603050405020304" pitchFamily="18" charset="0"/>
                  <a:cs typeface="Times New Roman" panose="02020603050405020304" pitchFamily="18" charset="0"/>
                </a:rPr>
                <a:t>пандемії</a:t>
              </a:r>
              <a:r>
                <a:rPr lang="ru-RU" sz="2400" i="1" dirty="0">
                  <a:solidFill>
                    <a:schemeClr val="bg1"/>
                  </a:solidFill>
                  <a:latin typeface="Times New Roman" panose="02020603050405020304" pitchFamily="18" charset="0"/>
                  <a:cs typeface="Times New Roman" panose="02020603050405020304" pitchFamily="18" charset="0"/>
                </a:rPr>
                <a:t>: </a:t>
              </a:r>
              <a:r>
                <a:rPr lang="ru-RU" sz="2400" i="1" dirty="0" err="1">
                  <a:solidFill>
                    <a:schemeClr val="bg1"/>
                  </a:solidFill>
                  <a:latin typeface="Times New Roman" panose="02020603050405020304" pitchFamily="18" charset="0"/>
                  <a:cs typeface="Times New Roman" panose="02020603050405020304" pitchFamily="18" charset="0"/>
                </a:rPr>
                <a:t>заклики</a:t>
              </a:r>
              <a:r>
                <a:rPr lang="ru-RU" sz="2400" i="1" dirty="0">
                  <a:solidFill>
                    <a:schemeClr val="bg1"/>
                  </a:solidFill>
                  <a:latin typeface="Times New Roman" panose="02020603050405020304" pitchFamily="18" charset="0"/>
                  <a:cs typeface="Times New Roman" panose="02020603050405020304" pitchFamily="18" charset="0"/>
                </a:rPr>
                <a:t> </a:t>
              </a:r>
              <a:r>
                <a:rPr lang="ru-RU" sz="2400" i="1" dirty="0" err="1">
                  <a:solidFill>
                    <a:schemeClr val="bg1"/>
                  </a:solidFill>
                  <a:latin typeface="Times New Roman" panose="02020603050405020304" pitchFamily="18" charset="0"/>
                  <a:cs typeface="Times New Roman" panose="02020603050405020304" pitchFamily="18" charset="0"/>
                </a:rPr>
                <a:t>залишатися</a:t>
              </a:r>
              <a:r>
                <a:rPr lang="ru-RU" sz="2400" i="1" dirty="0">
                  <a:solidFill>
                    <a:schemeClr val="bg1"/>
                  </a:solidFill>
                  <a:latin typeface="Times New Roman" panose="02020603050405020304" pitchFamily="18" charset="0"/>
                  <a:cs typeface="Times New Roman" panose="02020603050405020304" pitchFamily="18" charset="0"/>
                </a:rPr>
                <a:t> </a:t>
              </a:r>
              <a:r>
                <a:rPr lang="ru-RU" sz="2400" i="1" dirty="0" err="1">
                  <a:solidFill>
                    <a:schemeClr val="bg1"/>
                  </a:solidFill>
                  <a:latin typeface="Times New Roman" panose="02020603050405020304" pitchFamily="18" charset="0"/>
                  <a:cs typeface="Times New Roman" panose="02020603050405020304" pitchFamily="18" charset="0"/>
                </a:rPr>
                <a:t>вдома</a:t>
              </a:r>
              <a:r>
                <a:rPr lang="ru-RU" sz="2400" i="1" dirty="0">
                  <a:solidFill>
                    <a:schemeClr val="bg1"/>
                  </a:solidFill>
                  <a:latin typeface="Times New Roman" panose="02020603050405020304" pitchFamily="18" charset="0"/>
                  <a:cs typeface="Times New Roman" panose="02020603050405020304" pitchFamily="18" charset="0"/>
                </a:rPr>
                <a:t> </a:t>
              </a:r>
              <a:r>
                <a:rPr lang="ru-RU" sz="2400" i="1" dirty="0" err="1">
                  <a:solidFill>
                    <a:schemeClr val="bg1"/>
                  </a:solidFill>
                  <a:latin typeface="Times New Roman" panose="02020603050405020304" pitchFamily="18" charset="0"/>
                  <a:cs typeface="Times New Roman" panose="02020603050405020304" pitchFamily="18" charset="0"/>
                </a:rPr>
                <a:t>задля</a:t>
              </a:r>
              <a:r>
                <a:rPr lang="ru-RU" sz="2400" i="1" dirty="0">
                  <a:solidFill>
                    <a:schemeClr val="bg1"/>
                  </a:solidFill>
                  <a:latin typeface="Times New Roman" panose="02020603050405020304" pitchFamily="18" charset="0"/>
                  <a:cs typeface="Times New Roman" panose="02020603050405020304" pitchFamily="18" charset="0"/>
                </a:rPr>
                <a:t> “</a:t>
              </a:r>
              <a:r>
                <a:rPr lang="ru-RU" sz="2400" i="1" dirty="0" err="1">
                  <a:solidFill>
                    <a:schemeClr val="bg1"/>
                  </a:solidFill>
                  <a:latin typeface="Times New Roman" panose="02020603050405020304" pitchFamily="18" charset="0"/>
                  <a:cs typeface="Times New Roman" panose="02020603050405020304" pitchFamily="18" charset="0"/>
                </a:rPr>
                <a:t>сплющення</a:t>
              </a:r>
              <a:r>
                <a:rPr lang="ru-RU" sz="2400" i="1" dirty="0">
                  <a:solidFill>
                    <a:schemeClr val="bg1"/>
                  </a:solidFill>
                  <a:latin typeface="Times New Roman" panose="02020603050405020304" pitchFamily="18" charset="0"/>
                  <a:cs typeface="Times New Roman" panose="02020603050405020304" pitchFamily="18" charset="0"/>
                </a:rPr>
                <a:t> </a:t>
              </a:r>
              <a:r>
                <a:rPr lang="ru-RU" sz="2400" i="1" dirty="0" err="1">
                  <a:solidFill>
                    <a:schemeClr val="bg1"/>
                  </a:solidFill>
                  <a:latin typeface="Times New Roman" panose="02020603050405020304" pitchFamily="18" charset="0"/>
                  <a:cs typeface="Times New Roman" panose="02020603050405020304" pitchFamily="18" charset="0"/>
                </a:rPr>
                <a:t>кривої</a:t>
              </a:r>
              <a:r>
                <a:rPr lang="ru-RU" sz="2400" i="1" dirty="0">
                  <a:solidFill>
                    <a:schemeClr val="bg1"/>
                  </a:solidFill>
                  <a:latin typeface="Times New Roman" panose="02020603050405020304" pitchFamily="18" charset="0"/>
                  <a:cs typeface="Times New Roman" panose="02020603050405020304" pitchFamily="18" charset="0"/>
                </a:rPr>
                <a:t>” </a:t>
              </a:r>
              <a:r>
                <a:rPr lang="ru-RU" sz="2400" i="1" dirty="0" err="1">
                  <a:solidFill>
                    <a:schemeClr val="bg1"/>
                  </a:solidFill>
                  <a:latin typeface="Times New Roman" panose="02020603050405020304" pitchFamily="18" charset="0"/>
                  <a:cs typeface="Times New Roman" panose="02020603050405020304" pitchFamily="18" charset="0"/>
                </a:rPr>
                <a:t>поширення</a:t>
              </a:r>
              <a:r>
                <a:rPr lang="ru-RU" sz="2400" i="1" dirty="0">
                  <a:solidFill>
                    <a:schemeClr val="bg1"/>
                  </a:solidFill>
                  <a:latin typeface="Times New Roman" panose="02020603050405020304" pitchFamily="18" charset="0"/>
                  <a:cs typeface="Times New Roman" panose="02020603050405020304" pitchFamily="18" charset="0"/>
                </a:rPr>
                <a:t> </a:t>
              </a:r>
              <a:r>
                <a:rPr lang="ru-RU" sz="2400" i="1" dirty="0" err="1">
                  <a:solidFill>
                    <a:schemeClr val="bg1"/>
                  </a:solidFill>
                  <a:latin typeface="Times New Roman" panose="02020603050405020304" pitchFamily="18" charset="0"/>
                  <a:cs typeface="Times New Roman" panose="02020603050405020304" pitchFamily="18" charset="0"/>
                </a:rPr>
                <a:t>вірусу</a:t>
              </a:r>
              <a:r>
                <a:rPr lang="ru-RU" sz="2400" i="1" dirty="0">
                  <a:solidFill>
                    <a:schemeClr val="bg1"/>
                  </a:solidFill>
                  <a:latin typeface="Times New Roman" panose="02020603050405020304" pitchFamily="18" charset="0"/>
                  <a:cs typeface="Times New Roman" panose="02020603050405020304" pitchFamily="18" charset="0"/>
                </a:rPr>
                <a:t> та </a:t>
              </a:r>
              <a:r>
                <a:rPr lang="ru-RU" sz="2400" i="1" dirty="0" err="1">
                  <a:solidFill>
                    <a:schemeClr val="bg1"/>
                  </a:solidFill>
                  <a:latin typeface="Times New Roman" panose="02020603050405020304" pitchFamily="18" charset="0"/>
                  <a:cs typeface="Times New Roman" panose="02020603050405020304" pitchFamily="18" charset="0"/>
                </a:rPr>
                <a:t>збереження</a:t>
              </a:r>
              <a:r>
                <a:rPr lang="ru-RU" sz="2400" i="1" dirty="0">
                  <a:solidFill>
                    <a:schemeClr val="bg1"/>
                  </a:solidFill>
                  <a:latin typeface="Times New Roman" panose="02020603050405020304" pitchFamily="18" charset="0"/>
                  <a:cs typeface="Times New Roman" panose="02020603050405020304" pitchFamily="18" charset="0"/>
                </a:rPr>
                <a:t> </a:t>
              </a:r>
              <a:r>
                <a:rPr lang="ru-RU" sz="2400" i="1" dirty="0" err="1">
                  <a:solidFill>
                    <a:schemeClr val="bg1"/>
                  </a:solidFill>
                  <a:latin typeface="Times New Roman" panose="02020603050405020304" pitchFamily="18" charset="0"/>
                  <a:cs typeface="Times New Roman" panose="02020603050405020304" pitchFamily="18" charset="0"/>
                </a:rPr>
                <a:t>життя</a:t>
              </a:r>
              <a:r>
                <a:rPr lang="ru-RU" sz="2400" i="1" dirty="0">
                  <a:solidFill>
                    <a:schemeClr val="bg1"/>
                  </a:solidFill>
                  <a:latin typeface="Times New Roman" panose="02020603050405020304" pitchFamily="18" charset="0"/>
                  <a:cs typeface="Times New Roman" panose="02020603050405020304" pitchFamily="18" charset="0"/>
                </a:rPr>
                <a:t>.</a:t>
              </a:r>
            </a:p>
          </p:txBody>
        </p:sp>
      </p:grpSp>
      <p:sp>
        <p:nvSpPr>
          <p:cNvPr id="6" name="Freeform 6"/>
          <p:cNvSpPr/>
          <p:nvPr/>
        </p:nvSpPr>
        <p:spPr>
          <a:xfrm rot="662391">
            <a:off x="10067583" y="1630754"/>
            <a:ext cx="6987999" cy="7242950"/>
          </a:xfrm>
          <a:custGeom>
            <a:avLst/>
            <a:gdLst/>
            <a:ahLst/>
            <a:cxnLst/>
            <a:rect l="l" t="t" r="r" b="b"/>
            <a:pathLst>
              <a:path w="6987999" h="7242950">
                <a:moveTo>
                  <a:pt x="0" y="0"/>
                </a:moveTo>
                <a:lnTo>
                  <a:pt x="6987999" y="0"/>
                </a:lnTo>
                <a:lnTo>
                  <a:pt x="6987999" y="7242950"/>
                </a:lnTo>
                <a:lnTo>
                  <a:pt x="0" y="7242950"/>
                </a:lnTo>
                <a:lnTo>
                  <a:pt x="0" y="0"/>
                </a:lnTo>
                <a:close/>
              </a:path>
            </a:pathLst>
          </a:custGeom>
          <a:blipFill>
            <a:blip r:embed="rId2">
              <a:alphaModFix amt="30000"/>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10284115" y="2666963"/>
            <a:ext cx="6554936" cy="5170533"/>
          </a:xfrm>
          <a:custGeom>
            <a:avLst/>
            <a:gdLst/>
            <a:ahLst/>
            <a:cxnLst/>
            <a:rect l="l" t="t" r="r" b="b"/>
            <a:pathLst>
              <a:path w="6554936" h="5170533">
                <a:moveTo>
                  <a:pt x="0" y="0"/>
                </a:moveTo>
                <a:lnTo>
                  <a:pt x="6554935" y="0"/>
                </a:lnTo>
                <a:lnTo>
                  <a:pt x="6554935" y="5170533"/>
                </a:lnTo>
                <a:lnTo>
                  <a:pt x="0" y="517053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4" name="TextBox 4"/>
          <p:cNvSpPr txBox="1"/>
          <p:nvPr/>
        </p:nvSpPr>
        <p:spPr>
          <a:xfrm>
            <a:off x="2481942" y="3172901"/>
            <a:ext cx="15392400" cy="2462213"/>
          </a:xfrm>
          <a:prstGeom prst="rect">
            <a:avLst/>
          </a:prstGeom>
        </p:spPr>
        <p:txBody>
          <a:bodyPr wrap="square" lIns="0" tIns="0" rIns="0" bIns="0" rtlCol="0" anchor="t">
            <a:spAutoFit/>
          </a:bodyPr>
          <a:lstStyle/>
          <a:p>
            <a:pPr lvl="0" algn="just"/>
            <a:r>
              <a:rPr lang="uk-UA" sz="2000" b="1" u="sng" dirty="0">
                <a:solidFill>
                  <a:srgbClr val="09427D"/>
                </a:solidFill>
                <a:latin typeface="Times New Roman" panose="02020603050405020304" pitchFamily="18" charset="0"/>
                <a:ea typeface="HK Grotesk Light"/>
                <a:cs typeface="Times New Roman" panose="02020603050405020304" pitchFamily="18" charset="0"/>
                <a:sym typeface="HK Grotesk Light"/>
              </a:rPr>
              <a:t>Закріплення і зміна поведінки</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 Коли перший шок минув, </a:t>
            </a:r>
            <a:r>
              <a:rPr lang="en-US"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PR-</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стратегії зосередилися на підтримці дисципліни та мотивації. Кілька місяців </a:t>
            </a:r>
            <a:r>
              <a:rPr lang="uk-UA" sz="2000" dirty="0" err="1">
                <a:solidFill>
                  <a:srgbClr val="09427D"/>
                </a:solidFill>
                <a:latin typeface="Times New Roman" panose="02020603050405020304" pitchFamily="18" charset="0"/>
                <a:ea typeface="HK Grotesk Light"/>
                <a:cs typeface="Times New Roman" panose="02020603050405020304" pitchFamily="18" charset="0"/>
                <a:sym typeface="HK Grotesk Light"/>
              </a:rPr>
              <a:t>локдауну</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 вимагали від населення витривалості, тому соціальна реклама почала містити елементи підтримки морального духу: гасла на кшталт “</a:t>
            </a:r>
            <a:r>
              <a:rPr lang="uk-UA" sz="2000" dirty="0" smtClean="0">
                <a:solidFill>
                  <a:srgbClr val="09427D"/>
                </a:solidFill>
                <a:latin typeface="Times New Roman" panose="02020603050405020304" pitchFamily="18" charset="0"/>
                <a:ea typeface="HK Grotesk Light"/>
                <a:cs typeface="Times New Roman" panose="02020603050405020304" pitchFamily="18" charset="0"/>
                <a:sym typeface="HK Grotesk Light"/>
              </a:rPr>
              <a:t>Ми </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разом”, “Єднаймося проти вірусу”, історії про лікарів-героїв, подяки волонтерам. Це приклад посилення позиції: тим, хто вже дотримувався правил, давали позитивне підкріплення, аби не зневірилися. Одночасно, щоб залучити тих, хто сумнівався, комунікація намагалась апелювати до спільних цінностей (здоров’я батьків, відповідальність за громаду). У деяких країнах створювали емоційні відеоролики: наприклад, в Італії – про роз’єднані родини, які скоро знов зустрінуться, якщо всі «будуть триматися зараз». В Україні МОЗ запускало інформаційну кампанію “Пандемія – не час для паніки, а для дисципліни” із залученням відомих людей, аби підкреслити серйозність ситуації і необхідність слухатись рекомендацій.</a:t>
            </a:r>
            <a:endParaRPr lang="en-US" sz="2000" u="none" dirty="0">
              <a:solidFill>
                <a:srgbClr val="09427D"/>
              </a:solidFill>
              <a:latin typeface="Times New Roman" panose="02020603050405020304" pitchFamily="18" charset="0"/>
              <a:ea typeface="HK Grotesk Light"/>
              <a:cs typeface="Times New Roman" panose="02020603050405020304" pitchFamily="18" charset="0"/>
              <a:sym typeface="HK Grotesk Light"/>
            </a:endParaRPr>
          </a:p>
        </p:txBody>
      </p:sp>
      <p:sp>
        <p:nvSpPr>
          <p:cNvPr id="7" name="TextBox 7"/>
          <p:cNvSpPr txBox="1"/>
          <p:nvPr/>
        </p:nvSpPr>
        <p:spPr>
          <a:xfrm>
            <a:off x="2481942" y="266700"/>
            <a:ext cx="15392400" cy="2769989"/>
          </a:xfrm>
          <a:prstGeom prst="rect">
            <a:avLst/>
          </a:prstGeom>
        </p:spPr>
        <p:txBody>
          <a:bodyPr wrap="square" lIns="0" tIns="0" rIns="0" bIns="0" rtlCol="0" anchor="t">
            <a:spAutoFit/>
          </a:bodyPr>
          <a:lstStyle/>
          <a:p>
            <a:pPr lvl="0" algn="just"/>
            <a:r>
              <a:rPr lang="uk-UA" sz="2000" b="1" u="sng" dirty="0">
                <a:solidFill>
                  <a:srgbClr val="09427D"/>
                </a:solidFill>
                <a:latin typeface="Times New Roman" panose="02020603050405020304" pitchFamily="18" charset="0"/>
                <a:ea typeface="HK Grotesk Light"/>
                <a:cs typeface="Times New Roman" panose="02020603050405020304" pitchFamily="18" charset="0"/>
                <a:sym typeface="HK Grotesk Light"/>
              </a:rPr>
              <a:t>Інформування та підвищення обізнаності</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 На початковому етапі головною метою було швидко донести до населення базові факти про новий </a:t>
            </a:r>
            <a:r>
              <a:rPr lang="uk-UA" sz="2000" dirty="0" err="1">
                <a:solidFill>
                  <a:srgbClr val="09427D"/>
                </a:solidFill>
                <a:latin typeface="Times New Roman" panose="02020603050405020304" pitchFamily="18" charset="0"/>
                <a:ea typeface="HK Grotesk Light"/>
                <a:cs typeface="Times New Roman" panose="02020603050405020304" pitchFamily="18" charset="0"/>
                <a:sym typeface="HK Grotesk Light"/>
              </a:rPr>
              <a:t>коронавірус</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 і способи захисту. Через всі канали зв’язку транслювалися повідомлення про симптоми </a:t>
            </a:r>
            <a:r>
              <a:rPr lang="en-US"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COVID-19, </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правила гігієни (миття рук, етикет кашлю), необхідність соціального дистанціювання. Уряди запускали масові публічні інформаційні кампанії. Наприклад, уряд Великої Британії вже в березні 2020 розгорнув кампанію “</a:t>
            </a:r>
            <a:r>
              <a:rPr lang="en-US"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Stay Home, Protect the NHS, Save Lives” («</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Залишайтеся вдома, бережіть </a:t>
            </a:r>
            <a:r>
              <a:rPr lang="en-US"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NHS, </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рятуйте життя»). Цей слоган з’явився на телебаченні, радіо, </a:t>
            </a:r>
            <a:r>
              <a:rPr lang="uk-UA" sz="2000" dirty="0" err="1">
                <a:solidFill>
                  <a:srgbClr val="09427D"/>
                </a:solidFill>
                <a:latin typeface="Times New Roman" panose="02020603050405020304" pitchFamily="18" charset="0"/>
                <a:ea typeface="HK Grotesk Light"/>
                <a:cs typeface="Times New Roman" panose="02020603050405020304" pitchFamily="18" charset="0"/>
                <a:sym typeface="HK Grotesk Light"/>
              </a:rPr>
              <a:t>білбордах</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 у </a:t>
            </a:r>
            <a:r>
              <a:rPr lang="uk-UA" sz="2000" dirty="0" err="1">
                <a:solidFill>
                  <a:srgbClr val="09427D"/>
                </a:solidFill>
                <a:latin typeface="Times New Roman" panose="02020603050405020304" pitchFamily="18" charset="0"/>
                <a:ea typeface="HK Grotesk Light"/>
                <a:cs typeface="Times New Roman" panose="02020603050405020304" pitchFamily="18" charset="0"/>
                <a:sym typeface="HK Grotesk Light"/>
              </a:rPr>
              <a:t>соцмережах</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 його повторювали на щоденних брифінгах</a:t>
            </a:r>
            <a:r>
              <a:rPr lang="en-US"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gov.uk. </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Простий заклик прямо пов’язував поведінку кожного (сидіти вдома) з порятунком життів, апелюючи до поваги до національної служби здоров’я </a:t>
            </a:r>
            <a:r>
              <a:rPr lang="en-US"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NHS. </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У США використовували гасла типу “</a:t>
            </a:r>
            <a:r>
              <a:rPr lang="en-US"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Slow the spread” («</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уповільнимо поширення») та </a:t>
            </a:r>
            <a:r>
              <a:rPr lang="uk-UA" sz="2000" dirty="0" err="1">
                <a:solidFill>
                  <a:srgbClr val="09427D"/>
                </a:solidFill>
                <a:latin typeface="Times New Roman" panose="02020603050405020304" pitchFamily="18" charset="0"/>
                <a:ea typeface="HK Grotesk Light"/>
                <a:cs typeface="Times New Roman" panose="02020603050405020304" pitchFamily="18" charset="0"/>
                <a:sym typeface="HK Grotesk Light"/>
              </a:rPr>
              <a:t>інфографіки</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 про «</a:t>
            </a:r>
            <a:r>
              <a:rPr lang="en-US"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flatten the curve» («</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сплющимо криву»), аби пояснити необхідність карантину. Ці кроки належали до кампаній громадського навчання: людей фактично в короткі терміни навчали нових правил поведінки у пандемічних умовах.</a:t>
            </a:r>
            <a:endParaRPr lang="en-US" sz="2000" u="none" dirty="0">
              <a:solidFill>
                <a:srgbClr val="09427D"/>
              </a:solidFill>
              <a:latin typeface="Times New Roman" panose="02020603050405020304" pitchFamily="18" charset="0"/>
              <a:ea typeface="HK Grotesk Light"/>
              <a:cs typeface="Times New Roman" panose="02020603050405020304" pitchFamily="18" charset="0"/>
              <a:sym typeface="HK Grotesk Light"/>
            </a:endParaRPr>
          </a:p>
        </p:txBody>
      </p:sp>
      <p:sp>
        <p:nvSpPr>
          <p:cNvPr id="10" name="TextBox 10"/>
          <p:cNvSpPr txBox="1"/>
          <p:nvPr/>
        </p:nvSpPr>
        <p:spPr>
          <a:xfrm>
            <a:off x="2496458" y="5771326"/>
            <a:ext cx="15392399" cy="1538883"/>
          </a:xfrm>
          <a:prstGeom prst="rect">
            <a:avLst/>
          </a:prstGeom>
        </p:spPr>
        <p:txBody>
          <a:bodyPr wrap="square" lIns="0" tIns="0" rIns="0" bIns="0" rtlCol="0" anchor="t">
            <a:spAutoFit/>
          </a:bodyPr>
          <a:lstStyle/>
          <a:p>
            <a:pPr lvl="0" algn="just"/>
            <a:r>
              <a:rPr lang="uk-UA" sz="2000" b="1" u="sng" dirty="0">
                <a:solidFill>
                  <a:srgbClr val="09427D"/>
                </a:solidFill>
                <a:latin typeface="Times New Roman" panose="02020603050405020304" pitchFamily="18" charset="0"/>
                <a:ea typeface="HK Grotesk Light"/>
                <a:cs typeface="Times New Roman" panose="02020603050405020304" pitchFamily="18" charset="0"/>
                <a:sym typeface="HK Grotesk Light"/>
              </a:rPr>
              <a:t>Боротьба з дезінформацією</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 Окремим фронтом стала протидія </a:t>
            </a:r>
            <a:r>
              <a:rPr lang="uk-UA" sz="2000" dirty="0" err="1">
                <a:solidFill>
                  <a:srgbClr val="09427D"/>
                </a:solidFill>
                <a:latin typeface="Times New Roman" panose="02020603050405020304" pitchFamily="18" charset="0"/>
                <a:ea typeface="HK Grotesk Light"/>
                <a:cs typeface="Times New Roman" panose="02020603050405020304" pitchFamily="18" charset="0"/>
                <a:sym typeface="HK Grotesk Light"/>
              </a:rPr>
              <a:t>фейкам</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 та паніці. У </a:t>
            </a:r>
            <a:r>
              <a:rPr lang="uk-UA" sz="2000" dirty="0" err="1">
                <a:solidFill>
                  <a:srgbClr val="09427D"/>
                </a:solidFill>
                <a:latin typeface="Times New Roman" panose="02020603050405020304" pitchFamily="18" charset="0"/>
                <a:ea typeface="HK Grotesk Light"/>
                <a:cs typeface="Times New Roman" panose="02020603050405020304" pitchFamily="18" charset="0"/>
                <a:sym typeface="HK Grotesk Light"/>
              </a:rPr>
              <a:t>соцмережах</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 ширились неправдиві чутки – від “вірус це вигадка” до небезпечних порад типу “пити горілку для профілактики”. У відповідь ВООЗ оголосила про “</a:t>
            </a:r>
            <a:r>
              <a:rPr lang="uk-UA" sz="2000" dirty="0" err="1">
                <a:solidFill>
                  <a:srgbClr val="09427D"/>
                </a:solidFill>
                <a:latin typeface="Times New Roman" panose="02020603050405020304" pitchFamily="18" charset="0"/>
                <a:ea typeface="HK Grotesk Light"/>
                <a:cs typeface="Times New Roman" panose="02020603050405020304" pitchFamily="18" charset="0"/>
                <a:sym typeface="HK Grotesk Light"/>
              </a:rPr>
              <a:t>інфодемію</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 і почала глобальну кампанію спростування міфів. Багато держав запустили офіційні ресурси і боти для перевірки фактів. </a:t>
            </a:r>
            <a:r>
              <a:rPr lang="en-US"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PR-</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фахівці у сфері охорони здоров’я розробляли прості візуальні матеріали – наприклад, </a:t>
            </a:r>
            <a:r>
              <a:rPr lang="uk-UA" sz="2000" dirty="0" err="1">
                <a:solidFill>
                  <a:srgbClr val="09427D"/>
                </a:solidFill>
                <a:latin typeface="Times New Roman" panose="02020603050405020304" pitchFamily="18" charset="0"/>
                <a:ea typeface="HK Grotesk Light"/>
                <a:cs typeface="Times New Roman" panose="02020603050405020304" pitchFamily="18" charset="0"/>
                <a:sym typeface="HK Grotesk Light"/>
              </a:rPr>
              <a:t>інфографіку</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 чому носіння маски важливе (щоб стримати краплинки), або чому не слід запасатися гречкою. Це елемент громадської просвіти: пояснювати наукою, а не тільки наказувати.</a:t>
            </a:r>
            <a:endParaRPr lang="en-US" sz="2000" u="none" dirty="0">
              <a:solidFill>
                <a:srgbClr val="09427D"/>
              </a:solidFill>
              <a:latin typeface="Times New Roman" panose="02020603050405020304" pitchFamily="18" charset="0"/>
              <a:ea typeface="HK Grotesk Light"/>
              <a:cs typeface="Times New Roman" panose="02020603050405020304" pitchFamily="18" charset="0"/>
              <a:sym typeface="HK Grotesk Light"/>
            </a:endParaRPr>
          </a:p>
        </p:txBody>
      </p:sp>
      <p:sp>
        <p:nvSpPr>
          <p:cNvPr id="13" name="TextBox 13"/>
          <p:cNvSpPr txBox="1"/>
          <p:nvPr/>
        </p:nvSpPr>
        <p:spPr>
          <a:xfrm>
            <a:off x="2481942" y="7446421"/>
            <a:ext cx="15392398" cy="2769989"/>
          </a:xfrm>
          <a:prstGeom prst="rect">
            <a:avLst/>
          </a:prstGeom>
        </p:spPr>
        <p:txBody>
          <a:bodyPr wrap="square" lIns="0" tIns="0" rIns="0" bIns="0" rtlCol="0" anchor="t">
            <a:spAutoFit/>
          </a:bodyPr>
          <a:lstStyle/>
          <a:p>
            <a:pPr lvl="0" algn="just"/>
            <a:r>
              <a:rPr lang="uk-UA" sz="2000" b="1" u="sng" dirty="0">
                <a:solidFill>
                  <a:srgbClr val="09427D"/>
                </a:solidFill>
                <a:latin typeface="Times New Roman" panose="02020603050405020304" pitchFamily="18" charset="0"/>
                <a:ea typeface="HK Grotesk Light"/>
                <a:cs typeface="Times New Roman" panose="02020603050405020304" pitchFamily="18" charset="0"/>
                <a:sym typeface="HK Grotesk Light"/>
              </a:rPr>
              <a:t>Кампанія вакцинації</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 Окремо слід згадати масові </a:t>
            </a:r>
            <a:r>
              <a:rPr lang="en-US"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PR-</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зусилля з популяризації вакцинації, що почалися наприкінці 2020 – на початку 2021 років. Тут завданням була і зміна думки скептиків, і власне зміна поведінки – спонукати людей прийти на щеплення. У багатьох країнах стартували інформаційні хвилі із залученням лідерів громадської думки: медики, науковці, зірки публічно вакцинувалися, демонструючи приклад. В Україні Міністерство охорони здоров’я спільно з </a:t>
            </a:r>
            <a:r>
              <a:rPr lang="en-US"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UNICEF </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та ВООЗ проводило кампанії у </a:t>
            </a:r>
            <a:r>
              <a:rPr lang="uk-UA" sz="2000" dirty="0" err="1">
                <a:solidFill>
                  <a:srgbClr val="09427D"/>
                </a:solidFill>
                <a:latin typeface="Times New Roman" panose="02020603050405020304" pitchFamily="18" charset="0"/>
                <a:ea typeface="HK Grotesk Light"/>
                <a:cs typeface="Times New Roman" panose="02020603050405020304" pitchFamily="18" charset="0"/>
                <a:sym typeface="HK Grotesk Light"/>
              </a:rPr>
              <a:t>соцмережах</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 на ТБ – пояснюючи безпечність вакцин, спростовуючи міфи про </a:t>
            </a:r>
            <a:r>
              <a:rPr lang="uk-UA" sz="2000" dirty="0" err="1">
                <a:solidFill>
                  <a:srgbClr val="09427D"/>
                </a:solidFill>
                <a:latin typeface="Times New Roman" panose="02020603050405020304" pitchFamily="18" charset="0"/>
                <a:ea typeface="HK Grotesk Light"/>
                <a:cs typeface="Times New Roman" panose="02020603050405020304" pitchFamily="18" charset="0"/>
                <a:sym typeface="HK Grotesk Light"/>
              </a:rPr>
              <a:t>чипування</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 тощо. Попри це, рівень вагань був дуже високим: станом на літо 2021 понад половина українців не планували вакцинуватись</a:t>
            </a:r>
            <a:r>
              <a:rPr lang="en-US"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wilsoncenter.org. </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Це свідчило про брак довіри до влади і медицини – справжня комунікаційна криза. Для її подолання застосовували локальні ініціативи: наприклад, у невеликих громадах авторитетні лікарі особисто звертались до людей, церковні лідери підтримували вакцинацію. У підсумку, хоч темпи вакцинації в Україні залишились низькими, але інформаційний тиск таки переконав значну частку населення зробити щеплення, особливо перед загрозою нових хвиль.</a:t>
            </a:r>
            <a:endParaRPr lang="en-US" sz="2000" u="none" dirty="0">
              <a:solidFill>
                <a:srgbClr val="09427D"/>
              </a:solidFill>
              <a:latin typeface="Times New Roman" panose="02020603050405020304" pitchFamily="18" charset="0"/>
              <a:ea typeface="HK Grotesk Light"/>
              <a:cs typeface="Times New Roman" panose="02020603050405020304" pitchFamily="18" charset="0"/>
              <a:sym typeface="HK Grotesk Light"/>
            </a:endParaRPr>
          </a:p>
        </p:txBody>
      </p:sp>
      <p:sp>
        <p:nvSpPr>
          <p:cNvPr id="14" name="AutoShape 14"/>
          <p:cNvSpPr/>
          <p:nvPr/>
        </p:nvSpPr>
        <p:spPr>
          <a:xfrm>
            <a:off x="1292733" y="1902309"/>
            <a:ext cx="79136" cy="6579632"/>
          </a:xfrm>
          <a:prstGeom prst="rect">
            <a:avLst/>
          </a:prstGeom>
          <a:solidFill>
            <a:srgbClr val="09427D"/>
          </a:solidFill>
        </p:spPr>
      </p:sp>
      <p:sp>
        <p:nvSpPr>
          <p:cNvPr id="15" name="Freeform 15"/>
          <p:cNvSpPr/>
          <p:nvPr/>
        </p:nvSpPr>
        <p:spPr>
          <a:xfrm>
            <a:off x="1028700" y="5854269"/>
            <a:ext cx="607202" cy="607202"/>
          </a:xfrm>
          <a:custGeom>
            <a:avLst/>
            <a:gdLst/>
            <a:ahLst/>
            <a:cxnLst/>
            <a:rect l="l" t="t" r="r" b="b"/>
            <a:pathLst>
              <a:path w="607202" h="607202">
                <a:moveTo>
                  <a:pt x="0" y="0"/>
                </a:moveTo>
                <a:lnTo>
                  <a:pt x="607202" y="0"/>
                </a:lnTo>
                <a:lnTo>
                  <a:pt x="607202" y="607202"/>
                </a:lnTo>
                <a:lnTo>
                  <a:pt x="0" y="60720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16"/>
          <p:cNvSpPr/>
          <p:nvPr/>
        </p:nvSpPr>
        <p:spPr>
          <a:xfrm>
            <a:off x="1028700" y="1813329"/>
            <a:ext cx="607202" cy="607202"/>
          </a:xfrm>
          <a:custGeom>
            <a:avLst/>
            <a:gdLst/>
            <a:ahLst/>
            <a:cxnLst/>
            <a:rect l="l" t="t" r="r" b="b"/>
            <a:pathLst>
              <a:path w="607202" h="607202">
                <a:moveTo>
                  <a:pt x="0" y="0"/>
                </a:moveTo>
                <a:lnTo>
                  <a:pt x="607202" y="0"/>
                </a:lnTo>
                <a:lnTo>
                  <a:pt x="607202" y="607202"/>
                </a:lnTo>
                <a:lnTo>
                  <a:pt x="0" y="60720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7" name="Freeform 17"/>
          <p:cNvSpPr/>
          <p:nvPr/>
        </p:nvSpPr>
        <p:spPr>
          <a:xfrm>
            <a:off x="1028700" y="7874740"/>
            <a:ext cx="607202" cy="607202"/>
          </a:xfrm>
          <a:custGeom>
            <a:avLst/>
            <a:gdLst/>
            <a:ahLst/>
            <a:cxnLst/>
            <a:rect l="l" t="t" r="r" b="b"/>
            <a:pathLst>
              <a:path w="607202" h="607202">
                <a:moveTo>
                  <a:pt x="0" y="0"/>
                </a:moveTo>
                <a:lnTo>
                  <a:pt x="607202" y="0"/>
                </a:lnTo>
                <a:lnTo>
                  <a:pt x="607202" y="607201"/>
                </a:lnTo>
                <a:lnTo>
                  <a:pt x="0" y="60720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8" name="Freeform 18"/>
          <p:cNvSpPr/>
          <p:nvPr/>
        </p:nvSpPr>
        <p:spPr>
          <a:xfrm>
            <a:off x="1028700" y="3833799"/>
            <a:ext cx="607202" cy="607202"/>
          </a:xfrm>
          <a:custGeom>
            <a:avLst/>
            <a:gdLst/>
            <a:ahLst/>
            <a:cxnLst/>
            <a:rect l="l" t="t" r="r" b="b"/>
            <a:pathLst>
              <a:path w="607202" h="607202">
                <a:moveTo>
                  <a:pt x="0" y="0"/>
                </a:moveTo>
                <a:lnTo>
                  <a:pt x="607202" y="0"/>
                </a:lnTo>
                <a:lnTo>
                  <a:pt x="607202" y="607202"/>
                </a:lnTo>
                <a:lnTo>
                  <a:pt x="0" y="60720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2658" y="-1"/>
            <a:ext cx="6890657" cy="4031269"/>
          </a:xfrm>
          <a:prstGeom prst="rect">
            <a:avLst/>
          </a:prstGeom>
        </p:spPr>
      </p:pic>
      <p:pic>
        <p:nvPicPr>
          <p:cNvPr id="3" name="Рисунок 2"/>
          <p:cNvPicPr>
            <a:picLocks noChangeAspect="1"/>
          </p:cNvPicPr>
          <p:nvPr/>
        </p:nvPicPr>
        <p:blipFill>
          <a:blip r:embed="rId3"/>
          <a:stretch>
            <a:fillRect/>
          </a:stretch>
        </p:blipFill>
        <p:spPr>
          <a:xfrm>
            <a:off x="-14514" y="4031268"/>
            <a:ext cx="4348780" cy="6255732"/>
          </a:xfrm>
          <a:prstGeom prst="rect">
            <a:avLst/>
          </a:prstGeom>
        </p:spPr>
      </p:pic>
      <p:pic>
        <p:nvPicPr>
          <p:cNvPr id="4" name="Рисунок 3"/>
          <p:cNvPicPr>
            <a:picLocks noChangeAspect="1"/>
          </p:cNvPicPr>
          <p:nvPr/>
        </p:nvPicPr>
        <p:blipFill>
          <a:blip r:embed="rId4"/>
          <a:stretch>
            <a:fillRect/>
          </a:stretch>
        </p:blipFill>
        <p:spPr>
          <a:xfrm>
            <a:off x="4334266" y="4031268"/>
            <a:ext cx="6141432" cy="6141432"/>
          </a:xfrm>
          <a:prstGeom prst="rect">
            <a:avLst/>
          </a:prstGeom>
        </p:spPr>
      </p:pic>
      <p:pic>
        <p:nvPicPr>
          <p:cNvPr id="5" name="Рисунок 4"/>
          <p:cNvPicPr>
            <a:picLocks noChangeAspect="1"/>
          </p:cNvPicPr>
          <p:nvPr/>
        </p:nvPicPr>
        <p:blipFill>
          <a:blip r:embed="rId5"/>
          <a:stretch>
            <a:fillRect/>
          </a:stretch>
        </p:blipFill>
        <p:spPr>
          <a:xfrm>
            <a:off x="6857999" y="-1"/>
            <a:ext cx="6057918" cy="4031269"/>
          </a:xfrm>
          <a:prstGeom prst="rect">
            <a:avLst/>
          </a:prstGeom>
        </p:spPr>
      </p:pic>
      <p:pic>
        <p:nvPicPr>
          <p:cNvPr id="6" name="Рисунок 5"/>
          <p:cNvPicPr>
            <a:picLocks noChangeAspect="1"/>
          </p:cNvPicPr>
          <p:nvPr/>
        </p:nvPicPr>
        <p:blipFill>
          <a:blip r:embed="rId6"/>
          <a:stretch>
            <a:fillRect/>
          </a:stretch>
        </p:blipFill>
        <p:spPr>
          <a:xfrm>
            <a:off x="10475698" y="4031268"/>
            <a:ext cx="7812302" cy="6141432"/>
          </a:xfrm>
          <a:prstGeom prst="rect">
            <a:avLst/>
          </a:prstGeom>
        </p:spPr>
      </p:pic>
      <p:pic>
        <p:nvPicPr>
          <p:cNvPr id="7" name="Рисунок 6"/>
          <p:cNvPicPr>
            <a:picLocks noChangeAspect="1"/>
          </p:cNvPicPr>
          <p:nvPr/>
        </p:nvPicPr>
        <p:blipFill>
          <a:blip r:embed="rId7"/>
          <a:stretch>
            <a:fillRect/>
          </a:stretch>
        </p:blipFill>
        <p:spPr>
          <a:xfrm>
            <a:off x="12912288" y="-1"/>
            <a:ext cx="5375712" cy="4031269"/>
          </a:xfrm>
          <a:prstGeom prst="rect">
            <a:avLst/>
          </a:prstGeom>
        </p:spPr>
      </p:pic>
    </p:spTree>
    <p:extLst>
      <p:ext uri="{BB962C8B-B14F-4D97-AF65-F5344CB8AC3E}">
        <p14:creationId xmlns:p14="http://schemas.microsoft.com/office/powerpoint/2010/main" val="37581567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686C8"/>
        </a:solidFill>
        <a:effectLst/>
      </p:bgPr>
    </p:bg>
    <p:spTree>
      <p:nvGrpSpPr>
        <p:cNvPr id="1" name=""/>
        <p:cNvGrpSpPr/>
        <p:nvPr/>
      </p:nvGrpSpPr>
      <p:grpSpPr>
        <a:xfrm>
          <a:off x="0" y="0"/>
          <a:ext cx="0" cy="0"/>
          <a:chOff x="0" y="0"/>
          <a:chExt cx="0" cy="0"/>
        </a:xfrm>
      </p:grpSpPr>
      <p:grpSp>
        <p:nvGrpSpPr>
          <p:cNvPr id="2" name="Group 2"/>
          <p:cNvGrpSpPr/>
          <p:nvPr/>
        </p:nvGrpSpPr>
        <p:grpSpPr>
          <a:xfrm>
            <a:off x="8229600" y="662401"/>
            <a:ext cx="9870083" cy="9157007"/>
            <a:chOff x="-12053" y="31695"/>
            <a:chExt cx="10928356" cy="12209343"/>
          </a:xfrm>
        </p:grpSpPr>
        <p:sp>
          <p:nvSpPr>
            <p:cNvPr id="3" name="TextBox 3"/>
            <p:cNvSpPr txBox="1"/>
            <p:nvPr/>
          </p:nvSpPr>
          <p:spPr>
            <a:xfrm>
              <a:off x="-12053" y="31695"/>
              <a:ext cx="10928356" cy="2712111"/>
            </a:xfrm>
            <a:prstGeom prst="rect">
              <a:avLst/>
            </a:prstGeom>
          </p:spPr>
          <p:txBody>
            <a:bodyPr lIns="0" tIns="0" rIns="0" bIns="0" rtlCol="0" anchor="t">
              <a:spAutoFit/>
            </a:bodyPr>
            <a:lstStyle/>
            <a:p>
              <a:pPr lvl="0" algn="ctr">
                <a:lnSpc>
                  <a:spcPts val="7920"/>
                </a:lnSpc>
              </a:pPr>
              <a:r>
                <a:rPr lang="uk-UA" sz="8000" b="1" dirty="0">
                  <a:solidFill>
                    <a:srgbClr val="FFFFFF"/>
                  </a:solidFill>
                  <a:latin typeface="Times New Roman" panose="02020603050405020304" pitchFamily="18" charset="0"/>
                  <a:ea typeface="Arita Buri Bold"/>
                  <a:cs typeface="Times New Roman" panose="02020603050405020304" pitchFamily="18" charset="0"/>
                  <a:sym typeface="Arita Buri Bold"/>
                </a:rPr>
                <a:t>Кліматичні кампанії</a:t>
              </a:r>
              <a:endParaRPr lang="en-US" sz="8000" b="1" u="none" dirty="0">
                <a:solidFill>
                  <a:srgbClr val="FFFFFF"/>
                </a:solidFill>
                <a:latin typeface="Times New Roman" panose="02020603050405020304" pitchFamily="18" charset="0"/>
                <a:ea typeface="Arita Buri Bold"/>
                <a:cs typeface="Times New Roman" panose="02020603050405020304" pitchFamily="18" charset="0"/>
                <a:sym typeface="Arita Buri Bold"/>
              </a:endParaRPr>
            </a:p>
          </p:txBody>
        </p:sp>
        <p:sp>
          <p:nvSpPr>
            <p:cNvPr id="5" name="TextBox 5"/>
            <p:cNvSpPr txBox="1"/>
            <p:nvPr/>
          </p:nvSpPr>
          <p:spPr>
            <a:xfrm>
              <a:off x="380959" y="2392188"/>
              <a:ext cx="10142330" cy="9848850"/>
            </a:xfrm>
            <a:prstGeom prst="rect">
              <a:avLst/>
            </a:prstGeom>
          </p:spPr>
          <p:txBody>
            <a:bodyPr lIns="0" tIns="0" rIns="0" bIns="0" rtlCol="0" anchor="t">
              <a:spAutoFit/>
            </a:bodyPr>
            <a:lstStyle/>
            <a:p>
              <a:pPr algn="ctr"/>
              <a:r>
                <a:rPr lang="uk-UA" sz="3200" dirty="0" smtClean="0">
                  <a:solidFill>
                    <a:schemeClr val="bg1"/>
                  </a:solidFill>
                  <a:latin typeface="Times New Roman" panose="02020603050405020304" pitchFamily="18" charset="0"/>
                  <a:cs typeface="Times New Roman" panose="02020603050405020304" pitchFamily="18" charset="0"/>
                </a:rPr>
                <a:t>За </a:t>
              </a:r>
              <a:r>
                <a:rPr lang="uk-UA" sz="3200" dirty="0">
                  <a:solidFill>
                    <a:schemeClr val="bg1"/>
                  </a:solidFill>
                  <a:latin typeface="Times New Roman" panose="02020603050405020304" pitchFamily="18" charset="0"/>
                  <a:cs typeface="Times New Roman" panose="02020603050405020304" pitchFamily="18" charset="0"/>
                </a:rPr>
                <a:t>останні кілька років тему зміни клімату вдалося вивести з маргінесу на перші шпальти завдяки потужним глобальним </a:t>
              </a:r>
              <a:r>
                <a:rPr lang="en-US" sz="3200" dirty="0">
                  <a:solidFill>
                    <a:schemeClr val="bg1"/>
                  </a:solidFill>
                  <a:latin typeface="Times New Roman" panose="02020603050405020304" pitchFamily="18" charset="0"/>
                  <a:cs typeface="Times New Roman" panose="02020603050405020304" pitchFamily="18" charset="0"/>
                </a:rPr>
                <a:t>PR-</a:t>
              </a:r>
              <a:r>
                <a:rPr lang="uk-UA" sz="3200" dirty="0">
                  <a:solidFill>
                    <a:schemeClr val="bg1"/>
                  </a:solidFill>
                  <a:latin typeface="Times New Roman" panose="02020603050405020304" pitchFamily="18" charset="0"/>
                  <a:cs typeface="Times New Roman" panose="02020603050405020304" pitchFamily="18" charset="0"/>
                </a:rPr>
                <a:t>кампаніям активістів. Центральною фігурою стала шведська школярка </a:t>
              </a:r>
              <a:r>
                <a:rPr lang="uk-UA" sz="3200" b="1" dirty="0">
                  <a:solidFill>
                    <a:schemeClr val="bg1"/>
                  </a:solidFill>
                  <a:latin typeface="Times New Roman" panose="02020603050405020304" pitchFamily="18" charset="0"/>
                  <a:cs typeface="Times New Roman" panose="02020603050405020304" pitchFamily="18" charset="0"/>
                </a:rPr>
                <a:t>Ґрета </a:t>
              </a:r>
              <a:r>
                <a:rPr lang="uk-UA" sz="3200" b="1" dirty="0" err="1">
                  <a:solidFill>
                    <a:schemeClr val="bg1"/>
                  </a:solidFill>
                  <a:latin typeface="Times New Roman" panose="02020603050405020304" pitchFamily="18" charset="0"/>
                  <a:cs typeface="Times New Roman" panose="02020603050405020304" pitchFamily="18" charset="0"/>
                </a:rPr>
                <a:t>Тунберґ</a:t>
              </a:r>
              <a:r>
                <a:rPr lang="uk-UA" sz="3200" dirty="0">
                  <a:solidFill>
                    <a:schemeClr val="bg1"/>
                  </a:solidFill>
                  <a:latin typeface="Times New Roman" panose="02020603050405020304" pitchFamily="18" charset="0"/>
                  <a:cs typeface="Times New Roman" panose="02020603050405020304" pitchFamily="18" charset="0"/>
                </a:rPr>
                <a:t>, а рушійною силою – молодіжний рух </a:t>
              </a:r>
              <a:r>
                <a:rPr lang="en-US" sz="3200" b="1" dirty="0">
                  <a:solidFill>
                    <a:schemeClr val="bg1"/>
                  </a:solidFill>
                  <a:latin typeface="Times New Roman" panose="02020603050405020304" pitchFamily="18" charset="0"/>
                  <a:cs typeface="Times New Roman" panose="02020603050405020304" pitchFamily="18" charset="0"/>
                </a:rPr>
                <a:t>Fridays for Future (FFF)</a:t>
              </a:r>
              <a:r>
                <a:rPr lang="en-US" sz="3200" dirty="0">
                  <a:solidFill>
                    <a:schemeClr val="bg1"/>
                  </a:solidFill>
                  <a:latin typeface="Times New Roman" panose="02020603050405020304" pitchFamily="18" charset="0"/>
                  <a:cs typeface="Times New Roman" panose="02020603050405020304" pitchFamily="18" charset="0"/>
                </a:rPr>
                <a:t>. </a:t>
              </a:r>
              <a:r>
                <a:rPr lang="uk-UA" sz="3200" dirty="0">
                  <a:solidFill>
                    <a:schemeClr val="bg1"/>
                  </a:solidFill>
                  <a:latin typeface="Times New Roman" panose="02020603050405020304" pitchFamily="18" charset="0"/>
                  <a:cs typeface="Times New Roman" panose="02020603050405020304" pitchFamily="18" charset="0"/>
                </a:rPr>
                <a:t>Це приклад того, як </a:t>
              </a:r>
              <a:r>
                <a:rPr lang="uk-UA" sz="3200" b="1" dirty="0">
                  <a:solidFill>
                    <a:schemeClr val="bg1"/>
                  </a:solidFill>
                  <a:latin typeface="Times New Roman" panose="02020603050405020304" pitchFamily="18" charset="0"/>
                  <a:cs typeface="Times New Roman" panose="02020603050405020304" pitchFamily="18" charset="0"/>
                </a:rPr>
                <a:t>громадський рух знизу</a:t>
              </a:r>
              <a:r>
                <a:rPr lang="uk-UA" sz="3200" dirty="0">
                  <a:solidFill>
                    <a:schemeClr val="bg1"/>
                  </a:solidFill>
                  <a:latin typeface="Times New Roman" panose="02020603050405020304" pitchFamily="18" charset="0"/>
                  <a:cs typeface="Times New Roman" panose="02020603050405020304" pitchFamily="18" charset="0"/>
                </a:rPr>
                <a:t> через вдалі комунікаційні ходи може вплинути на світову громадську думку, примусивши політиків реагувати.</a:t>
              </a:r>
            </a:p>
            <a:p>
              <a:pPr algn="ctr"/>
              <a:endParaRPr lang="uk-UA" sz="3200" i="1" dirty="0" smtClean="0">
                <a:solidFill>
                  <a:schemeClr val="bg1"/>
                </a:solidFill>
                <a:latin typeface="Times New Roman" panose="02020603050405020304" pitchFamily="18" charset="0"/>
                <a:cs typeface="Times New Roman" panose="02020603050405020304" pitchFamily="18" charset="0"/>
              </a:endParaRPr>
            </a:p>
            <a:p>
              <a:pPr algn="ctr"/>
              <a:r>
                <a:rPr lang="uk-UA" sz="3200" i="1" dirty="0" smtClean="0">
                  <a:solidFill>
                    <a:schemeClr val="bg1"/>
                  </a:solidFill>
                  <a:latin typeface="Times New Roman" panose="02020603050405020304" pitchFamily="18" charset="0"/>
                  <a:cs typeface="Times New Roman" panose="02020603050405020304" pitchFamily="18" charset="0"/>
                </a:rPr>
                <a:t>Молодіжна </a:t>
              </a:r>
              <a:r>
                <a:rPr lang="uk-UA" sz="3200" i="1" dirty="0">
                  <a:solidFill>
                    <a:schemeClr val="bg1"/>
                  </a:solidFill>
                  <a:latin typeface="Times New Roman" panose="02020603050405020304" pitchFamily="18" charset="0"/>
                  <a:cs typeface="Times New Roman" panose="02020603050405020304" pitchFamily="18" charset="0"/>
                </a:rPr>
                <a:t>маніфестація за клімат: глобальний рух </a:t>
              </a:r>
              <a:r>
                <a:rPr lang="en-US" sz="3200" i="1" dirty="0">
                  <a:solidFill>
                    <a:schemeClr val="bg1"/>
                  </a:solidFill>
                  <a:latin typeface="Times New Roman" panose="02020603050405020304" pitchFamily="18" charset="0"/>
                  <a:cs typeface="Times New Roman" panose="02020603050405020304" pitchFamily="18" charset="0"/>
                </a:rPr>
                <a:t>Fridays for Future </a:t>
              </a:r>
              <a:r>
                <a:rPr lang="uk-UA" sz="3200" i="1" dirty="0">
                  <a:solidFill>
                    <a:schemeClr val="bg1"/>
                  </a:solidFill>
                  <a:latin typeface="Times New Roman" panose="02020603050405020304" pitchFamily="18" charset="0"/>
                  <a:cs typeface="Times New Roman" panose="02020603050405020304" pitchFamily="18" charset="0"/>
                </a:rPr>
                <a:t>залучив мільйони учасників, формуючи новий рівень обізнаності про кліматичну кризу.</a:t>
              </a:r>
              <a:endParaRPr lang="uk-UA" sz="3200" dirty="0">
                <a:solidFill>
                  <a:schemeClr val="bg1"/>
                </a:solidFill>
                <a:latin typeface="Times New Roman" panose="02020603050405020304" pitchFamily="18" charset="0"/>
                <a:cs typeface="Times New Roman" panose="02020603050405020304" pitchFamily="18" charset="0"/>
              </a:endParaRPr>
            </a:p>
          </p:txBody>
        </p:sp>
      </p:grpSp>
      <p:sp>
        <p:nvSpPr>
          <p:cNvPr id="6" name="Freeform 6"/>
          <p:cNvSpPr/>
          <p:nvPr/>
        </p:nvSpPr>
        <p:spPr>
          <a:xfrm rot="-7351815">
            <a:off x="1092085" y="1682876"/>
            <a:ext cx="6677619" cy="6921247"/>
          </a:xfrm>
          <a:custGeom>
            <a:avLst/>
            <a:gdLst/>
            <a:ahLst/>
            <a:cxnLst/>
            <a:rect l="l" t="t" r="r" b="b"/>
            <a:pathLst>
              <a:path w="6677619" h="6921247">
                <a:moveTo>
                  <a:pt x="0" y="0"/>
                </a:moveTo>
                <a:lnTo>
                  <a:pt x="6677619" y="0"/>
                </a:lnTo>
                <a:lnTo>
                  <a:pt x="6677619" y="6921248"/>
                </a:lnTo>
                <a:lnTo>
                  <a:pt x="0" y="6921248"/>
                </a:lnTo>
                <a:lnTo>
                  <a:pt x="0" y="0"/>
                </a:lnTo>
                <a:close/>
              </a:path>
            </a:pathLst>
          </a:custGeom>
          <a:blipFill>
            <a:blip r:embed="rId2">
              <a:alphaModFix amt="30000"/>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942612" y="2308241"/>
            <a:ext cx="7475305" cy="5189862"/>
          </a:xfrm>
          <a:custGeom>
            <a:avLst/>
            <a:gdLst/>
            <a:ahLst/>
            <a:cxnLst/>
            <a:rect l="l" t="t" r="r" b="b"/>
            <a:pathLst>
              <a:path w="7475305" h="5189862">
                <a:moveTo>
                  <a:pt x="0" y="0"/>
                </a:moveTo>
                <a:lnTo>
                  <a:pt x="7475306" y="0"/>
                </a:lnTo>
                <a:lnTo>
                  <a:pt x="7475306" y="5189861"/>
                </a:lnTo>
                <a:lnTo>
                  <a:pt x="0" y="518986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9427D"/>
        </a:solidFill>
        <a:effectLst/>
      </p:bgPr>
    </p:bg>
    <p:spTree>
      <p:nvGrpSpPr>
        <p:cNvPr id="1" name=""/>
        <p:cNvGrpSpPr/>
        <p:nvPr/>
      </p:nvGrpSpPr>
      <p:grpSpPr>
        <a:xfrm>
          <a:off x="0" y="0"/>
          <a:ext cx="0" cy="0"/>
          <a:chOff x="0" y="0"/>
          <a:chExt cx="0" cy="0"/>
        </a:xfrm>
      </p:grpSpPr>
      <p:sp>
        <p:nvSpPr>
          <p:cNvPr id="6" name="TextBox 6"/>
          <p:cNvSpPr txBox="1"/>
          <p:nvPr/>
        </p:nvSpPr>
        <p:spPr>
          <a:xfrm>
            <a:off x="838200" y="495300"/>
            <a:ext cx="16459200" cy="3924151"/>
          </a:xfrm>
          <a:prstGeom prst="rect">
            <a:avLst/>
          </a:prstGeom>
        </p:spPr>
        <p:txBody>
          <a:bodyPr wrap="square" lIns="0" tIns="0" rIns="0" bIns="0" rtlCol="0" anchor="t">
            <a:spAutoFit/>
          </a:bodyPr>
          <a:lstStyle/>
          <a:p>
            <a:pPr lvl="0" algn="ctr">
              <a:lnSpc>
                <a:spcPts val="3359"/>
              </a:lnSpc>
            </a:pPr>
            <a:r>
              <a:rPr lang="uk-UA" sz="2800" dirty="0">
                <a:solidFill>
                  <a:srgbClr val="FFFFFF"/>
                </a:solidFill>
                <a:latin typeface="Times New Roman" panose="02020603050405020304" pitchFamily="18" charset="0"/>
                <a:ea typeface="HK Grotesk Light"/>
                <a:cs typeface="Times New Roman" panose="02020603050405020304" pitchFamily="18" charset="0"/>
                <a:sym typeface="HK Grotesk Light"/>
              </a:rPr>
              <a:t>У серпні 2018 року Ґрета </a:t>
            </a:r>
            <a:r>
              <a:rPr lang="uk-UA" sz="2800" dirty="0" err="1">
                <a:solidFill>
                  <a:srgbClr val="FFFFFF"/>
                </a:solidFill>
                <a:latin typeface="Times New Roman" panose="02020603050405020304" pitchFamily="18" charset="0"/>
                <a:ea typeface="HK Grotesk Light"/>
                <a:cs typeface="Times New Roman" panose="02020603050405020304" pitchFamily="18" charset="0"/>
                <a:sym typeface="HK Grotesk Light"/>
              </a:rPr>
              <a:t>Тунберґ</a:t>
            </a:r>
            <a:r>
              <a:rPr lang="uk-UA" sz="2800" dirty="0">
                <a:solidFill>
                  <a:srgbClr val="FFFFFF"/>
                </a:solidFill>
                <a:latin typeface="Times New Roman" panose="02020603050405020304" pitchFamily="18" charset="0"/>
                <a:ea typeface="HK Grotesk Light"/>
                <a:cs typeface="Times New Roman" panose="02020603050405020304" pitchFamily="18" charset="0"/>
                <a:sym typeface="HK Grotesk Light"/>
              </a:rPr>
              <a:t> почала одиночний шкільний страйк за клімат – щоп’ятниці сиділа біля парламенту з плакатом. Цей простий, але символічний жест став вірусним у медіа. За кілька місяців до неї приєдналися тисячі школярів по всьому світу. Рух “</a:t>
            </a:r>
            <a:r>
              <a:rPr lang="en-US" sz="2800" dirty="0">
                <a:solidFill>
                  <a:srgbClr val="FFFFFF"/>
                </a:solidFill>
                <a:latin typeface="Times New Roman" panose="02020603050405020304" pitchFamily="18" charset="0"/>
                <a:ea typeface="HK Grotesk Light"/>
                <a:cs typeface="Times New Roman" panose="02020603050405020304" pitchFamily="18" charset="0"/>
                <a:sym typeface="HK Grotesk Light"/>
              </a:rPr>
              <a:t>Fridays for Future” </a:t>
            </a:r>
            <a:r>
              <a:rPr lang="uk-UA" sz="2800" dirty="0">
                <a:solidFill>
                  <a:srgbClr val="FFFFFF"/>
                </a:solidFill>
                <a:latin typeface="Times New Roman" panose="02020603050405020304" pitchFamily="18" charset="0"/>
                <a:ea typeface="HK Grotesk Light"/>
                <a:cs typeface="Times New Roman" panose="02020603050405020304" pitchFamily="18" charset="0"/>
                <a:sym typeface="HK Grotesk Light"/>
              </a:rPr>
              <a:t>зростав </a:t>
            </a:r>
            <a:r>
              <a:rPr lang="uk-UA" sz="2800" dirty="0" smtClean="0">
                <a:solidFill>
                  <a:srgbClr val="FFFFFF"/>
                </a:solidFill>
                <a:latin typeface="Times New Roman" panose="02020603050405020304" pitchFamily="18" charset="0"/>
                <a:ea typeface="HK Grotesk Light"/>
                <a:cs typeface="Times New Roman" panose="02020603050405020304" pitchFamily="18" charset="0"/>
                <a:sym typeface="HK Grotesk Light"/>
              </a:rPr>
              <a:t>лавино подібно</a:t>
            </a:r>
            <a:r>
              <a:rPr lang="uk-UA" sz="2800" dirty="0">
                <a:solidFill>
                  <a:srgbClr val="FFFFFF"/>
                </a:solidFill>
                <a:latin typeface="Times New Roman" panose="02020603050405020304" pitchFamily="18" charset="0"/>
                <a:ea typeface="HK Grotesk Light"/>
                <a:cs typeface="Times New Roman" panose="02020603050405020304" pitchFamily="18" charset="0"/>
                <a:sym typeface="HK Grotesk Light"/>
              </a:rPr>
              <a:t>: у вересні 2019 року в глобальних кліматичних страйках взяли участь близько 6 мільйонів людей у 185 </a:t>
            </a:r>
            <a:r>
              <a:rPr lang="uk-UA" sz="2800" dirty="0" smtClean="0">
                <a:solidFill>
                  <a:srgbClr val="FFFFFF"/>
                </a:solidFill>
                <a:latin typeface="Times New Roman" panose="02020603050405020304" pitchFamily="18" charset="0"/>
                <a:ea typeface="HK Grotesk Light"/>
                <a:cs typeface="Times New Roman" panose="02020603050405020304" pitchFamily="18" charset="0"/>
                <a:sym typeface="HK Grotesk Light"/>
              </a:rPr>
              <a:t>країнах</a:t>
            </a:r>
            <a:r>
              <a:rPr lang="en-US" sz="2800" dirty="0" smtClean="0">
                <a:solidFill>
                  <a:srgbClr val="FFFFFF"/>
                </a:solidFill>
                <a:latin typeface="Times New Roman" panose="02020603050405020304" pitchFamily="18" charset="0"/>
                <a:ea typeface="HK Grotesk Light"/>
                <a:cs typeface="Times New Roman" panose="02020603050405020304" pitchFamily="18" charset="0"/>
                <a:sym typeface="HK Grotesk Light"/>
              </a:rPr>
              <a:t>. </a:t>
            </a:r>
            <a:r>
              <a:rPr lang="uk-UA" sz="2800" dirty="0">
                <a:solidFill>
                  <a:srgbClr val="FFFFFF"/>
                </a:solidFill>
                <a:latin typeface="Times New Roman" panose="02020603050405020304" pitchFamily="18" charset="0"/>
                <a:ea typeface="HK Grotesk Light"/>
                <a:cs typeface="Times New Roman" panose="02020603050405020304" pitchFamily="18" charset="0"/>
                <a:sym typeface="HK Grotesk Light"/>
              </a:rPr>
              <a:t>Це була безпрецедентна мобілізація, яку організували здебільшого підлітки через </a:t>
            </a:r>
            <a:r>
              <a:rPr lang="uk-UA" sz="2800" dirty="0" err="1">
                <a:solidFill>
                  <a:srgbClr val="FFFFFF"/>
                </a:solidFill>
                <a:latin typeface="Times New Roman" panose="02020603050405020304" pitchFamily="18" charset="0"/>
                <a:ea typeface="HK Grotesk Light"/>
                <a:cs typeface="Times New Roman" panose="02020603050405020304" pitchFamily="18" charset="0"/>
                <a:sym typeface="HK Grotesk Light"/>
              </a:rPr>
              <a:t>соцмережі</a:t>
            </a:r>
            <a:r>
              <a:rPr lang="uk-UA" sz="2800" dirty="0">
                <a:solidFill>
                  <a:srgbClr val="FFFFFF"/>
                </a:solidFill>
                <a:latin typeface="Times New Roman" panose="02020603050405020304" pitchFamily="18" charset="0"/>
                <a:ea typeface="HK Grotesk Light"/>
                <a:cs typeface="Times New Roman" panose="02020603050405020304" pitchFamily="18" charset="0"/>
                <a:sym typeface="HK Grotesk Light"/>
              </a:rPr>
              <a:t>. Вони влаштовували масові марші з яскравими плакатами, креативними гаслами (часто з гумором або гнівом на адресу бездіяльності урядів). Величезні натовпи молоді щоп’ятниці привертали увагу ЗМІ – адже </a:t>
            </a:r>
            <a:r>
              <a:rPr lang="uk-UA" sz="2800" dirty="0" err="1">
                <a:solidFill>
                  <a:srgbClr val="FFFFFF"/>
                </a:solidFill>
                <a:latin typeface="Times New Roman" panose="02020603050405020304" pitchFamily="18" charset="0"/>
                <a:ea typeface="HK Grotesk Light"/>
                <a:cs typeface="Times New Roman" panose="02020603050405020304" pitchFamily="18" charset="0"/>
                <a:sym typeface="HK Grotesk Light"/>
              </a:rPr>
              <a:t>видовищність</a:t>
            </a:r>
            <a:r>
              <a:rPr lang="uk-UA" sz="2800" dirty="0">
                <a:solidFill>
                  <a:srgbClr val="FFFFFF"/>
                </a:solidFill>
                <a:latin typeface="Times New Roman" panose="02020603050405020304" pitchFamily="18" charset="0"/>
                <a:ea typeface="HK Grotesk Light"/>
                <a:cs typeface="Times New Roman" panose="02020603050405020304" pitchFamily="18" charset="0"/>
                <a:sym typeface="HK Grotesk Light"/>
              </a:rPr>
              <a:t> протестів стала інформаційним приводом сама по собі. Дослідники відзначають, що </a:t>
            </a:r>
            <a:r>
              <a:rPr lang="en-US" sz="2800" dirty="0">
                <a:solidFill>
                  <a:srgbClr val="FFFFFF"/>
                </a:solidFill>
                <a:latin typeface="Times New Roman" panose="02020603050405020304" pitchFamily="18" charset="0"/>
                <a:ea typeface="HK Grotesk Light"/>
                <a:cs typeface="Times New Roman" panose="02020603050405020304" pitchFamily="18" charset="0"/>
                <a:sym typeface="HK Grotesk Light"/>
              </a:rPr>
              <a:t>FFF </a:t>
            </a:r>
            <a:r>
              <a:rPr lang="uk-UA" sz="2800" dirty="0">
                <a:solidFill>
                  <a:srgbClr val="FFFFFF"/>
                </a:solidFill>
                <a:latin typeface="Times New Roman" panose="02020603050405020304" pitchFamily="18" charset="0"/>
                <a:ea typeface="HK Grotesk Light"/>
                <a:cs typeface="Times New Roman" panose="02020603050405020304" pitchFamily="18" charset="0"/>
                <a:sym typeface="HK Grotesk Light"/>
              </a:rPr>
              <a:t>перетворився на авторитетний голос у сфері комунікації про клімат</a:t>
            </a:r>
            <a:endParaRPr lang="en-US" sz="2800" u="none" dirty="0">
              <a:solidFill>
                <a:srgbClr val="FFFFFF"/>
              </a:solidFill>
              <a:latin typeface="Times New Roman" panose="02020603050405020304" pitchFamily="18" charset="0"/>
              <a:ea typeface="HK Grotesk Light"/>
              <a:cs typeface="Times New Roman" panose="02020603050405020304" pitchFamily="18" charset="0"/>
              <a:sym typeface="HK Grotesk Light"/>
            </a:endParaRPr>
          </a:p>
        </p:txBody>
      </p:sp>
      <p:pic>
        <p:nvPicPr>
          <p:cNvPr id="11" name="Рисунок 10"/>
          <p:cNvPicPr>
            <a:picLocks noChangeAspect="1"/>
          </p:cNvPicPr>
          <p:nvPr/>
        </p:nvPicPr>
        <p:blipFill>
          <a:blip r:embed="rId2"/>
          <a:stretch>
            <a:fillRect/>
          </a:stretch>
        </p:blipFill>
        <p:spPr>
          <a:xfrm>
            <a:off x="0" y="4610100"/>
            <a:ext cx="8943496" cy="5676900"/>
          </a:xfrm>
          <a:prstGeom prst="rect">
            <a:avLst/>
          </a:prstGeom>
        </p:spPr>
      </p:pic>
      <p:pic>
        <p:nvPicPr>
          <p:cNvPr id="12" name="Рисунок 11"/>
          <p:cNvPicPr>
            <a:picLocks noChangeAspect="1"/>
          </p:cNvPicPr>
          <p:nvPr/>
        </p:nvPicPr>
        <p:blipFill>
          <a:blip r:embed="rId3"/>
          <a:stretch>
            <a:fillRect/>
          </a:stretch>
        </p:blipFill>
        <p:spPr>
          <a:xfrm>
            <a:off x="8943496" y="4622800"/>
            <a:ext cx="9366250" cy="5664200"/>
          </a:xfrm>
          <a:prstGeom prst="rect">
            <a:avLst/>
          </a:prstGeom>
        </p:spPr>
      </p:pic>
    </p:spTree>
    <p:extLst>
      <p:ext uri="{BB962C8B-B14F-4D97-AF65-F5344CB8AC3E}">
        <p14:creationId xmlns:p14="http://schemas.microsoft.com/office/powerpoint/2010/main" val="25160525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9427D"/>
        </a:solidFill>
        <a:effectLst/>
      </p:bgPr>
    </p:bg>
    <p:spTree>
      <p:nvGrpSpPr>
        <p:cNvPr id="1" name=""/>
        <p:cNvGrpSpPr/>
        <p:nvPr/>
      </p:nvGrpSpPr>
      <p:grpSpPr>
        <a:xfrm>
          <a:off x="0" y="0"/>
          <a:ext cx="0" cy="0"/>
          <a:chOff x="0" y="0"/>
          <a:chExt cx="0" cy="0"/>
        </a:xfrm>
      </p:grpSpPr>
      <p:sp>
        <p:nvSpPr>
          <p:cNvPr id="6" name="TextBox 6"/>
          <p:cNvSpPr txBox="1"/>
          <p:nvPr/>
        </p:nvSpPr>
        <p:spPr>
          <a:xfrm>
            <a:off x="381000" y="743857"/>
            <a:ext cx="8458200" cy="7412286"/>
          </a:xfrm>
          <a:prstGeom prst="rect">
            <a:avLst/>
          </a:prstGeom>
        </p:spPr>
        <p:txBody>
          <a:bodyPr wrap="square" lIns="0" tIns="0" rIns="0" bIns="0" rtlCol="0" anchor="t">
            <a:spAutoFit/>
          </a:bodyPr>
          <a:lstStyle/>
          <a:p>
            <a:pPr lvl="0" algn="ctr">
              <a:lnSpc>
                <a:spcPts val="3359"/>
              </a:lnSpc>
            </a:pPr>
            <a:r>
              <a:rPr lang="uk-UA" sz="3200" b="1" dirty="0">
                <a:solidFill>
                  <a:srgbClr val="FFFFFF"/>
                </a:solidFill>
                <a:latin typeface="Times New Roman" panose="02020603050405020304" pitchFamily="18" charset="0"/>
                <a:ea typeface="HK Grotesk Light"/>
                <a:cs typeface="Times New Roman" panose="02020603050405020304" pitchFamily="18" charset="0"/>
                <a:sym typeface="HK Grotesk Light"/>
              </a:rPr>
              <a:t>Посилення обізнаності і зміна думки. </a:t>
            </a:r>
            <a:r>
              <a:rPr lang="uk-UA" sz="3200" dirty="0">
                <a:solidFill>
                  <a:srgbClr val="FFFFFF"/>
                </a:solidFill>
                <a:latin typeface="Times New Roman" panose="02020603050405020304" pitchFamily="18" charset="0"/>
                <a:ea typeface="HK Grotesk Light"/>
                <a:cs typeface="Times New Roman" panose="02020603050405020304" pitchFamily="18" charset="0"/>
                <a:sym typeface="HK Grotesk Light"/>
              </a:rPr>
              <a:t>Кліматичний рух перш за все виконав колосальну роботу з підвищення інформованості про кліматичну кризу. Якщо раніше ця тема здавалася далекою чи нудною, то завдяки протестам молоді про неї заговорили всюди. Люди побачили щиру тривогу дітей за своє майбутнє – і багато хто переосмислив проблему. У медіа заговорили про “ефект Ґрети”: дослідження показали, що люди, обізнані з діяльністю </a:t>
            </a:r>
            <a:r>
              <a:rPr lang="uk-UA" sz="3200" dirty="0" err="1">
                <a:solidFill>
                  <a:srgbClr val="FFFFFF"/>
                </a:solidFill>
                <a:latin typeface="Times New Roman" panose="02020603050405020304" pitchFamily="18" charset="0"/>
                <a:ea typeface="HK Grotesk Light"/>
                <a:cs typeface="Times New Roman" panose="02020603050405020304" pitchFamily="18" charset="0"/>
                <a:sym typeface="HK Grotesk Light"/>
              </a:rPr>
              <a:t>Тунберґ</a:t>
            </a:r>
            <a:r>
              <a:rPr lang="uk-UA" sz="3200" dirty="0">
                <a:solidFill>
                  <a:srgbClr val="FFFFFF"/>
                </a:solidFill>
                <a:latin typeface="Times New Roman" panose="02020603050405020304" pitchFamily="18" charset="0"/>
                <a:ea typeface="HK Grotesk Light"/>
                <a:cs typeface="Times New Roman" panose="02020603050405020304" pitchFamily="18" charset="0"/>
                <a:sym typeface="HK Grotesk Light"/>
              </a:rPr>
              <a:t>, відчувають більше впевненості у можливості вплинути на зміну </a:t>
            </a:r>
            <a:r>
              <a:rPr lang="uk-UA" sz="3200" dirty="0" smtClean="0">
                <a:solidFill>
                  <a:srgbClr val="FFFFFF"/>
                </a:solidFill>
                <a:latin typeface="Times New Roman" panose="02020603050405020304" pitchFamily="18" charset="0"/>
                <a:ea typeface="HK Grotesk Light"/>
                <a:cs typeface="Times New Roman" panose="02020603050405020304" pitchFamily="18" charset="0"/>
                <a:sym typeface="HK Grotesk Light"/>
              </a:rPr>
              <a:t>клімату</a:t>
            </a:r>
            <a:r>
              <a:rPr lang="en-US" sz="3200" dirty="0" smtClean="0">
                <a:solidFill>
                  <a:srgbClr val="FFFFFF"/>
                </a:solidFill>
                <a:latin typeface="Times New Roman" panose="02020603050405020304" pitchFamily="18" charset="0"/>
                <a:ea typeface="HK Grotesk Light"/>
                <a:cs typeface="Times New Roman" panose="02020603050405020304" pitchFamily="18" charset="0"/>
                <a:sym typeface="HK Grotesk Light"/>
              </a:rPr>
              <a:t>. </a:t>
            </a:r>
            <a:r>
              <a:rPr lang="uk-UA" sz="3200" dirty="0">
                <a:solidFill>
                  <a:srgbClr val="FFFFFF"/>
                </a:solidFill>
                <a:latin typeface="Times New Roman" panose="02020603050405020304" pitchFamily="18" charset="0"/>
                <a:ea typeface="HK Grotesk Light"/>
                <a:cs typeface="Times New Roman" panose="02020603050405020304" pitchFamily="18" charset="0"/>
                <a:sym typeface="HK Grotesk Light"/>
              </a:rPr>
              <a:t>Тобто приклад однієї активної особистості підвищив колективну віру в те, що щось можна зробити. Це потужна зміна ставлення: від фаталізму «нам не під силу» до настрою «ми вимагаємо дій від влади».</a:t>
            </a:r>
            <a:endParaRPr lang="en-US" sz="3200" u="none" dirty="0">
              <a:solidFill>
                <a:srgbClr val="FFFFFF"/>
              </a:solidFill>
              <a:latin typeface="Times New Roman" panose="02020603050405020304" pitchFamily="18" charset="0"/>
              <a:ea typeface="HK Grotesk Light"/>
              <a:cs typeface="Times New Roman" panose="02020603050405020304" pitchFamily="18" charset="0"/>
              <a:sym typeface="HK Grotesk Light"/>
            </a:endParaRPr>
          </a:p>
        </p:txBody>
      </p:sp>
      <p:pic>
        <p:nvPicPr>
          <p:cNvPr id="2" name="Рисунок 1"/>
          <p:cNvPicPr>
            <a:picLocks noChangeAspect="1"/>
          </p:cNvPicPr>
          <p:nvPr/>
        </p:nvPicPr>
        <p:blipFill>
          <a:blip r:embed="rId2"/>
          <a:stretch>
            <a:fillRect/>
          </a:stretch>
        </p:blipFill>
        <p:spPr>
          <a:xfrm>
            <a:off x="9144000" y="743857"/>
            <a:ext cx="8839200" cy="6000750"/>
          </a:xfrm>
          <a:prstGeom prst="rect">
            <a:avLst/>
          </a:prstGeom>
        </p:spPr>
      </p:pic>
      <p:sp>
        <p:nvSpPr>
          <p:cNvPr id="4" name="Прямоугольник 3"/>
          <p:cNvSpPr/>
          <p:nvPr/>
        </p:nvSpPr>
        <p:spPr>
          <a:xfrm>
            <a:off x="9144000" y="6972300"/>
            <a:ext cx="8839200" cy="2677656"/>
          </a:xfrm>
          <a:prstGeom prst="rect">
            <a:avLst/>
          </a:prstGeom>
        </p:spPr>
        <p:txBody>
          <a:bodyPr wrap="square">
            <a:spAutoFit/>
          </a:bodyPr>
          <a:lstStyle/>
          <a:p>
            <a:pPr algn="ctr"/>
            <a:r>
              <a:rPr lang="uk-UA" sz="2400" dirty="0">
                <a:solidFill>
                  <a:schemeClr val="bg1"/>
                </a:solidFill>
                <a:latin typeface="Times New Roman" panose="02020603050405020304" pitchFamily="18" charset="0"/>
                <a:cs typeface="Times New Roman" panose="02020603050405020304" pitchFamily="18" charset="0"/>
              </a:rPr>
              <a:t>Оскароносний актор Леонардо Ді </a:t>
            </a:r>
            <a:r>
              <a:rPr lang="uk-UA" sz="2400" dirty="0" err="1">
                <a:solidFill>
                  <a:schemeClr val="bg1"/>
                </a:solidFill>
                <a:latin typeface="Times New Roman" panose="02020603050405020304" pitchFamily="18" charset="0"/>
                <a:cs typeface="Times New Roman" panose="02020603050405020304" pitchFamily="18" charset="0"/>
              </a:rPr>
              <a:t>Капріо</a:t>
            </a:r>
            <a:r>
              <a:rPr lang="uk-UA" sz="2400" dirty="0">
                <a:solidFill>
                  <a:schemeClr val="bg1"/>
                </a:solidFill>
                <a:latin typeface="Times New Roman" panose="02020603050405020304" pitchFamily="18" charset="0"/>
                <a:cs typeface="Times New Roman" panose="02020603050405020304" pitchFamily="18" charset="0"/>
              </a:rPr>
              <a:t>, який нарешті отримав заповітну престижну статуетку, у своїй переможній промові зробив акцент на вдячність зірковим колегам та увагу до глобальних кліматичних проблем</a:t>
            </a:r>
            <a:r>
              <a:rPr lang="uk-UA" sz="2400" dirty="0" smtClean="0">
                <a:solidFill>
                  <a:schemeClr val="bg1"/>
                </a:solidFill>
                <a:latin typeface="Times New Roman" panose="02020603050405020304" pitchFamily="18" charset="0"/>
                <a:cs typeface="Times New Roman" panose="02020603050405020304" pitchFamily="18" charset="0"/>
              </a:rPr>
              <a:t>.</a:t>
            </a:r>
            <a:endParaRPr lang="uk-UA" sz="2400" dirty="0">
              <a:solidFill>
                <a:schemeClr val="bg1"/>
              </a:solidFill>
              <a:latin typeface="Times New Roman" panose="02020603050405020304" pitchFamily="18" charset="0"/>
              <a:cs typeface="Times New Roman" panose="02020603050405020304" pitchFamily="18" charset="0"/>
            </a:endParaRPr>
          </a:p>
          <a:p>
            <a:pPr algn="ctr"/>
            <a:r>
              <a:rPr lang="uk-UA" sz="2400" dirty="0" err="1">
                <a:solidFill>
                  <a:schemeClr val="bg1"/>
                </a:solidFill>
                <a:latin typeface="Times New Roman" panose="02020603050405020304" pitchFamily="18" charset="0"/>
                <a:cs typeface="Times New Roman" panose="02020603050405020304" pitchFamily="18" charset="0"/>
              </a:rPr>
              <a:t>Лео</a:t>
            </a:r>
            <a:r>
              <a:rPr lang="uk-UA" sz="2400" dirty="0">
                <a:solidFill>
                  <a:schemeClr val="bg1"/>
                </a:solidFill>
                <a:latin typeface="Times New Roman" panose="02020603050405020304" pitchFamily="18" charset="0"/>
                <a:cs typeface="Times New Roman" panose="02020603050405020304" pitchFamily="18" charset="0"/>
              </a:rPr>
              <a:t> назвав глобальне потепління найбільшою екзистенціальною кризою нашої планети, додавши, що вчинення дій на противагу цьому явищу є просто необхідним.</a:t>
            </a:r>
          </a:p>
        </p:txBody>
      </p:sp>
    </p:spTree>
    <p:extLst>
      <p:ext uri="{BB962C8B-B14F-4D97-AF65-F5344CB8AC3E}">
        <p14:creationId xmlns:p14="http://schemas.microsoft.com/office/powerpoint/2010/main" val="41462717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9427D"/>
        </a:solidFill>
        <a:effectLst/>
      </p:bgPr>
    </p:bg>
    <p:spTree>
      <p:nvGrpSpPr>
        <p:cNvPr id="1" name=""/>
        <p:cNvGrpSpPr/>
        <p:nvPr/>
      </p:nvGrpSpPr>
      <p:grpSpPr>
        <a:xfrm>
          <a:off x="0" y="0"/>
          <a:ext cx="0" cy="0"/>
          <a:chOff x="0" y="0"/>
          <a:chExt cx="0" cy="0"/>
        </a:xfrm>
      </p:grpSpPr>
      <p:sp>
        <p:nvSpPr>
          <p:cNvPr id="4" name="Прямоугольник 3"/>
          <p:cNvSpPr/>
          <p:nvPr/>
        </p:nvSpPr>
        <p:spPr>
          <a:xfrm>
            <a:off x="762000" y="1181100"/>
            <a:ext cx="8839200" cy="7848302"/>
          </a:xfrm>
          <a:prstGeom prst="rect">
            <a:avLst/>
          </a:prstGeom>
        </p:spPr>
        <p:txBody>
          <a:bodyPr wrap="square">
            <a:spAutoFit/>
          </a:bodyPr>
          <a:lstStyle/>
          <a:p>
            <a:pPr algn="ctr"/>
            <a:r>
              <a:rPr lang="uk-UA" sz="2800" b="1" dirty="0">
                <a:solidFill>
                  <a:schemeClr val="bg1"/>
                </a:solidFill>
                <a:latin typeface="Times New Roman" panose="02020603050405020304" pitchFamily="18" charset="0"/>
                <a:cs typeface="Times New Roman" panose="02020603050405020304" pitchFamily="18" charset="0"/>
              </a:rPr>
              <a:t>Переконання через моральний авторитет. </a:t>
            </a:r>
            <a:r>
              <a:rPr lang="uk-UA" sz="2800" dirty="0">
                <a:solidFill>
                  <a:schemeClr val="bg1"/>
                </a:solidFill>
                <a:latin typeface="Times New Roman" panose="02020603050405020304" pitchFamily="18" charset="0"/>
                <a:cs typeface="Times New Roman" panose="02020603050405020304" pitchFamily="18" charset="0"/>
              </a:rPr>
              <a:t>Особливість кампанії </a:t>
            </a:r>
            <a:r>
              <a:rPr lang="en-US" sz="2800" dirty="0">
                <a:solidFill>
                  <a:schemeClr val="bg1"/>
                </a:solidFill>
                <a:latin typeface="Times New Roman" panose="02020603050405020304" pitchFamily="18" charset="0"/>
                <a:cs typeface="Times New Roman" panose="02020603050405020304" pitchFamily="18" charset="0"/>
              </a:rPr>
              <a:t>FFF – </a:t>
            </a:r>
            <a:r>
              <a:rPr lang="uk-UA" sz="2800" dirty="0">
                <a:solidFill>
                  <a:schemeClr val="bg1"/>
                </a:solidFill>
                <a:latin typeface="Times New Roman" panose="02020603050405020304" pitchFamily="18" charset="0"/>
                <a:cs typeface="Times New Roman" panose="02020603050405020304" pitchFamily="18" charset="0"/>
              </a:rPr>
              <a:t>вона морально безкомпромісна і водночас має просте послання. Ґрета, виступаючи на світових форумах (Давос, ООН), не соромилася дорікати лідерам: “</a:t>
            </a:r>
            <a:r>
              <a:rPr lang="en-US" sz="2800" dirty="0">
                <a:solidFill>
                  <a:schemeClr val="bg1"/>
                </a:solidFill>
                <a:latin typeface="Times New Roman" panose="02020603050405020304" pitchFamily="18" charset="0"/>
                <a:cs typeface="Times New Roman" panose="02020603050405020304" pitchFamily="18" charset="0"/>
              </a:rPr>
              <a:t>How dare you!” («</a:t>
            </a:r>
            <a:r>
              <a:rPr lang="uk-UA" sz="2800" dirty="0">
                <a:solidFill>
                  <a:schemeClr val="bg1"/>
                </a:solidFill>
                <a:latin typeface="Times New Roman" panose="02020603050405020304" pitchFamily="18" charset="0"/>
                <a:cs typeface="Times New Roman" panose="02020603050405020304" pitchFamily="18" charset="0"/>
              </a:rPr>
              <a:t>Як ви смієте [</a:t>
            </a:r>
            <a:r>
              <a:rPr lang="uk-UA" sz="2800" dirty="0" err="1">
                <a:solidFill>
                  <a:schemeClr val="bg1"/>
                </a:solidFill>
                <a:latin typeface="Times New Roman" panose="02020603050405020304" pitchFamily="18" charset="0"/>
                <a:cs typeface="Times New Roman" panose="02020603050405020304" pitchFamily="18" charset="0"/>
              </a:rPr>
              <a:t>бездіяти</a:t>
            </a:r>
            <a:r>
              <a:rPr lang="uk-UA" sz="2800" dirty="0">
                <a:solidFill>
                  <a:schemeClr val="bg1"/>
                </a:solidFill>
                <a:latin typeface="Times New Roman" panose="02020603050405020304" pitchFamily="18" charset="0"/>
                <a:cs typeface="Times New Roman" panose="02020603050405020304" pitchFamily="18" charset="0"/>
              </a:rPr>
              <a:t>]?») – її знаменита промова 2019 року в ООН прокотилася по всіх телеканалах. Цей емоційний заклик від імені молодого покоління став вірусним кліпом. Сам факт, що дитина стала моральним авторитетом, змусив багатьох дорослих переосмислити свою позицію. </a:t>
            </a:r>
            <a:r>
              <a:rPr lang="en-US" sz="2800" dirty="0">
                <a:solidFill>
                  <a:schemeClr val="bg1"/>
                </a:solidFill>
                <a:latin typeface="Times New Roman" panose="02020603050405020304" pitchFamily="18" charset="0"/>
                <a:cs typeface="Times New Roman" panose="02020603050405020304" pitchFamily="18" charset="0"/>
              </a:rPr>
              <a:t>PR-</a:t>
            </a:r>
            <a:r>
              <a:rPr lang="uk-UA" sz="2800" dirty="0">
                <a:solidFill>
                  <a:schemeClr val="bg1"/>
                </a:solidFill>
                <a:latin typeface="Times New Roman" panose="02020603050405020304" pitchFamily="18" charset="0"/>
                <a:cs typeface="Times New Roman" panose="02020603050405020304" pitchFamily="18" charset="0"/>
              </a:rPr>
              <a:t>ефект був надзвичайний: </a:t>
            </a:r>
            <a:r>
              <a:rPr lang="en-US" sz="2800" dirty="0">
                <a:solidFill>
                  <a:schemeClr val="bg1"/>
                </a:solidFill>
                <a:latin typeface="Times New Roman" panose="02020603050405020304" pitchFamily="18" charset="0"/>
                <a:cs typeface="Times New Roman" panose="02020603050405020304" pitchFamily="18" charset="0"/>
              </a:rPr>
              <a:t>Time </a:t>
            </a:r>
            <a:r>
              <a:rPr lang="uk-UA" sz="2800" dirty="0">
                <a:solidFill>
                  <a:schemeClr val="bg1"/>
                </a:solidFill>
                <a:latin typeface="Times New Roman" panose="02020603050405020304" pitchFamily="18" charset="0"/>
                <a:cs typeface="Times New Roman" panose="02020603050405020304" pitchFamily="18" charset="0"/>
              </a:rPr>
              <a:t>назвав Ґрету людиною року, про неї писали і говорили повсюди. В </a:t>
            </a:r>
            <a:r>
              <a:rPr lang="uk-UA" sz="2800" dirty="0" smtClean="0">
                <a:solidFill>
                  <a:schemeClr val="bg1"/>
                </a:solidFill>
                <a:latin typeface="Times New Roman" panose="02020603050405020304" pitchFamily="18" charset="0"/>
                <a:cs typeface="Times New Roman" panose="02020603050405020304" pitchFamily="18" charset="0"/>
              </a:rPr>
              <a:t>результаті</a:t>
            </a:r>
            <a:r>
              <a:rPr lang="en-US" sz="2800" dirty="0" smtClean="0">
                <a:solidFill>
                  <a:schemeClr val="bg1"/>
                </a:solidFill>
                <a:latin typeface="Times New Roman" panose="02020603050405020304" pitchFamily="18" charset="0"/>
                <a:cs typeface="Times New Roman" panose="02020603050405020304" pitchFamily="18" charset="0"/>
              </a:rPr>
              <a:t> </a:t>
            </a:r>
            <a:r>
              <a:rPr lang="uk-UA" sz="2800" dirty="0">
                <a:solidFill>
                  <a:schemeClr val="bg1"/>
                </a:solidFill>
                <a:latin typeface="Times New Roman" panose="02020603050405020304" pitchFamily="18" charset="0"/>
                <a:cs typeface="Times New Roman" panose="02020603050405020304" pitchFamily="18" charset="0"/>
              </a:rPr>
              <a:t>молоді кліматичні активісти «допомогли сформувати громадську думку і кинули виклик світовим лідерам щодо негайних дій</a:t>
            </a:r>
            <a:r>
              <a:rPr lang="uk-UA" sz="2800" dirty="0" smtClean="0">
                <a:solidFill>
                  <a:schemeClr val="bg1"/>
                </a:solidFill>
                <a:latin typeface="Times New Roman" panose="02020603050405020304" pitchFamily="18" charset="0"/>
                <a:cs typeface="Times New Roman" panose="02020603050405020304" pitchFamily="18" charset="0"/>
              </a:rPr>
              <a:t>»</a:t>
            </a:r>
            <a:r>
              <a:rPr lang="en-US" sz="2800" dirty="0" smtClean="0">
                <a:solidFill>
                  <a:schemeClr val="bg1"/>
                </a:solidFill>
                <a:latin typeface="Times New Roman" panose="02020603050405020304" pitchFamily="18" charset="0"/>
                <a:cs typeface="Times New Roman" panose="02020603050405020304" pitchFamily="18" charset="0"/>
              </a:rPr>
              <a:t>. </a:t>
            </a:r>
            <a:r>
              <a:rPr lang="uk-UA" sz="2800" dirty="0">
                <a:solidFill>
                  <a:schemeClr val="bg1"/>
                </a:solidFill>
                <a:latin typeface="Times New Roman" panose="02020603050405020304" pitchFamily="18" charset="0"/>
                <a:cs typeface="Times New Roman" panose="02020603050405020304" pitchFamily="18" charset="0"/>
              </a:rPr>
              <a:t>Тобто ставлення суспільства до питання зміни клімату стало набагато більш гострим: дедалі більше людей вважають його пріоритетним.</a:t>
            </a:r>
          </a:p>
        </p:txBody>
      </p:sp>
      <p:pic>
        <p:nvPicPr>
          <p:cNvPr id="3" name="Рисунок 2"/>
          <p:cNvPicPr>
            <a:picLocks noChangeAspect="1"/>
          </p:cNvPicPr>
          <p:nvPr/>
        </p:nvPicPr>
        <p:blipFill>
          <a:blip r:embed="rId2"/>
          <a:stretch>
            <a:fillRect/>
          </a:stretch>
        </p:blipFill>
        <p:spPr>
          <a:xfrm>
            <a:off x="9829800" y="1181100"/>
            <a:ext cx="7970613" cy="7695902"/>
          </a:xfrm>
          <a:prstGeom prst="rect">
            <a:avLst/>
          </a:prstGeom>
        </p:spPr>
      </p:pic>
    </p:spTree>
    <p:extLst>
      <p:ext uri="{BB962C8B-B14F-4D97-AF65-F5344CB8AC3E}">
        <p14:creationId xmlns:p14="http://schemas.microsoft.com/office/powerpoint/2010/main" val="31971989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9427D"/>
        </a:solidFill>
        <a:effectLst/>
      </p:bgPr>
    </p:bg>
    <p:spTree>
      <p:nvGrpSpPr>
        <p:cNvPr id="1" name=""/>
        <p:cNvGrpSpPr/>
        <p:nvPr/>
      </p:nvGrpSpPr>
      <p:grpSpPr>
        <a:xfrm>
          <a:off x="0" y="0"/>
          <a:ext cx="0" cy="0"/>
          <a:chOff x="0" y="0"/>
          <a:chExt cx="0" cy="0"/>
        </a:xfrm>
      </p:grpSpPr>
      <p:sp>
        <p:nvSpPr>
          <p:cNvPr id="4" name="Прямоугольник 3"/>
          <p:cNvSpPr/>
          <p:nvPr/>
        </p:nvSpPr>
        <p:spPr>
          <a:xfrm>
            <a:off x="457200" y="571500"/>
            <a:ext cx="17221200" cy="9140964"/>
          </a:xfrm>
          <a:prstGeom prst="rect">
            <a:avLst/>
          </a:prstGeom>
        </p:spPr>
        <p:txBody>
          <a:bodyPr wrap="square">
            <a:spAutoFit/>
          </a:bodyPr>
          <a:lstStyle/>
          <a:p>
            <a:pPr algn="ctr"/>
            <a:r>
              <a:rPr lang="uk-UA" sz="2800" b="1" dirty="0">
                <a:solidFill>
                  <a:schemeClr val="bg1"/>
                </a:solidFill>
                <a:latin typeface="Times New Roman" panose="02020603050405020304" pitchFamily="18" charset="0"/>
                <a:cs typeface="Times New Roman" panose="02020603050405020304" pitchFamily="18" charset="0"/>
              </a:rPr>
              <a:t>Зміна поведінки. </a:t>
            </a:r>
            <a:r>
              <a:rPr lang="uk-UA" sz="2800" dirty="0">
                <a:solidFill>
                  <a:schemeClr val="bg1"/>
                </a:solidFill>
                <a:latin typeface="Times New Roman" panose="02020603050405020304" pitchFamily="18" charset="0"/>
                <a:cs typeface="Times New Roman" panose="02020603050405020304" pitchFamily="18" charset="0"/>
              </a:rPr>
              <a:t>Чи перейшло це в реальні дії? Частково так. Під тиском громадської думки уряди почали оголошувати надзвичайний стан для клімату, брати жорсткіші зобов’язання щодо скорочення викидів. Бізнес також реагує: опитування показало, що 8 з 10 менеджерів великих компаній після 2018 року більше інвестують у сталі технології і визнають, що кліматичні протести підвищили внутрішню увагу до сталого </a:t>
            </a:r>
            <a:r>
              <a:rPr lang="uk-UA" sz="2800" dirty="0" smtClean="0">
                <a:solidFill>
                  <a:schemeClr val="bg1"/>
                </a:solidFill>
                <a:latin typeface="Times New Roman" panose="02020603050405020304" pitchFamily="18" charset="0"/>
                <a:cs typeface="Times New Roman" panose="02020603050405020304" pitchFamily="18" charset="0"/>
              </a:rPr>
              <a:t>розвитку</a:t>
            </a:r>
            <a:r>
              <a:rPr lang="en-US" sz="2800" dirty="0" smtClean="0">
                <a:solidFill>
                  <a:schemeClr val="bg1"/>
                </a:solidFill>
                <a:latin typeface="Times New Roman" panose="02020603050405020304" pitchFamily="18" charset="0"/>
                <a:cs typeface="Times New Roman" panose="02020603050405020304" pitchFamily="18" charset="0"/>
              </a:rPr>
              <a:t>. </a:t>
            </a:r>
            <a:r>
              <a:rPr lang="uk-UA" sz="2800" dirty="0">
                <a:solidFill>
                  <a:schemeClr val="bg1"/>
                </a:solidFill>
                <a:latin typeface="Times New Roman" panose="02020603050405020304" pitchFamily="18" charset="0"/>
                <a:cs typeface="Times New Roman" panose="02020603050405020304" pitchFamily="18" charset="0"/>
              </a:rPr>
              <a:t>У широкому загалі зміни поведінки проявилися, наприклад, у популяризації концепції “</a:t>
            </a:r>
            <a:r>
              <a:rPr lang="en-US" sz="2800" dirty="0">
                <a:solidFill>
                  <a:schemeClr val="bg1"/>
                </a:solidFill>
                <a:latin typeface="Times New Roman" panose="02020603050405020304" pitchFamily="18" charset="0"/>
                <a:cs typeface="Times New Roman" panose="02020603050405020304" pitchFamily="18" charset="0"/>
              </a:rPr>
              <a:t>flight shame” (</a:t>
            </a:r>
            <a:r>
              <a:rPr lang="uk-UA" sz="2800" dirty="0">
                <a:solidFill>
                  <a:schemeClr val="bg1"/>
                </a:solidFill>
                <a:latin typeface="Times New Roman" panose="02020603050405020304" pitchFamily="18" charset="0"/>
                <a:cs typeface="Times New Roman" panose="02020603050405020304" pitchFamily="18" charset="0"/>
              </a:rPr>
              <a:t>відмова від </a:t>
            </a:r>
            <a:r>
              <a:rPr lang="uk-UA" sz="2800" dirty="0" err="1">
                <a:solidFill>
                  <a:schemeClr val="bg1"/>
                </a:solidFill>
                <a:latin typeface="Times New Roman" panose="02020603050405020304" pitchFamily="18" charset="0"/>
                <a:cs typeface="Times New Roman" panose="02020603050405020304" pitchFamily="18" charset="0"/>
              </a:rPr>
              <a:t>авіаперельотів</a:t>
            </a:r>
            <a:r>
              <a:rPr lang="uk-UA" sz="2800" dirty="0">
                <a:solidFill>
                  <a:schemeClr val="bg1"/>
                </a:solidFill>
                <a:latin typeface="Times New Roman" panose="02020603050405020304" pitchFamily="18" charset="0"/>
                <a:cs typeface="Times New Roman" panose="02020603050405020304" pitchFamily="18" charset="0"/>
              </a:rPr>
              <a:t> без нагальної потреби), переході на рослинну дієту, тиску споживачів на бренди з вимогою екологічності. Усе це – наслідки того, що кліматична тема стала масовою і особистісно важливою</a:t>
            </a:r>
            <a:r>
              <a:rPr lang="uk-UA" sz="2800" dirty="0" smtClean="0">
                <a:solidFill>
                  <a:schemeClr val="bg1"/>
                </a:solidFill>
                <a:latin typeface="Times New Roman" panose="02020603050405020304" pitchFamily="18" charset="0"/>
                <a:cs typeface="Times New Roman" panose="02020603050405020304" pitchFamily="18" charset="0"/>
              </a:rPr>
              <a:t>.</a:t>
            </a:r>
          </a:p>
          <a:p>
            <a:pPr algn="ctr"/>
            <a:endParaRPr lang="uk-UA" sz="2800" dirty="0" smtClean="0">
              <a:solidFill>
                <a:schemeClr val="bg1"/>
              </a:solidFill>
              <a:latin typeface="Times New Roman" panose="02020603050405020304" pitchFamily="18" charset="0"/>
              <a:cs typeface="Times New Roman" panose="02020603050405020304" pitchFamily="18" charset="0"/>
            </a:endParaRPr>
          </a:p>
          <a:p>
            <a:pPr algn="ctr"/>
            <a:endParaRPr lang="uk-UA" sz="2800" dirty="0">
              <a:solidFill>
                <a:schemeClr val="bg1"/>
              </a:solidFill>
              <a:latin typeface="Times New Roman" panose="02020603050405020304" pitchFamily="18" charset="0"/>
              <a:cs typeface="Times New Roman" panose="02020603050405020304" pitchFamily="18" charset="0"/>
            </a:endParaRPr>
          </a:p>
          <a:p>
            <a:pPr algn="ctr"/>
            <a:endParaRPr lang="uk-UA" sz="2800" dirty="0" smtClean="0">
              <a:solidFill>
                <a:schemeClr val="bg1"/>
              </a:solidFill>
              <a:latin typeface="Times New Roman" panose="02020603050405020304" pitchFamily="18" charset="0"/>
              <a:cs typeface="Times New Roman" panose="02020603050405020304" pitchFamily="18" charset="0"/>
            </a:endParaRPr>
          </a:p>
          <a:p>
            <a:pPr algn="ctr"/>
            <a:endParaRPr lang="uk-UA" sz="2800" dirty="0">
              <a:solidFill>
                <a:schemeClr val="bg1"/>
              </a:solidFill>
              <a:latin typeface="Times New Roman" panose="02020603050405020304" pitchFamily="18" charset="0"/>
              <a:cs typeface="Times New Roman" panose="02020603050405020304" pitchFamily="18" charset="0"/>
            </a:endParaRPr>
          </a:p>
          <a:p>
            <a:pPr algn="ctr"/>
            <a:endParaRPr lang="uk-UA" sz="2800" dirty="0" smtClean="0">
              <a:solidFill>
                <a:schemeClr val="bg1"/>
              </a:solidFill>
              <a:latin typeface="Times New Roman" panose="02020603050405020304" pitchFamily="18" charset="0"/>
              <a:cs typeface="Times New Roman" panose="02020603050405020304" pitchFamily="18" charset="0"/>
            </a:endParaRPr>
          </a:p>
          <a:p>
            <a:pPr algn="ctr"/>
            <a:endParaRPr lang="uk-UA" sz="2800" dirty="0">
              <a:solidFill>
                <a:schemeClr val="bg1"/>
              </a:solidFill>
              <a:latin typeface="Times New Roman" panose="02020603050405020304" pitchFamily="18" charset="0"/>
              <a:cs typeface="Times New Roman" panose="02020603050405020304" pitchFamily="18" charset="0"/>
            </a:endParaRPr>
          </a:p>
          <a:p>
            <a:pPr algn="ctr"/>
            <a:endParaRPr lang="uk-UA" sz="2800" dirty="0" smtClean="0">
              <a:solidFill>
                <a:schemeClr val="bg1"/>
              </a:solidFill>
              <a:latin typeface="Times New Roman" panose="02020603050405020304" pitchFamily="18" charset="0"/>
              <a:cs typeface="Times New Roman" panose="02020603050405020304" pitchFamily="18" charset="0"/>
            </a:endParaRPr>
          </a:p>
          <a:p>
            <a:pPr algn="ctr"/>
            <a:endParaRPr lang="uk-UA" sz="2800" dirty="0" smtClean="0">
              <a:solidFill>
                <a:schemeClr val="bg1"/>
              </a:solidFill>
              <a:latin typeface="Times New Roman" panose="02020603050405020304" pitchFamily="18" charset="0"/>
              <a:cs typeface="Times New Roman" panose="02020603050405020304" pitchFamily="18" charset="0"/>
            </a:endParaRPr>
          </a:p>
          <a:p>
            <a:pPr algn="ctr"/>
            <a:r>
              <a:rPr lang="uk-UA" sz="2800" dirty="0" smtClean="0">
                <a:solidFill>
                  <a:schemeClr val="bg1"/>
                </a:solidFill>
                <a:latin typeface="Times New Roman" panose="02020603050405020304" pitchFamily="18" charset="0"/>
                <a:cs typeface="Times New Roman" panose="02020603050405020304" pitchFamily="18" charset="0"/>
              </a:rPr>
              <a:t>Кліматичні </a:t>
            </a:r>
            <a:r>
              <a:rPr lang="en-US" sz="2800" dirty="0">
                <a:solidFill>
                  <a:schemeClr val="bg1"/>
                </a:solidFill>
                <a:latin typeface="Times New Roman" panose="02020603050405020304" pitchFamily="18" charset="0"/>
                <a:cs typeface="Times New Roman" panose="02020603050405020304" pitchFamily="18" charset="0"/>
              </a:rPr>
              <a:t>PR-</a:t>
            </a:r>
            <a:r>
              <a:rPr lang="uk-UA" sz="2800" dirty="0">
                <a:solidFill>
                  <a:schemeClr val="bg1"/>
                </a:solidFill>
                <a:latin typeface="Times New Roman" panose="02020603050405020304" pitchFamily="18" charset="0"/>
                <a:cs typeface="Times New Roman" panose="02020603050405020304" pitchFamily="18" charset="0"/>
              </a:rPr>
              <a:t>кампанії переважно носять характер суспільного руху: вони не мають єдиного «режисера», вони децентралізовані. Це новий тип – горизонтальна комунікація, де кожен учасник (школяр з плакатом, волонтер у </a:t>
            </a:r>
            <a:r>
              <a:rPr lang="uk-UA" sz="2800" dirty="0" err="1">
                <a:solidFill>
                  <a:schemeClr val="bg1"/>
                </a:solidFill>
                <a:latin typeface="Times New Roman" panose="02020603050405020304" pitchFamily="18" charset="0"/>
                <a:cs typeface="Times New Roman" panose="02020603050405020304" pitchFamily="18" charset="0"/>
              </a:rPr>
              <a:t>соцмережах</a:t>
            </a:r>
            <a:r>
              <a:rPr lang="uk-UA" sz="2800" dirty="0">
                <a:solidFill>
                  <a:schemeClr val="bg1"/>
                </a:solidFill>
                <a:latin typeface="Times New Roman" panose="02020603050405020304" pitchFamily="18" charset="0"/>
                <a:cs typeface="Times New Roman" panose="02020603050405020304" pitchFamily="18" charset="0"/>
              </a:rPr>
              <a:t>) сам стає медіа. </a:t>
            </a:r>
            <a:r>
              <a:rPr lang="en-US" sz="2800" dirty="0">
                <a:solidFill>
                  <a:schemeClr val="bg1"/>
                </a:solidFill>
                <a:latin typeface="Times New Roman" panose="02020603050405020304" pitchFamily="18" charset="0"/>
                <a:cs typeface="Times New Roman" panose="02020603050405020304" pitchFamily="18" charset="0"/>
              </a:rPr>
              <a:t>Fridays for Future </a:t>
            </a:r>
            <a:r>
              <a:rPr lang="uk-UA" sz="2800" dirty="0">
                <a:solidFill>
                  <a:schemeClr val="bg1"/>
                </a:solidFill>
                <a:latin typeface="Times New Roman" panose="02020603050405020304" pitchFamily="18" charset="0"/>
                <a:cs typeface="Times New Roman" panose="02020603050405020304" pitchFamily="18" charset="0"/>
              </a:rPr>
              <a:t>став майданчиком, на якому виросло ціле покоління еко-активістів, озброєних умінням привертати увагу. Через пандемію 2020 року частина активності перейшла в онлайн: </a:t>
            </a:r>
            <a:r>
              <a:rPr lang="uk-UA" sz="2800" dirty="0" err="1">
                <a:solidFill>
                  <a:schemeClr val="bg1"/>
                </a:solidFill>
                <a:latin typeface="Times New Roman" panose="02020603050405020304" pitchFamily="18" charset="0"/>
                <a:cs typeface="Times New Roman" panose="02020603050405020304" pitchFamily="18" charset="0"/>
              </a:rPr>
              <a:t>хештеги</a:t>
            </a:r>
            <a:r>
              <a:rPr lang="uk-UA"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DigitalStrike</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ClimateStrikeOnline</a:t>
            </a:r>
            <a:r>
              <a:rPr lang="en-US" sz="2800" dirty="0">
                <a:solidFill>
                  <a:schemeClr val="bg1"/>
                </a:solidFill>
                <a:latin typeface="Times New Roman" panose="02020603050405020304" pitchFamily="18" charset="0"/>
                <a:cs typeface="Times New Roman" panose="02020603050405020304" pitchFamily="18" charset="0"/>
              </a:rPr>
              <a:t> </a:t>
            </a:r>
            <a:r>
              <a:rPr lang="uk-UA" sz="2800" dirty="0">
                <a:solidFill>
                  <a:schemeClr val="bg1"/>
                </a:solidFill>
                <a:latin typeface="Times New Roman" panose="02020603050405020304" pitchFamily="18" charset="0"/>
                <a:cs typeface="Times New Roman" panose="02020603050405020304" pitchFamily="18" charset="0"/>
              </a:rPr>
              <a:t>дозволили продовжити кампанію в </a:t>
            </a:r>
            <a:r>
              <a:rPr lang="uk-UA" sz="2800" dirty="0" smtClean="0">
                <a:solidFill>
                  <a:schemeClr val="bg1"/>
                </a:solidFill>
                <a:latin typeface="Times New Roman" panose="02020603050405020304" pitchFamily="18" charset="0"/>
                <a:cs typeface="Times New Roman" panose="02020603050405020304" pitchFamily="18" charset="0"/>
              </a:rPr>
              <a:t>інтернеті</a:t>
            </a:r>
            <a:r>
              <a:rPr lang="en-US" sz="2800" dirty="0" smtClean="0">
                <a:solidFill>
                  <a:schemeClr val="bg1"/>
                </a:solidFill>
                <a:latin typeface="Times New Roman" panose="02020603050405020304" pitchFamily="18" charset="0"/>
                <a:cs typeface="Times New Roman" panose="02020603050405020304" pitchFamily="18" charset="0"/>
              </a:rPr>
              <a:t>. </a:t>
            </a:r>
            <a:r>
              <a:rPr lang="uk-UA" sz="2800" dirty="0">
                <a:solidFill>
                  <a:schemeClr val="bg1"/>
                </a:solidFill>
                <a:latin typeface="Times New Roman" panose="02020603050405020304" pitchFamily="18" charset="0"/>
                <a:cs typeface="Times New Roman" panose="02020603050405020304" pitchFamily="18" charset="0"/>
              </a:rPr>
              <a:t>Це розширило охоплення руху, зробивши його ще більш глобальним і інклюзивним.</a:t>
            </a:r>
          </a:p>
        </p:txBody>
      </p:sp>
      <p:sp>
        <p:nvSpPr>
          <p:cNvPr id="5" name="Стрелка вниз 4"/>
          <p:cNvSpPr/>
          <p:nvPr/>
        </p:nvSpPr>
        <p:spPr>
          <a:xfrm>
            <a:off x="685800" y="4305300"/>
            <a:ext cx="3124200" cy="2514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6" name="Рисунок 5"/>
          <p:cNvPicPr>
            <a:picLocks noChangeAspect="1"/>
          </p:cNvPicPr>
          <p:nvPr/>
        </p:nvPicPr>
        <p:blipFill>
          <a:blip r:embed="rId2"/>
          <a:stretch>
            <a:fillRect/>
          </a:stretch>
        </p:blipFill>
        <p:spPr>
          <a:xfrm>
            <a:off x="5105400" y="4271551"/>
            <a:ext cx="3194581" cy="2548349"/>
          </a:xfrm>
          <a:prstGeom prst="rect">
            <a:avLst/>
          </a:prstGeom>
        </p:spPr>
      </p:pic>
      <p:pic>
        <p:nvPicPr>
          <p:cNvPr id="7" name="Рисунок 6"/>
          <p:cNvPicPr>
            <a:picLocks noChangeAspect="1"/>
          </p:cNvPicPr>
          <p:nvPr/>
        </p:nvPicPr>
        <p:blipFill>
          <a:blip r:embed="rId2"/>
          <a:stretch>
            <a:fillRect/>
          </a:stretch>
        </p:blipFill>
        <p:spPr>
          <a:xfrm>
            <a:off x="9067800" y="4271550"/>
            <a:ext cx="3194581" cy="2548349"/>
          </a:xfrm>
          <a:prstGeom prst="rect">
            <a:avLst/>
          </a:prstGeom>
        </p:spPr>
      </p:pic>
      <p:pic>
        <p:nvPicPr>
          <p:cNvPr id="8" name="Рисунок 7"/>
          <p:cNvPicPr>
            <a:picLocks noChangeAspect="1"/>
          </p:cNvPicPr>
          <p:nvPr/>
        </p:nvPicPr>
        <p:blipFill>
          <a:blip r:embed="rId2"/>
          <a:stretch>
            <a:fillRect/>
          </a:stretch>
        </p:blipFill>
        <p:spPr>
          <a:xfrm>
            <a:off x="13716000" y="4318000"/>
            <a:ext cx="3194581" cy="2548349"/>
          </a:xfrm>
          <a:prstGeom prst="rect">
            <a:avLst/>
          </a:prstGeom>
        </p:spPr>
      </p:pic>
    </p:spTree>
    <p:extLst>
      <p:ext uri="{BB962C8B-B14F-4D97-AF65-F5344CB8AC3E}">
        <p14:creationId xmlns:p14="http://schemas.microsoft.com/office/powerpoint/2010/main" val="18849401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9427D"/>
        </a:solidFill>
        <a:effectLst/>
      </p:bgPr>
    </p:bg>
    <p:spTree>
      <p:nvGrpSpPr>
        <p:cNvPr id="1" name=""/>
        <p:cNvGrpSpPr/>
        <p:nvPr/>
      </p:nvGrpSpPr>
      <p:grpSpPr>
        <a:xfrm>
          <a:off x="0" y="0"/>
          <a:ext cx="0" cy="0"/>
          <a:chOff x="0" y="0"/>
          <a:chExt cx="0" cy="0"/>
        </a:xfrm>
      </p:grpSpPr>
      <p:sp>
        <p:nvSpPr>
          <p:cNvPr id="4" name="Прямоугольник 3"/>
          <p:cNvSpPr/>
          <p:nvPr/>
        </p:nvSpPr>
        <p:spPr>
          <a:xfrm>
            <a:off x="382814" y="605831"/>
            <a:ext cx="17526000" cy="2554545"/>
          </a:xfrm>
          <a:prstGeom prst="rect">
            <a:avLst/>
          </a:prstGeom>
        </p:spPr>
        <p:txBody>
          <a:bodyPr wrap="square">
            <a:spAutoFit/>
          </a:bodyPr>
          <a:lstStyle/>
          <a:p>
            <a:pPr algn="ctr"/>
            <a:r>
              <a:rPr lang="en-US" sz="3200" b="1" dirty="0">
                <a:solidFill>
                  <a:schemeClr val="bg1"/>
                </a:solidFill>
                <a:latin typeface="Times New Roman" panose="02020603050405020304" pitchFamily="18" charset="0"/>
                <a:cs typeface="Times New Roman" panose="02020603050405020304" pitchFamily="18" charset="0"/>
              </a:rPr>
              <a:t>PR-</a:t>
            </a:r>
            <a:r>
              <a:rPr lang="uk-UA" sz="3200" b="1" dirty="0">
                <a:solidFill>
                  <a:schemeClr val="bg1"/>
                </a:solidFill>
                <a:latin typeface="Times New Roman" panose="02020603050405020304" pitchFamily="18" charset="0"/>
                <a:cs typeface="Times New Roman" panose="02020603050405020304" pitchFamily="18" charset="0"/>
              </a:rPr>
              <a:t>успіх руху </a:t>
            </a:r>
            <a:r>
              <a:rPr lang="en-US" sz="3200" b="1" dirty="0">
                <a:solidFill>
                  <a:schemeClr val="bg1"/>
                </a:solidFill>
                <a:latin typeface="Times New Roman" panose="02020603050405020304" pitchFamily="18" charset="0"/>
                <a:cs typeface="Times New Roman" panose="02020603050405020304" pitchFamily="18" charset="0"/>
              </a:rPr>
              <a:t>Fridays for Future </a:t>
            </a:r>
            <a:r>
              <a:rPr lang="uk-UA" sz="3200" b="1" dirty="0">
                <a:solidFill>
                  <a:schemeClr val="bg1"/>
                </a:solidFill>
                <a:latin typeface="Times New Roman" panose="02020603050405020304" pitchFamily="18" charset="0"/>
                <a:cs typeface="Times New Roman" panose="02020603050405020304" pitchFamily="18" charset="0"/>
              </a:rPr>
              <a:t>полягає у комбінації емоційного морального меседжу та масової мобілізації молоді. Вони зуміли перетворити складну наукову проблему на зрозумілу етичну історію: «ви крадете наше майбутнє». Це яскравий приклад кампанії підвищення обізнаності і зміни думки, що поступово приводить і до змін у поведінці суспільства та політики урядів.</a:t>
            </a:r>
            <a:endParaRPr lang="uk-UA" sz="3200" dirty="0">
              <a:solidFill>
                <a:schemeClr val="bg1"/>
              </a:solidFill>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2"/>
          <a:stretch>
            <a:fillRect/>
          </a:stretch>
        </p:blipFill>
        <p:spPr>
          <a:xfrm>
            <a:off x="0" y="3314700"/>
            <a:ext cx="6803571" cy="3810000"/>
          </a:xfrm>
          <a:prstGeom prst="rect">
            <a:avLst/>
          </a:prstGeom>
        </p:spPr>
      </p:pic>
      <p:pic>
        <p:nvPicPr>
          <p:cNvPr id="5" name="Рисунок 4"/>
          <p:cNvPicPr>
            <a:picLocks noChangeAspect="1"/>
          </p:cNvPicPr>
          <p:nvPr/>
        </p:nvPicPr>
        <p:blipFill>
          <a:blip r:embed="rId3"/>
          <a:stretch>
            <a:fillRect/>
          </a:stretch>
        </p:blipFill>
        <p:spPr>
          <a:xfrm>
            <a:off x="6803570" y="3314700"/>
            <a:ext cx="5703593" cy="3810000"/>
          </a:xfrm>
          <a:prstGeom prst="rect">
            <a:avLst/>
          </a:prstGeom>
        </p:spPr>
      </p:pic>
      <p:pic>
        <p:nvPicPr>
          <p:cNvPr id="6" name="Рисунок 5"/>
          <p:cNvPicPr>
            <a:picLocks noChangeAspect="1"/>
          </p:cNvPicPr>
          <p:nvPr/>
        </p:nvPicPr>
        <p:blipFill>
          <a:blip r:embed="rId4"/>
          <a:stretch>
            <a:fillRect/>
          </a:stretch>
        </p:blipFill>
        <p:spPr>
          <a:xfrm>
            <a:off x="12507162" y="3314700"/>
            <a:ext cx="5780837" cy="3810000"/>
          </a:xfrm>
          <a:prstGeom prst="rect">
            <a:avLst/>
          </a:prstGeom>
        </p:spPr>
      </p:pic>
      <p:sp>
        <p:nvSpPr>
          <p:cNvPr id="7" name="Полилиния 6"/>
          <p:cNvSpPr/>
          <p:nvPr/>
        </p:nvSpPr>
        <p:spPr>
          <a:xfrm>
            <a:off x="3629" y="7433347"/>
            <a:ext cx="18284370" cy="2525486"/>
          </a:xfrm>
          <a:custGeom>
            <a:avLst/>
            <a:gdLst>
              <a:gd name="connsiteX0" fmla="*/ 0 w 18534743"/>
              <a:gd name="connsiteY0" fmla="*/ 2525486 h 2525486"/>
              <a:gd name="connsiteX1" fmla="*/ 1262743 w 18534743"/>
              <a:gd name="connsiteY1" fmla="*/ 1393371 h 2525486"/>
              <a:gd name="connsiteX2" fmla="*/ 1901372 w 18534743"/>
              <a:gd name="connsiteY2" fmla="*/ 1059543 h 2525486"/>
              <a:gd name="connsiteX3" fmla="*/ 2714172 w 18534743"/>
              <a:gd name="connsiteY3" fmla="*/ 2133600 h 2525486"/>
              <a:gd name="connsiteX4" fmla="*/ 4049486 w 18534743"/>
              <a:gd name="connsiteY4" fmla="*/ 478971 h 2525486"/>
              <a:gd name="connsiteX5" fmla="*/ 2786743 w 18534743"/>
              <a:gd name="connsiteY5" fmla="*/ 449943 h 2525486"/>
              <a:gd name="connsiteX6" fmla="*/ 3309257 w 18534743"/>
              <a:gd name="connsiteY6" fmla="*/ 1480457 h 2525486"/>
              <a:gd name="connsiteX7" fmla="*/ 6734629 w 18534743"/>
              <a:gd name="connsiteY7" fmla="*/ 2133600 h 2525486"/>
              <a:gd name="connsiteX8" fmla="*/ 10421257 w 18534743"/>
              <a:gd name="connsiteY8" fmla="*/ 653143 h 2525486"/>
              <a:gd name="connsiteX9" fmla="*/ 6284686 w 18534743"/>
              <a:gd name="connsiteY9" fmla="*/ 508000 h 2525486"/>
              <a:gd name="connsiteX10" fmla="*/ 9347200 w 18534743"/>
              <a:gd name="connsiteY10" fmla="*/ 1494971 h 2525486"/>
              <a:gd name="connsiteX11" fmla="*/ 11321143 w 18534743"/>
              <a:gd name="connsiteY11" fmla="*/ 2380343 h 2525486"/>
              <a:gd name="connsiteX12" fmla="*/ 12714514 w 18534743"/>
              <a:gd name="connsiteY12" fmla="*/ 319314 h 2525486"/>
              <a:gd name="connsiteX13" fmla="*/ 13977257 w 18534743"/>
              <a:gd name="connsiteY13" fmla="*/ 1756228 h 2525486"/>
              <a:gd name="connsiteX14" fmla="*/ 11509829 w 18534743"/>
              <a:gd name="connsiteY14" fmla="*/ 783771 h 2525486"/>
              <a:gd name="connsiteX15" fmla="*/ 16720457 w 18534743"/>
              <a:gd name="connsiteY15" fmla="*/ 624114 h 2525486"/>
              <a:gd name="connsiteX16" fmla="*/ 15152914 w 18534743"/>
              <a:gd name="connsiteY16" fmla="*/ 2307771 h 2525486"/>
              <a:gd name="connsiteX17" fmla="*/ 16923657 w 18534743"/>
              <a:gd name="connsiteY17" fmla="*/ 478971 h 2525486"/>
              <a:gd name="connsiteX18" fmla="*/ 17518743 w 18534743"/>
              <a:gd name="connsiteY18" fmla="*/ 1262743 h 2525486"/>
              <a:gd name="connsiteX19" fmla="*/ 17417143 w 18534743"/>
              <a:gd name="connsiteY19" fmla="*/ 1698171 h 2525486"/>
              <a:gd name="connsiteX20" fmla="*/ 17780000 w 18534743"/>
              <a:gd name="connsiteY20" fmla="*/ 914400 h 2525486"/>
              <a:gd name="connsiteX21" fmla="*/ 18534743 w 18534743"/>
              <a:gd name="connsiteY21" fmla="*/ 0 h 2525486"/>
              <a:gd name="connsiteX22" fmla="*/ 18534743 w 18534743"/>
              <a:gd name="connsiteY22" fmla="*/ 0 h 2525486"/>
              <a:gd name="connsiteX23" fmla="*/ 18491200 w 18534743"/>
              <a:gd name="connsiteY23" fmla="*/ 435428 h 252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534743" h="2525486">
                <a:moveTo>
                  <a:pt x="0" y="2525486"/>
                </a:moveTo>
                <a:cubicBezTo>
                  <a:pt x="472924" y="2081590"/>
                  <a:pt x="945848" y="1637695"/>
                  <a:pt x="1262743" y="1393371"/>
                </a:cubicBezTo>
                <a:cubicBezTo>
                  <a:pt x="1579638" y="1149047"/>
                  <a:pt x="1659467" y="936172"/>
                  <a:pt x="1901372" y="1059543"/>
                </a:cubicBezTo>
                <a:cubicBezTo>
                  <a:pt x="2143277" y="1182914"/>
                  <a:pt x="2356153" y="2230362"/>
                  <a:pt x="2714172" y="2133600"/>
                </a:cubicBezTo>
                <a:cubicBezTo>
                  <a:pt x="3072191" y="2036838"/>
                  <a:pt x="4037391" y="759580"/>
                  <a:pt x="4049486" y="478971"/>
                </a:cubicBezTo>
                <a:cubicBezTo>
                  <a:pt x="4061581" y="198362"/>
                  <a:pt x="2910115" y="283029"/>
                  <a:pt x="2786743" y="449943"/>
                </a:cubicBezTo>
                <a:cubicBezTo>
                  <a:pt x="2663372" y="616857"/>
                  <a:pt x="2651276" y="1199848"/>
                  <a:pt x="3309257" y="1480457"/>
                </a:cubicBezTo>
                <a:cubicBezTo>
                  <a:pt x="3967238" y="1761066"/>
                  <a:pt x="5549296" y="2271486"/>
                  <a:pt x="6734629" y="2133600"/>
                </a:cubicBezTo>
                <a:cubicBezTo>
                  <a:pt x="7919962" y="1995714"/>
                  <a:pt x="10496247" y="924076"/>
                  <a:pt x="10421257" y="653143"/>
                </a:cubicBezTo>
                <a:cubicBezTo>
                  <a:pt x="10346267" y="382210"/>
                  <a:pt x="6463696" y="367695"/>
                  <a:pt x="6284686" y="508000"/>
                </a:cubicBezTo>
                <a:cubicBezTo>
                  <a:pt x="6105677" y="648305"/>
                  <a:pt x="8507791" y="1182914"/>
                  <a:pt x="9347200" y="1494971"/>
                </a:cubicBezTo>
                <a:cubicBezTo>
                  <a:pt x="10186609" y="1807028"/>
                  <a:pt x="10759924" y="2576286"/>
                  <a:pt x="11321143" y="2380343"/>
                </a:cubicBezTo>
                <a:cubicBezTo>
                  <a:pt x="11882362" y="2184400"/>
                  <a:pt x="12271828" y="423333"/>
                  <a:pt x="12714514" y="319314"/>
                </a:cubicBezTo>
                <a:cubicBezTo>
                  <a:pt x="13157200" y="215295"/>
                  <a:pt x="14178038" y="1678818"/>
                  <a:pt x="13977257" y="1756228"/>
                </a:cubicBezTo>
                <a:cubicBezTo>
                  <a:pt x="13776476" y="1833637"/>
                  <a:pt x="11052629" y="972457"/>
                  <a:pt x="11509829" y="783771"/>
                </a:cubicBezTo>
                <a:cubicBezTo>
                  <a:pt x="11967029" y="595085"/>
                  <a:pt x="16113276" y="370114"/>
                  <a:pt x="16720457" y="624114"/>
                </a:cubicBezTo>
                <a:cubicBezTo>
                  <a:pt x="17327638" y="878114"/>
                  <a:pt x="15119047" y="2331961"/>
                  <a:pt x="15152914" y="2307771"/>
                </a:cubicBezTo>
                <a:cubicBezTo>
                  <a:pt x="15186781" y="2283581"/>
                  <a:pt x="16529352" y="653142"/>
                  <a:pt x="16923657" y="478971"/>
                </a:cubicBezTo>
                <a:cubicBezTo>
                  <a:pt x="17317962" y="304800"/>
                  <a:pt x="17436495" y="1059543"/>
                  <a:pt x="17518743" y="1262743"/>
                </a:cubicBezTo>
                <a:cubicBezTo>
                  <a:pt x="17600991" y="1465943"/>
                  <a:pt x="17373600" y="1756228"/>
                  <a:pt x="17417143" y="1698171"/>
                </a:cubicBezTo>
                <a:cubicBezTo>
                  <a:pt x="17460686" y="1640114"/>
                  <a:pt x="17593733" y="1197428"/>
                  <a:pt x="17780000" y="914400"/>
                </a:cubicBezTo>
                <a:cubicBezTo>
                  <a:pt x="17966267" y="631372"/>
                  <a:pt x="18534743" y="0"/>
                  <a:pt x="18534743" y="0"/>
                </a:cubicBezTo>
                <a:lnTo>
                  <a:pt x="18534743" y="0"/>
                </a:lnTo>
                <a:lnTo>
                  <a:pt x="18491200" y="435428"/>
                </a:lnTo>
              </a:path>
            </a:pathLst>
          </a:custGeom>
        </p:spPr>
        <p:style>
          <a:lnRef idx="3">
            <a:schemeClr val="accent3"/>
          </a:lnRef>
          <a:fillRef idx="0">
            <a:schemeClr val="accent3"/>
          </a:fillRef>
          <a:effectRef idx="2">
            <a:schemeClr val="accent3"/>
          </a:effectRef>
          <a:fontRef idx="minor">
            <a:schemeClr val="tx1"/>
          </a:fontRef>
        </p:style>
        <p:txBody>
          <a:bodyPr rtlCol="0" anchor="ctr"/>
          <a:lstStyle/>
          <a:p>
            <a:pPr algn="ctr"/>
            <a:endParaRPr lang="uk-UA"/>
          </a:p>
        </p:txBody>
      </p:sp>
    </p:spTree>
    <p:extLst>
      <p:ext uri="{BB962C8B-B14F-4D97-AF65-F5344CB8AC3E}">
        <p14:creationId xmlns:p14="http://schemas.microsoft.com/office/powerpoint/2010/main" val="5638889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63B8A7"/>
        </a:solidFill>
        <a:effectLst/>
      </p:bgPr>
    </p:bg>
    <p:spTree>
      <p:nvGrpSpPr>
        <p:cNvPr id="1" name=""/>
        <p:cNvGrpSpPr/>
        <p:nvPr/>
      </p:nvGrpSpPr>
      <p:grpSpPr>
        <a:xfrm>
          <a:off x="0" y="0"/>
          <a:ext cx="0" cy="0"/>
          <a:chOff x="0" y="0"/>
          <a:chExt cx="0" cy="0"/>
        </a:xfrm>
      </p:grpSpPr>
      <p:sp>
        <p:nvSpPr>
          <p:cNvPr id="3" name="TextBox 3"/>
          <p:cNvSpPr txBox="1"/>
          <p:nvPr/>
        </p:nvSpPr>
        <p:spPr>
          <a:xfrm>
            <a:off x="1066800" y="495300"/>
            <a:ext cx="15773400" cy="1846659"/>
          </a:xfrm>
          <a:prstGeom prst="rect">
            <a:avLst/>
          </a:prstGeom>
        </p:spPr>
        <p:txBody>
          <a:bodyPr wrap="square" lIns="0" tIns="0" rIns="0" bIns="0" rtlCol="0" anchor="t">
            <a:spAutoFit/>
          </a:bodyPr>
          <a:lstStyle/>
          <a:p>
            <a:pPr lvl="0" algn="ctr"/>
            <a:r>
              <a:rPr lang="ru-RU" sz="6000" b="1" dirty="0">
                <a:solidFill>
                  <a:srgbClr val="264C3D"/>
                </a:solidFill>
                <a:latin typeface="Times New Roman" panose="02020603050405020304" pitchFamily="18" charset="0"/>
                <a:ea typeface="Arita Buri Bold"/>
                <a:cs typeface="Times New Roman" panose="02020603050405020304" pitchFamily="18" charset="0"/>
                <a:sym typeface="Arita Buri Bold"/>
              </a:rPr>
              <a:t>PR-</a:t>
            </a:r>
            <a:r>
              <a:rPr lang="ru-RU" sz="6000" b="1" dirty="0" err="1">
                <a:solidFill>
                  <a:srgbClr val="264C3D"/>
                </a:solidFill>
                <a:latin typeface="Times New Roman" panose="02020603050405020304" pitchFamily="18" charset="0"/>
                <a:ea typeface="Arita Buri Bold"/>
                <a:cs typeface="Times New Roman" panose="02020603050405020304" pitchFamily="18" charset="0"/>
                <a:sym typeface="Arita Buri Bold"/>
              </a:rPr>
              <a:t>кампанії</a:t>
            </a:r>
            <a:r>
              <a:rPr lang="ru-RU" sz="6000" b="1" dirty="0">
                <a:solidFill>
                  <a:srgbClr val="264C3D"/>
                </a:solidFill>
                <a:latin typeface="Times New Roman" panose="02020603050405020304" pitchFamily="18" charset="0"/>
                <a:ea typeface="Arita Buri Bold"/>
                <a:cs typeface="Times New Roman" panose="02020603050405020304" pitchFamily="18" charset="0"/>
                <a:sym typeface="Arita Buri Bold"/>
              </a:rPr>
              <a:t> на </a:t>
            </a:r>
            <a:r>
              <a:rPr lang="ru-RU" sz="6000" b="1" dirty="0" err="1">
                <a:solidFill>
                  <a:srgbClr val="264C3D"/>
                </a:solidFill>
                <a:latin typeface="Times New Roman" panose="02020603050405020304" pitchFamily="18" charset="0"/>
                <a:ea typeface="Arita Buri Bold"/>
                <a:cs typeface="Times New Roman" panose="02020603050405020304" pitchFamily="18" charset="0"/>
                <a:sym typeface="Arita Buri Bold"/>
              </a:rPr>
              <a:t>виборах</a:t>
            </a:r>
            <a:r>
              <a:rPr lang="ru-RU" sz="6000" b="1" dirty="0">
                <a:solidFill>
                  <a:srgbClr val="264C3D"/>
                </a:solidFill>
                <a:latin typeface="Times New Roman" panose="02020603050405020304" pitchFamily="18" charset="0"/>
                <a:ea typeface="Arita Buri Bold"/>
                <a:cs typeface="Times New Roman" panose="02020603050405020304" pitchFamily="18" charset="0"/>
                <a:sym typeface="Arita Buri Bold"/>
              </a:rPr>
              <a:t> у США: Трамп </a:t>
            </a:r>
            <a:r>
              <a:rPr lang="ru-RU" sz="6000" b="1" dirty="0" err="1">
                <a:solidFill>
                  <a:srgbClr val="264C3D"/>
                </a:solidFill>
                <a:latin typeface="Times New Roman" panose="02020603050405020304" pitchFamily="18" charset="0"/>
                <a:ea typeface="Arita Buri Bold"/>
                <a:cs typeface="Times New Roman" panose="02020603050405020304" pitchFamily="18" charset="0"/>
                <a:sym typeface="Arita Buri Bold"/>
              </a:rPr>
              <a:t>vs</a:t>
            </a:r>
            <a:r>
              <a:rPr lang="ru-RU" sz="6000" b="1" dirty="0">
                <a:solidFill>
                  <a:srgbClr val="264C3D"/>
                </a:solidFill>
                <a:latin typeface="Times New Roman" panose="02020603050405020304" pitchFamily="18" charset="0"/>
                <a:ea typeface="Arita Buri Bold"/>
                <a:cs typeface="Times New Roman" panose="02020603050405020304" pitchFamily="18" charset="0"/>
                <a:sym typeface="Arita Buri Bold"/>
              </a:rPr>
              <a:t> Байден</a:t>
            </a:r>
            <a:endParaRPr lang="en-US" sz="6000" b="1" u="none" dirty="0">
              <a:solidFill>
                <a:srgbClr val="264C3D"/>
              </a:solidFill>
              <a:latin typeface="Times New Roman" panose="02020603050405020304" pitchFamily="18" charset="0"/>
              <a:ea typeface="Arita Buri Bold"/>
              <a:cs typeface="Times New Roman" panose="02020603050405020304" pitchFamily="18" charset="0"/>
              <a:sym typeface="Arita Buri Bold"/>
            </a:endParaRPr>
          </a:p>
        </p:txBody>
      </p:sp>
      <p:pic>
        <p:nvPicPr>
          <p:cNvPr id="8" name="Рисунок 7"/>
          <p:cNvPicPr>
            <a:picLocks noChangeAspect="1"/>
          </p:cNvPicPr>
          <p:nvPr/>
        </p:nvPicPr>
        <p:blipFill>
          <a:blip r:embed="rId2"/>
          <a:stretch>
            <a:fillRect/>
          </a:stretch>
        </p:blipFill>
        <p:spPr>
          <a:xfrm>
            <a:off x="0" y="2552700"/>
            <a:ext cx="18288000" cy="4038600"/>
          </a:xfrm>
          <a:prstGeom prst="rect">
            <a:avLst/>
          </a:prstGeom>
        </p:spPr>
      </p:pic>
      <p:sp>
        <p:nvSpPr>
          <p:cNvPr id="9" name="Прямоугольник 8"/>
          <p:cNvSpPr/>
          <p:nvPr/>
        </p:nvSpPr>
        <p:spPr>
          <a:xfrm>
            <a:off x="228600" y="6802041"/>
            <a:ext cx="17830800" cy="3323987"/>
          </a:xfrm>
          <a:prstGeom prst="rect">
            <a:avLst/>
          </a:prstGeom>
        </p:spPr>
        <p:txBody>
          <a:bodyPr wrap="square">
            <a:spAutoFit/>
          </a:bodyPr>
          <a:lstStyle/>
          <a:p>
            <a:pPr algn="ctr"/>
            <a:r>
              <a:rPr lang="uk-UA" sz="3000" dirty="0">
                <a:solidFill>
                  <a:schemeClr val="bg1"/>
                </a:solidFill>
                <a:latin typeface="Times New Roman" panose="02020603050405020304" pitchFamily="18" charset="0"/>
                <a:cs typeface="Times New Roman" panose="02020603050405020304" pitchFamily="18" charset="0"/>
              </a:rPr>
              <a:t>Політичні виборчі кампанії – це завжди масштабні </a:t>
            </a:r>
            <a:r>
              <a:rPr lang="en-US" sz="3000" dirty="0">
                <a:solidFill>
                  <a:schemeClr val="bg1"/>
                </a:solidFill>
                <a:latin typeface="Times New Roman" panose="02020603050405020304" pitchFamily="18" charset="0"/>
                <a:cs typeface="Times New Roman" panose="02020603050405020304" pitchFamily="18" charset="0"/>
              </a:rPr>
              <a:t>PR-</a:t>
            </a:r>
            <a:r>
              <a:rPr lang="uk-UA" sz="3000" dirty="0">
                <a:solidFill>
                  <a:schemeClr val="bg1"/>
                </a:solidFill>
                <a:latin typeface="Times New Roman" panose="02020603050405020304" pitchFamily="18" charset="0"/>
                <a:cs typeface="Times New Roman" panose="02020603050405020304" pitchFamily="18" charset="0"/>
              </a:rPr>
              <a:t>баталії за серця і розуми виборців. Особливо показовою була боротьба за пост президента США у 2016 та 2020 роках. Кампанії </a:t>
            </a:r>
            <a:r>
              <a:rPr lang="uk-UA" sz="3000" b="1" dirty="0">
                <a:solidFill>
                  <a:schemeClr val="bg1"/>
                </a:solidFill>
                <a:latin typeface="Times New Roman" panose="02020603050405020304" pitchFamily="18" charset="0"/>
                <a:cs typeface="Times New Roman" panose="02020603050405020304" pitchFamily="18" charset="0"/>
              </a:rPr>
              <a:t>Дональда </a:t>
            </a:r>
            <a:r>
              <a:rPr lang="uk-UA" sz="3000" b="1" dirty="0" err="1">
                <a:solidFill>
                  <a:schemeClr val="bg1"/>
                </a:solidFill>
                <a:latin typeface="Times New Roman" panose="02020603050405020304" pitchFamily="18" charset="0"/>
                <a:cs typeface="Times New Roman" panose="02020603050405020304" pitchFamily="18" charset="0"/>
              </a:rPr>
              <a:t>Трампа</a:t>
            </a:r>
            <a:r>
              <a:rPr lang="uk-UA" sz="3000" dirty="0">
                <a:solidFill>
                  <a:schemeClr val="bg1"/>
                </a:solidFill>
                <a:latin typeface="Times New Roman" panose="02020603050405020304" pitchFamily="18" charset="0"/>
                <a:cs typeface="Times New Roman" panose="02020603050405020304" pitchFamily="18" charset="0"/>
              </a:rPr>
              <a:t> та </a:t>
            </a:r>
            <a:r>
              <a:rPr lang="uk-UA" sz="3000" b="1" dirty="0">
                <a:solidFill>
                  <a:schemeClr val="bg1"/>
                </a:solidFill>
                <a:latin typeface="Times New Roman" panose="02020603050405020304" pitchFamily="18" charset="0"/>
                <a:cs typeface="Times New Roman" panose="02020603050405020304" pitchFamily="18" charset="0"/>
              </a:rPr>
              <a:t>Джо </a:t>
            </a:r>
            <a:r>
              <a:rPr lang="uk-UA" sz="3000" b="1" dirty="0" err="1">
                <a:solidFill>
                  <a:schemeClr val="bg1"/>
                </a:solidFill>
                <a:latin typeface="Times New Roman" panose="02020603050405020304" pitchFamily="18" charset="0"/>
                <a:cs typeface="Times New Roman" panose="02020603050405020304" pitchFamily="18" charset="0"/>
              </a:rPr>
              <a:t>Байдена</a:t>
            </a:r>
            <a:r>
              <a:rPr lang="uk-UA" sz="3000" dirty="0">
                <a:solidFill>
                  <a:schemeClr val="bg1"/>
                </a:solidFill>
                <a:latin typeface="Times New Roman" panose="02020603050405020304" pitchFamily="18" charset="0"/>
                <a:cs typeface="Times New Roman" panose="02020603050405020304" pitchFamily="18" charset="0"/>
              </a:rPr>
              <a:t> використали контрастні </a:t>
            </a:r>
            <a:r>
              <a:rPr lang="en-US" sz="3000" dirty="0">
                <a:solidFill>
                  <a:schemeClr val="bg1"/>
                </a:solidFill>
                <a:latin typeface="Times New Roman" panose="02020603050405020304" pitchFamily="18" charset="0"/>
                <a:cs typeface="Times New Roman" panose="02020603050405020304" pitchFamily="18" charset="0"/>
              </a:rPr>
              <a:t>PR-</a:t>
            </a:r>
            <a:r>
              <a:rPr lang="uk-UA" sz="3000" dirty="0">
                <a:solidFill>
                  <a:schemeClr val="bg1"/>
                </a:solidFill>
                <a:latin typeface="Times New Roman" panose="02020603050405020304" pitchFamily="18" charset="0"/>
                <a:cs typeface="Times New Roman" panose="02020603050405020304" pitchFamily="18" charset="0"/>
              </a:rPr>
              <a:t>стратегії, відображаючи різні підходи до впливу на громадську думку</a:t>
            </a:r>
            <a:r>
              <a:rPr lang="uk-UA" sz="3000" dirty="0" smtClean="0">
                <a:solidFill>
                  <a:schemeClr val="bg1"/>
                </a:solidFill>
                <a:latin typeface="Times New Roman" panose="02020603050405020304" pitchFamily="18" charset="0"/>
                <a:cs typeface="Times New Roman" panose="02020603050405020304" pitchFamily="18" charset="0"/>
              </a:rPr>
              <a:t>.</a:t>
            </a:r>
          </a:p>
          <a:p>
            <a:pPr algn="ctr"/>
            <a:endParaRPr lang="uk-UA" sz="3000" dirty="0">
              <a:solidFill>
                <a:schemeClr val="bg1"/>
              </a:solidFill>
              <a:latin typeface="Times New Roman" panose="02020603050405020304" pitchFamily="18" charset="0"/>
              <a:cs typeface="Times New Roman" panose="02020603050405020304" pitchFamily="18" charset="0"/>
            </a:endParaRPr>
          </a:p>
          <a:p>
            <a:pPr algn="ctr"/>
            <a:r>
              <a:rPr lang="uk-UA" sz="3000" i="1" dirty="0">
                <a:solidFill>
                  <a:schemeClr val="bg1"/>
                </a:solidFill>
                <a:latin typeface="Times New Roman" panose="02020603050405020304" pitchFamily="18" charset="0"/>
                <a:cs typeface="Times New Roman" panose="02020603050405020304" pitchFamily="18" charset="0"/>
              </a:rPr>
              <a:t>Агітаційні атрибути кампанії Дональда </a:t>
            </a:r>
            <a:r>
              <a:rPr lang="uk-UA" sz="3000" i="1" dirty="0" err="1">
                <a:solidFill>
                  <a:schemeClr val="bg1"/>
                </a:solidFill>
                <a:latin typeface="Times New Roman" panose="02020603050405020304" pitchFamily="18" charset="0"/>
                <a:cs typeface="Times New Roman" panose="02020603050405020304" pitchFamily="18" charset="0"/>
              </a:rPr>
              <a:t>Трампа</a:t>
            </a:r>
            <a:r>
              <a:rPr lang="uk-UA" sz="3000" i="1" dirty="0">
                <a:solidFill>
                  <a:schemeClr val="bg1"/>
                </a:solidFill>
                <a:latin typeface="Times New Roman" panose="02020603050405020304" pitchFamily="18" charset="0"/>
                <a:cs typeface="Times New Roman" panose="02020603050405020304" pitchFamily="18" charset="0"/>
              </a:rPr>
              <a:t>. Червоні кепки з гаслом “</a:t>
            </a:r>
            <a:r>
              <a:rPr lang="en-US" sz="3000" i="1" dirty="0">
                <a:solidFill>
                  <a:schemeClr val="bg1"/>
                </a:solidFill>
                <a:latin typeface="Times New Roman" panose="02020603050405020304" pitchFamily="18" charset="0"/>
                <a:cs typeface="Times New Roman" panose="02020603050405020304" pitchFamily="18" charset="0"/>
              </a:rPr>
              <a:t>Make America Great Again” </a:t>
            </a:r>
            <a:r>
              <a:rPr lang="uk-UA" sz="3000" i="1" dirty="0">
                <a:solidFill>
                  <a:schemeClr val="bg1"/>
                </a:solidFill>
                <a:latin typeface="Times New Roman" panose="02020603050405020304" pitchFamily="18" charset="0"/>
                <a:cs typeface="Times New Roman" panose="02020603050405020304" pitchFamily="18" charset="0"/>
              </a:rPr>
              <a:t>стали </a:t>
            </a:r>
            <a:r>
              <a:rPr lang="uk-UA" sz="3000" i="1" dirty="0" err="1">
                <a:solidFill>
                  <a:schemeClr val="bg1"/>
                </a:solidFill>
                <a:latin typeface="Times New Roman" panose="02020603050405020304" pitchFamily="18" charset="0"/>
                <a:cs typeface="Times New Roman" panose="02020603050405020304" pitchFamily="18" charset="0"/>
              </a:rPr>
              <a:t>впізнаваним</a:t>
            </a:r>
            <a:r>
              <a:rPr lang="uk-UA" sz="3000" i="1" dirty="0">
                <a:solidFill>
                  <a:schemeClr val="bg1"/>
                </a:solidFill>
                <a:latin typeface="Times New Roman" panose="02020603050405020304" pitchFamily="18" charset="0"/>
                <a:cs typeface="Times New Roman" panose="02020603050405020304" pitchFamily="18" charset="0"/>
              </a:rPr>
              <a:t> символом, що згуртував прихильників довкола простого меседжу.</a:t>
            </a:r>
            <a:endParaRPr lang="uk-UA" sz="3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62409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9427D"/>
        </a:solidFill>
        <a:effectLst/>
      </p:bgPr>
    </p:bg>
    <p:spTree>
      <p:nvGrpSpPr>
        <p:cNvPr id="1" name=""/>
        <p:cNvGrpSpPr/>
        <p:nvPr/>
      </p:nvGrpSpPr>
      <p:grpSpPr>
        <a:xfrm>
          <a:off x="0" y="0"/>
          <a:ext cx="0" cy="0"/>
          <a:chOff x="0" y="0"/>
          <a:chExt cx="0" cy="0"/>
        </a:xfrm>
      </p:grpSpPr>
      <p:sp>
        <p:nvSpPr>
          <p:cNvPr id="4" name="TextBox 4"/>
          <p:cNvSpPr txBox="1"/>
          <p:nvPr/>
        </p:nvSpPr>
        <p:spPr>
          <a:xfrm>
            <a:off x="1136024" y="1562100"/>
            <a:ext cx="12492226" cy="7201972"/>
          </a:xfrm>
          <a:prstGeom prst="rect">
            <a:avLst/>
          </a:prstGeom>
        </p:spPr>
        <p:txBody>
          <a:bodyPr wrap="square" lIns="0" tIns="0" rIns="0" bIns="0" rtlCol="0" anchor="t">
            <a:spAutoFit/>
          </a:bodyPr>
          <a:lstStyle/>
          <a:p>
            <a:pPr algn="ctr"/>
            <a:r>
              <a:rPr lang="en-US" sz="3600" dirty="0">
                <a:solidFill>
                  <a:schemeClr val="bg1"/>
                </a:solidFill>
                <a:latin typeface="Times New Roman" panose="02020603050405020304" pitchFamily="18" charset="0"/>
                <a:cs typeface="Times New Roman" panose="02020603050405020304" pitchFamily="18" charset="0"/>
              </a:rPr>
              <a:t>PR-</a:t>
            </a:r>
            <a:r>
              <a:rPr lang="uk-UA" sz="3600" dirty="0">
                <a:solidFill>
                  <a:schemeClr val="bg1"/>
                </a:solidFill>
                <a:latin typeface="Times New Roman" panose="02020603050405020304" pitchFamily="18" charset="0"/>
                <a:cs typeface="Times New Roman" panose="02020603050405020304" pitchFamily="18" charset="0"/>
              </a:rPr>
              <a:t>кампанії (</a:t>
            </a:r>
            <a:r>
              <a:rPr lang="en-US" sz="3600" dirty="0">
                <a:solidFill>
                  <a:schemeClr val="bg1"/>
                </a:solidFill>
                <a:latin typeface="Times New Roman" panose="02020603050405020304" pitchFamily="18" charset="0"/>
                <a:cs typeface="Times New Roman" panose="02020603050405020304" pitchFamily="18" charset="0"/>
              </a:rPr>
              <a:t>Public Relations campaigns) – </a:t>
            </a:r>
            <a:r>
              <a:rPr lang="uk-UA" sz="3600" dirty="0">
                <a:solidFill>
                  <a:schemeClr val="bg1"/>
                </a:solidFill>
                <a:latin typeface="Times New Roman" panose="02020603050405020304" pitchFamily="18" charset="0"/>
                <a:cs typeface="Times New Roman" panose="02020603050405020304" pitchFamily="18" charset="0"/>
              </a:rPr>
              <a:t>це комплекс комунікаційних заходів, спрямованих на формування певного ставлення суспільства до події, організації чи ідеї. У сучасному світі громадська думка має величезну силу, тому уряди, бізнес, громадські рухи і політичні партії активно використовують </a:t>
            </a:r>
            <a:r>
              <a:rPr lang="en-US" sz="3600" dirty="0">
                <a:solidFill>
                  <a:schemeClr val="bg1"/>
                </a:solidFill>
                <a:latin typeface="Times New Roman" panose="02020603050405020304" pitchFamily="18" charset="0"/>
                <a:cs typeface="Times New Roman" panose="02020603050405020304" pitchFamily="18" charset="0"/>
              </a:rPr>
              <a:t>PR-</a:t>
            </a:r>
            <a:r>
              <a:rPr lang="uk-UA" sz="3600" dirty="0">
                <a:solidFill>
                  <a:schemeClr val="bg1"/>
                </a:solidFill>
                <a:latin typeface="Times New Roman" panose="02020603050405020304" pitchFamily="18" charset="0"/>
                <a:cs typeface="Times New Roman" panose="02020603050405020304" pitchFamily="18" charset="0"/>
              </a:rPr>
              <a:t>інструменти, щоб вплинути на настрої людей. </a:t>
            </a:r>
            <a:endParaRPr lang="uk-UA" sz="3600" dirty="0" smtClean="0">
              <a:solidFill>
                <a:schemeClr val="bg1"/>
              </a:solidFill>
              <a:latin typeface="Times New Roman" panose="02020603050405020304" pitchFamily="18" charset="0"/>
              <a:cs typeface="Times New Roman" panose="02020603050405020304" pitchFamily="18" charset="0"/>
            </a:endParaRPr>
          </a:p>
          <a:p>
            <a:pPr algn="ctr"/>
            <a:endParaRPr lang="uk-UA" sz="3600" b="1" dirty="0">
              <a:solidFill>
                <a:schemeClr val="bg1"/>
              </a:solidFill>
              <a:latin typeface="Times New Roman" panose="02020603050405020304" pitchFamily="18" charset="0"/>
              <a:cs typeface="Times New Roman" panose="02020603050405020304" pitchFamily="18" charset="0"/>
            </a:endParaRPr>
          </a:p>
          <a:p>
            <a:pPr algn="ctr"/>
            <a:r>
              <a:rPr lang="uk-UA" sz="3600" b="1" dirty="0" smtClean="0">
                <a:solidFill>
                  <a:schemeClr val="bg1"/>
                </a:solidFill>
                <a:latin typeface="Times New Roman" panose="02020603050405020304" pitchFamily="18" charset="0"/>
                <a:cs typeface="Times New Roman" panose="02020603050405020304" pitchFamily="18" charset="0"/>
              </a:rPr>
              <a:t>Громадська </a:t>
            </a:r>
            <a:r>
              <a:rPr lang="uk-UA" sz="3600" b="1" dirty="0">
                <a:solidFill>
                  <a:schemeClr val="bg1"/>
                </a:solidFill>
                <a:latin typeface="Times New Roman" panose="02020603050405020304" pitchFamily="18" charset="0"/>
                <a:cs typeface="Times New Roman" panose="02020603050405020304" pitchFamily="18" charset="0"/>
              </a:rPr>
              <a:t>думка</a:t>
            </a:r>
            <a:r>
              <a:rPr lang="uk-UA" sz="3600" dirty="0">
                <a:solidFill>
                  <a:schemeClr val="bg1"/>
                </a:solidFill>
                <a:latin typeface="Times New Roman" panose="02020603050405020304" pitchFamily="18" charset="0"/>
                <a:cs typeface="Times New Roman" panose="02020603050405020304" pitchFamily="18" charset="0"/>
              </a:rPr>
              <a:t> визначає поведінку виборців на референдумах і виборах, рівень підтримки реформ, довіру до владних рішень, готовність суспільства до змін. Відтак, вдалий </a:t>
            </a:r>
            <a:r>
              <a:rPr lang="en-US" sz="3600" dirty="0">
                <a:solidFill>
                  <a:schemeClr val="bg1"/>
                </a:solidFill>
                <a:latin typeface="Times New Roman" panose="02020603050405020304" pitchFamily="18" charset="0"/>
                <a:cs typeface="Times New Roman" panose="02020603050405020304" pitchFamily="18" charset="0"/>
              </a:rPr>
              <a:t>PR </a:t>
            </a:r>
            <a:r>
              <a:rPr lang="uk-UA" sz="3600" dirty="0">
                <a:solidFill>
                  <a:schemeClr val="bg1"/>
                </a:solidFill>
                <a:latin typeface="Times New Roman" panose="02020603050405020304" pitchFamily="18" charset="0"/>
                <a:cs typeface="Times New Roman" panose="02020603050405020304" pitchFamily="18" charset="0"/>
              </a:rPr>
              <a:t>може об’єднати людей навколо спільної мети або, навпаки, посіяти сумнів і розколоти суспільство – залежно від поставлених цілей та етичності методів.</a:t>
            </a:r>
            <a:endParaRPr lang="en-US" sz="4000" b="1" spc="-104" dirty="0">
              <a:solidFill>
                <a:schemeClr val="bg1"/>
              </a:solidFill>
              <a:latin typeface="Times New Roman" panose="02020603050405020304" pitchFamily="18" charset="0"/>
              <a:ea typeface="Arita Buri Bold"/>
              <a:cs typeface="Times New Roman" panose="02020603050405020304" pitchFamily="18" charset="0"/>
              <a:sym typeface="Arita Buri Bold"/>
            </a:endParaRPr>
          </a:p>
        </p:txBody>
      </p:sp>
      <p:sp>
        <p:nvSpPr>
          <p:cNvPr id="6" name="Freeform 6"/>
          <p:cNvSpPr/>
          <p:nvPr/>
        </p:nvSpPr>
        <p:spPr>
          <a:xfrm rot="662391">
            <a:off x="14180390" y="4205776"/>
            <a:ext cx="3664327" cy="5779765"/>
          </a:xfrm>
          <a:custGeom>
            <a:avLst/>
            <a:gdLst/>
            <a:ahLst/>
            <a:cxnLst/>
            <a:rect l="l" t="t" r="r" b="b"/>
            <a:pathLst>
              <a:path w="3271075" h="3390418">
                <a:moveTo>
                  <a:pt x="0" y="0"/>
                </a:moveTo>
                <a:lnTo>
                  <a:pt x="3271075" y="0"/>
                </a:lnTo>
                <a:lnTo>
                  <a:pt x="3271075" y="3390418"/>
                </a:lnTo>
                <a:lnTo>
                  <a:pt x="0" y="3390418"/>
                </a:lnTo>
                <a:lnTo>
                  <a:pt x="0" y="0"/>
                </a:lnTo>
                <a:close/>
              </a:path>
            </a:pathLst>
          </a:custGeom>
          <a:blipFill>
            <a:blip r:embed="rId2">
              <a:alphaModFix amt="30000"/>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14097000" y="3695700"/>
            <a:ext cx="3424426" cy="5786536"/>
          </a:xfrm>
          <a:custGeom>
            <a:avLst/>
            <a:gdLst/>
            <a:ahLst/>
            <a:cxnLst/>
            <a:rect l="l" t="t" r="r" b="b"/>
            <a:pathLst>
              <a:path w="3424426" h="2148862">
                <a:moveTo>
                  <a:pt x="0" y="0"/>
                </a:moveTo>
                <a:lnTo>
                  <a:pt x="3424426" y="0"/>
                </a:lnTo>
                <a:lnTo>
                  <a:pt x="3424426" y="2148862"/>
                </a:lnTo>
                <a:lnTo>
                  <a:pt x="0" y="214886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63B8A7"/>
        </a:solidFill>
        <a:effectLst/>
      </p:bgPr>
    </p:bg>
    <p:spTree>
      <p:nvGrpSpPr>
        <p:cNvPr id="1" name=""/>
        <p:cNvGrpSpPr/>
        <p:nvPr/>
      </p:nvGrpSpPr>
      <p:grpSpPr>
        <a:xfrm>
          <a:off x="0" y="0"/>
          <a:ext cx="0" cy="0"/>
          <a:chOff x="0" y="0"/>
          <a:chExt cx="0" cy="0"/>
        </a:xfrm>
      </p:grpSpPr>
      <p:sp>
        <p:nvSpPr>
          <p:cNvPr id="9" name="Прямоугольник 8"/>
          <p:cNvSpPr/>
          <p:nvPr/>
        </p:nvSpPr>
        <p:spPr>
          <a:xfrm>
            <a:off x="762000" y="571500"/>
            <a:ext cx="16535400" cy="3323987"/>
          </a:xfrm>
          <a:prstGeom prst="rect">
            <a:avLst/>
          </a:prstGeom>
        </p:spPr>
        <p:txBody>
          <a:bodyPr wrap="square">
            <a:spAutoFit/>
          </a:bodyPr>
          <a:lstStyle/>
          <a:p>
            <a:pPr algn="ctr"/>
            <a:r>
              <a:rPr lang="uk-UA" sz="3000" dirty="0">
                <a:solidFill>
                  <a:schemeClr val="bg1"/>
                </a:solidFill>
                <a:latin typeface="Times New Roman" panose="02020603050405020304" pitchFamily="18" charset="0"/>
                <a:cs typeface="Times New Roman" panose="02020603050405020304" pitchFamily="18" charset="0"/>
              </a:rPr>
              <a:t>Кампанія Дональда </a:t>
            </a:r>
            <a:r>
              <a:rPr lang="uk-UA" sz="3000" dirty="0" err="1">
                <a:solidFill>
                  <a:schemeClr val="bg1"/>
                </a:solidFill>
                <a:latin typeface="Times New Roman" panose="02020603050405020304" pitchFamily="18" charset="0"/>
                <a:cs typeface="Times New Roman" panose="02020603050405020304" pitchFamily="18" charset="0"/>
              </a:rPr>
              <a:t>Трампа</a:t>
            </a:r>
            <a:r>
              <a:rPr lang="uk-UA" sz="3000" dirty="0">
                <a:solidFill>
                  <a:schemeClr val="bg1"/>
                </a:solidFill>
                <a:latin typeface="Times New Roman" panose="02020603050405020304" pitchFamily="18" charset="0"/>
                <a:cs typeface="Times New Roman" panose="02020603050405020304" pitchFamily="18" charset="0"/>
              </a:rPr>
              <a:t> (2016, 2020). </a:t>
            </a:r>
            <a:r>
              <a:rPr lang="uk-UA" sz="3000" dirty="0" err="1">
                <a:solidFill>
                  <a:schemeClr val="bg1"/>
                </a:solidFill>
                <a:latin typeface="Times New Roman" panose="02020603050405020304" pitchFamily="18" charset="0"/>
                <a:cs typeface="Times New Roman" panose="02020603050405020304" pitchFamily="18" charset="0"/>
              </a:rPr>
              <a:t>Трамп</a:t>
            </a:r>
            <a:r>
              <a:rPr lang="uk-UA" sz="3000" dirty="0">
                <a:solidFill>
                  <a:schemeClr val="bg1"/>
                </a:solidFill>
                <a:latin typeface="Times New Roman" panose="02020603050405020304" pitchFamily="18" charset="0"/>
                <a:cs typeface="Times New Roman" panose="02020603050405020304" pitchFamily="18" charset="0"/>
              </a:rPr>
              <a:t>, будучи медіа-персоною, повною мірою застосував </a:t>
            </a:r>
            <a:r>
              <a:rPr lang="en-US" sz="3000" dirty="0">
                <a:solidFill>
                  <a:schemeClr val="bg1"/>
                </a:solidFill>
                <a:latin typeface="Times New Roman" panose="02020603050405020304" pitchFamily="18" charset="0"/>
                <a:cs typeface="Times New Roman" panose="02020603050405020304" pitchFamily="18" charset="0"/>
              </a:rPr>
              <a:t>PR </a:t>
            </a:r>
            <a:r>
              <a:rPr lang="uk-UA" sz="3000" dirty="0">
                <a:solidFill>
                  <a:schemeClr val="bg1"/>
                </a:solidFill>
                <a:latin typeface="Times New Roman" panose="02020603050405020304" pitchFamily="18" charset="0"/>
                <a:cs typeface="Times New Roman" panose="02020603050405020304" pitchFamily="18" charset="0"/>
              </a:rPr>
              <a:t>як шоу. Його гасло “</a:t>
            </a:r>
            <a:r>
              <a:rPr lang="en-US" sz="3000" dirty="0">
                <a:solidFill>
                  <a:schemeClr val="bg1"/>
                </a:solidFill>
                <a:latin typeface="Times New Roman" panose="02020603050405020304" pitchFamily="18" charset="0"/>
                <a:cs typeface="Times New Roman" panose="02020603050405020304" pitchFamily="18" charset="0"/>
              </a:rPr>
              <a:t>Make America Great Again” (MAGA) – </a:t>
            </a:r>
            <a:r>
              <a:rPr lang="uk-UA" sz="3000" dirty="0">
                <a:solidFill>
                  <a:schemeClr val="bg1"/>
                </a:solidFill>
                <a:latin typeface="Times New Roman" panose="02020603050405020304" pitchFamily="18" charset="0"/>
                <a:cs typeface="Times New Roman" panose="02020603050405020304" pitchFamily="18" charset="0"/>
              </a:rPr>
              <a:t>надзвичайно просте, ностальгійне і емоційне – виявилося ефективним реліктом </a:t>
            </a:r>
            <a:r>
              <a:rPr lang="uk-UA" sz="3000" dirty="0" err="1">
                <a:solidFill>
                  <a:schemeClr val="bg1"/>
                </a:solidFill>
                <a:latin typeface="Times New Roman" panose="02020603050405020304" pitchFamily="18" charset="0"/>
                <a:cs typeface="Times New Roman" panose="02020603050405020304" pitchFamily="18" charset="0"/>
              </a:rPr>
              <a:t>рейганівських</a:t>
            </a:r>
            <a:r>
              <a:rPr lang="uk-UA" sz="3000" dirty="0">
                <a:solidFill>
                  <a:schemeClr val="bg1"/>
                </a:solidFill>
                <a:latin typeface="Times New Roman" panose="02020603050405020304" pitchFamily="18" charset="0"/>
                <a:cs typeface="Times New Roman" panose="02020603050405020304" pitchFamily="18" charset="0"/>
              </a:rPr>
              <a:t> часів, який оживив уявлення про «втрачену велич» </a:t>
            </a:r>
            <a:r>
              <a:rPr lang="uk-UA" sz="3000" dirty="0" smtClean="0">
                <a:solidFill>
                  <a:schemeClr val="bg1"/>
                </a:solidFill>
                <a:latin typeface="Times New Roman" panose="02020603050405020304" pitchFamily="18" charset="0"/>
                <a:cs typeface="Times New Roman" panose="02020603050405020304" pitchFamily="18" charset="0"/>
              </a:rPr>
              <a:t>США</a:t>
            </a:r>
            <a:r>
              <a:rPr lang="en-US" sz="3000" dirty="0" smtClean="0">
                <a:solidFill>
                  <a:schemeClr val="bg1"/>
                </a:solidFill>
                <a:latin typeface="Times New Roman" panose="02020603050405020304" pitchFamily="18" charset="0"/>
                <a:cs typeface="Times New Roman" panose="02020603050405020304" pitchFamily="18" charset="0"/>
              </a:rPr>
              <a:t>. </a:t>
            </a:r>
            <a:r>
              <a:rPr lang="uk-UA" sz="3000" dirty="0">
                <a:solidFill>
                  <a:schemeClr val="bg1"/>
                </a:solidFill>
                <a:latin typeface="Times New Roman" panose="02020603050405020304" pitchFamily="18" charset="0"/>
                <a:cs typeface="Times New Roman" panose="02020603050405020304" pitchFamily="18" charset="0"/>
              </a:rPr>
              <a:t>Червона кепка з цим гаслом стала матеріальним символом руху, своєрідним брендом, що об’єднав прихильників (вони надягали </a:t>
            </a:r>
            <a:r>
              <a:rPr lang="en-US" sz="3000" dirty="0">
                <a:solidFill>
                  <a:schemeClr val="bg1"/>
                </a:solidFill>
                <a:latin typeface="Times New Roman" panose="02020603050405020304" pitchFamily="18" charset="0"/>
                <a:cs typeface="Times New Roman" panose="02020603050405020304" pitchFamily="18" charset="0"/>
              </a:rPr>
              <a:t>MAGA-</a:t>
            </a:r>
            <a:r>
              <a:rPr lang="uk-UA" sz="3000" dirty="0">
                <a:solidFill>
                  <a:schemeClr val="bg1"/>
                </a:solidFill>
                <a:latin typeface="Times New Roman" panose="02020603050405020304" pitchFamily="18" charset="0"/>
                <a:cs typeface="Times New Roman" panose="02020603050405020304" pitchFamily="18" charset="0"/>
              </a:rPr>
              <a:t>хет на мітингах, у </a:t>
            </a:r>
            <a:r>
              <a:rPr lang="uk-UA" sz="3000" dirty="0" err="1">
                <a:solidFill>
                  <a:schemeClr val="bg1"/>
                </a:solidFill>
                <a:latin typeface="Times New Roman" panose="02020603050405020304" pitchFamily="18" charset="0"/>
                <a:cs typeface="Times New Roman" panose="02020603050405020304" pitchFamily="18" charset="0"/>
              </a:rPr>
              <a:t>соцмережах</a:t>
            </a:r>
            <a:r>
              <a:rPr lang="uk-UA" sz="3000" dirty="0">
                <a:solidFill>
                  <a:schemeClr val="bg1"/>
                </a:solidFill>
                <a:latin typeface="Times New Roman" panose="02020603050405020304" pitchFamily="18" charset="0"/>
                <a:cs typeface="Times New Roman" panose="02020603050405020304" pitchFamily="18" charset="0"/>
              </a:rPr>
              <a:t> цей образ став </a:t>
            </a:r>
            <a:r>
              <a:rPr lang="uk-UA" sz="3000" dirty="0" err="1">
                <a:solidFill>
                  <a:schemeClr val="bg1"/>
                </a:solidFill>
                <a:latin typeface="Times New Roman" panose="02020603050405020304" pitchFamily="18" charset="0"/>
                <a:cs typeface="Times New Roman" panose="02020603050405020304" pitchFamily="18" charset="0"/>
              </a:rPr>
              <a:t>мемом</a:t>
            </a:r>
            <a:r>
              <a:rPr lang="uk-UA" sz="3000" dirty="0">
                <a:solidFill>
                  <a:schemeClr val="bg1"/>
                </a:solidFill>
                <a:latin typeface="Times New Roman" panose="02020603050405020304" pitchFamily="18" charset="0"/>
                <a:cs typeface="Times New Roman" panose="02020603050405020304" pitchFamily="18" charset="0"/>
              </a:rPr>
              <a:t>). За оцінкою </a:t>
            </a:r>
            <a:r>
              <a:rPr lang="en-US" sz="3000" dirty="0">
                <a:solidFill>
                  <a:schemeClr val="bg1"/>
                </a:solidFill>
                <a:latin typeface="Times New Roman" panose="02020603050405020304" pitchFamily="18" charset="0"/>
                <a:cs typeface="Times New Roman" panose="02020603050405020304" pitchFamily="18" charset="0"/>
              </a:rPr>
              <a:t>Britannica, </a:t>
            </a:r>
            <a:r>
              <a:rPr lang="uk-UA" sz="3000" dirty="0">
                <a:solidFill>
                  <a:schemeClr val="bg1"/>
                </a:solidFill>
                <a:latin typeface="Times New Roman" panose="02020603050405020304" pitchFamily="18" charset="0"/>
                <a:cs typeface="Times New Roman" panose="02020603050405020304" pitchFamily="18" charset="0"/>
              </a:rPr>
              <a:t>гасло </a:t>
            </a:r>
            <a:r>
              <a:rPr lang="en-US" sz="3000" dirty="0">
                <a:solidFill>
                  <a:schemeClr val="bg1"/>
                </a:solidFill>
                <a:latin typeface="Times New Roman" panose="02020603050405020304" pitchFamily="18" charset="0"/>
                <a:cs typeface="Times New Roman" panose="02020603050405020304" pitchFamily="18" charset="0"/>
              </a:rPr>
              <a:t>MAGA </a:t>
            </a:r>
            <a:r>
              <a:rPr lang="uk-UA" sz="3000" dirty="0">
                <a:solidFill>
                  <a:schemeClr val="bg1"/>
                </a:solidFill>
                <a:latin typeface="Times New Roman" panose="02020603050405020304" pitchFamily="18" charset="0"/>
                <a:cs typeface="Times New Roman" panose="02020603050405020304" pitchFamily="18" charset="0"/>
              </a:rPr>
              <a:t>стало справжнім «об’єднавчим кличем» для багатьох виборців </a:t>
            </a:r>
            <a:r>
              <a:rPr lang="uk-UA" sz="3000" dirty="0" err="1">
                <a:solidFill>
                  <a:schemeClr val="bg1"/>
                </a:solidFill>
                <a:latin typeface="Times New Roman" panose="02020603050405020304" pitchFamily="18" charset="0"/>
                <a:cs typeface="Times New Roman" panose="02020603050405020304" pitchFamily="18" charset="0"/>
              </a:rPr>
              <a:t>Трампа</a:t>
            </a:r>
            <a:endParaRPr lang="uk-UA" sz="3000" dirty="0">
              <a:solidFill>
                <a:schemeClr val="bg1"/>
              </a:solidFill>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2"/>
          <a:stretch>
            <a:fillRect/>
          </a:stretch>
        </p:blipFill>
        <p:spPr>
          <a:xfrm>
            <a:off x="-8021" y="4076700"/>
            <a:ext cx="11052855" cy="6210300"/>
          </a:xfrm>
          <a:prstGeom prst="rect">
            <a:avLst/>
          </a:prstGeom>
        </p:spPr>
      </p:pic>
      <p:pic>
        <p:nvPicPr>
          <p:cNvPr id="4" name="Рисунок 3"/>
          <p:cNvPicPr>
            <a:picLocks noChangeAspect="1"/>
          </p:cNvPicPr>
          <p:nvPr/>
        </p:nvPicPr>
        <p:blipFill>
          <a:blip r:embed="rId3"/>
          <a:stretch>
            <a:fillRect/>
          </a:stretch>
        </p:blipFill>
        <p:spPr>
          <a:xfrm>
            <a:off x="11044833" y="4076700"/>
            <a:ext cx="7290741" cy="6210300"/>
          </a:xfrm>
          <a:prstGeom prst="rect">
            <a:avLst/>
          </a:prstGeom>
        </p:spPr>
      </p:pic>
    </p:spTree>
    <p:extLst>
      <p:ext uri="{BB962C8B-B14F-4D97-AF65-F5344CB8AC3E}">
        <p14:creationId xmlns:p14="http://schemas.microsoft.com/office/powerpoint/2010/main" val="36411596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63B8A7"/>
        </a:solidFill>
        <a:effectLst/>
      </p:bgPr>
    </p:bg>
    <p:spTree>
      <p:nvGrpSpPr>
        <p:cNvPr id="1" name=""/>
        <p:cNvGrpSpPr/>
        <p:nvPr/>
      </p:nvGrpSpPr>
      <p:grpSpPr>
        <a:xfrm>
          <a:off x="0" y="0"/>
          <a:ext cx="0" cy="0"/>
          <a:chOff x="0" y="0"/>
          <a:chExt cx="0" cy="0"/>
        </a:xfrm>
      </p:grpSpPr>
      <p:sp>
        <p:nvSpPr>
          <p:cNvPr id="9" name="Прямоугольник 8"/>
          <p:cNvSpPr/>
          <p:nvPr/>
        </p:nvSpPr>
        <p:spPr>
          <a:xfrm>
            <a:off x="360947" y="8157716"/>
            <a:ext cx="17907000" cy="1938992"/>
          </a:xfrm>
          <a:prstGeom prst="rect">
            <a:avLst/>
          </a:prstGeom>
        </p:spPr>
        <p:txBody>
          <a:bodyPr wrap="square">
            <a:spAutoFit/>
          </a:bodyPr>
          <a:lstStyle/>
          <a:p>
            <a:pPr algn="ctr"/>
            <a:r>
              <a:rPr lang="uk-UA" sz="2400" dirty="0" smtClean="0">
                <a:solidFill>
                  <a:schemeClr val="bg1"/>
                </a:solidFill>
                <a:latin typeface="Times New Roman" panose="02020603050405020304" pitchFamily="18" charset="0"/>
                <a:cs typeface="Times New Roman" panose="02020603050405020304" pitchFamily="18" charset="0"/>
              </a:rPr>
              <a:t>Результат</a:t>
            </a:r>
            <a:r>
              <a:rPr lang="uk-UA" sz="2400" dirty="0">
                <a:solidFill>
                  <a:schemeClr val="bg1"/>
                </a:solidFill>
                <a:latin typeface="Times New Roman" panose="02020603050405020304" pitchFamily="18" charset="0"/>
                <a:cs typeface="Times New Roman" panose="02020603050405020304" pitchFamily="18" charset="0"/>
              </a:rPr>
              <a:t>: </a:t>
            </a:r>
            <a:r>
              <a:rPr lang="uk-UA" sz="2400" dirty="0" err="1">
                <a:solidFill>
                  <a:schemeClr val="bg1"/>
                </a:solidFill>
                <a:latin typeface="Times New Roman" panose="02020603050405020304" pitchFamily="18" charset="0"/>
                <a:cs typeface="Times New Roman" panose="02020603050405020304" pitchFamily="18" charset="0"/>
              </a:rPr>
              <a:t>Трамп</a:t>
            </a:r>
            <a:r>
              <a:rPr lang="uk-UA" sz="2400" dirty="0">
                <a:solidFill>
                  <a:schemeClr val="bg1"/>
                </a:solidFill>
                <a:latin typeface="Times New Roman" panose="02020603050405020304" pitchFamily="18" charset="0"/>
                <a:cs typeface="Times New Roman" panose="02020603050405020304" pitchFamily="18" charset="0"/>
              </a:rPr>
              <a:t> виграв вибори 2016 року, попри прогнози. Це стало </a:t>
            </a:r>
            <a:r>
              <a:rPr lang="uk-UA" sz="2400" b="1" dirty="0">
                <a:solidFill>
                  <a:schemeClr val="bg1"/>
                </a:solidFill>
                <a:latin typeface="Times New Roman" panose="02020603050405020304" pitchFamily="18" charset="0"/>
                <a:cs typeface="Times New Roman" panose="02020603050405020304" pitchFamily="18" charset="0"/>
              </a:rPr>
              <a:t>тріумфом </a:t>
            </a:r>
            <a:r>
              <a:rPr lang="en-US" sz="2400" b="1" dirty="0">
                <a:solidFill>
                  <a:schemeClr val="bg1"/>
                </a:solidFill>
                <a:latin typeface="Times New Roman" panose="02020603050405020304" pitchFamily="18" charset="0"/>
                <a:cs typeface="Times New Roman" panose="02020603050405020304" pitchFamily="18" charset="0"/>
              </a:rPr>
              <a:t>PR-</a:t>
            </a:r>
            <a:r>
              <a:rPr lang="uk-UA" sz="2400" b="1" dirty="0">
                <a:solidFill>
                  <a:schemeClr val="bg1"/>
                </a:solidFill>
                <a:latin typeface="Times New Roman" panose="02020603050405020304" pitchFamily="18" charset="0"/>
                <a:cs typeface="Times New Roman" panose="02020603050405020304" pitchFamily="18" charset="0"/>
              </a:rPr>
              <a:t>стратегії</a:t>
            </a:r>
            <a:r>
              <a:rPr lang="uk-UA" sz="2400" dirty="0">
                <a:solidFill>
                  <a:schemeClr val="bg1"/>
                </a:solidFill>
                <a:latin typeface="Times New Roman" panose="02020603050405020304" pitchFamily="18" charset="0"/>
                <a:cs typeface="Times New Roman" panose="02020603050405020304" pitchFamily="18" charset="0"/>
              </a:rPr>
              <a:t>, де провокативні меседжі і безкоштовний </a:t>
            </a:r>
            <a:r>
              <a:rPr lang="uk-UA" sz="2400" dirty="0" err="1">
                <a:solidFill>
                  <a:schemeClr val="bg1"/>
                </a:solidFill>
                <a:latin typeface="Times New Roman" panose="02020603050405020304" pitchFamily="18" charset="0"/>
                <a:cs typeface="Times New Roman" panose="02020603050405020304" pitchFamily="18" charset="0"/>
              </a:rPr>
              <a:t>медіарезонанс</a:t>
            </a:r>
            <a:r>
              <a:rPr lang="uk-UA" sz="2400" dirty="0">
                <a:solidFill>
                  <a:schemeClr val="bg1"/>
                </a:solidFill>
                <a:latin typeface="Times New Roman" panose="02020603050405020304" pitchFamily="18" charset="0"/>
                <a:cs typeface="Times New Roman" panose="02020603050405020304" pitchFamily="18" charset="0"/>
              </a:rPr>
              <a:t> переважили традиційну дорогу рекламу. У 2020-му, щоправда, цього виявилося недостатньо для переобрання, але навіть програвши, </a:t>
            </a:r>
            <a:r>
              <a:rPr lang="uk-UA" sz="2400" dirty="0" err="1">
                <a:solidFill>
                  <a:schemeClr val="bg1"/>
                </a:solidFill>
                <a:latin typeface="Times New Roman" panose="02020603050405020304" pitchFamily="18" charset="0"/>
                <a:cs typeface="Times New Roman" panose="02020603050405020304" pitchFamily="18" charset="0"/>
              </a:rPr>
              <a:t>Трамп</a:t>
            </a:r>
            <a:r>
              <a:rPr lang="uk-UA" sz="2400" dirty="0">
                <a:solidFill>
                  <a:schemeClr val="bg1"/>
                </a:solidFill>
                <a:latin typeface="Times New Roman" panose="02020603050405020304" pitchFamily="18" charset="0"/>
                <a:cs typeface="Times New Roman" panose="02020603050405020304" pitchFamily="18" charset="0"/>
              </a:rPr>
              <a:t> зумів переконати значну частину своїх прихильників у тезі про </a:t>
            </a:r>
            <a:r>
              <a:rPr lang="uk-UA" sz="2400" i="1" dirty="0">
                <a:solidFill>
                  <a:schemeClr val="bg1"/>
                </a:solidFill>
                <a:latin typeface="Times New Roman" panose="02020603050405020304" pitchFamily="18" charset="0"/>
                <a:cs typeface="Times New Roman" panose="02020603050405020304" pitchFamily="18" charset="0"/>
              </a:rPr>
              <a:t>«вкрадені вибори»</a:t>
            </a:r>
            <a:r>
              <a:rPr lang="uk-UA" sz="2400" dirty="0">
                <a:solidFill>
                  <a:schemeClr val="bg1"/>
                </a:solidFill>
                <a:latin typeface="Times New Roman" panose="02020603050405020304" pitchFamily="18" charset="0"/>
                <a:cs typeface="Times New Roman" panose="02020603050405020304" pitchFamily="18" charset="0"/>
              </a:rPr>
              <a:t>, що призвело до безпрецедентних подій – штурму </a:t>
            </a:r>
            <a:r>
              <a:rPr lang="uk-UA" sz="2400" dirty="0" err="1">
                <a:solidFill>
                  <a:schemeClr val="bg1"/>
                </a:solidFill>
                <a:latin typeface="Times New Roman" panose="02020603050405020304" pitchFamily="18" charset="0"/>
                <a:cs typeface="Times New Roman" panose="02020603050405020304" pitchFamily="18" charset="0"/>
              </a:rPr>
              <a:t>Капітолію</a:t>
            </a:r>
            <a:r>
              <a:rPr lang="uk-UA" sz="2400" dirty="0">
                <a:solidFill>
                  <a:schemeClr val="bg1"/>
                </a:solidFill>
                <a:latin typeface="Times New Roman" panose="02020603050405020304" pitchFamily="18" charset="0"/>
                <a:cs typeface="Times New Roman" panose="02020603050405020304" pitchFamily="18" charset="0"/>
              </a:rPr>
              <a:t> 6 січня 2021. Це демонструє темний бік надпотужного </a:t>
            </a:r>
            <a:r>
              <a:rPr lang="en-US" sz="2400" dirty="0">
                <a:solidFill>
                  <a:schemeClr val="bg1"/>
                </a:solidFill>
                <a:latin typeface="Times New Roman" panose="02020603050405020304" pitchFamily="18" charset="0"/>
                <a:cs typeface="Times New Roman" panose="02020603050405020304" pitchFamily="18" charset="0"/>
              </a:rPr>
              <a:t>PR-</a:t>
            </a:r>
            <a:r>
              <a:rPr lang="uk-UA" sz="2400" dirty="0">
                <a:solidFill>
                  <a:schemeClr val="bg1"/>
                </a:solidFill>
                <a:latin typeface="Times New Roman" panose="02020603050405020304" pitchFamily="18" charset="0"/>
                <a:cs typeface="Times New Roman" panose="02020603050405020304" pitchFamily="18" charset="0"/>
              </a:rPr>
              <a:t>впливу: люди повірили заявам лідера більше, ніж офіційним інституціям.</a:t>
            </a:r>
          </a:p>
        </p:txBody>
      </p:sp>
      <p:sp>
        <p:nvSpPr>
          <p:cNvPr id="2" name="Прямоугольник 1"/>
          <p:cNvSpPr/>
          <p:nvPr/>
        </p:nvSpPr>
        <p:spPr>
          <a:xfrm>
            <a:off x="116305" y="2019300"/>
            <a:ext cx="5370095" cy="4893647"/>
          </a:xfrm>
          <a:prstGeom prst="rect">
            <a:avLst/>
          </a:prstGeom>
        </p:spPr>
        <p:txBody>
          <a:bodyPr wrap="square">
            <a:spAutoFit/>
          </a:bodyPr>
          <a:lstStyle/>
          <a:p>
            <a:pPr algn="just"/>
            <a:r>
              <a:rPr lang="uk-UA" sz="2400" b="1" dirty="0">
                <a:solidFill>
                  <a:schemeClr val="bg1"/>
                </a:solidFill>
                <a:latin typeface="Times New Roman" panose="02020603050405020304" pitchFamily="18" charset="0"/>
                <a:cs typeface="Times New Roman" panose="02020603050405020304" pitchFamily="18" charset="0"/>
              </a:rPr>
              <a:t>Яскрава особистість і постійна присутність у медіа.</a:t>
            </a:r>
            <a:r>
              <a:rPr lang="uk-UA" sz="2400" dirty="0">
                <a:solidFill>
                  <a:schemeClr val="bg1"/>
                </a:solidFill>
                <a:latin typeface="Times New Roman" panose="02020603050405020304" pitchFamily="18" charset="0"/>
                <a:cs typeface="Times New Roman" panose="02020603050405020304" pitchFamily="18" charset="0"/>
              </a:rPr>
              <a:t> </a:t>
            </a:r>
            <a:r>
              <a:rPr lang="uk-UA" sz="2400" dirty="0" err="1">
                <a:solidFill>
                  <a:schemeClr val="bg1"/>
                </a:solidFill>
                <a:latin typeface="Times New Roman" panose="02020603050405020304" pitchFamily="18" charset="0"/>
                <a:cs typeface="Times New Roman" panose="02020603050405020304" pitchFamily="18" charset="0"/>
              </a:rPr>
              <a:t>Трамп</a:t>
            </a:r>
            <a:r>
              <a:rPr lang="uk-UA" sz="2400" dirty="0">
                <a:solidFill>
                  <a:schemeClr val="bg1"/>
                </a:solidFill>
                <a:latin typeface="Times New Roman" panose="02020603050405020304" pitchFamily="18" charset="0"/>
                <a:cs typeface="Times New Roman" panose="02020603050405020304" pitchFamily="18" charset="0"/>
              </a:rPr>
              <a:t> зумів домінувати в інформаційному полі: кожна його скандальна заява негайно ставала новиною. У 2016 році ЗМІ визнавали, що він отримав мільярди доларів «безкоштовного ефіру» просто завдяки епатажу. Його </a:t>
            </a:r>
            <a:r>
              <a:rPr lang="uk-UA" sz="2400" dirty="0" err="1">
                <a:solidFill>
                  <a:schemeClr val="bg1"/>
                </a:solidFill>
                <a:latin typeface="Times New Roman" panose="02020603050405020304" pitchFamily="18" charset="0"/>
                <a:cs typeface="Times New Roman" panose="02020603050405020304" pitchFamily="18" charset="0"/>
              </a:rPr>
              <a:t>твіти</a:t>
            </a:r>
            <a:r>
              <a:rPr lang="uk-UA" sz="2400" dirty="0">
                <a:solidFill>
                  <a:schemeClr val="bg1"/>
                </a:solidFill>
                <a:latin typeface="Times New Roman" panose="02020603050405020304" pitchFamily="18" charset="0"/>
                <a:cs typeface="Times New Roman" panose="02020603050405020304" pitchFamily="18" charset="0"/>
              </a:rPr>
              <a:t> були інструментом прямого зв’язку з аудиторією – </a:t>
            </a:r>
            <a:r>
              <a:rPr lang="uk-UA" sz="2400" dirty="0" err="1">
                <a:solidFill>
                  <a:schemeClr val="bg1"/>
                </a:solidFill>
                <a:latin typeface="Times New Roman" panose="02020603050405020304" pitchFamily="18" charset="0"/>
                <a:cs typeface="Times New Roman" panose="02020603050405020304" pitchFamily="18" charset="0"/>
              </a:rPr>
              <a:t>минуючи</a:t>
            </a:r>
            <a:r>
              <a:rPr lang="uk-UA" sz="2400" dirty="0">
                <a:solidFill>
                  <a:schemeClr val="bg1"/>
                </a:solidFill>
                <a:latin typeface="Times New Roman" panose="02020603050405020304" pitchFamily="18" charset="0"/>
                <a:cs typeface="Times New Roman" panose="02020603050405020304" pitchFamily="18" charset="0"/>
              </a:rPr>
              <a:t> традиційні медіа. </a:t>
            </a:r>
            <a:r>
              <a:rPr lang="uk-UA" sz="2400" dirty="0" err="1">
                <a:solidFill>
                  <a:schemeClr val="bg1"/>
                </a:solidFill>
                <a:latin typeface="Times New Roman" panose="02020603050405020304" pitchFamily="18" charset="0"/>
                <a:cs typeface="Times New Roman" panose="02020603050405020304" pitchFamily="18" charset="0"/>
              </a:rPr>
              <a:t>Соцмережа</a:t>
            </a:r>
            <a:r>
              <a:rPr lang="uk-UA" sz="2400" dirty="0">
                <a:solidFill>
                  <a:schemeClr val="bg1"/>
                </a:solidFill>
                <a:latin typeface="Times New Roman" panose="02020603050405020304" pitchFamily="18" charset="0"/>
                <a:cs typeface="Times New Roman" panose="02020603050405020304" pitchFamily="18" charset="0"/>
              </a:rPr>
              <a:t> </a:t>
            </a:r>
            <a:r>
              <a:rPr lang="en-US" sz="2400" dirty="0">
                <a:solidFill>
                  <a:schemeClr val="bg1"/>
                </a:solidFill>
                <a:latin typeface="Times New Roman" panose="02020603050405020304" pitchFamily="18" charset="0"/>
                <a:cs typeface="Times New Roman" panose="02020603050405020304" pitchFamily="18" charset="0"/>
              </a:rPr>
              <a:t>Twitter </a:t>
            </a:r>
            <a:r>
              <a:rPr lang="uk-UA" sz="2400" dirty="0">
                <a:solidFill>
                  <a:schemeClr val="bg1"/>
                </a:solidFill>
                <a:latin typeface="Times New Roman" panose="02020603050405020304" pitchFamily="18" charset="0"/>
                <a:cs typeface="Times New Roman" panose="02020603050405020304" pitchFamily="18" charset="0"/>
              </a:rPr>
              <a:t>перетворилася на його особистий </a:t>
            </a:r>
            <a:r>
              <a:rPr lang="en-US" sz="2400" dirty="0">
                <a:solidFill>
                  <a:schemeClr val="bg1"/>
                </a:solidFill>
                <a:latin typeface="Times New Roman" panose="02020603050405020304" pitchFamily="18" charset="0"/>
                <a:cs typeface="Times New Roman" panose="02020603050405020304" pitchFamily="18" charset="0"/>
              </a:rPr>
              <a:t>PR-</a:t>
            </a:r>
            <a:r>
              <a:rPr lang="uk-UA" sz="2400" dirty="0">
                <a:solidFill>
                  <a:schemeClr val="bg1"/>
                </a:solidFill>
                <a:latin typeface="Times New Roman" panose="02020603050405020304" pitchFamily="18" charset="0"/>
                <a:cs typeface="Times New Roman" panose="02020603050405020304" pitchFamily="18" charset="0"/>
              </a:rPr>
              <a:t>канал, де він задавав порядок денний.</a:t>
            </a:r>
            <a:endParaRPr lang="uk-UA" sz="2400" dirty="0">
              <a:solidFill>
                <a:schemeClr val="bg1"/>
              </a:solidFill>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5791200" y="2019300"/>
            <a:ext cx="6400800" cy="6001643"/>
          </a:xfrm>
          <a:prstGeom prst="rect">
            <a:avLst/>
          </a:prstGeom>
        </p:spPr>
        <p:txBody>
          <a:bodyPr wrap="square">
            <a:spAutoFit/>
          </a:bodyPr>
          <a:lstStyle/>
          <a:p>
            <a:pPr algn="just"/>
            <a:r>
              <a:rPr lang="uk-UA" sz="2400" b="1" dirty="0">
                <a:solidFill>
                  <a:schemeClr val="bg1"/>
                </a:solidFill>
                <a:latin typeface="Times New Roman" panose="02020603050405020304" pitchFamily="18" charset="0"/>
                <a:cs typeface="Times New Roman" panose="02020603050405020304" pitchFamily="18" charset="0"/>
              </a:rPr>
              <a:t>Прості меседжі і популізм.</a:t>
            </a:r>
            <a:r>
              <a:rPr lang="uk-UA" sz="2400" dirty="0">
                <a:solidFill>
                  <a:schemeClr val="bg1"/>
                </a:solidFill>
                <a:latin typeface="Times New Roman" panose="02020603050405020304" pitchFamily="18" charset="0"/>
                <a:cs typeface="Times New Roman" panose="02020603050405020304" pitchFamily="18" charset="0"/>
              </a:rPr>
              <a:t> Подібно до </a:t>
            </a:r>
            <a:r>
              <a:rPr lang="en-US" sz="2400" dirty="0">
                <a:solidFill>
                  <a:schemeClr val="bg1"/>
                </a:solidFill>
                <a:latin typeface="Times New Roman" panose="02020603050405020304" pitchFamily="18" charset="0"/>
                <a:cs typeface="Times New Roman" panose="02020603050405020304" pitchFamily="18" charset="0"/>
              </a:rPr>
              <a:t>Brexit-</a:t>
            </a:r>
            <a:r>
              <a:rPr lang="uk-UA" sz="2400" dirty="0">
                <a:solidFill>
                  <a:schemeClr val="bg1"/>
                </a:solidFill>
                <a:latin typeface="Times New Roman" panose="02020603050405020304" pitchFamily="18" charset="0"/>
                <a:cs typeface="Times New Roman" panose="02020603050405020304" pitchFamily="18" charset="0"/>
              </a:rPr>
              <a:t>кампанії, </a:t>
            </a:r>
            <a:r>
              <a:rPr lang="uk-UA" sz="2400" dirty="0" err="1">
                <a:solidFill>
                  <a:schemeClr val="bg1"/>
                </a:solidFill>
                <a:latin typeface="Times New Roman" panose="02020603050405020304" pitchFamily="18" charset="0"/>
                <a:cs typeface="Times New Roman" panose="02020603050405020304" pitchFamily="18" charset="0"/>
              </a:rPr>
              <a:t>Трамп</a:t>
            </a:r>
            <a:r>
              <a:rPr lang="uk-UA" sz="2400" dirty="0">
                <a:solidFill>
                  <a:schemeClr val="bg1"/>
                </a:solidFill>
                <a:latin typeface="Times New Roman" panose="02020603050405020304" pitchFamily="18" charset="0"/>
                <a:cs typeface="Times New Roman" panose="02020603050405020304" pitchFamily="18" charset="0"/>
              </a:rPr>
              <a:t> спрощував складні проблеми до кількох гасел: </a:t>
            </a:r>
            <a:r>
              <a:rPr lang="uk-UA" sz="2400" i="1" dirty="0">
                <a:solidFill>
                  <a:schemeClr val="bg1"/>
                </a:solidFill>
                <a:latin typeface="Times New Roman" panose="02020603050405020304" pitchFamily="18" charset="0"/>
                <a:cs typeface="Times New Roman" panose="02020603050405020304" pitchFamily="18" charset="0"/>
              </a:rPr>
              <a:t>“</a:t>
            </a:r>
            <a:r>
              <a:rPr lang="en-US" sz="2400" i="1" dirty="0">
                <a:solidFill>
                  <a:schemeClr val="bg1"/>
                </a:solidFill>
                <a:latin typeface="Times New Roman" panose="02020603050405020304" pitchFamily="18" charset="0"/>
                <a:cs typeface="Times New Roman" panose="02020603050405020304" pitchFamily="18" charset="0"/>
              </a:rPr>
              <a:t>Build the Wall”</a:t>
            </a:r>
            <a:r>
              <a:rPr lang="en-US" sz="2400" dirty="0">
                <a:solidFill>
                  <a:schemeClr val="bg1"/>
                </a:solidFill>
                <a:latin typeface="Times New Roman" panose="02020603050405020304" pitchFamily="18" charset="0"/>
                <a:cs typeface="Times New Roman" panose="02020603050405020304" pitchFamily="18" charset="0"/>
              </a:rPr>
              <a:t> (</a:t>
            </a:r>
            <a:r>
              <a:rPr lang="uk-UA" sz="2400" dirty="0">
                <a:solidFill>
                  <a:schemeClr val="bg1"/>
                </a:solidFill>
                <a:latin typeface="Times New Roman" panose="02020603050405020304" pitchFamily="18" charset="0"/>
                <a:cs typeface="Times New Roman" panose="02020603050405020304" pitchFamily="18" charset="0"/>
              </a:rPr>
              <a:t>збудуємо стіну), </a:t>
            </a:r>
            <a:r>
              <a:rPr lang="uk-UA" sz="2400" i="1" dirty="0">
                <a:solidFill>
                  <a:schemeClr val="bg1"/>
                </a:solidFill>
                <a:latin typeface="Times New Roman" panose="02020603050405020304" pitchFamily="18" charset="0"/>
                <a:cs typeface="Times New Roman" panose="02020603050405020304" pitchFamily="18" charset="0"/>
              </a:rPr>
              <a:t>“</a:t>
            </a:r>
            <a:r>
              <a:rPr lang="en-US" sz="2400" i="1" dirty="0">
                <a:solidFill>
                  <a:schemeClr val="bg1"/>
                </a:solidFill>
                <a:latin typeface="Times New Roman" panose="02020603050405020304" pitchFamily="18" charset="0"/>
                <a:cs typeface="Times New Roman" panose="02020603050405020304" pitchFamily="18" charset="0"/>
              </a:rPr>
              <a:t>America First”</a:t>
            </a:r>
            <a:r>
              <a:rPr lang="en-US" sz="2400" dirty="0">
                <a:solidFill>
                  <a:schemeClr val="bg1"/>
                </a:solidFill>
                <a:latin typeface="Times New Roman" panose="02020603050405020304" pitchFamily="18" charset="0"/>
                <a:cs typeface="Times New Roman" panose="02020603050405020304" pitchFamily="18" charset="0"/>
              </a:rPr>
              <a:t> (</a:t>
            </a:r>
            <a:r>
              <a:rPr lang="uk-UA" sz="2400" dirty="0">
                <a:solidFill>
                  <a:schemeClr val="bg1"/>
                </a:solidFill>
                <a:latin typeface="Times New Roman" panose="02020603050405020304" pitchFamily="18" charset="0"/>
                <a:cs typeface="Times New Roman" panose="02020603050405020304" pitchFamily="18" charset="0"/>
              </a:rPr>
              <a:t>Америка – понад усе), </a:t>
            </a:r>
            <a:r>
              <a:rPr lang="uk-UA" sz="2400" i="1" dirty="0">
                <a:solidFill>
                  <a:schemeClr val="bg1"/>
                </a:solidFill>
                <a:latin typeface="Times New Roman" panose="02020603050405020304" pitchFamily="18" charset="0"/>
                <a:cs typeface="Times New Roman" panose="02020603050405020304" pitchFamily="18" charset="0"/>
              </a:rPr>
              <a:t>“</a:t>
            </a:r>
            <a:r>
              <a:rPr lang="en-US" sz="2400" i="1" dirty="0">
                <a:solidFill>
                  <a:schemeClr val="bg1"/>
                </a:solidFill>
                <a:latin typeface="Times New Roman" panose="02020603050405020304" pitchFamily="18" charset="0"/>
                <a:cs typeface="Times New Roman" panose="02020603050405020304" pitchFamily="18" charset="0"/>
              </a:rPr>
              <a:t>Drain the Swamp”</a:t>
            </a:r>
            <a:r>
              <a:rPr lang="en-US" sz="2400" dirty="0">
                <a:solidFill>
                  <a:schemeClr val="bg1"/>
                </a:solidFill>
                <a:latin typeface="Times New Roman" panose="02020603050405020304" pitchFamily="18" charset="0"/>
                <a:cs typeface="Times New Roman" panose="02020603050405020304" pitchFamily="18" charset="0"/>
              </a:rPr>
              <a:t> (</a:t>
            </a:r>
            <a:r>
              <a:rPr lang="uk-UA" sz="2400" dirty="0">
                <a:solidFill>
                  <a:schemeClr val="bg1"/>
                </a:solidFill>
                <a:latin typeface="Times New Roman" panose="02020603050405020304" pitchFamily="18" charset="0"/>
                <a:cs typeface="Times New Roman" panose="02020603050405020304" pitchFamily="18" charset="0"/>
              </a:rPr>
              <a:t>осушимо болото – тобто </a:t>
            </a:r>
            <a:r>
              <a:rPr lang="uk-UA" sz="2400" dirty="0" err="1">
                <a:solidFill>
                  <a:schemeClr val="bg1"/>
                </a:solidFill>
                <a:latin typeface="Times New Roman" panose="02020603050405020304" pitchFamily="18" charset="0"/>
                <a:cs typeface="Times New Roman" panose="02020603050405020304" pitchFamily="18" charset="0"/>
              </a:rPr>
              <a:t>приберемо</a:t>
            </a:r>
            <a:r>
              <a:rPr lang="uk-UA" sz="2400" dirty="0">
                <a:solidFill>
                  <a:schemeClr val="bg1"/>
                </a:solidFill>
                <a:latin typeface="Times New Roman" panose="02020603050405020304" pitchFamily="18" charset="0"/>
                <a:cs typeface="Times New Roman" panose="02020603050405020304" pitchFamily="18" charset="0"/>
              </a:rPr>
              <a:t> корупцію у Вашингтоні). Вони легко запам’ятовувалися і апелювали до наболілих тем: імміграція, робочі місця, недовіра до еліт. Така </a:t>
            </a:r>
            <a:r>
              <a:rPr lang="uk-UA" sz="2400" b="1" dirty="0" err="1">
                <a:solidFill>
                  <a:schemeClr val="bg1"/>
                </a:solidFill>
                <a:latin typeface="Times New Roman" panose="02020603050405020304" pitchFamily="18" charset="0"/>
                <a:cs typeface="Times New Roman" panose="02020603050405020304" pitchFamily="18" charset="0"/>
              </a:rPr>
              <a:t>переконувальна</a:t>
            </a:r>
            <a:r>
              <a:rPr lang="uk-UA" sz="2400" b="1" dirty="0">
                <a:solidFill>
                  <a:schemeClr val="bg1"/>
                </a:solidFill>
                <a:latin typeface="Times New Roman" panose="02020603050405020304" pitchFamily="18" charset="0"/>
                <a:cs typeface="Times New Roman" panose="02020603050405020304" pitchFamily="18" charset="0"/>
              </a:rPr>
              <a:t> кампанія</a:t>
            </a:r>
            <a:r>
              <a:rPr lang="uk-UA" sz="2400" dirty="0">
                <a:solidFill>
                  <a:schemeClr val="bg1"/>
                </a:solidFill>
                <a:latin typeface="Times New Roman" panose="02020603050405020304" pitchFamily="18" charset="0"/>
                <a:cs typeface="Times New Roman" panose="02020603050405020304" pitchFamily="18" charset="0"/>
              </a:rPr>
              <a:t> майстерно грала на емоціях – гордості, гніві, страху. Як і в випадку </a:t>
            </a:r>
            <a:r>
              <a:rPr lang="en-US" sz="2400" dirty="0">
                <a:solidFill>
                  <a:schemeClr val="bg1"/>
                </a:solidFill>
                <a:latin typeface="Times New Roman" panose="02020603050405020304" pitchFamily="18" charset="0"/>
                <a:cs typeface="Times New Roman" panose="02020603050405020304" pitchFamily="18" charset="0"/>
              </a:rPr>
              <a:t>Leave, </a:t>
            </a:r>
            <a:r>
              <a:rPr lang="uk-UA" sz="2400" dirty="0">
                <a:solidFill>
                  <a:schemeClr val="bg1"/>
                </a:solidFill>
                <a:latin typeface="Times New Roman" panose="02020603050405020304" pitchFamily="18" charset="0"/>
                <a:cs typeface="Times New Roman" panose="02020603050405020304" pitchFamily="18" charset="0"/>
              </a:rPr>
              <a:t>експерти часто закидали їй </a:t>
            </a:r>
            <a:r>
              <a:rPr lang="uk-UA" sz="2400" dirty="0" err="1">
                <a:solidFill>
                  <a:schemeClr val="bg1"/>
                </a:solidFill>
                <a:latin typeface="Times New Roman" panose="02020603050405020304" pitchFamily="18" charset="0"/>
                <a:cs typeface="Times New Roman" panose="02020603050405020304" pitchFamily="18" charset="0"/>
              </a:rPr>
              <a:t>маніпулятивність</a:t>
            </a:r>
            <a:r>
              <a:rPr lang="uk-UA" sz="2400" dirty="0">
                <a:solidFill>
                  <a:schemeClr val="bg1"/>
                </a:solidFill>
                <a:latin typeface="Times New Roman" panose="02020603050405020304" pitchFamily="18" charset="0"/>
                <a:cs typeface="Times New Roman" panose="02020603050405020304" pitchFamily="18" charset="0"/>
              </a:rPr>
              <a:t> та відхід від фактів. </a:t>
            </a:r>
            <a:r>
              <a:rPr lang="uk-UA" sz="2400" dirty="0" err="1">
                <a:solidFill>
                  <a:schemeClr val="bg1"/>
                </a:solidFill>
                <a:latin typeface="Times New Roman" panose="02020603050405020304" pitchFamily="18" charset="0"/>
                <a:cs typeface="Times New Roman" panose="02020603050405020304" pitchFamily="18" charset="0"/>
              </a:rPr>
              <a:t>Трамп</a:t>
            </a:r>
            <a:r>
              <a:rPr lang="uk-UA" sz="2400" dirty="0">
                <a:solidFill>
                  <a:schemeClr val="bg1"/>
                </a:solidFill>
                <a:latin typeface="Times New Roman" panose="02020603050405020304" pitchFamily="18" charset="0"/>
                <a:cs typeface="Times New Roman" panose="02020603050405020304" pitchFamily="18" charset="0"/>
              </a:rPr>
              <a:t> відкрито ворогував із традиційними ЗМІ, називаючи їх “</a:t>
            </a:r>
            <a:r>
              <a:rPr lang="en-US" sz="2400" dirty="0">
                <a:solidFill>
                  <a:schemeClr val="bg1"/>
                </a:solidFill>
                <a:latin typeface="Times New Roman" panose="02020603050405020304" pitchFamily="18" charset="0"/>
                <a:cs typeface="Times New Roman" panose="02020603050405020304" pitchFamily="18" charset="0"/>
              </a:rPr>
              <a:t>fake news”, </a:t>
            </a:r>
            <a:r>
              <a:rPr lang="uk-UA" sz="2400" dirty="0">
                <a:solidFill>
                  <a:schemeClr val="bg1"/>
                </a:solidFill>
                <a:latin typeface="Times New Roman" panose="02020603050405020304" pitchFamily="18" charset="0"/>
                <a:cs typeface="Times New Roman" panose="02020603050405020304" pitchFamily="18" charset="0"/>
              </a:rPr>
              <a:t>що тільки підвищувало лояльність його бази, яка теж їм не довіряла</a:t>
            </a:r>
            <a:r>
              <a:rPr lang="en-US" sz="2400" dirty="0">
                <a:solidFill>
                  <a:schemeClr val="bg1"/>
                </a:solidFill>
                <a:latin typeface="Times New Roman" panose="02020603050405020304" pitchFamily="18" charset="0"/>
                <a:cs typeface="Times New Roman" panose="02020603050405020304" pitchFamily="18" charset="0"/>
              </a:rPr>
              <a:t>.</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12625137" y="2019300"/>
            <a:ext cx="5410200" cy="6001643"/>
          </a:xfrm>
          <a:prstGeom prst="rect">
            <a:avLst/>
          </a:prstGeom>
        </p:spPr>
        <p:txBody>
          <a:bodyPr wrap="square">
            <a:spAutoFit/>
          </a:bodyPr>
          <a:lstStyle/>
          <a:p>
            <a:pPr algn="just"/>
            <a:r>
              <a:rPr lang="uk-UA" sz="2400" b="1" dirty="0">
                <a:solidFill>
                  <a:schemeClr val="bg1"/>
                </a:solidFill>
                <a:latin typeface="Times New Roman" panose="02020603050405020304" pitchFamily="18" charset="0"/>
                <a:cs typeface="Times New Roman" panose="02020603050405020304" pitchFamily="18" charset="0"/>
              </a:rPr>
              <a:t>Мобілізація через поділ на “своїх” і “чужих”.</a:t>
            </a:r>
            <a:r>
              <a:rPr lang="uk-UA" sz="2400" dirty="0">
                <a:solidFill>
                  <a:schemeClr val="bg1"/>
                </a:solidFill>
                <a:latin typeface="Times New Roman" panose="02020603050405020304" pitchFamily="18" charset="0"/>
                <a:cs typeface="Times New Roman" panose="02020603050405020304" pitchFamily="18" charset="0"/>
              </a:rPr>
              <a:t> </a:t>
            </a:r>
            <a:r>
              <a:rPr lang="en-US" sz="2400" dirty="0">
                <a:solidFill>
                  <a:schemeClr val="bg1"/>
                </a:solidFill>
                <a:latin typeface="Times New Roman" panose="02020603050405020304" pitchFamily="18" charset="0"/>
                <a:cs typeface="Times New Roman" panose="02020603050405020304" pitchFamily="18" charset="0"/>
              </a:rPr>
              <a:t>PR-</a:t>
            </a:r>
            <a:r>
              <a:rPr lang="uk-UA" sz="2400" dirty="0">
                <a:solidFill>
                  <a:schemeClr val="bg1"/>
                </a:solidFill>
                <a:latin typeface="Times New Roman" panose="02020603050405020304" pitchFamily="18" charset="0"/>
                <a:cs typeface="Times New Roman" panose="02020603050405020304" pitchFamily="18" charset="0"/>
              </a:rPr>
              <a:t>риторика </a:t>
            </a:r>
            <a:r>
              <a:rPr lang="uk-UA" sz="2400" dirty="0" err="1">
                <a:solidFill>
                  <a:schemeClr val="bg1"/>
                </a:solidFill>
                <a:latin typeface="Times New Roman" panose="02020603050405020304" pitchFamily="18" charset="0"/>
                <a:cs typeface="Times New Roman" panose="02020603050405020304" pitchFamily="18" charset="0"/>
              </a:rPr>
              <a:t>Трампа</a:t>
            </a:r>
            <a:r>
              <a:rPr lang="uk-UA" sz="2400" dirty="0">
                <a:solidFill>
                  <a:schemeClr val="bg1"/>
                </a:solidFill>
                <a:latin typeface="Times New Roman" panose="02020603050405020304" pitchFamily="18" charset="0"/>
                <a:cs typeface="Times New Roman" panose="02020603050405020304" pitchFamily="18" charset="0"/>
              </a:rPr>
              <a:t> була конфронтаційною. Він позиціонував себе як голос “звичайних американців” проти корумпованого істеблішменту і ліберальних еліт. Такий </a:t>
            </a:r>
            <a:r>
              <a:rPr lang="uk-UA" sz="2400" b="1" dirty="0">
                <a:solidFill>
                  <a:schemeClr val="bg1"/>
                </a:solidFill>
                <a:latin typeface="Times New Roman" panose="02020603050405020304" pitchFamily="18" charset="0"/>
                <a:cs typeface="Times New Roman" panose="02020603050405020304" pitchFamily="18" charset="0"/>
              </a:rPr>
              <a:t>поляризаційний </a:t>
            </a:r>
            <a:r>
              <a:rPr lang="en-US" sz="2400" b="1" dirty="0">
                <a:solidFill>
                  <a:schemeClr val="bg1"/>
                </a:solidFill>
                <a:latin typeface="Times New Roman" panose="02020603050405020304" pitchFamily="18" charset="0"/>
                <a:cs typeface="Times New Roman" panose="02020603050405020304" pitchFamily="18" charset="0"/>
              </a:rPr>
              <a:t>PR</a:t>
            </a:r>
            <a:r>
              <a:rPr lang="en-US" sz="2400" dirty="0">
                <a:solidFill>
                  <a:schemeClr val="bg1"/>
                </a:solidFill>
                <a:latin typeface="Times New Roman" panose="02020603050405020304" pitchFamily="18" charset="0"/>
                <a:cs typeface="Times New Roman" panose="02020603050405020304" pitchFamily="18" charset="0"/>
              </a:rPr>
              <a:t> </a:t>
            </a:r>
            <a:r>
              <a:rPr lang="uk-UA" sz="2400" dirty="0">
                <a:solidFill>
                  <a:schemeClr val="bg1"/>
                </a:solidFill>
                <a:latin typeface="Times New Roman" panose="02020603050405020304" pitchFamily="18" charset="0"/>
                <a:cs typeface="Times New Roman" panose="02020603050405020304" pitchFamily="18" charset="0"/>
              </a:rPr>
              <a:t>мав ризики розколоти суспільство, але саме це й згуртувало його прихильників навколо спільної ідентичності (</a:t>
            </a:r>
            <a:r>
              <a:rPr lang="en-US" sz="2400" dirty="0">
                <a:solidFill>
                  <a:schemeClr val="bg1"/>
                </a:solidFill>
                <a:latin typeface="Times New Roman" panose="02020603050405020304" pitchFamily="18" charset="0"/>
                <a:cs typeface="Times New Roman" panose="02020603050405020304" pitchFamily="18" charset="0"/>
              </a:rPr>
              <a:t>MAGA </a:t>
            </a:r>
            <a:r>
              <a:rPr lang="uk-UA" sz="2400" dirty="0">
                <a:solidFill>
                  <a:schemeClr val="bg1"/>
                </a:solidFill>
                <a:latin typeface="Times New Roman" panose="02020603050405020304" pitchFamily="18" charset="0"/>
                <a:cs typeface="Times New Roman" panose="02020603050405020304" pitchFamily="18" charset="0"/>
              </a:rPr>
              <a:t>як рух). Його мітинги проходили як шоу з лозунгами і скандуванням, створюючи ефект спільноти. Для багатьох виборців участь у кампанії перетворилася на </a:t>
            </a:r>
            <a:r>
              <a:rPr lang="uk-UA" sz="2400" i="1" dirty="0">
                <a:solidFill>
                  <a:schemeClr val="bg1"/>
                </a:solidFill>
                <a:latin typeface="Times New Roman" panose="02020603050405020304" pitchFamily="18" charset="0"/>
                <a:cs typeface="Times New Roman" panose="02020603050405020304" pitchFamily="18" charset="0"/>
              </a:rPr>
              <a:t>“</a:t>
            </a:r>
            <a:r>
              <a:rPr lang="en-US" sz="2400" i="1" dirty="0">
                <a:solidFill>
                  <a:schemeClr val="bg1"/>
                </a:solidFill>
                <a:latin typeface="Times New Roman" panose="02020603050405020304" pitchFamily="18" charset="0"/>
                <a:cs typeface="Times New Roman" panose="02020603050405020304" pitchFamily="18" charset="0"/>
              </a:rPr>
              <a:t>experience”</a:t>
            </a:r>
            <a:r>
              <a:rPr lang="en-US" sz="2400" dirty="0">
                <a:solidFill>
                  <a:schemeClr val="bg1"/>
                </a:solidFill>
                <a:latin typeface="Times New Roman" panose="02020603050405020304" pitchFamily="18" charset="0"/>
                <a:cs typeface="Times New Roman" panose="02020603050405020304" pitchFamily="18" charset="0"/>
              </a:rPr>
              <a:t>, </a:t>
            </a:r>
            <a:r>
              <a:rPr lang="uk-UA" sz="2400" dirty="0">
                <a:solidFill>
                  <a:schemeClr val="bg1"/>
                </a:solidFill>
                <a:latin typeface="Times New Roman" panose="02020603050405020304" pitchFamily="18" charset="0"/>
                <a:cs typeface="Times New Roman" panose="02020603050405020304" pitchFamily="18" charset="0"/>
              </a:rPr>
              <a:t>вони відчували себе частиною великої справи.</a:t>
            </a:r>
            <a:endParaRPr lang="uk-UA" sz="2400" dirty="0">
              <a:solidFill>
                <a:schemeClr val="bg1"/>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3011905" y="266700"/>
            <a:ext cx="11804514" cy="646331"/>
          </a:xfrm>
          <a:prstGeom prst="rect">
            <a:avLst/>
          </a:prstGeom>
        </p:spPr>
        <p:txBody>
          <a:bodyPr wrap="none">
            <a:spAutoFit/>
          </a:bodyPr>
          <a:lstStyle/>
          <a:p>
            <a:r>
              <a:rPr lang="uk-UA" sz="3600" b="1" u="sng" dirty="0">
                <a:solidFill>
                  <a:schemeClr val="bg1"/>
                </a:solidFill>
                <a:latin typeface="Times New Roman" panose="02020603050405020304" pitchFamily="18" charset="0"/>
                <a:cs typeface="Times New Roman" panose="02020603050405020304" pitchFamily="18" charset="0"/>
              </a:rPr>
              <a:t>Стратегія </a:t>
            </a:r>
            <a:r>
              <a:rPr lang="uk-UA" sz="3600" b="1" u="sng" dirty="0" err="1">
                <a:solidFill>
                  <a:schemeClr val="bg1"/>
                </a:solidFill>
                <a:latin typeface="Times New Roman" panose="02020603050405020304" pitchFamily="18" charset="0"/>
                <a:cs typeface="Times New Roman" panose="02020603050405020304" pitchFamily="18" charset="0"/>
              </a:rPr>
              <a:t>Трампа</a:t>
            </a:r>
            <a:r>
              <a:rPr lang="uk-UA" sz="3600" b="1" u="sng" dirty="0">
                <a:solidFill>
                  <a:schemeClr val="bg1"/>
                </a:solidFill>
                <a:latin typeface="Times New Roman" panose="02020603050405020304" pitchFamily="18" charset="0"/>
                <a:cs typeface="Times New Roman" panose="02020603050405020304" pitchFamily="18" charset="0"/>
              </a:rPr>
              <a:t> будувалася на декількох </a:t>
            </a:r>
            <a:r>
              <a:rPr lang="en-US" sz="3600" b="1" u="sng" dirty="0">
                <a:solidFill>
                  <a:schemeClr val="bg1"/>
                </a:solidFill>
                <a:latin typeface="Times New Roman" panose="02020603050405020304" pitchFamily="18" charset="0"/>
                <a:cs typeface="Times New Roman" panose="02020603050405020304" pitchFamily="18" charset="0"/>
              </a:rPr>
              <a:t>PR-</a:t>
            </a:r>
            <a:r>
              <a:rPr lang="uk-UA" sz="3600" b="1" u="sng" dirty="0">
                <a:solidFill>
                  <a:schemeClr val="bg1"/>
                </a:solidFill>
                <a:latin typeface="Times New Roman" panose="02020603050405020304" pitchFamily="18" charset="0"/>
                <a:cs typeface="Times New Roman" panose="02020603050405020304" pitchFamily="18" charset="0"/>
              </a:rPr>
              <a:t>стовпах:</a:t>
            </a:r>
            <a:endParaRPr lang="uk-UA" sz="3600" b="1" u="sng" dirty="0">
              <a:solidFill>
                <a:schemeClr val="bg1"/>
              </a:solidFill>
              <a:latin typeface="Times New Roman" panose="02020603050405020304" pitchFamily="18" charset="0"/>
              <a:cs typeface="Times New Roman" panose="02020603050405020304" pitchFamily="18" charset="0"/>
            </a:endParaRPr>
          </a:p>
        </p:txBody>
      </p:sp>
      <p:sp>
        <p:nvSpPr>
          <p:cNvPr id="6" name="Нашивка 5"/>
          <p:cNvSpPr/>
          <p:nvPr/>
        </p:nvSpPr>
        <p:spPr>
          <a:xfrm rot="5400000">
            <a:off x="15145436" y="532091"/>
            <a:ext cx="885640" cy="1915711"/>
          </a:xfrm>
          <a:prstGeom prst="chevron">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uk-UA">
              <a:solidFill>
                <a:schemeClr val="tx1"/>
              </a:solidFill>
            </a:endParaRPr>
          </a:p>
        </p:txBody>
      </p:sp>
      <p:sp>
        <p:nvSpPr>
          <p:cNvPr id="8" name="Нашивка 7"/>
          <p:cNvSpPr/>
          <p:nvPr/>
        </p:nvSpPr>
        <p:spPr>
          <a:xfrm rot="5400000">
            <a:off x="8471342" y="508310"/>
            <a:ext cx="885640" cy="1915711"/>
          </a:xfrm>
          <a:prstGeom prst="chevron">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uk-UA">
              <a:solidFill>
                <a:schemeClr val="tx1"/>
              </a:solidFill>
            </a:endParaRPr>
          </a:p>
        </p:txBody>
      </p:sp>
      <p:sp>
        <p:nvSpPr>
          <p:cNvPr id="10" name="Нашивка 9"/>
          <p:cNvSpPr/>
          <p:nvPr/>
        </p:nvSpPr>
        <p:spPr>
          <a:xfrm rot="5400000">
            <a:off x="2510931" y="660710"/>
            <a:ext cx="885640" cy="1915711"/>
          </a:xfrm>
          <a:prstGeom prst="chevron">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uk-UA">
              <a:solidFill>
                <a:schemeClr val="tx1"/>
              </a:solidFill>
            </a:endParaRPr>
          </a:p>
        </p:txBody>
      </p:sp>
    </p:spTree>
    <p:extLst>
      <p:ext uri="{BB962C8B-B14F-4D97-AF65-F5344CB8AC3E}">
        <p14:creationId xmlns:p14="http://schemas.microsoft.com/office/powerpoint/2010/main" val="849811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63B8A7"/>
        </a:solidFill>
        <a:effectLst/>
      </p:bgPr>
    </p:bg>
    <p:spTree>
      <p:nvGrpSpPr>
        <p:cNvPr id="1" name=""/>
        <p:cNvGrpSpPr/>
        <p:nvPr/>
      </p:nvGrpSpPr>
      <p:grpSpPr>
        <a:xfrm>
          <a:off x="0" y="0"/>
          <a:ext cx="0" cy="0"/>
          <a:chOff x="0" y="0"/>
          <a:chExt cx="0" cy="0"/>
        </a:xfrm>
      </p:grpSpPr>
      <p:sp>
        <p:nvSpPr>
          <p:cNvPr id="9" name="Прямоугольник 8"/>
          <p:cNvSpPr/>
          <p:nvPr/>
        </p:nvSpPr>
        <p:spPr>
          <a:xfrm>
            <a:off x="0" y="514914"/>
            <a:ext cx="5638800" cy="7017306"/>
          </a:xfrm>
          <a:prstGeom prst="rect">
            <a:avLst/>
          </a:prstGeom>
        </p:spPr>
        <p:txBody>
          <a:bodyPr wrap="square">
            <a:spAutoFit/>
          </a:bodyPr>
          <a:lstStyle/>
          <a:p>
            <a:pPr algn="ctr"/>
            <a:r>
              <a:rPr lang="uk-UA" sz="3000" dirty="0">
                <a:solidFill>
                  <a:schemeClr val="bg1"/>
                </a:solidFill>
                <a:latin typeface="Times New Roman" panose="02020603050405020304" pitchFamily="18" charset="0"/>
                <a:cs typeface="Times New Roman" panose="02020603050405020304" pitchFamily="18" charset="0"/>
              </a:rPr>
              <a:t>Кампанія Джо </a:t>
            </a:r>
            <a:r>
              <a:rPr lang="uk-UA" sz="3000" dirty="0" err="1">
                <a:solidFill>
                  <a:schemeClr val="bg1"/>
                </a:solidFill>
                <a:latin typeface="Times New Roman" panose="02020603050405020304" pitchFamily="18" charset="0"/>
                <a:cs typeface="Times New Roman" panose="02020603050405020304" pitchFamily="18" charset="0"/>
              </a:rPr>
              <a:t>Байдена</a:t>
            </a:r>
            <a:r>
              <a:rPr lang="uk-UA" sz="3000" dirty="0">
                <a:solidFill>
                  <a:schemeClr val="bg1"/>
                </a:solidFill>
                <a:latin typeface="Times New Roman" panose="02020603050405020304" pitchFamily="18" charset="0"/>
                <a:cs typeface="Times New Roman" panose="02020603050405020304" pitchFamily="18" charset="0"/>
              </a:rPr>
              <a:t> (2020). На противагу </a:t>
            </a:r>
            <a:r>
              <a:rPr lang="uk-UA" sz="3000" dirty="0" err="1">
                <a:solidFill>
                  <a:schemeClr val="bg1"/>
                </a:solidFill>
                <a:latin typeface="Times New Roman" panose="02020603050405020304" pitchFamily="18" charset="0"/>
                <a:cs typeface="Times New Roman" panose="02020603050405020304" pitchFamily="18" charset="0"/>
              </a:rPr>
              <a:t>Трампу</a:t>
            </a:r>
            <a:r>
              <a:rPr lang="uk-UA" sz="3000" dirty="0">
                <a:solidFill>
                  <a:schemeClr val="bg1"/>
                </a:solidFill>
                <a:latin typeface="Times New Roman" panose="02020603050405020304" pitchFamily="18" charset="0"/>
                <a:cs typeface="Times New Roman" panose="02020603050405020304" pitchFamily="18" charset="0"/>
              </a:rPr>
              <a:t>, </a:t>
            </a:r>
            <a:r>
              <a:rPr lang="en-US" sz="3000" dirty="0">
                <a:solidFill>
                  <a:schemeClr val="bg1"/>
                </a:solidFill>
                <a:latin typeface="Times New Roman" panose="02020603050405020304" pitchFamily="18" charset="0"/>
                <a:cs typeface="Times New Roman" panose="02020603050405020304" pitchFamily="18" charset="0"/>
              </a:rPr>
              <a:t>PR-</a:t>
            </a:r>
            <a:r>
              <a:rPr lang="uk-UA" sz="3000" dirty="0">
                <a:solidFill>
                  <a:schemeClr val="bg1"/>
                </a:solidFill>
                <a:latin typeface="Times New Roman" panose="02020603050405020304" pitchFamily="18" charset="0"/>
                <a:cs typeface="Times New Roman" panose="02020603050405020304" pitchFamily="18" charset="0"/>
              </a:rPr>
              <a:t>стратегія демократа Джо </a:t>
            </a:r>
            <a:r>
              <a:rPr lang="uk-UA" sz="3000" dirty="0" err="1">
                <a:solidFill>
                  <a:schemeClr val="bg1"/>
                </a:solidFill>
                <a:latin typeface="Times New Roman" panose="02020603050405020304" pitchFamily="18" charset="0"/>
                <a:cs typeface="Times New Roman" panose="02020603050405020304" pitchFamily="18" charset="0"/>
              </a:rPr>
              <a:t>Байдена</a:t>
            </a:r>
            <a:r>
              <a:rPr lang="uk-UA" sz="3000" dirty="0">
                <a:solidFill>
                  <a:schemeClr val="bg1"/>
                </a:solidFill>
                <a:latin typeface="Times New Roman" panose="02020603050405020304" pitchFamily="18" charset="0"/>
                <a:cs typeface="Times New Roman" panose="02020603050405020304" pitchFamily="18" charset="0"/>
              </a:rPr>
              <a:t> була більш традиційною і стриманою. Його ключові меседжі: “</a:t>
            </a:r>
            <a:r>
              <a:rPr lang="en-US" sz="3000" dirty="0">
                <a:solidFill>
                  <a:schemeClr val="bg1"/>
                </a:solidFill>
                <a:latin typeface="Times New Roman" panose="02020603050405020304" pitchFamily="18" charset="0"/>
                <a:cs typeface="Times New Roman" panose="02020603050405020304" pitchFamily="18" charset="0"/>
              </a:rPr>
              <a:t>Battle for the Soul of America” (</a:t>
            </a:r>
            <a:r>
              <a:rPr lang="uk-UA" sz="3000" dirty="0">
                <a:solidFill>
                  <a:schemeClr val="bg1"/>
                </a:solidFill>
                <a:latin typeface="Times New Roman" panose="02020603050405020304" pitchFamily="18" charset="0"/>
                <a:cs typeface="Times New Roman" panose="02020603050405020304" pitchFamily="18" charset="0"/>
              </a:rPr>
              <a:t>битва за душу Америки), “</a:t>
            </a:r>
            <a:r>
              <a:rPr lang="en-US" sz="3000" dirty="0">
                <a:solidFill>
                  <a:schemeClr val="bg1"/>
                </a:solidFill>
                <a:latin typeface="Times New Roman" panose="02020603050405020304" pitchFamily="18" charset="0"/>
                <a:cs typeface="Times New Roman" panose="02020603050405020304" pitchFamily="18" charset="0"/>
              </a:rPr>
              <a:t>Build Back Better” (</a:t>
            </a:r>
            <a:r>
              <a:rPr lang="uk-UA" sz="3000" dirty="0">
                <a:solidFill>
                  <a:schemeClr val="bg1"/>
                </a:solidFill>
                <a:latin typeface="Times New Roman" panose="02020603050405020304" pitchFamily="18" charset="0"/>
                <a:cs typeface="Times New Roman" panose="02020603050405020304" pitchFamily="18" charset="0"/>
              </a:rPr>
              <a:t>відбудуємо заново, але краще – слоган плану відновлення). </a:t>
            </a:r>
            <a:r>
              <a:rPr lang="uk-UA" sz="3000" dirty="0" err="1">
                <a:solidFill>
                  <a:schemeClr val="bg1"/>
                </a:solidFill>
                <a:latin typeface="Times New Roman" panose="02020603050405020304" pitchFamily="18" charset="0"/>
                <a:cs typeface="Times New Roman" panose="02020603050405020304" pitchFamily="18" charset="0"/>
              </a:rPr>
              <a:t>Байден</a:t>
            </a:r>
            <a:r>
              <a:rPr lang="uk-UA" sz="3000" dirty="0">
                <a:solidFill>
                  <a:schemeClr val="bg1"/>
                </a:solidFill>
                <a:latin typeface="Times New Roman" panose="02020603050405020304" pitchFamily="18" charset="0"/>
                <a:cs typeface="Times New Roman" panose="02020603050405020304" pitchFamily="18" charset="0"/>
              </a:rPr>
              <a:t> позиціонував себе як досвідчений і поміркований лідер, який об’єднає країну після хаосу. Основні риси його </a:t>
            </a:r>
            <a:r>
              <a:rPr lang="en-US" sz="3000" dirty="0">
                <a:solidFill>
                  <a:schemeClr val="bg1"/>
                </a:solidFill>
                <a:latin typeface="Times New Roman" panose="02020603050405020304" pitchFamily="18" charset="0"/>
                <a:cs typeface="Times New Roman" panose="02020603050405020304" pitchFamily="18" charset="0"/>
              </a:rPr>
              <a:t>PR-</a:t>
            </a:r>
            <a:r>
              <a:rPr lang="uk-UA" sz="3000" dirty="0">
                <a:solidFill>
                  <a:schemeClr val="bg1"/>
                </a:solidFill>
                <a:latin typeface="Times New Roman" panose="02020603050405020304" pitchFamily="18" charset="0"/>
                <a:cs typeface="Times New Roman" panose="02020603050405020304" pitchFamily="18" charset="0"/>
              </a:rPr>
              <a:t>кампанії:</a:t>
            </a:r>
          </a:p>
        </p:txBody>
      </p:sp>
      <p:graphicFrame>
        <p:nvGraphicFramePr>
          <p:cNvPr id="3" name="Схема 2"/>
          <p:cNvGraphicFramePr/>
          <p:nvPr>
            <p:extLst>
              <p:ext uri="{D42A27DB-BD31-4B8C-83A1-F6EECF244321}">
                <p14:modId xmlns:p14="http://schemas.microsoft.com/office/powerpoint/2010/main" val="2308806831"/>
              </p:ext>
            </p:extLst>
          </p:nvPr>
        </p:nvGraphicFramePr>
        <p:xfrm>
          <a:off x="3429000" y="281026"/>
          <a:ext cx="16840200" cy="74850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Прямоугольник 4"/>
          <p:cNvSpPr/>
          <p:nvPr/>
        </p:nvSpPr>
        <p:spPr>
          <a:xfrm>
            <a:off x="152400" y="7808495"/>
            <a:ext cx="18288000" cy="2215991"/>
          </a:xfrm>
          <a:prstGeom prst="rect">
            <a:avLst/>
          </a:prstGeom>
        </p:spPr>
        <p:txBody>
          <a:bodyPr wrap="square">
            <a:spAutoFit/>
          </a:bodyPr>
          <a:lstStyle/>
          <a:p>
            <a:pPr algn="ctr"/>
            <a:r>
              <a:rPr lang="uk-UA" sz="2300" dirty="0">
                <a:solidFill>
                  <a:schemeClr val="bg1"/>
                </a:solidFill>
                <a:latin typeface="Times New Roman" panose="02020603050405020304" pitchFamily="18" charset="0"/>
                <a:cs typeface="Times New Roman" panose="02020603050405020304" pitchFamily="18" charset="0"/>
              </a:rPr>
              <a:t>У підсумку </a:t>
            </a:r>
            <a:r>
              <a:rPr lang="uk-UA" sz="2300" dirty="0" err="1">
                <a:solidFill>
                  <a:schemeClr val="bg1"/>
                </a:solidFill>
                <a:latin typeface="Times New Roman" panose="02020603050405020304" pitchFamily="18" charset="0"/>
                <a:cs typeface="Times New Roman" panose="02020603050405020304" pitchFamily="18" charset="0"/>
              </a:rPr>
              <a:t>Байден</a:t>
            </a:r>
            <a:r>
              <a:rPr lang="uk-UA" sz="2300" dirty="0">
                <a:solidFill>
                  <a:schemeClr val="bg1"/>
                </a:solidFill>
                <a:latin typeface="Times New Roman" panose="02020603050405020304" pitchFamily="18" charset="0"/>
                <a:cs typeface="Times New Roman" panose="02020603050405020304" pitchFamily="18" charset="0"/>
              </a:rPr>
              <a:t> переміг на виборах 2020 року, частково завдяки тому, що його </a:t>
            </a:r>
            <a:r>
              <a:rPr lang="en-US" sz="2300" dirty="0">
                <a:solidFill>
                  <a:schemeClr val="bg1"/>
                </a:solidFill>
                <a:latin typeface="Times New Roman" panose="02020603050405020304" pitchFamily="18" charset="0"/>
                <a:cs typeface="Times New Roman" panose="02020603050405020304" pitchFamily="18" charset="0"/>
              </a:rPr>
              <a:t>PR-</a:t>
            </a:r>
            <a:r>
              <a:rPr lang="uk-UA" sz="2300" dirty="0">
                <a:solidFill>
                  <a:schemeClr val="bg1"/>
                </a:solidFill>
                <a:latin typeface="Times New Roman" panose="02020603050405020304" pitchFamily="18" charset="0"/>
                <a:cs typeface="Times New Roman" panose="02020603050405020304" pitchFamily="18" charset="0"/>
              </a:rPr>
              <a:t>кампанія успішно переконала більшість виборців у потребі змін та його спроможності повернути стабільність. Проте ці вибори продемонстрували і глибокий розкол в суспільній думці: </a:t>
            </a:r>
            <a:r>
              <a:rPr lang="en-US" sz="2300" dirty="0">
                <a:solidFill>
                  <a:schemeClr val="bg1"/>
                </a:solidFill>
                <a:latin typeface="Times New Roman" panose="02020603050405020304" pitchFamily="18" charset="0"/>
                <a:cs typeface="Times New Roman" panose="02020603050405020304" pitchFamily="18" charset="0"/>
              </a:rPr>
              <a:t>PR-</a:t>
            </a:r>
            <a:r>
              <a:rPr lang="uk-UA" sz="2300" dirty="0">
                <a:solidFill>
                  <a:schemeClr val="bg1"/>
                </a:solidFill>
                <a:latin typeface="Times New Roman" panose="02020603050405020304" pitchFamily="18" charset="0"/>
                <a:cs typeface="Times New Roman" panose="02020603050405020304" pitchFamily="18" charset="0"/>
              </a:rPr>
              <a:t>стратегія </a:t>
            </a:r>
            <a:r>
              <a:rPr lang="uk-UA" sz="2300" dirty="0" err="1">
                <a:solidFill>
                  <a:schemeClr val="bg1"/>
                </a:solidFill>
                <a:latin typeface="Times New Roman" panose="02020603050405020304" pitchFamily="18" charset="0"/>
                <a:cs typeface="Times New Roman" panose="02020603050405020304" pitchFamily="18" charset="0"/>
              </a:rPr>
              <a:t>Трампа</a:t>
            </a:r>
            <a:r>
              <a:rPr lang="uk-UA" sz="2300" dirty="0">
                <a:solidFill>
                  <a:schemeClr val="bg1"/>
                </a:solidFill>
                <a:latin typeface="Times New Roman" panose="02020603050405020304" pitchFamily="18" charset="0"/>
                <a:cs typeface="Times New Roman" panose="02020603050405020304" pitchFamily="18" charset="0"/>
              </a:rPr>
              <a:t>, навіть програвши, створила настільки стійку альтернативну реальність для його електорату, що значна їх частина не повірила результатам голосування. Це породило новий феномен: тривалий післявиборчий </a:t>
            </a:r>
            <a:r>
              <a:rPr lang="en-US" sz="2300" dirty="0">
                <a:solidFill>
                  <a:schemeClr val="bg1"/>
                </a:solidFill>
                <a:latin typeface="Times New Roman" panose="02020603050405020304" pitchFamily="18" charset="0"/>
                <a:cs typeface="Times New Roman" panose="02020603050405020304" pitchFamily="18" charset="0"/>
              </a:rPr>
              <a:t>PR-</a:t>
            </a:r>
            <a:r>
              <a:rPr lang="uk-UA" sz="2300" dirty="0">
                <a:solidFill>
                  <a:schemeClr val="bg1"/>
                </a:solidFill>
                <a:latin typeface="Times New Roman" panose="02020603050405020304" pitchFamily="18" charset="0"/>
                <a:cs typeface="Times New Roman" panose="02020603050405020304" pitchFamily="18" charset="0"/>
              </a:rPr>
              <a:t>протест (слоган “</a:t>
            </a:r>
            <a:r>
              <a:rPr lang="en-US" sz="2300" dirty="0">
                <a:solidFill>
                  <a:schemeClr val="bg1"/>
                </a:solidFill>
                <a:latin typeface="Times New Roman" panose="02020603050405020304" pitchFamily="18" charset="0"/>
                <a:cs typeface="Times New Roman" panose="02020603050405020304" pitchFamily="18" charset="0"/>
              </a:rPr>
              <a:t>Stop the Steal” – «</a:t>
            </a:r>
            <a:r>
              <a:rPr lang="uk-UA" sz="2300" dirty="0">
                <a:solidFill>
                  <a:schemeClr val="bg1"/>
                </a:solidFill>
                <a:latin typeface="Times New Roman" panose="02020603050405020304" pitchFamily="18" charset="0"/>
                <a:cs typeface="Times New Roman" panose="02020603050405020304" pitchFamily="18" charset="0"/>
              </a:rPr>
              <a:t>Зупиніть крадіжку [виборів]»), який мав на меті змінити переконання суспільства щодо легітимності виборів. Хоча суди відкинули звинувачення у фальсифікаціях, сама наявність такого руху показує, наскільки сильним може бути емоційний вплив політичної </a:t>
            </a:r>
            <a:r>
              <a:rPr lang="en-US" sz="2300" dirty="0">
                <a:solidFill>
                  <a:schemeClr val="bg1"/>
                </a:solidFill>
                <a:latin typeface="Times New Roman" panose="02020603050405020304" pitchFamily="18" charset="0"/>
                <a:cs typeface="Times New Roman" panose="02020603050405020304" pitchFamily="18" charset="0"/>
              </a:rPr>
              <a:t>PR-</a:t>
            </a:r>
            <a:r>
              <a:rPr lang="uk-UA" sz="2300" dirty="0">
                <a:solidFill>
                  <a:schemeClr val="bg1"/>
                </a:solidFill>
                <a:latin typeface="Times New Roman" panose="02020603050405020304" pitchFamily="18" charset="0"/>
                <a:cs typeface="Times New Roman" panose="02020603050405020304" pitchFamily="18" charset="0"/>
              </a:rPr>
              <a:t>кампанії на </a:t>
            </a:r>
            <a:r>
              <a:rPr lang="uk-UA" sz="2300" dirty="0" smtClean="0">
                <a:solidFill>
                  <a:schemeClr val="bg1"/>
                </a:solidFill>
                <a:latin typeface="Times New Roman" panose="02020603050405020304" pitchFamily="18" charset="0"/>
                <a:cs typeface="Times New Roman" panose="02020603050405020304" pitchFamily="18" charset="0"/>
              </a:rPr>
              <a:t>масову свідомість. </a:t>
            </a:r>
            <a:endParaRPr lang="uk-UA" sz="23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23714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9427D"/>
        </a:solidFill>
        <a:effectLst/>
      </p:bgPr>
    </p:bg>
    <p:spTree>
      <p:nvGrpSpPr>
        <p:cNvPr id="1" name=""/>
        <p:cNvGrpSpPr/>
        <p:nvPr/>
      </p:nvGrpSpPr>
      <p:grpSpPr>
        <a:xfrm>
          <a:off x="0" y="0"/>
          <a:ext cx="0" cy="0"/>
          <a:chOff x="0" y="0"/>
          <a:chExt cx="0" cy="0"/>
        </a:xfrm>
      </p:grpSpPr>
      <p:grpSp>
        <p:nvGrpSpPr>
          <p:cNvPr id="2" name="Group 2"/>
          <p:cNvGrpSpPr/>
          <p:nvPr/>
        </p:nvGrpSpPr>
        <p:grpSpPr>
          <a:xfrm>
            <a:off x="968312" y="474745"/>
            <a:ext cx="16938688" cy="2318073"/>
            <a:chOff x="-59962" y="-1742491"/>
            <a:chExt cx="16819057" cy="3090764"/>
          </a:xfrm>
        </p:grpSpPr>
        <p:sp>
          <p:nvSpPr>
            <p:cNvPr id="3" name="TextBox 3"/>
            <p:cNvSpPr txBox="1"/>
            <p:nvPr/>
          </p:nvSpPr>
          <p:spPr>
            <a:xfrm>
              <a:off x="254000" y="-1742491"/>
              <a:ext cx="16505095" cy="1350797"/>
            </a:xfrm>
            <a:prstGeom prst="rect">
              <a:avLst/>
            </a:prstGeom>
          </p:spPr>
          <p:txBody>
            <a:bodyPr wrap="square" lIns="0" tIns="0" rIns="0" bIns="0" rtlCol="0" anchor="t">
              <a:spAutoFit/>
            </a:bodyPr>
            <a:lstStyle/>
            <a:p>
              <a:pPr lvl="0" algn="ctr">
                <a:lnSpc>
                  <a:spcPts val="7920"/>
                </a:lnSpc>
              </a:pPr>
              <a:r>
                <a:rPr lang="uk-UA" sz="7200" b="1" dirty="0">
                  <a:solidFill>
                    <a:srgbClr val="FFFFFF"/>
                  </a:solidFill>
                  <a:latin typeface="Times New Roman" panose="02020603050405020304" pitchFamily="18" charset="0"/>
                  <a:ea typeface="Arita Buri Bold"/>
                  <a:cs typeface="Times New Roman" panose="02020603050405020304" pitchFamily="18" charset="0"/>
                  <a:sym typeface="Arita Buri Bold"/>
                </a:rPr>
                <a:t>Українські приклади </a:t>
              </a:r>
              <a:r>
                <a:rPr lang="en-US" sz="7200" b="1" dirty="0">
                  <a:solidFill>
                    <a:srgbClr val="FFFFFF"/>
                  </a:solidFill>
                  <a:latin typeface="Times New Roman" panose="02020603050405020304" pitchFamily="18" charset="0"/>
                  <a:ea typeface="Arita Buri Bold"/>
                  <a:cs typeface="Times New Roman" panose="02020603050405020304" pitchFamily="18" charset="0"/>
                  <a:sym typeface="Arita Buri Bold"/>
                </a:rPr>
                <a:t>PR-</a:t>
              </a:r>
              <a:r>
                <a:rPr lang="uk-UA" sz="7200" b="1" dirty="0">
                  <a:solidFill>
                    <a:srgbClr val="FFFFFF"/>
                  </a:solidFill>
                  <a:latin typeface="Times New Roman" panose="02020603050405020304" pitchFamily="18" charset="0"/>
                  <a:ea typeface="Arita Buri Bold"/>
                  <a:cs typeface="Times New Roman" panose="02020603050405020304" pitchFamily="18" charset="0"/>
                  <a:sym typeface="Arita Buri Bold"/>
                </a:rPr>
                <a:t>кампаній</a:t>
              </a:r>
              <a:endParaRPr lang="en-US" sz="7200" b="1" u="none" dirty="0">
                <a:solidFill>
                  <a:srgbClr val="FFFFFF"/>
                </a:solidFill>
                <a:latin typeface="Times New Roman" panose="02020603050405020304" pitchFamily="18" charset="0"/>
                <a:ea typeface="Arita Buri Bold"/>
                <a:cs typeface="Times New Roman" panose="02020603050405020304" pitchFamily="18" charset="0"/>
                <a:sym typeface="Arita Buri Bold"/>
              </a:endParaRPr>
            </a:p>
          </p:txBody>
        </p:sp>
        <p:sp>
          <p:nvSpPr>
            <p:cNvPr id="5" name="TextBox 5"/>
            <p:cNvSpPr txBox="1"/>
            <p:nvPr/>
          </p:nvSpPr>
          <p:spPr>
            <a:xfrm>
              <a:off x="-59962" y="185561"/>
              <a:ext cx="9025887" cy="1162712"/>
            </a:xfrm>
            <a:prstGeom prst="rect">
              <a:avLst/>
            </a:prstGeom>
          </p:spPr>
          <p:txBody>
            <a:bodyPr wrap="square" lIns="0" tIns="0" rIns="0" bIns="0" rtlCol="0" anchor="t">
              <a:spAutoFit/>
            </a:bodyPr>
            <a:lstStyle/>
            <a:p>
              <a:pPr lvl="0" algn="ctr">
                <a:lnSpc>
                  <a:spcPts val="3359"/>
                </a:lnSpc>
              </a:pPr>
              <a:r>
                <a:rPr lang="ru-RU" sz="3600" b="1" dirty="0">
                  <a:solidFill>
                    <a:srgbClr val="FFFFFF"/>
                  </a:solidFill>
                  <a:latin typeface="Times New Roman" panose="02020603050405020304" pitchFamily="18" charset="0"/>
                  <a:ea typeface="HK Grotesk Light"/>
                  <a:cs typeface="Times New Roman" panose="02020603050405020304" pitchFamily="18" charset="0"/>
                  <a:sym typeface="HK Grotesk Light"/>
                </a:rPr>
                <a:t>«</a:t>
              </a:r>
              <a:r>
                <a:rPr lang="ru-RU" sz="3600" b="1" dirty="0" err="1">
                  <a:solidFill>
                    <a:srgbClr val="FFFFFF"/>
                  </a:solidFill>
                  <a:latin typeface="Times New Roman" panose="02020603050405020304" pitchFamily="18" charset="0"/>
                  <a:ea typeface="HK Grotesk Light"/>
                  <a:cs typeface="Times New Roman" panose="02020603050405020304" pitchFamily="18" charset="0"/>
                  <a:sym typeface="HK Grotesk Light"/>
                </a:rPr>
                <a:t>Велике</a:t>
              </a:r>
              <a:r>
                <a:rPr lang="ru-RU" sz="3600" b="1" dirty="0">
                  <a:solidFill>
                    <a:srgbClr val="FFFFFF"/>
                  </a:solidFill>
                  <a:latin typeface="Times New Roman" panose="02020603050405020304" pitchFamily="18" charset="0"/>
                  <a:ea typeface="HK Grotesk Light"/>
                  <a:cs typeface="Times New Roman" panose="02020603050405020304" pitchFamily="18" charset="0"/>
                  <a:sym typeface="HK Grotesk Light"/>
                </a:rPr>
                <a:t> </a:t>
              </a:r>
              <a:r>
                <a:rPr lang="ru-RU" sz="3600" b="1" dirty="0" err="1">
                  <a:solidFill>
                    <a:srgbClr val="FFFFFF"/>
                  </a:solidFill>
                  <a:latin typeface="Times New Roman" panose="02020603050405020304" pitchFamily="18" charset="0"/>
                  <a:ea typeface="HK Grotesk Light"/>
                  <a:cs typeface="Times New Roman" panose="02020603050405020304" pitchFamily="18" charset="0"/>
                  <a:sym typeface="HK Grotesk Light"/>
                </a:rPr>
                <a:t>будівництво</a:t>
              </a:r>
              <a:r>
                <a:rPr lang="ru-RU" sz="3600" b="1" dirty="0">
                  <a:solidFill>
                    <a:srgbClr val="FFFFFF"/>
                  </a:solidFill>
                  <a:latin typeface="Times New Roman" panose="02020603050405020304" pitchFamily="18" charset="0"/>
                  <a:ea typeface="HK Grotesk Light"/>
                  <a:cs typeface="Times New Roman" panose="02020603050405020304" pitchFamily="18" charset="0"/>
                  <a:sym typeface="HK Grotesk Light"/>
                </a:rPr>
                <a:t>» – </a:t>
              </a:r>
              <a:r>
                <a:rPr lang="ru-RU" sz="3600" b="1" dirty="0" err="1">
                  <a:solidFill>
                    <a:srgbClr val="FFFFFF"/>
                  </a:solidFill>
                  <a:latin typeface="Times New Roman" panose="02020603050405020304" pitchFamily="18" charset="0"/>
                  <a:ea typeface="HK Grotesk Light"/>
                  <a:cs typeface="Times New Roman" panose="02020603050405020304" pitchFamily="18" charset="0"/>
                  <a:sym typeface="HK Grotesk Light"/>
                </a:rPr>
                <a:t>інфраструктура</a:t>
              </a:r>
              <a:r>
                <a:rPr lang="ru-RU" sz="3600" b="1" dirty="0">
                  <a:solidFill>
                    <a:srgbClr val="FFFFFF"/>
                  </a:solidFill>
                  <a:latin typeface="Times New Roman" panose="02020603050405020304" pitchFamily="18" charset="0"/>
                  <a:ea typeface="HK Grotesk Light"/>
                  <a:cs typeface="Times New Roman" panose="02020603050405020304" pitchFamily="18" charset="0"/>
                  <a:sym typeface="HK Grotesk Light"/>
                </a:rPr>
                <a:t> </a:t>
              </a:r>
              <a:r>
                <a:rPr lang="ru-RU" sz="3600" b="1" dirty="0" err="1">
                  <a:solidFill>
                    <a:srgbClr val="FFFFFF"/>
                  </a:solidFill>
                  <a:latin typeface="Times New Roman" panose="02020603050405020304" pitchFamily="18" charset="0"/>
                  <a:ea typeface="HK Grotesk Light"/>
                  <a:cs typeface="Times New Roman" panose="02020603050405020304" pitchFamily="18" charset="0"/>
                  <a:sym typeface="HK Grotesk Light"/>
                </a:rPr>
                <a:t>чи</a:t>
              </a:r>
              <a:r>
                <a:rPr lang="ru-RU" sz="3600" b="1" dirty="0">
                  <a:solidFill>
                    <a:srgbClr val="FFFFFF"/>
                  </a:solidFill>
                  <a:latin typeface="Times New Roman" panose="02020603050405020304" pitchFamily="18" charset="0"/>
                  <a:ea typeface="HK Grotesk Light"/>
                  <a:cs typeface="Times New Roman" panose="02020603050405020304" pitchFamily="18" charset="0"/>
                  <a:sym typeface="HK Grotesk Light"/>
                </a:rPr>
                <a:t> </a:t>
              </a:r>
              <a:r>
                <a:rPr lang="ru-RU" sz="3600" b="1" dirty="0" err="1">
                  <a:solidFill>
                    <a:srgbClr val="FFFFFF"/>
                  </a:solidFill>
                  <a:latin typeface="Times New Roman" panose="02020603050405020304" pitchFamily="18" charset="0"/>
                  <a:ea typeface="HK Grotesk Light"/>
                  <a:cs typeface="Times New Roman" panose="02020603050405020304" pitchFamily="18" charset="0"/>
                  <a:sym typeface="HK Grotesk Light"/>
                </a:rPr>
                <a:t>піар</a:t>
              </a:r>
              <a:r>
                <a:rPr lang="ru-RU" sz="3600" b="1" dirty="0">
                  <a:solidFill>
                    <a:srgbClr val="FFFFFF"/>
                  </a:solidFill>
                  <a:latin typeface="Times New Roman" panose="02020603050405020304" pitchFamily="18" charset="0"/>
                  <a:ea typeface="HK Grotesk Light"/>
                  <a:cs typeface="Times New Roman" panose="02020603050405020304" pitchFamily="18" charset="0"/>
                  <a:sym typeface="HK Grotesk Light"/>
                </a:rPr>
                <a:t>?</a:t>
              </a:r>
              <a:endParaRPr lang="en-US" sz="3600" b="1" u="none" dirty="0">
                <a:solidFill>
                  <a:srgbClr val="FFFFFF"/>
                </a:solidFill>
                <a:latin typeface="Times New Roman" panose="02020603050405020304" pitchFamily="18" charset="0"/>
                <a:ea typeface="HK Grotesk Light"/>
                <a:cs typeface="Times New Roman" panose="02020603050405020304" pitchFamily="18" charset="0"/>
                <a:sym typeface="HK Grotesk Light"/>
              </a:endParaRPr>
            </a:p>
          </p:txBody>
        </p:sp>
      </p:grpSp>
      <p:sp>
        <p:nvSpPr>
          <p:cNvPr id="6" name="Freeform 6"/>
          <p:cNvSpPr/>
          <p:nvPr/>
        </p:nvSpPr>
        <p:spPr>
          <a:xfrm rot="9774928">
            <a:off x="9929156" y="1928156"/>
            <a:ext cx="7431224" cy="7431224"/>
          </a:xfrm>
          <a:custGeom>
            <a:avLst/>
            <a:gdLst/>
            <a:ahLst/>
            <a:cxnLst/>
            <a:rect l="l" t="t" r="r" b="b"/>
            <a:pathLst>
              <a:path w="7431224" h="7431224">
                <a:moveTo>
                  <a:pt x="0" y="0"/>
                </a:moveTo>
                <a:lnTo>
                  <a:pt x="7431224" y="0"/>
                </a:lnTo>
                <a:lnTo>
                  <a:pt x="7431224" y="7431224"/>
                </a:lnTo>
                <a:lnTo>
                  <a:pt x="0" y="74312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10320383" y="2358032"/>
            <a:ext cx="6648771" cy="5799206"/>
          </a:xfrm>
          <a:custGeom>
            <a:avLst/>
            <a:gdLst/>
            <a:ahLst/>
            <a:cxnLst/>
            <a:rect l="l" t="t" r="r" b="b"/>
            <a:pathLst>
              <a:path w="6648771" h="5799206">
                <a:moveTo>
                  <a:pt x="0" y="0"/>
                </a:moveTo>
                <a:lnTo>
                  <a:pt x="6648771" y="0"/>
                </a:lnTo>
                <a:lnTo>
                  <a:pt x="6648771" y="5799206"/>
                </a:lnTo>
                <a:lnTo>
                  <a:pt x="0" y="579920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Прямоугольник 7"/>
          <p:cNvSpPr/>
          <p:nvPr/>
        </p:nvSpPr>
        <p:spPr>
          <a:xfrm>
            <a:off x="583054" y="3086100"/>
            <a:ext cx="9144000" cy="6555641"/>
          </a:xfrm>
          <a:prstGeom prst="rect">
            <a:avLst/>
          </a:prstGeom>
        </p:spPr>
        <p:txBody>
          <a:bodyPr>
            <a:spAutoFit/>
          </a:bodyPr>
          <a:lstStyle/>
          <a:p>
            <a:pPr algn="just"/>
            <a:r>
              <a:rPr lang="uk-UA" sz="2800" dirty="0">
                <a:solidFill>
                  <a:schemeClr val="bg1"/>
                </a:solidFill>
                <a:latin typeface="Times New Roman" panose="02020603050405020304" pitchFamily="18" charset="0"/>
                <a:cs typeface="Times New Roman" panose="02020603050405020304" pitchFamily="18" charset="0"/>
              </a:rPr>
              <a:t>У 2020 році за ініціативи президента Володимира Зеленського стартувала державна програма «Велике будівництво», метою якої було масштабне оновлення інфраструктури – дороги, школи, стадіони тощо. З одного боку, це реальний інфраструктурний </a:t>
            </a:r>
            <a:r>
              <a:rPr lang="uk-UA" sz="2800" dirty="0" err="1">
                <a:solidFill>
                  <a:schemeClr val="bg1"/>
                </a:solidFill>
                <a:latin typeface="Times New Roman" panose="02020603050405020304" pitchFamily="18" charset="0"/>
                <a:cs typeface="Times New Roman" panose="02020603050405020304" pitchFamily="18" charset="0"/>
              </a:rPr>
              <a:t>проєкт</a:t>
            </a:r>
            <a:r>
              <a:rPr lang="uk-UA" sz="2800" dirty="0">
                <a:solidFill>
                  <a:schemeClr val="bg1"/>
                </a:solidFill>
                <a:latin typeface="Times New Roman" panose="02020603050405020304" pitchFamily="18" charset="0"/>
                <a:cs typeface="Times New Roman" panose="02020603050405020304" pitchFamily="18" charset="0"/>
              </a:rPr>
              <a:t>, а з іншого – яскрава </a:t>
            </a:r>
            <a:r>
              <a:rPr lang="en-US" sz="2800" dirty="0">
                <a:solidFill>
                  <a:schemeClr val="bg1"/>
                </a:solidFill>
                <a:latin typeface="Times New Roman" panose="02020603050405020304" pitchFamily="18" charset="0"/>
                <a:cs typeface="Times New Roman" panose="02020603050405020304" pitchFamily="18" charset="0"/>
              </a:rPr>
              <a:t>PR-</a:t>
            </a:r>
            <a:r>
              <a:rPr lang="uk-UA" sz="2800" dirty="0">
                <a:solidFill>
                  <a:schemeClr val="bg1"/>
                </a:solidFill>
                <a:latin typeface="Times New Roman" panose="02020603050405020304" pitchFamily="18" charset="0"/>
                <a:cs typeface="Times New Roman" panose="02020603050405020304" pitchFamily="18" charset="0"/>
              </a:rPr>
              <a:t>кампанія влади для підвищення лояльності населення. Вже назва “Велике будівництво” виконувала </a:t>
            </a:r>
            <a:r>
              <a:rPr lang="en-US" sz="2800" dirty="0">
                <a:solidFill>
                  <a:schemeClr val="bg1"/>
                </a:solidFill>
                <a:latin typeface="Times New Roman" panose="02020603050405020304" pitchFamily="18" charset="0"/>
                <a:cs typeface="Times New Roman" panose="02020603050405020304" pitchFamily="18" charset="0"/>
              </a:rPr>
              <a:t>PR-</a:t>
            </a:r>
            <a:r>
              <a:rPr lang="uk-UA" sz="2800" dirty="0">
                <a:solidFill>
                  <a:schemeClr val="bg1"/>
                </a:solidFill>
                <a:latin typeface="Times New Roman" panose="02020603050405020304" pitchFamily="18" charset="0"/>
                <a:cs typeface="Times New Roman" panose="02020603050405020304" pitchFamily="18" charset="0"/>
              </a:rPr>
              <a:t>функцію, викликаючи асоціації з великими звершеннями радянських п’ятирічок чи американським </a:t>
            </a:r>
            <a:r>
              <a:rPr lang="en-US" sz="2800" dirty="0">
                <a:solidFill>
                  <a:schemeClr val="bg1"/>
                </a:solidFill>
                <a:latin typeface="Times New Roman" panose="02020603050405020304" pitchFamily="18" charset="0"/>
                <a:cs typeface="Times New Roman" panose="02020603050405020304" pitchFamily="18" charset="0"/>
              </a:rPr>
              <a:t>New Deal. </a:t>
            </a:r>
            <a:r>
              <a:rPr lang="uk-UA" sz="2800" dirty="0">
                <a:solidFill>
                  <a:schemeClr val="bg1"/>
                </a:solidFill>
                <a:latin typeface="Times New Roman" panose="02020603050405020304" pitchFamily="18" charset="0"/>
                <a:cs typeface="Times New Roman" panose="02020603050405020304" pitchFamily="18" charset="0"/>
              </a:rPr>
              <a:t>Повсюдно з’явилися </a:t>
            </a:r>
            <a:r>
              <a:rPr lang="uk-UA" sz="2800" dirty="0" err="1">
                <a:solidFill>
                  <a:schemeClr val="bg1"/>
                </a:solidFill>
                <a:latin typeface="Times New Roman" panose="02020603050405020304" pitchFamily="18" charset="0"/>
                <a:cs typeface="Times New Roman" panose="02020603050405020304" pitchFamily="18" charset="0"/>
              </a:rPr>
              <a:t>білборди</a:t>
            </a:r>
            <a:r>
              <a:rPr lang="uk-UA" sz="2800" dirty="0">
                <a:solidFill>
                  <a:schemeClr val="bg1"/>
                </a:solidFill>
                <a:latin typeface="Times New Roman" panose="02020603050405020304" pitchFamily="18" charset="0"/>
                <a:cs typeface="Times New Roman" panose="02020603050405020304" pitchFamily="18" charset="0"/>
              </a:rPr>
              <a:t> з логотипом програми, на об’єктах будівництва встановлювали таблички з написом, що це частина «Великого будівництва». У </a:t>
            </a:r>
            <a:r>
              <a:rPr lang="uk-UA" sz="2800" dirty="0" err="1">
                <a:solidFill>
                  <a:schemeClr val="bg1"/>
                </a:solidFill>
                <a:latin typeface="Times New Roman" panose="02020603050405020304" pitchFamily="18" charset="0"/>
                <a:cs typeface="Times New Roman" panose="02020603050405020304" pitchFamily="18" charset="0"/>
              </a:rPr>
              <a:t>соцмережах</a:t>
            </a:r>
            <a:r>
              <a:rPr lang="uk-UA" sz="2800" dirty="0">
                <a:solidFill>
                  <a:schemeClr val="bg1"/>
                </a:solidFill>
                <a:latin typeface="Times New Roman" panose="02020603050405020304" pitchFamily="18" charset="0"/>
                <a:cs typeface="Times New Roman" panose="02020603050405020304" pitchFamily="18" charset="0"/>
              </a:rPr>
              <a:t> чиновники та депутати від партії влади постили світлини з </a:t>
            </a:r>
            <a:r>
              <a:rPr lang="uk-UA" sz="2800" dirty="0" err="1">
                <a:solidFill>
                  <a:schemeClr val="bg1"/>
                </a:solidFill>
                <a:latin typeface="Times New Roman" panose="02020603050405020304" pitchFamily="18" charset="0"/>
                <a:cs typeface="Times New Roman" panose="02020603050405020304" pitchFamily="18" charset="0"/>
              </a:rPr>
              <a:t>хештегом</a:t>
            </a:r>
            <a:r>
              <a:rPr lang="uk-UA" sz="2800" dirty="0">
                <a:solidFill>
                  <a:schemeClr val="bg1"/>
                </a:solidFill>
                <a:latin typeface="Times New Roman" panose="02020603050405020304" pitchFamily="18" charset="0"/>
                <a:cs typeface="Times New Roman" panose="02020603050405020304" pitchFamily="18" charset="0"/>
              </a:rPr>
              <a:t> #</a:t>
            </a:r>
            <a:r>
              <a:rPr lang="uk-UA" sz="2800" dirty="0" err="1">
                <a:solidFill>
                  <a:schemeClr val="bg1"/>
                </a:solidFill>
                <a:latin typeface="Times New Roman" panose="02020603050405020304" pitchFamily="18" charset="0"/>
                <a:cs typeface="Times New Roman" panose="02020603050405020304" pitchFamily="18" charset="0"/>
              </a:rPr>
              <a:t>ВеликеБудівництво</a:t>
            </a:r>
            <a:r>
              <a:rPr lang="uk-UA" sz="2800" dirty="0">
                <a:solidFill>
                  <a:schemeClr val="bg1"/>
                </a:solidFill>
                <a:latin typeface="Times New Roman" panose="02020603050405020304" pitchFamily="18" charset="0"/>
                <a:cs typeface="Times New Roman" panose="02020603050405020304" pitchFamily="18" charset="0"/>
              </a:rPr>
              <a:t>, звітуючи про нові дороги.</a:t>
            </a:r>
          </a:p>
        </p:txBody>
      </p:sp>
      <p:pic>
        <p:nvPicPr>
          <p:cNvPr id="9" name="Рисунок 8"/>
          <p:cNvPicPr>
            <a:picLocks noChangeAspect="1"/>
          </p:cNvPicPr>
          <p:nvPr/>
        </p:nvPicPr>
        <p:blipFill>
          <a:blip r:embed="rId6"/>
          <a:stretch>
            <a:fillRect/>
          </a:stretch>
        </p:blipFill>
        <p:spPr>
          <a:xfrm>
            <a:off x="228600" y="-194879"/>
            <a:ext cx="1761897" cy="1688738"/>
          </a:xfrm>
          <a:prstGeom prst="rect">
            <a:avLst/>
          </a:prstGeom>
        </p:spPr>
      </p:pic>
    </p:spTree>
    <p:extLst>
      <p:ext uri="{BB962C8B-B14F-4D97-AF65-F5344CB8AC3E}">
        <p14:creationId xmlns:p14="http://schemas.microsoft.com/office/powerpoint/2010/main" val="41720094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9427D"/>
        </a:solidFill>
        <a:effectLst/>
      </p:bgPr>
    </p:bg>
    <p:spTree>
      <p:nvGrpSpPr>
        <p:cNvPr id="1" name=""/>
        <p:cNvGrpSpPr/>
        <p:nvPr/>
      </p:nvGrpSpPr>
      <p:grpSpPr>
        <a:xfrm>
          <a:off x="0" y="0"/>
          <a:ext cx="0" cy="0"/>
          <a:chOff x="0" y="0"/>
          <a:chExt cx="0" cy="0"/>
        </a:xfrm>
      </p:grpSpPr>
      <p:sp>
        <p:nvSpPr>
          <p:cNvPr id="8" name="Прямоугольник 7"/>
          <p:cNvSpPr/>
          <p:nvPr/>
        </p:nvSpPr>
        <p:spPr>
          <a:xfrm>
            <a:off x="228600" y="342900"/>
            <a:ext cx="17373600" cy="3970318"/>
          </a:xfrm>
          <a:prstGeom prst="rect">
            <a:avLst/>
          </a:prstGeom>
        </p:spPr>
        <p:txBody>
          <a:bodyPr wrap="square">
            <a:spAutoFit/>
          </a:bodyPr>
          <a:lstStyle/>
          <a:p>
            <a:pPr algn="ctr"/>
            <a:r>
              <a:rPr lang="uk-UA" sz="2800" dirty="0">
                <a:solidFill>
                  <a:schemeClr val="bg1"/>
                </a:solidFill>
                <a:latin typeface="Times New Roman" panose="02020603050405020304" pitchFamily="18" charset="0"/>
                <a:cs typeface="Times New Roman" panose="02020603050405020304" pitchFamily="18" charset="0"/>
              </a:rPr>
              <a:t>По суті, програма стала кампанією посилення позиції та поведінки – уряд хотів закріпити у громадян віру, що “державні будівництва йдуть повним ходом, країна розвивається”. Це мало підсилити підтримку влади, особливо перед місцевими виборами 2020 року. Однак критики називали «Велике будівництво» радше «великим піаром» Зеленського. Журналісти-</a:t>
            </a:r>
            <a:r>
              <a:rPr lang="uk-UA" sz="2800" dirty="0" err="1">
                <a:solidFill>
                  <a:schemeClr val="bg1"/>
                </a:solidFill>
                <a:latin typeface="Times New Roman" panose="02020603050405020304" pitchFamily="18" charset="0"/>
                <a:cs typeface="Times New Roman" panose="02020603050405020304" pitchFamily="18" charset="0"/>
              </a:rPr>
              <a:t>розслідувачі</a:t>
            </a:r>
            <a:r>
              <a:rPr lang="uk-UA" sz="2800" dirty="0">
                <a:solidFill>
                  <a:schemeClr val="bg1"/>
                </a:solidFill>
                <a:latin typeface="Times New Roman" panose="02020603050405020304" pitchFamily="18" charset="0"/>
                <a:cs typeface="Times New Roman" panose="02020603050405020304" pitchFamily="18" charset="0"/>
              </a:rPr>
              <a:t> виявили, що не було чіткого урядового документа із переліком </a:t>
            </a:r>
            <a:r>
              <a:rPr lang="uk-UA" sz="2800" dirty="0" err="1">
                <a:solidFill>
                  <a:schemeClr val="bg1"/>
                </a:solidFill>
                <a:latin typeface="Times New Roman" panose="02020603050405020304" pitchFamily="18" charset="0"/>
                <a:cs typeface="Times New Roman" panose="02020603050405020304" pitchFamily="18" charset="0"/>
              </a:rPr>
              <a:t>проєктів</a:t>
            </a:r>
            <a:r>
              <a:rPr lang="uk-UA" sz="2800" dirty="0">
                <a:solidFill>
                  <a:schemeClr val="bg1"/>
                </a:solidFill>
                <a:latin typeface="Times New Roman" panose="02020603050405020304" pitchFamily="18" charset="0"/>
                <a:cs typeface="Times New Roman" panose="02020603050405020304" pitchFamily="18" charset="0"/>
              </a:rPr>
              <a:t>, а багато об’єктів насправді будувалися ще до старту </a:t>
            </a:r>
            <a:r>
              <a:rPr lang="uk-UA" sz="2800" dirty="0" smtClean="0">
                <a:solidFill>
                  <a:schemeClr val="bg1"/>
                </a:solidFill>
                <a:latin typeface="Times New Roman" panose="02020603050405020304" pitchFamily="18" charset="0"/>
                <a:cs typeface="Times New Roman" panose="02020603050405020304" pitchFamily="18" charset="0"/>
              </a:rPr>
              <a:t>програми</a:t>
            </a:r>
            <a:r>
              <a:rPr lang="en-US" sz="2800" dirty="0" smtClean="0">
                <a:solidFill>
                  <a:schemeClr val="bg1"/>
                </a:solidFill>
                <a:latin typeface="Times New Roman" panose="02020603050405020304" pitchFamily="18" charset="0"/>
                <a:cs typeface="Times New Roman" panose="02020603050405020304" pitchFamily="18" charset="0"/>
              </a:rPr>
              <a:t>. </a:t>
            </a:r>
            <a:r>
              <a:rPr lang="uk-UA" sz="2800" dirty="0">
                <a:solidFill>
                  <a:schemeClr val="bg1"/>
                </a:solidFill>
                <a:latin typeface="Times New Roman" panose="02020603050405020304" pitchFamily="18" charset="0"/>
                <a:cs typeface="Times New Roman" panose="02020603050405020304" pitchFamily="18" charset="0"/>
              </a:rPr>
              <a:t>Тобто влада часто приписувала собі чужі заслуги, просто </a:t>
            </a:r>
            <a:r>
              <a:rPr lang="uk-UA" sz="2800" dirty="0" err="1">
                <a:solidFill>
                  <a:schemeClr val="bg1"/>
                </a:solidFill>
                <a:latin typeface="Times New Roman" panose="02020603050405020304" pitchFamily="18" charset="0"/>
                <a:cs typeface="Times New Roman" panose="02020603050405020304" pitchFamily="18" charset="0"/>
              </a:rPr>
              <a:t>переврізаючи</a:t>
            </a:r>
            <a:r>
              <a:rPr lang="uk-UA" sz="2800" dirty="0">
                <a:solidFill>
                  <a:schemeClr val="bg1"/>
                </a:solidFill>
                <a:latin typeface="Times New Roman" panose="02020603050405020304" pitchFamily="18" charset="0"/>
                <a:cs typeface="Times New Roman" panose="02020603050405020304" pitchFamily="18" charset="0"/>
              </a:rPr>
              <a:t> стрічки на завершених довгобудах. Крім того, в медіа активно обговорювалися звинувачення у корупції під час освоєння бюджетів </a:t>
            </a:r>
            <a:r>
              <a:rPr lang="uk-UA" sz="2800" dirty="0" smtClean="0">
                <a:solidFill>
                  <a:schemeClr val="bg1"/>
                </a:solidFill>
                <a:latin typeface="Times New Roman" panose="02020603050405020304" pitchFamily="18" charset="0"/>
                <a:cs typeface="Times New Roman" panose="02020603050405020304" pitchFamily="18" charset="0"/>
              </a:rPr>
              <a:t>програми</a:t>
            </a:r>
            <a:r>
              <a:rPr lang="en-US" sz="2800" dirty="0" smtClean="0">
                <a:solidFill>
                  <a:schemeClr val="bg1"/>
                </a:solidFill>
                <a:latin typeface="Times New Roman" panose="02020603050405020304" pitchFamily="18" charset="0"/>
                <a:cs typeface="Times New Roman" panose="02020603050405020304" pitchFamily="18" charset="0"/>
              </a:rPr>
              <a:t>, </a:t>
            </a:r>
            <a:r>
              <a:rPr lang="uk-UA" sz="2800" dirty="0">
                <a:solidFill>
                  <a:schemeClr val="bg1"/>
                </a:solidFill>
                <a:latin typeface="Times New Roman" panose="02020603050405020304" pitchFamily="18" charset="0"/>
                <a:cs typeface="Times New Roman" panose="02020603050405020304" pitchFamily="18" charset="0"/>
              </a:rPr>
              <a:t>через що скептики іронічно прозвали її «Велике </a:t>
            </a:r>
            <a:r>
              <a:rPr lang="uk-UA" sz="2800" dirty="0" err="1">
                <a:solidFill>
                  <a:schemeClr val="bg1"/>
                </a:solidFill>
                <a:latin typeface="Times New Roman" panose="02020603050405020304" pitchFamily="18" charset="0"/>
                <a:cs typeface="Times New Roman" panose="02020603050405020304" pitchFamily="18" charset="0"/>
              </a:rPr>
              <a:t>крадівництво</a:t>
            </a:r>
            <a:r>
              <a:rPr lang="uk-UA" sz="2800" dirty="0">
                <a:solidFill>
                  <a:schemeClr val="bg1"/>
                </a:solidFill>
                <a:latin typeface="Times New Roman" panose="02020603050405020304" pitchFamily="18" charset="0"/>
                <a:cs typeface="Times New Roman" panose="02020603050405020304" pitchFamily="18" charset="0"/>
              </a:rPr>
              <a:t>». </a:t>
            </a:r>
            <a:r>
              <a:rPr lang="uk-UA" sz="2800" dirty="0" err="1">
                <a:solidFill>
                  <a:schemeClr val="bg1"/>
                </a:solidFill>
                <a:latin typeface="Times New Roman" panose="02020603050405020304" pitchFamily="18" charset="0"/>
                <a:cs typeface="Times New Roman" panose="02020603050405020304" pitchFamily="18" charset="0"/>
              </a:rPr>
              <a:t>Неприятливі</a:t>
            </a:r>
            <a:r>
              <a:rPr lang="uk-UA" sz="2800" dirty="0">
                <a:solidFill>
                  <a:schemeClr val="bg1"/>
                </a:solidFill>
                <a:latin typeface="Times New Roman" panose="02020603050405020304" pitchFamily="18" charset="0"/>
                <a:cs typeface="Times New Roman" panose="02020603050405020304" pitchFamily="18" charset="0"/>
              </a:rPr>
              <a:t> нюанси, однак, не завадили офіційному </a:t>
            </a:r>
            <a:r>
              <a:rPr lang="uk-UA" sz="2800" dirty="0" err="1">
                <a:solidFill>
                  <a:schemeClr val="bg1"/>
                </a:solidFill>
                <a:latin typeface="Times New Roman" panose="02020603050405020304" pitchFamily="18" charset="0"/>
                <a:cs typeface="Times New Roman" panose="02020603050405020304" pitchFamily="18" charset="0"/>
              </a:rPr>
              <a:t>наративу</a:t>
            </a:r>
            <a:r>
              <a:rPr lang="uk-UA" sz="2800" dirty="0">
                <a:solidFill>
                  <a:schemeClr val="bg1"/>
                </a:solidFill>
                <a:latin typeface="Times New Roman" panose="02020603050405020304" pitchFamily="18" charset="0"/>
                <a:cs typeface="Times New Roman" panose="02020603050405020304" pitchFamily="18" charset="0"/>
              </a:rPr>
              <a:t>: з </a:t>
            </a:r>
            <a:r>
              <a:rPr lang="uk-UA" sz="2800" dirty="0" err="1">
                <a:solidFill>
                  <a:schemeClr val="bg1"/>
                </a:solidFill>
                <a:latin typeface="Times New Roman" panose="02020603050405020304" pitchFamily="18" charset="0"/>
                <a:cs typeface="Times New Roman" panose="02020603050405020304" pitchFamily="18" charset="0"/>
              </a:rPr>
              <a:t>білбордів</a:t>
            </a:r>
            <a:r>
              <a:rPr lang="uk-UA" sz="2800" dirty="0">
                <a:solidFill>
                  <a:schemeClr val="bg1"/>
                </a:solidFill>
                <a:latin typeface="Times New Roman" panose="02020603050405020304" pitchFamily="18" charset="0"/>
                <a:cs typeface="Times New Roman" panose="02020603050405020304" pitchFamily="18" charset="0"/>
              </a:rPr>
              <a:t>, новин і брифінгів лунало про тисячі кілометрів відремонтованих доріг, сотні шкіл і садків.</a:t>
            </a:r>
          </a:p>
        </p:txBody>
      </p:sp>
      <p:pic>
        <p:nvPicPr>
          <p:cNvPr id="4" name="Рисунок 3"/>
          <p:cNvPicPr>
            <a:picLocks noChangeAspect="1"/>
          </p:cNvPicPr>
          <p:nvPr/>
        </p:nvPicPr>
        <p:blipFill>
          <a:blip r:embed="rId2"/>
          <a:stretch>
            <a:fillRect/>
          </a:stretch>
        </p:blipFill>
        <p:spPr>
          <a:xfrm>
            <a:off x="0" y="4686300"/>
            <a:ext cx="7056882" cy="5600700"/>
          </a:xfrm>
          <a:prstGeom prst="rect">
            <a:avLst/>
          </a:prstGeom>
        </p:spPr>
      </p:pic>
      <p:pic>
        <p:nvPicPr>
          <p:cNvPr id="10" name="Рисунок 9"/>
          <p:cNvPicPr>
            <a:picLocks noChangeAspect="1"/>
          </p:cNvPicPr>
          <p:nvPr/>
        </p:nvPicPr>
        <p:blipFill>
          <a:blip r:embed="rId3"/>
          <a:stretch>
            <a:fillRect/>
          </a:stretch>
        </p:blipFill>
        <p:spPr>
          <a:xfrm>
            <a:off x="7076934" y="4686300"/>
            <a:ext cx="11211066" cy="5600700"/>
          </a:xfrm>
          <a:prstGeom prst="rect">
            <a:avLst/>
          </a:prstGeom>
        </p:spPr>
      </p:pic>
    </p:spTree>
    <p:extLst>
      <p:ext uri="{BB962C8B-B14F-4D97-AF65-F5344CB8AC3E}">
        <p14:creationId xmlns:p14="http://schemas.microsoft.com/office/powerpoint/2010/main" val="2572284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9427D"/>
        </a:solidFill>
        <a:effectLst/>
      </p:bgPr>
    </p:bg>
    <p:spTree>
      <p:nvGrpSpPr>
        <p:cNvPr id="1" name=""/>
        <p:cNvGrpSpPr/>
        <p:nvPr/>
      </p:nvGrpSpPr>
      <p:grpSpPr>
        <a:xfrm>
          <a:off x="0" y="0"/>
          <a:ext cx="0" cy="0"/>
          <a:chOff x="0" y="0"/>
          <a:chExt cx="0" cy="0"/>
        </a:xfrm>
      </p:grpSpPr>
      <p:sp>
        <p:nvSpPr>
          <p:cNvPr id="8" name="Прямоугольник 7"/>
          <p:cNvSpPr/>
          <p:nvPr/>
        </p:nvSpPr>
        <p:spPr>
          <a:xfrm>
            <a:off x="152400" y="952500"/>
            <a:ext cx="7696200" cy="8279190"/>
          </a:xfrm>
          <a:prstGeom prst="rect">
            <a:avLst/>
          </a:prstGeom>
        </p:spPr>
        <p:txBody>
          <a:bodyPr wrap="square">
            <a:spAutoFit/>
          </a:bodyPr>
          <a:lstStyle/>
          <a:p>
            <a:pPr algn="ctr"/>
            <a:r>
              <a:rPr lang="ru-RU" sz="2800" dirty="0">
                <a:solidFill>
                  <a:schemeClr val="bg1"/>
                </a:solidFill>
                <a:latin typeface="Times New Roman" panose="02020603050405020304" pitchFamily="18" charset="0"/>
                <a:cs typeface="Times New Roman" panose="02020603050405020304" pitchFamily="18" charset="0"/>
              </a:rPr>
              <a:t>PR-</a:t>
            </a:r>
            <a:r>
              <a:rPr lang="ru-RU" sz="2800" dirty="0" err="1">
                <a:solidFill>
                  <a:schemeClr val="bg1"/>
                </a:solidFill>
                <a:latin typeface="Times New Roman" panose="02020603050405020304" pitchFamily="18" charset="0"/>
                <a:cs typeface="Times New Roman" panose="02020603050405020304" pitchFamily="18" charset="0"/>
              </a:rPr>
              <a:t>ефект</a:t>
            </a:r>
            <a:r>
              <a:rPr lang="ru-RU" sz="2800" dirty="0">
                <a:solidFill>
                  <a:schemeClr val="bg1"/>
                </a:solidFill>
                <a:latin typeface="Times New Roman" panose="02020603050405020304" pitchFamily="18" charset="0"/>
                <a:cs typeface="Times New Roman" panose="02020603050405020304" pitchFamily="18" charset="0"/>
              </a:rPr>
              <a:t> і </a:t>
            </a:r>
            <a:r>
              <a:rPr lang="ru-RU" sz="2800" dirty="0" err="1">
                <a:solidFill>
                  <a:schemeClr val="bg1"/>
                </a:solidFill>
                <a:latin typeface="Times New Roman" panose="02020603050405020304" pitchFamily="18" charset="0"/>
                <a:cs typeface="Times New Roman" panose="02020603050405020304" pitchFamily="18" charset="0"/>
              </a:rPr>
              <a:t>наслідки</a:t>
            </a:r>
            <a:r>
              <a:rPr lang="ru-RU" sz="2800" dirty="0">
                <a:solidFill>
                  <a:schemeClr val="bg1"/>
                </a:solidFill>
                <a:latin typeface="Times New Roman" panose="02020603050405020304" pitchFamily="18" charset="0"/>
                <a:cs typeface="Times New Roman" panose="02020603050405020304" pitchFamily="18" charset="0"/>
              </a:rPr>
              <a:t>. В </a:t>
            </a:r>
            <a:r>
              <a:rPr lang="ru-RU" sz="2800" dirty="0" err="1">
                <a:solidFill>
                  <a:schemeClr val="bg1"/>
                </a:solidFill>
                <a:latin typeface="Times New Roman" panose="02020603050405020304" pitchFamily="18" charset="0"/>
                <a:cs typeface="Times New Roman" panose="02020603050405020304" pitchFamily="18" charset="0"/>
              </a:rPr>
              <a:t>короткостроковій</a:t>
            </a:r>
            <a:r>
              <a:rPr lang="ru-RU" sz="2800" dirty="0">
                <a:solidFill>
                  <a:schemeClr val="bg1"/>
                </a:solidFill>
                <a:latin typeface="Times New Roman" panose="02020603050405020304" pitchFamily="18" charset="0"/>
                <a:cs typeface="Times New Roman" panose="02020603050405020304" pitchFamily="18" charset="0"/>
              </a:rPr>
              <a:t> </a:t>
            </a:r>
            <a:r>
              <a:rPr lang="ru-RU" sz="2800" dirty="0" err="1">
                <a:solidFill>
                  <a:schemeClr val="bg1"/>
                </a:solidFill>
                <a:latin typeface="Times New Roman" panose="02020603050405020304" pitchFamily="18" charset="0"/>
                <a:cs typeface="Times New Roman" panose="02020603050405020304" pitchFamily="18" charset="0"/>
              </a:rPr>
              <a:t>перспективі</a:t>
            </a:r>
            <a:r>
              <a:rPr lang="ru-RU" sz="2800" dirty="0">
                <a:solidFill>
                  <a:schemeClr val="bg1"/>
                </a:solidFill>
                <a:latin typeface="Times New Roman" panose="02020603050405020304" pitchFamily="18" charset="0"/>
                <a:cs typeface="Times New Roman" panose="02020603050405020304" pitchFamily="18" charset="0"/>
              </a:rPr>
              <a:t> “</a:t>
            </a:r>
            <a:r>
              <a:rPr lang="ru-RU" sz="2800" dirty="0" err="1">
                <a:solidFill>
                  <a:schemeClr val="bg1"/>
                </a:solidFill>
                <a:latin typeface="Times New Roman" panose="02020603050405020304" pitchFamily="18" charset="0"/>
                <a:cs typeface="Times New Roman" panose="02020603050405020304" pitchFamily="18" charset="0"/>
              </a:rPr>
              <a:t>Велике</a:t>
            </a:r>
            <a:r>
              <a:rPr lang="ru-RU" sz="2800" dirty="0">
                <a:solidFill>
                  <a:schemeClr val="bg1"/>
                </a:solidFill>
                <a:latin typeface="Times New Roman" panose="02020603050405020304" pitchFamily="18" charset="0"/>
                <a:cs typeface="Times New Roman" panose="02020603050405020304" pitchFamily="18" charset="0"/>
              </a:rPr>
              <a:t> </a:t>
            </a:r>
            <a:r>
              <a:rPr lang="ru-RU" sz="2800" dirty="0" err="1">
                <a:solidFill>
                  <a:schemeClr val="bg1"/>
                </a:solidFill>
                <a:latin typeface="Times New Roman" panose="02020603050405020304" pitchFamily="18" charset="0"/>
                <a:cs typeface="Times New Roman" panose="02020603050405020304" pitchFamily="18" charset="0"/>
              </a:rPr>
              <a:t>будівництво</a:t>
            </a:r>
            <a:r>
              <a:rPr lang="ru-RU" sz="2800" dirty="0">
                <a:solidFill>
                  <a:schemeClr val="bg1"/>
                </a:solidFill>
                <a:latin typeface="Times New Roman" panose="02020603050405020304" pitchFamily="18" charset="0"/>
                <a:cs typeface="Times New Roman" panose="02020603050405020304" pitchFamily="18" charset="0"/>
              </a:rPr>
              <a:t>” </a:t>
            </a:r>
            <a:r>
              <a:rPr lang="ru-RU" sz="2800" dirty="0" err="1">
                <a:solidFill>
                  <a:schemeClr val="bg1"/>
                </a:solidFill>
                <a:latin typeface="Times New Roman" panose="02020603050405020304" pitchFamily="18" charset="0"/>
                <a:cs typeface="Times New Roman" panose="02020603050405020304" pitchFamily="18" charset="0"/>
              </a:rPr>
              <a:t>дійсно</a:t>
            </a:r>
            <a:r>
              <a:rPr lang="ru-RU" sz="2800" dirty="0">
                <a:solidFill>
                  <a:schemeClr val="bg1"/>
                </a:solidFill>
                <a:latin typeface="Times New Roman" panose="02020603050405020304" pitchFamily="18" charset="0"/>
                <a:cs typeface="Times New Roman" panose="02020603050405020304" pitchFamily="18" charset="0"/>
              </a:rPr>
              <a:t> </a:t>
            </a:r>
            <a:r>
              <a:rPr lang="ru-RU" sz="2800" dirty="0" err="1">
                <a:solidFill>
                  <a:schemeClr val="bg1"/>
                </a:solidFill>
                <a:latin typeface="Times New Roman" panose="02020603050405020304" pitchFamily="18" charset="0"/>
                <a:cs typeface="Times New Roman" panose="02020603050405020304" pitchFamily="18" charset="0"/>
              </a:rPr>
              <a:t>підвищило</a:t>
            </a:r>
            <a:r>
              <a:rPr lang="ru-RU" sz="2800" dirty="0">
                <a:solidFill>
                  <a:schemeClr val="bg1"/>
                </a:solidFill>
                <a:latin typeface="Times New Roman" panose="02020603050405020304" pitchFamily="18" charset="0"/>
                <a:cs typeface="Times New Roman" panose="02020603050405020304" pitchFamily="18" charset="0"/>
              </a:rPr>
              <a:t> рейтинги </a:t>
            </a:r>
            <a:r>
              <a:rPr lang="ru-RU" sz="2800" dirty="0" err="1">
                <a:solidFill>
                  <a:schemeClr val="bg1"/>
                </a:solidFill>
                <a:latin typeface="Times New Roman" panose="02020603050405020304" pitchFamily="18" charset="0"/>
                <a:cs typeface="Times New Roman" panose="02020603050405020304" pitchFamily="18" charset="0"/>
              </a:rPr>
              <a:t>влади</a:t>
            </a:r>
            <a:r>
              <a:rPr lang="ru-RU" sz="2800" dirty="0">
                <a:solidFill>
                  <a:schemeClr val="bg1"/>
                </a:solidFill>
                <a:latin typeface="Times New Roman" panose="02020603050405020304" pitchFamily="18" charset="0"/>
                <a:cs typeface="Times New Roman" panose="02020603050405020304" pitchFamily="18" charset="0"/>
              </a:rPr>
              <a:t> в тих </a:t>
            </a:r>
            <a:r>
              <a:rPr lang="ru-RU" sz="2800" dirty="0" err="1">
                <a:solidFill>
                  <a:schemeClr val="bg1"/>
                </a:solidFill>
                <a:latin typeface="Times New Roman" panose="02020603050405020304" pitchFamily="18" charset="0"/>
                <a:cs typeface="Times New Roman" panose="02020603050405020304" pitchFamily="18" charset="0"/>
              </a:rPr>
              <a:t>регіонах</a:t>
            </a:r>
            <a:r>
              <a:rPr lang="ru-RU" sz="2800" dirty="0">
                <a:solidFill>
                  <a:schemeClr val="bg1"/>
                </a:solidFill>
                <a:latin typeface="Times New Roman" panose="02020603050405020304" pitchFamily="18" charset="0"/>
                <a:cs typeface="Times New Roman" panose="02020603050405020304" pitchFamily="18" charset="0"/>
              </a:rPr>
              <a:t>, де люди на </a:t>
            </a:r>
            <a:r>
              <a:rPr lang="ru-RU" sz="2800" dirty="0" err="1">
                <a:solidFill>
                  <a:schemeClr val="bg1"/>
                </a:solidFill>
                <a:latin typeface="Times New Roman" panose="02020603050405020304" pitchFamily="18" charset="0"/>
                <a:cs typeface="Times New Roman" panose="02020603050405020304" pitchFamily="18" charset="0"/>
              </a:rPr>
              <a:t>власні</a:t>
            </a:r>
            <a:r>
              <a:rPr lang="ru-RU" sz="2800" dirty="0">
                <a:solidFill>
                  <a:schemeClr val="bg1"/>
                </a:solidFill>
                <a:latin typeface="Times New Roman" panose="02020603050405020304" pitchFamily="18" charset="0"/>
                <a:cs typeface="Times New Roman" panose="02020603050405020304" pitchFamily="18" charset="0"/>
              </a:rPr>
              <a:t> </a:t>
            </a:r>
            <a:r>
              <a:rPr lang="ru-RU" sz="2800" dirty="0" err="1">
                <a:solidFill>
                  <a:schemeClr val="bg1"/>
                </a:solidFill>
                <a:latin typeface="Times New Roman" panose="02020603050405020304" pitchFamily="18" charset="0"/>
                <a:cs typeface="Times New Roman" panose="02020603050405020304" pitchFamily="18" charset="0"/>
              </a:rPr>
              <a:t>очі</a:t>
            </a:r>
            <a:r>
              <a:rPr lang="ru-RU" sz="2800" dirty="0">
                <a:solidFill>
                  <a:schemeClr val="bg1"/>
                </a:solidFill>
                <a:latin typeface="Times New Roman" panose="02020603050405020304" pitchFamily="18" charset="0"/>
                <a:cs typeface="Times New Roman" panose="02020603050405020304" pitchFamily="18" charset="0"/>
              </a:rPr>
              <a:t> </a:t>
            </a:r>
            <a:r>
              <a:rPr lang="ru-RU" sz="2800" dirty="0" err="1">
                <a:solidFill>
                  <a:schemeClr val="bg1"/>
                </a:solidFill>
                <a:latin typeface="Times New Roman" panose="02020603050405020304" pitchFamily="18" charset="0"/>
                <a:cs typeface="Times New Roman" panose="02020603050405020304" pitchFamily="18" charset="0"/>
              </a:rPr>
              <a:t>бачили</a:t>
            </a:r>
            <a:r>
              <a:rPr lang="ru-RU" sz="2800" dirty="0">
                <a:solidFill>
                  <a:schemeClr val="bg1"/>
                </a:solidFill>
                <a:latin typeface="Times New Roman" panose="02020603050405020304" pitchFamily="18" charset="0"/>
                <a:cs typeface="Times New Roman" panose="02020603050405020304" pitchFamily="18" charset="0"/>
              </a:rPr>
              <a:t> </a:t>
            </a:r>
            <a:r>
              <a:rPr lang="ru-RU" sz="2800" dirty="0" err="1">
                <a:solidFill>
                  <a:schemeClr val="bg1"/>
                </a:solidFill>
                <a:latin typeface="Times New Roman" panose="02020603050405020304" pitchFamily="18" charset="0"/>
                <a:cs typeface="Times New Roman" panose="02020603050405020304" pitchFamily="18" charset="0"/>
              </a:rPr>
              <a:t>нову</a:t>
            </a:r>
            <a:r>
              <a:rPr lang="ru-RU" sz="2800" dirty="0">
                <a:solidFill>
                  <a:schemeClr val="bg1"/>
                </a:solidFill>
                <a:latin typeface="Times New Roman" panose="02020603050405020304" pitchFamily="18" charset="0"/>
                <a:cs typeface="Times New Roman" panose="02020603050405020304" pitchFamily="18" charset="0"/>
              </a:rPr>
              <a:t> дорогу </a:t>
            </a:r>
            <a:r>
              <a:rPr lang="ru-RU" sz="2800" dirty="0" err="1">
                <a:solidFill>
                  <a:schemeClr val="bg1"/>
                </a:solidFill>
                <a:latin typeface="Times New Roman" panose="02020603050405020304" pitchFamily="18" charset="0"/>
                <a:cs typeface="Times New Roman" panose="02020603050405020304" pitchFamily="18" charset="0"/>
              </a:rPr>
              <a:t>чи</a:t>
            </a:r>
            <a:r>
              <a:rPr lang="ru-RU" sz="2800" dirty="0">
                <a:solidFill>
                  <a:schemeClr val="bg1"/>
                </a:solidFill>
                <a:latin typeface="Times New Roman" panose="02020603050405020304" pitchFamily="18" charset="0"/>
                <a:cs typeface="Times New Roman" panose="02020603050405020304" pitchFamily="18" charset="0"/>
              </a:rPr>
              <a:t> </a:t>
            </a:r>
            <a:r>
              <a:rPr lang="ru-RU" sz="2800" dirty="0" err="1">
                <a:solidFill>
                  <a:schemeClr val="bg1"/>
                </a:solidFill>
                <a:latin typeface="Times New Roman" panose="02020603050405020304" pitchFamily="18" charset="0"/>
                <a:cs typeface="Times New Roman" panose="02020603050405020304" pitchFamily="18" charset="0"/>
              </a:rPr>
              <a:t>спортивний</a:t>
            </a:r>
            <a:r>
              <a:rPr lang="ru-RU" sz="2800" dirty="0">
                <a:solidFill>
                  <a:schemeClr val="bg1"/>
                </a:solidFill>
                <a:latin typeface="Times New Roman" panose="02020603050405020304" pitchFamily="18" charset="0"/>
                <a:cs typeface="Times New Roman" panose="02020603050405020304" pitchFamily="18" charset="0"/>
              </a:rPr>
              <a:t> </a:t>
            </a:r>
            <a:r>
              <a:rPr lang="ru-RU" sz="2800" dirty="0" err="1">
                <a:solidFill>
                  <a:schemeClr val="bg1"/>
                </a:solidFill>
                <a:latin typeface="Times New Roman" panose="02020603050405020304" pitchFamily="18" charset="0"/>
                <a:cs typeface="Times New Roman" panose="02020603050405020304" pitchFamily="18" charset="0"/>
              </a:rPr>
              <a:t>об’єкт</a:t>
            </a:r>
            <a:r>
              <a:rPr lang="ru-RU" sz="2800" dirty="0">
                <a:solidFill>
                  <a:schemeClr val="bg1"/>
                </a:solidFill>
                <a:latin typeface="Times New Roman" panose="02020603050405020304" pitchFamily="18" charset="0"/>
                <a:cs typeface="Times New Roman" panose="02020603050405020304" pitchFamily="18" charset="0"/>
              </a:rPr>
              <a:t>. Слоган “президент </a:t>
            </a:r>
            <a:r>
              <a:rPr lang="ru-RU" sz="2800" dirty="0" err="1">
                <a:solidFill>
                  <a:schemeClr val="bg1"/>
                </a:solidFill>
                <a:latin typeface="Times New Roman" panose="02020603050405020304" pitchFamily="18" charset="0"/>
                <a:cs typeface="Times New Roman" panose="02020603050405020304" pitchFamily="18" charset="0"/>
              </a:rPr>
              <a:t>будує</a:t>
            </a:r>
            <a:r>
              <a:rPr lang="ru-RU" sz="2800" dirty="0">
                <a:solidFill>
                  <a:schemeClr val="bg1"/>
                </a:solidFill>
                <a:latin typeface="Times New Roman" panose="02020603050405020304" pitchFamily="18" charset="0"/>
                <a:cs typeface="Times New Roman" panose="02020603050405020304" pitchFamily="18" charset="0"/>
              </a:rPr>
              <a:t> </a:t>
            </a:r>
            <a:r>
              <a:rPr lang="ru-RU" sz="2800" dirty="0" err="1">
                <a:solidFill>
                  <a:schemeClr val="bg1"/>
                </a:solidFill>
                <a:latin typeface="Times New Roman" panose="02020603050405020304" pitchFamily="18" charset="0"/>
                <a:cs typeface="Times New Roman" panose="02020603050405020304" pitchFamily="18" charset="0"/>
              </a:rPr>
              <a:t>країну</a:t>
            </a:r>
            <a:r>
              <a:rPr lang="ru-RU" sz="2800" dirty="0">
                <a:solidFill>
                  <a:schemeClr val="bg1"/>
                </a:solidFill>
                <a:latin typeface="Times New Roman" panose="02020603050405020304" pitchFamily="18" charset="0"/>
                <a:cs typeface="Times New Roman" panose="02020603050405020304" pitchFamily="18" charset="0"/>
              </a:rPr>
              <a:t>” </a:t>
            </a:r>
            <a:r>
              <a:rPr lang="ru-RU" sz="2800" dirty="0" err="1">
                <a:solidFill>
                  <a:schemeClr val="bg1"/>
                </a:solidFill>
                <a:latin typeface="Times New Roman" panose="02020603050405020304" pitchFamily="18" charset="0"/>
                <a:cs typeface="Times New Roman" panose="02020603050405020304" pitchFamily="18" charset="0"/>
              </a:rPr>
              <a:t>працював</a:t>
            </a:r>
            <a:r>
              <a:rPr lang="ru-RU" sz="2800" dirty="0">
                <a:solidFill>
                  <a:schemeClr val="bg1"/>
                </a:solidFill>
                <a:latin typeface="Times New Roman" panose="02020603050405020304" pitchFamily="18" charset="0"/>
                <a:cs typeface="Times New Roman" panose="02020603050405020304" pitchFamily="18" charset="0"/>
              </a:rPr>
              <a:t> на </a:t>
            </a:r>
            <a:r>
              <a:rPr lang="ru-RU" sz="2800" dirty="0" err="1">
                <a:solidFill>
                  <a:schemeClr val="bg1"/>
                </a:solidFill>
                <a:latin typeface="Times New Roman" panose="02020603050405020304" pitchFamily="18" charset="0"/>
                <a:cs typeface="Times New Roman" panose="02020603050405020304" pitchFamily="18" charset="0"/>
              </a:rPr>
              <a:t>закріплення</a:t>
            </a:r>
            <a:r>
              <a:rPr lang="ru-RU" sz="2800" dirty="0">
                <a:solidFill>
                  <a:schemeClr val="bg1"/>
                </a:solidFill>
                <a:latin typeface="Times New Roman" panose="02020603050405020304" pitchFamily="18" charset="0"/>
                <a:cs typeface="Times New Roman" panose="02020603050405020304" pitchFamily="18" charset="0"/>
              </a:rPr>
              <a:t> позитивного образу </a:t>
            </a:r>
            <a:r>
              <a:rPr lang="ru-RU" sz="2800" dirty="0" err="1">
                <a:solidFill>
                  <a:schemeClr val="bg1"/>
                </a:solidFill>
                <a:latin typeface="Times New Roman" panose="02020603050405020304" pitchFamily="18" charset="0"/>
                <a:cs typeface="Times New Roman" panose="02020603050405020304" pitchFamily="18" charset="0"/>
              </a:rPr>
              <a:t>Зеленського</a:t>
            </a:r>
            <a:r>
              <a:rPr lang="ru-RU" sz="2800" dirty="0">
                <a:solidFill>
                  <a:schemeClr val="bg1"/>
                </a:solidFill>
                <a:latin typeface="Times New Roman" panose="02020603050405020304" pitchFamily="18" charset="0"/>
                <a:cs typeface="Times New Roman" panose="02020603050405020304" pitchFamily="18" charset="0"/>
              </a:rPr>
              <a:t> як </a:t>
            </a:r>
            <a:r>
              <a:rPr lang="ru-RU" sz="2800" dirty="0" err="1">
                <a:solidFill>
                  <a:schemeClr val="bg1"/>
                </a:solidFill>
                <a:latin typeface="Times New Roman" panose="02020603050405020304" pitchFamily="18" charset="0"/>
                <a:cs typeface="Times New Roman" panose="02020603050405020304" pitchFamily="18" charset="0"/>
              </a:rPr>
              <a:t>господарника</a:t>
            </a:r>
            <a:r>
              <a:rPr lang="ru-RU" sz="2800" dirty="0">
                <a:solidFill>
                  <a:schemeClr val="bg1"/>
                </a:solidFill>
                <a:latin typeface="Times New Roman" panose="02020603050405020304" pitchFamily="18" charset="0"/>
                <a:cs typeface="Times New Roman" panose="02020603050405020304" pitchFamily="18" charset="0"/>
              </a:rPr>
              <a:t>. </a:t>
            </a:r>
            <a:r>
              <a:rPr lang="ru-RU" sz="2800" dirty="0" err="1">
                <a:solidFill>
                  <a:schemeClr val="bg1"/>
                </a:solidFill>
                <a:latin typeface="Times New Roman" panose="02020603050405020304" pitchFamily="18" charset="0"/>
                <a:cs typeface="Times New Roman" panose="02020603050405020304" pitchFamily="18" charset="0"/>
              </a:rPr>
              <a:t>Однак</a:t>
            </a:r>
            <a:r>
              <a:rPr lang="ru-RU" sz="2800" dirty="0">
                <a:solidFill>
                  <a:schemeClr val="bg1"/>
                </a:solidFill>
                <a:latin typeface="Times New Roman" panose="02020603050405020304" pitchFamily="18" charset="0"/>
                <a:cs typeface="Times New Roman" panose="02020603050405020304" pitchFamily="18" charset="0"/>
              </a:rPr>
              <a:t> </a:t>
            </a:r>
            <a:r>
              <a:rPr lang="ru-RU" sz="2800" dirty="0" err="1">
                <a:solidFill>
                  <a:schemeClr val="bg1"/>
                </a:solidFill>
                <a:latin typeface="Times New Roman" panose="02020603050405020304" pitchFamily="18" charset="0"/>
                <a:cs typeface="Times New Roman" panose="02020603050405020304" pitchFamily="18" charset="0"/>
              </a:rPr>
              <a:t>із</a:t>
            </a:r>
            <a:r>
              <a:rPr lang="ru-RU" sz="2800" dirty="0">
                <a:solidFill>
                  <a:schemeClr val="bg1"/>
                </a:solidFill>
                <a:latin typeface="Times New Roman" panose="02020603050405020304" pitchFamily="18" charset="0"/>
                <a:cs typeface="Times New Roman" panose="02020603050405020304" pitchFamily="18" charset="0"/>
              </a:rPr>
              <a:t> часом, особливо на </a:t>
            </a:r>
            <a:r>
              <a:rPr lang="ru-RU" sz="2800" dirty="0" err="1">
                <a:solidFill>
                  <a:schemeClr val="bg1"/>
                </a:solidFill>
                <a:latin typeface="Times New Roman" panose="02020603050405020304" pitchFamily="18" charset="0"/>
                <a:cs typeface="Times New Roman" panose="02020603050405020304" pitchFamily="18" charset="0"/>
              </a:rPr>
              <a:t>тлі</a:t>
            </a:r>
            <a:r>
              <a:rPr lang="ru-RU" sz="2800" dirty="0">
                <a:solidFill>
                  <a:schemeClr val="bg1"/>
                </a:solidFill>
                <a:latin typeface="Times New Roman" panose="02020603050405020304" pitchFamily="18" charset="0"/>
                <a:cs typeface="Times New Roman" panose="02020603050405020304" pitchFamily="18" charset="0"/>
              </a:rPr>
              <a:t> </a:t>
            </a:r>
            <a:r>
              <a:rPr lang="ru-RU" sz="2800" dirty="0" err="1">
                <a:solidFill>
                  <a:schemeClr val="bg1"/>
                </a:solidFill>
                <a:latin typeface="Times New Roman" panose="02020603050405020304" pitchFamily="18" charset="0"/>
                <a:cs typeface="Times New Roman" panose="02020603050405020304" pitchFamily="18" charset="0"/>
              </a:rPr>
              <a:t>війни</a:t>
            </a:r>
            <a:r>
              <a:rPr lang="ru-RU" sz="2800" dirty="0">
                <a:solidFill>
                  <a:schemeClr val="bg1"/>
                </a:solidFill>
                <a:latin typeface="Times New Roman" panose="02020603050405020304" pitchFamily="18" charset="0"/>
                <a:cs typeface="Times New Roman" panose="02020603050405020304" pitchFamily="18" charset="0"/>
              </a:rPr>
              <a:t> 2022 року, </a:t>
            </a:r>
            <a:r>
              <a:rPr lang="ru-RU" sz="2800" dirty="0" err="1">
                <a:solidFill>
                  <a:schemeClr val="bg1"/>
                </a:solidFill>
                <a:latin typeface="Times New Roman" panose="02020603050405020304" pitchFamily="18" charset="0"/>
                <a:cs typeface="Times New Roman" panose="02020603050405020304" pitchFamily="18" charset="0"/>
              </a:rPr>
              <a:t>суспільство</a:t>
            </a:r>
            <a:r>
              <a:rPr lang="ru-RU" sz="2800" dirty="0">
                <a:solidFill>
                  <a:schemeClr val="bg1"/>
                </a:solidFill>
                <a:latin typeface="Times New Roman" panose="02020603050405020304" pitchFamily="18" charset="0"/>
                <a:cs typeface="Times New Roman" panose="02020603050405020304" pitchFamily="18" charset="0"/>
              </a:rPr>
              <a:t> стало </a:t>
            </a:r>
            <a:r>
              <a:rPr lang="ru-RU" sz="2800" dirty="0" err="1">
                <a:solidFill>
                  <a:schemeClr val="bg1"/>
                </a:solidFill>
                <a:latin typeface="Times New Roman" panose="02020603050405020304" pitchFamily="18" charset="0"/>
                <a:cs typeface="Times New Roman" panose="02020603050405020304" pitchFamily="18" charset="0"/>
              </a:rPr>
              <a:t>критичніше</a:t>
            </a:r>
            <a:r>
              <a:rPr lang="ru-RU" sz="2800" dirty="0">
                <a:solidFill>
                  <a:schemeClr val="bg1"/>
                </a:solidFill>
                <a:latin typeface="Times New Roman" panose="02020603050405020304" pitchFamily="18" charset="0"/>
                <a:cs typeface="Times New Roman" panose="02020603050405020304" pitchFamily="18" charset="0"/>
              </a:rPr>
              <a:t>. </a:t>
            </a:r>
            <a:r>
              <a:rPr lang="ru-RU" sz="2800" dirty="0" err="1">
                <a:solidFill>
                  <a:schemeClr val="bg1"/>
                </a:solidFill>
                <a:latin typeface="Times New Roman" panose="02020603050405020304" pitchFamily="18" charset="0"/>
                <a:cs typeface="Times New Roman" panose="02020603050405020304" pitchFamily="18" charset="0"/>
              </a:rPr>
              <a:t>Опитування</a:t>
            </a:r>
            <a:r>
              <a:rPr lang="ru-RU" sz="2800" dirty="0">
                <a:solidFill>
                  <a:schemeClr val="bg1"/>
                </a:solidFill>
                <a:latin typeface="Times New Roman" panose="02020603050405020304" pitchFamily="18" charset="0"/>
                <a:cs typeface="Times New Roman" panose="02020603050405020304" pitchFamily="18" charset="0"/>
              </a:rPr>
              <a:t> Центру </a:t>
            </a:r>
            <a:r>
              <a:rPr lang="ru-RU" sz="2800" dirty="0" err="1">
                <a:solidFill>
                  <a:schemeClr val="bg1"/>
                </a:solidFill>
                <a:latin typeface="Times New Roman" panose="02020603050405020304" pitchFamily="18" charset="0"/>
                <a:cs typeface="Times New Roman" panose="02020603050405020304" pitchFamily="18" charset="0"/>
              </a:rPr>
              <a:t>Разумкова</a:t>
            </a:r>
            <a:r>
              <a:rPr lang="ru-RU" sz="2800" dirty="0">
                <a:solidFill>
                  <a:schemeClr val="bg1"/>
                </a:solidFill>
                <a:latin typeface="Times New Roman" panose="02020603050405020304" pitchFamily="18" charset="0"/>
                <a:cs typeface="Times New Roman" panose="02020603050405020304" pitchFamily="18" charset="0"/>
              </a:rPr>
              <a:t> </a:t>
            </a:r>
            <a:r>
              <a:rPr lang="ru-RU" sz="2800" dirty="0" err="1">
                <a:solidFill>
                  <a:schemeClr val="bg1"/>
                </a:solidFill>
                <a:latin typeface="Times New Roman" panose="02020603050405020304" pitchFamily="18" charset="0"/>
                <a:cs typeface="Times New Roman" panose="02020603050405020304" pitchFamily="18" charset="0"/>
              </a:rPr>
              <a:t>наприкінці</a:t>
            </a:r>
            <a:r>
              <a:rPr lang="ru-RU" sz="2800" dirty="0">
                <a:solidFill>
                  <a:schemeClr val="bg1"/>
                </a:solidFill>
                <a:latin typeface="Times New Roman" panose="02020603050405020304" pitchFamily="18" charset="0"/>
                <a:cs typeface="Times New Roman" panose="02020603050405020304" pitchFamily="18" charset="0"/>
              </a:rPr>
              <a:t> 2021 показало, </a:t>
            </a:r>
            <a:r>
              <a:rPr lang="ru-RU" sz="2800" dirty="0" err="1">
                <a:solidFill>
                  <a:schemeClr val="bg1"/>
                </a:solidFill>
                <a:latin typeface="Times New Roman" panose="02020603050405020304" pitchFamily="18" charset="0"/>
                <a:cs typeface="Times New Roman" panose="02020603050405020304" pitchFamily="18" charset="0"/>
              </a:rPr>
              <a:t>що</a:t>
            </a:r>
            <a:r>
              <a:rPr lang="ru-RU" sz="2800" dirty="0">
                <a:solidFill>
                  <a:schemeClr val="bg1"/>
                </a:solidFill>
                <a:latin typeface="Times New Roman" panose="02020603050405020304" pitchFamily="18" charset="0"/>
                <a:cs typeface="Times New Roman" panose="02020603050405020304" pitchFamily="18" charset="0"/>
              </a:rPr>
              <a:t> </a:t>
            </a:r>
            <a:r>
              <a:rPr lang="ru-RU" sz="2800" dirty="0" err="1">
                <a:solidFill>
                  <a:schemeClr val="bg1"/>
                </a:solidFill>
                <a:latin typeface="Times New Roman" panose="02020603050405020304" pitchFamily="18" charset="0"/>
                <a:cs typeface="Times New Roman" panose="02020603050405020304" pitchFamily="18" charset="0"/>
              </a:rPr>
              <a:t>більшість</a:t>
            </a:r>
            <a:r>
              <a:rPr lang="ru-RU" sz="2800" dirty="0">
                <a:solidFill>
                  <a:schemeClr val="bg1"/>
                </a:solidFill>
                <a:latin typeface="Times New Roman" panose="02020603050405020304" pitchFamily="18" charset="0"/>
                <a:cs typeface="Times New Roman" panose="02020603050405020304" pitchFamily="18" charset="0"/>
              </a:rPr>
              <a:t> </a:t>
            </a:r>
            <a:r>
              <a:rPr lang="ru-RU" sz="2800" dirty="0" err="1">
                <a:solidFill>
                  <a:schemeClr val="bg1"/>
                </a:solidFill>
                <a:latin typeface="Times New Roman" panose="02020603050405020304" pitchFamily="18" charset="0"/>
                <a:cs typeface="Times New Roman" panose="02020603050405020304" pitchFamily="18" charset="0"/>
              </a:rPr>
              <a:t>українців</a:t>
            </a:r>
            <a:r>
              <a:rPr lang="ru-RU" sz="2800" dirty="0">
                <a:solidFill>
                  <a:schemeClr val="bg1"/>
                </a:solidFill>
                <a:latin typeface="Times New Roman" panose="02020603050405020304" pitchFamily="18" charset="0"/>
                <a:cs typeface="Times New Roman" panose="02020603050405020304" pitchFamily="18" charset="0"/>
              </a:rPr>
              <a:t> </a:t>
            </a:r>
            <a:r>
              <a:rPr lang="ru-RU" sz="2800" dirty="0" err="1">
                <a:solidFill>
                  <a:schemeClr val="bg1"/>
                </a:solidFill>
                <a:latin typeface="Times New Roman" panose="02020603050405020304" pitchFamily="18" charset="0"/>
                <a:cs typeface="Times New Roman" panose="02020603050405020304" pitchFamily="18" charset="0"/>
              </a:rPr>
              <a:t>вважали</a:t>
            </a:r>
            <a:r>
              <a:rPr lang="ru-RU" sz="2800" dirty="0">
                <a:solidFill>
                  <a:schemeClr val="bg1"/>
                </a:solidFill>
                <a:latin typeface="Times New Roman" panose="02020603050405020304" pitchFamily="18" charset="0"/>
                <a:cs typeface="Times New Roman" panose="02020603050405020304" pitchFamily="18" charset="0"/>
              </a:rPr>
              <a:t>: </a:t>
            </a:r>
            <a:r>
              <a:rPr lang="ru-RU" sz="2800" dirty="0" err="1">
                <a:solidFill>
                  <a:schemeClr val="bg1"/>
                </a:solidFill>
                <a:latin typeface="Times New Roman" panose="02020603050405020304" pitchFamily="18" charset="0"/>
                <a:cs typeface="Times New Roman" panose="02020603050405020304" pitchFamily="18" charset="0"/>
              </a:rPr>
              <a:t>краще</a:t>
            </a:r>
            <a:r>
              <a:rPr lang="ru-RU" sz="2800" dirty="0">
                <a:solidFill>
                  <a:schemeClr val="bg1"/>
                </a:solidFill>
                <a:latin typeface="Times New Roman" panose="02020603050405020304" pitchFamily="18" charset="0"/>
                <a:cs typeface="Times New Roman" panose="02020603050405020304" pitchFamily="18" charset="0"/>
              </a:rPr>
              <a:t> </a:t>
            </a:r>
            <a:r>
              <a:rPr lang="ru-RU" sz="2800" dirty="0" err="1">
                <a:solidFill>
                  <a:schemeClr val="bg1"/>
                </a:solidFill>
                <a:latin typeface="Times New Roman" panose="02020603050405020304" pitchFamily="18" charset="0"/>
                <a:cs typeface="Times New Roman" panose="02020603050405020304" pitchFamily="18" charset="0"/>
              </a:rPr>
              <a:t>гроші</a:t>
            </a:r>
            <a:r>
              <a:rPr lang="ru-RU" sz="2800" dirty="0">
                <a:solidFill>
                  <a:schemeClr val="bg1"/>
                </a:solidFill>
                <a:latin typeface="Times New Roman" panose="02020603050405020304" pitchFamily="18" charset="0"/>
                <a:cs typeface="Times New Roman" panose="02020603050405020304" pitchFamily="18" charset="0"/>
              </a:rPr>
              <a:t> </a:t>
            </a:r>
            <a:r>
              <a:rPr lang="ru-RU" sz="2800" dirty="0" err="1">
                <a:solidFill>
                  <a:schemeClr val="bg1"/>
                </a:solidFill>
                <a:latin typeface="Times New Roman" panose="02020603050405020304" pitchFamily="18" charset="0"/>
                <a:cs typeface="Times New Roman" panose="02020603050405020304" pitchFamily="18" charset="0"/>
              </a:rPr>
              <a:t>спрямувати</a:t>
            </a:r>
            <a:r>
              <a:rPr lang="ru-RU" sz="2800" dirty="0">
                <a:solidFill>
                  <a:schemeClr val="bg1"/>
                </a:solidFill>
                <a:latin typeface="Times New Roman" panose="02020603050405020304" pitchFamily="18" charset="0"/>
                <a:cs typeface="Times New Roman" panose="02020603050405020304" pitchFamily="18" charset="0"/>
              </a:rPr>
              <a:t> на </a:t>
            </a:r>
            <a:r>
              <a:rPr lang="ru-RU" sz="2800" dirty="0" err="1">
                <a:solidFill>
                  <a:schemeClr val="bg1"/>
                </a:solidFill>
                <a:latin typeface="Times New Roman" panose="02020603050405020304" pitchFamily="18" charset="0"/>
                <a:cs typeface="Times New Roman" panose="02020603050405020304" pitchFamily="18" charset="0"/>
              </a:rPr>
              <a:t>армію</a:t>
            </a:r>
            <a:r>
              <a:rPr lang="ru-RU" sz="2800" dirty="0">
                <a:solidFill>
                  <a:schemeClr val="bg1"/>
                </a:solidFill>
                <a:latin typeface="Times New Roman" panose="02020603050405020304" pitchFamily="18" charset="0"/>
                <a:cs typeface="Times New Roman" panose="02020603050405020304" pitchFamily="18" charset="0"/>
              </a:rPr>
              <a:t>, </a:t>
            </a:r>
            <a:r>
              <a:rPr lang="ru-RU" sz="2800" dirty="0" err="1">
                <a:solidFill>
                  <a:schemeClr val="bg1"/>
                </a:solidFill>
                <a:latin typeface="Times New Roman" panose="02020603050405020304" pitchFamily="18" charset="0"/>
                <a:cs typeface="Times New Roman" panose="02020603050405020304" pitchFamily="18" charset="0"/>
              </a:rPr>
              <a:t>ніж</a:t>
            </a:r>
            <a:r>
              <a:rPr lang="ru-RU" sz="2800" dirty="0">
                <a:solidFill>
                  <a:schemeClr val="bg1"/>
                </a:solidFill>
                <a:latin typeface="Times New Roman" panose="02020603050405020304" pitchFamily="18" charset="0"/>
                <a:cs typeface="Times New Roman" panose="02020603050405020304" pitchFamily="18" charset="0"/>
              </a:rPr>
              <a:t> на «</a:t>
            </a:r>
            <a:r>
              <a:rPr lang="ru-RU" sz="2800" dirty="0" err="1">
                <a:solidFill>
                  <a:schemeClr val="bg1"/>
                </a:solidFill>
                <a:latin typeface="Times New Roman" panose="02020603050405020304" pitchFamily="18" charset="0"/>
                <a:cs typeface="Times New Roman" panose="02020603050405020304" pitchFamily="18" charset="0"/>
              </a:rPr>
              <a:t>Велике</a:t>
            </a:r>
            <a:r>
              <a:rPr lang="ru-RU" sz="2800" dirty="0">
                <a:solidFill>
                  <a:schemeClr val="bg1"/>
                </a:solidFill>
                <a:latin typeface="Times New Roman" panose="02020603050405020304" pitchFamily="18" charset="0"/>
                <a:cs typeface="Times New Roman" panose="02020603050405020304" pitchFamily="18" charset="0"/>
              </a:rPr>
              <a:t> </a:t>
            </a:r>
            <a:r>
              <a:rPr lang="ru-RU" sz="2800" dirty="0" err="1" smtClean="0">
                <a:solidFill>
                  <a:schemeClr val="bg1"/>
                </a:solidFill>
                <a:latin typeface="Times New Roman" panose="02020603050405020304" pitchFamily="18" charset="0"/>
                <a:cs typeface="Times New Roman" panose="02020603050405020304" pitchFamily="18" charset="0"/>
              </a:rPr>
              <a:t>будівництво</a:t>
            </a:r>
            <a:r>
              <a:rPr lang="ru-RU" sz="2800" dirty="0" smtClean="0">
                <a:solidFill>
                  <a:schemeClr val="bg1"/>
                </a:solidFill>
                <a:latin typeface="Times New Roman" panose="02020603050405020304" pitchFamily="18" charset="0"/>
                <a:cs typeface="Times New Roman" panose="02020603050405020304" pitchFamily="18" charset="0"/>
              </a:rPr>
              <a:t>». </a:t>
            </a:r>
            <a:r>
              <a:rPr lang="ru-RU" sz="2800" dirty="0">
                <a:solidFill>
                  <a:schemeClr val="bg1"/>
                </a:solidFill>
                <a:latin typeface="Times New Roman" panose="02020603050405020304" pitchFamily="18" charset="0"/>
                <a:cs typeface="Times New Roman" panose="02020603050405020304" pitchFamily="18" charset="0"/>
              </a:rPr>
              <a:t>До того ж </a:t>
            </a:r>
            <a:r>
              <a:rPr lang="ru-RU" sz="2800" dirty="0" err="1">
                <a:solidFill>
                  <a:schemeClr val="bg1"/>
                </a:solidFill>
                <a:latin typeface="Times New Roman" panose="02020603050405020304" pitchFamily="18" charset="0"/>
                <a:cs typeface="Times New Roman" panose="02020603050405020304" pitchFamily="18" charset="0"/>
              </a:rPr>
              <a:t>війна</a:t>
            </a:r>
            <a:r>
              <a:rPr lang="ru-RU" sz="2800" dirty="0">
                <a:solidFill>
                  <a:schemeClr val="bg1"/>
                </a:solidFill>
                <a:latin typeface="Times New Roman" panose="02020603050405020304" pitchFamily="18" charset="0"/>
                <a:cs typeface="Times New Roman" panose="02020603050405020304" pitchFamily="18" charset="0"/>
              </a:rPr>
              <a:t> </a:t>
            </a:r>
            <a:r>
              <a:rPr lang="ru-RU" sz="2800" dirty="0" err="1">
                <a:solidFill>
                  <a:schemeClr val="bg1"/>
                </a:solidFill>
                <a:latin typeface="Times New Roman" panose="02020603050405020304" pitchFamily="18" charset="0"/>
                <a:cs typeface="Times New Roman" panose="02020603050405020304" pitchFamily="18" charset="0"/>
              </a:rPr>
              <a:t>фактично</a:t>
            </a:r>
            <a:r>
              <a:rPr lang="ru-RU" sz="2800" dirty="0">
                <a:solidFill>
                  <a:schemeClr val="bg1"/>
                </a:solidFill>
                <a:latin typeface="Times New Roman" panose="02020603050405020304" pitchFamily="18" charset="0"/>
                <a:cs typeface="Times New Roman" panose="02020603050405020304" pitchFamily="18" charset="0"/>
              </a:rPr>
              <a:t> поставила </a:t>
            </a:r>
            <a:r>
              <a:rPr lang="ru-RU" sz="2800" dirty="0" err="1">
                <a:solidFill>
                  <a:schemeClr val="bg1"/>
                </a:solidFill>
                <a:latin typeface="Times New Roman" panose="02020603050405020304" pitchFamily="18" charset="0"/>
                <a:cs typeface="Times New Roman" panose="02020603050405020304" pitchFamily="18" charset="0"/>
              </a:rPr>
              <a:t>програму</a:t>
            </a:r>
            <a:r>
              <a:rPr lang="ru-RU" sz="2800" dirty="0">
                <a:solidFill>
                  <a:schemeClr val="bg1"/>
                </a:solidFill>
                <a:latin typeface="Times New Roman" panose="02020603050405020304" pitchFamily="18" charset="0"/>
                <a:cs typeface="Times New Roman" panose="02020603050405020304" pitchFamily="18" charset="0"/>
              </a:rPr>
              <a:t> на паузу, а </a:t>
            </a:r>
            <a:r>
              <a:rPr lang="ru-RU" sz="2800" dirty="0" err="1">
                <a:solidFill>
                  <a:schemeClr val="bg1"/>
                </a:solidFill>
                <a:latin typeface="Times New Roman" panose="02020603050405020304" pitchFamily="18" charset="0"/>
                <a:cs typeface="Times New Roman" panose="02020603050405020304" pitchFamily="18" charset="0"/>
              </a:rPr>
              <a:t>видатки</a:t>
            </a:r>
            <a:r>
              <a:rPr lang="ru-RU" sz="2800" dirty="0">
                <a:solidFill>
                  <a:schemeClr val="bg1"/>
                </a:solidFill>
                <a:latin typeface="Times New Roman" panose="02020603050405020304" pitchFamily="18" charset="0"/>
                <a:cs typeface="Times New Roman" panose="02020603050405020304" pitchFamily="18" charset="0"/>
              </a:rPr>
              <a:t> на дороги стали </a:t>
            </a:r>
            <a:r>
              <a:rPr lang="ru-RU" sz="2800" dirty="0" err="1">
                <a:solidFill>
                  <a:schemeClr val="bg1"/>
                </a:solidFill>
                <a:latin typeface="Times New Roman" panose="02020603050405020304" pitchFamily="18" charset="0"/>
                <a:cs typeface="Times New Roman" panose="02020603050405020304" pitchFamily="18" charset="0"/>
              </a:rPr>
              <a:t>об’єктом</a:t>
            </a:r>
            <a:r>
              <a:rPr lang="ru-RU" sz="2800" dirty="0">
                <a:solidFill>
                  <a:schemeClr val="bg1"/>
                </a:solidFill>
                <a:latin typeface="Times New Roman" panose="02020603050405020304" pitchFamily="18" charset="0"/>
                <a:cs typeface="Times New Roman" panose="02020603050405020304" pitchFamily="18" charset="0"/>
              </a:rPr>
              <a:t> </a:t>
            </a:r>
            <a:r>
              <a:rPr lang="ru-RU" sz="2800" dirty="0" err="1">
                <a:solidFill>
                  <a:schemeClr val="bg1"/>
                </a:solidFill>
                <a:latin typeface="Times New Roman" panose="02020603050405020304" pitchFamily="18" charset="0"/>
                <a:cs typeface="Times New Roman" panose="02020603050405020304" pitchFamily="18" charset="0"/>
              </a:rPr>
              <a:t>дискусій</a:t>
            </a:r>
            <a:r>
              <a:rPr lang="ru-RU" sz="2800" dirty="0">
                <a:solidFill>
                  <a:schemeClr val="bg1"/>
                </a:solidFill>
                <a:latin typeface="Times New Roman" panose="02020603050405020304" pitchFamily="18" charset="0"/>
                <a:cs typeface="Times New Roman" panose="02020603050405020304" pitchFamily="18" charset="0"/>
              </a:rPr>
              <a:t>. </a:t>
            </a:r>
            <a:r>
              <a:rPr lang="ru-RU" sz="2800" dirty="0" err="1">
                <a:solidFill>
                  <a:schemeClr val="bg1"/>
                </a:solidFill>
                <a:latin typeface="Times New Roman" panose="02020603050405020304" pitchFamily="18" charset="0"/>
                <a:cs typeface="Times New Roman" panose="02020603050405020304" pitchFamily="18" charset="0"/>
              </a:rPr>
              <a:t>Отже</a:t>
            </a:r>
            <a:r>
              <a:rPr lang="ru-RU" sz="2800" dirty="0">
                <a:solidFill>
                  <a:schemeClr val="bg1"/>
                </a:solidFill>
                <a:latin typeface="Times New Roman" panose="02020603050405020304" pitchFamily="18" charset="0"/>
                <a:cs typeface="Times New Roman" panose="02020603050405020304" pitchFamily="18" charset="0"/>
              </a:rPr>
              <a:t>, «</a:t>
            </a:r>
            <a:r>
              <a:rPr lang="ru-RU" sz="2800" dirty="0" err="1">
                <a:solidFill>
                  <a:schemeClr val="bg1"/>
                </a:solidFill>
                <a:latin typeface="Times New Roman" panose="02020603050405020304" pitchFamily="18" charset="0"/>
                <a:cs typeface="Times New Roman" panose="02020603050405020304" pitchFamily="18" charset="0"/>
              </a:rPr>
              <a:t>Велике</a:t>
            </a:r>
            <a:r>
              <a:rPr lang="ru-RU" sz="2800" dirty="0">
                <a:solidFill>
                  <a:schemeClr val="bg1"/>
                </a:solidFill>
                <a:latin typeface="Times New Roman" panose="02020603050405020304" pitchFamily="18" charset="0"/>
                <a:cs typeface="Times New Roman" panose="02020603050405020304" pitchFamily="18" charset="0"/>
              </a:rPr>
              <a:t> </a:t>
            </a:r>
            <a:r>
              <a:rPr lang="ru-RU" sz="2800" dirty="0" err="1">
                <a:solidFill>
                  <a:schemeClr val="bg1"/>
                </a:solidFill>
                <a:latin typeface="Times New Roman" panose="02020603050405020304" pitchFamily="18" charset="0"/>
                <a:cs typeface="Times New Roman" panose="02020603050405020304" pitchFamily="18" charset="0"/>
              </a:rPr>
              <a:t>будівництво</a:t>
            </a:r>
            <a:r>
              <a:rPr lang="ru-RU" sz="2800" dirty="0">
                <a:solidFill>
                  <a:schemeClr val="bg1"/>
                </a:solidFill>
                <a:latin typeface="Times New Roman" panose="02020603050405020304" pitchFamily="18" charset="0"/>
                <a:cs typeface="Times New Roman" panose="02020603050405020304" pitchFamily="18" charset="0"/>
              </a:rPr>
              <a:t>» – приклад PR-</a:t>
            </a:r>
            <a:r>
              <a:rPr lang="ru-RU" sz="2800" dirty="0" err="1">
                <a:solidFill>
                  <a:schemeClr val="bg1"/>
                </a:solidFill>
                <a:latin typeface="Times New Roman" panose="02020603050405020304" pitchFamily="18" charset="0"/>
                <a:cs typeface="Times New Roman" panose="02020603050405020304" pitchFamily="18" charset="0"/>
              </a:rPr>
              <a:t>кампанії</a:t>
            </a:r>
            <a:r>
              <a:rPr lang="ru-RU" sz="2800" dirty="0">
                <a:solidFill>
                  <a:schemeClr val="bg1"/>
                </a:solidFill>
                <a:latin typeface="Times New Roman" panose="02020603050405020304" pitchFamily="18" charset="0"/>
                <a:cs typeface="Times New Roman" panose="02020603050405020304" pitchFamily="18" charset="0"/>
              </a:rPr>
              <a:t> </a:t>
            </a:r>
            <a:r>
              <a:rPr lang="ru-RU" sz="2800" dirty="0" err="1">
                <a:solidFill>
                  <a:schemeClr val="bg1"/>
                </a:solidFill>
                <a:latin typeface="Times New Roman" panose="02020603050405020304" pitchFamily="18" charset="0"/>
                <a:cs typeface="Times New Roman" panose="02020603050405020304" pitchFamily="18" charset="0"/>
              </a:rPr>
              <a:t>зміцнення</a:t>
            </a:r>
            <a:r>
              <a:rPr lang="ru-RU" sz="2800" dirty="0">
                <a:solidFill>
                  <a:schemeClr val="bg1"/>
                </a:solidFill>
                <a:latin typeface="Times New Roman" panose="02020603050405020304" pitchFamily="18" charset="0"/>
                <a:cs typeface="Times New Roman" panose="02020603050405020304" pitchFamily="18" charset="0"/>
              </a:rPr>
              <a:t> </a:t>
            </a:r>
            <a:r>
              <a:rPr lang="ru-RU" sz="2800" dirty="0" err="1">
                <a:solidFill>
                  <a:schemeClr val="bg1"/>
                </a:solidFill>
                <a:latin typeface="Times New Roman" panose="02020603050405020304" pitchFamily="18" charset="0"/>
                <a:cs typeface="Times New Roman" panose="02020603050405020304" pitchFamily="18" charset="0"/>
              </a:rPr>
              <a:t>довіри</a:t>
            </a:r>
            <a:r>
              <a:rPr lang="ru-RU" sz="2800" dirty="0">
                <a:solidFill>
                  <a:schemeClr val="bg1"/>
                </a:solidFill>
                <a:latin typeface="Times New Roman" panose="02020603050405020304" pitchFamily="18" charset="0"/>
                <a:cs typeface="Times New Roman" panose="02020603050405020304" pitchFamily="18" charset="0"/>
              </a:rPr>
              <a:t>, яка </a:t>
            </a:r>
            <a:r>
              <a:rPr lang="ru-RU" sz="2800" dirty="0" err="1">
                <a:solidFill>
                  <a:schemeClr val="bg1"/>
                </a:solidFill>
                <a:latin typeface="Times New Roman" panose="02020603050405020304" pitchFamily="18" charset="0"/>
                <a:cs typeface="Times New Roman" panose="02020603050405020304" pitchFamily="18" charset="0"/>
              </a:rPr>
              <a:t>певний</a:t>
            </a:r>
            <a:r>
              <a:rPr lang="ru-RU" sz="2800" dirty="0">
                <a:solidFill>
                  <a:schemeClr val="bg1"/>
                </a:solidFill>
                <a:latin typeface="Times New Roman" panose="02020603050405020304" pitchFamily="18" charset="0"/>
                <a:cs typeface="Times New Roman" panose="02020603050405020304" pitchFamily="18" charset="0"/>
              </a:rPr>
              <a:t> час </a:t>
            </a:r>
            <a:r>
              <a:rPr lang="ru-RU" sz="2800" dirty="0" err="1">
                <a:solidFill>
                  <a:schemeClr val="bg1"/>
                </a:solidFill>
                <a:latin typeface="Times New Roman" panose="02020603050405020304" pitchFamily="18" charset="0"/>
                <a:cs typeface="Times New Roman" panose="02020603050405020304" pitchFamily="18" charset="0"/>
              </a:rPr>
              <a:t>успішно</a:t>
            </a:r>
            <a:r>
              <a:rPr lang="ru-RU" sz="2800" dirty="0">
                <a:solidFill>
                  <a:schemeClr val="bg1"/>
                </a:solidFill>
                <a:latin typeface="Times New Roman" panose="02020603050405020304" pitchFamily="18" charset="0"/>
                <a:cs typeface="Times New Roman" panose="02020603050405020304" pitchFamily="18" charset="0"/>
              </a:rPr>
              <a:t> </a:t>
            </a:r>
            <a:r>
              <a:rPr lang="ru-RU" sz="2800" dirty="0" err="1">
                <a:solidFill>
                  <a:schemeClr val="bg1"/>
                </a:solidFill>
                <a:latin typeface="Times New Roman" panose="02020603050405020304" pitchFamily="18" charset="0"/>
                <a:cs typeface="Times New Roman" panose="02020603050405020304" pitchFamily="18" charset="0"/>
              </a:rPr>
              <a:t>формувала</a:t>
            </a:r>
            <a:r>
              <a:rPr lang="ru-RU" sz="2800" dirty="0">
                <a:solidFill>
                  <a:schemeClr val="bg1"/>
                </a:solidFill>
                <a:latin typeface="Times New Roman" panose="02020603050405020304" pitchFamily="18" charset="0"/>
                <a:cs typeface="Times New Roman" panose="02020603050405020304" pitchFamily="18" charset="0"/>
              </a:rPr>
              <a:t> </a:t>
            </a:r>
            <a:r>
              <a:rPr lang="ru-RU" sz="2800" dirty="0" err="1">
                <a:solidFill>
                  <a:schemeClr val="bg1"/>
                </a:solidFill>
                <a:latin typeface="Times New Roman" panose="02020603050405020304" pitchFamily="18" charset="0"/>
                <a:cs typeface="Times New Roman" panose="02020603050405020304" pitchFamily="18" charset="0"/>
              </a:rPr>
              <a:t>позитивну</a:t>
            </a:r>
            <a:r>
              <a:rPr lang="ru-RU" sz="2800" dirty="0">
                <a:solidFill>
                  <a:schemeClr val="bg1"/>
                </a:solidFill>
                <a:latin typeface="Times New Roman" panose="02020603050405020304" pitchFamily="18" charset="0"/>
                <a:cs typeface="Times New Roman" panose="02020603050405020304" pitchFamily="18" charset="0"/>
              </a:rPr>
              <a:t> думку, але </a:t>
            </a:r>
            <a:r>
              <a:rPr lang="ru-RU" sz="2800" dirty="0" err="1">
                <a:solidFill>
                  <a:schemeClr val="bg1"/>
                </a:solidFill>
                <a:latin typeface="Times New Roman" panose="02020603050405020304" pitchFamily="18" charset="0"/>
                <a:cs typeface="Times New Roman" panose="02020603050405020304" pitchFamily="18" charset="0"/>
              </a:rPr>
              <a:t>довгостроково</a:t>
            </a:r>
            <a:r>
              <a:rPr lang="ru-RU" sz="2800" dirty="0">
                <a:solidFill>
                  <a:schemeClr val="bg1"/>
                </a:solidFill>
                <a:latin typeface="Times New Roman" panose="02020603050405020304" pitchFamily="18" charset="0"/>
                <a:cs typeface="Times New Roman" panose="02020603050405020304" pitchFamily="18" charset="0"/>
              </a:rPr>
              <a:t> </a:t>
            </a:r>
            <a:r>
              <a:rPr lang="ru-RU" sz="2800" dirty="0" err="1">
                <a:solidFill>
                  <a:schemeClr val="bg1"/>
                </a:solidFill>
                <a:latin typeface="Times New Roman" panose="02020603050405020304" pitchFamily="18" charset="0"/>
                <a:cs typeface="Times New Roman" panose="02020603050405020304" pitchFamily="18" charset="0"/>
              </a:rPr>
              <a:t>стикнулася</a:t>
            </a:r>
            <a:r>
              <a:rPr lang="ru-RU" sz="2800" dirty="0">
                <a:solidFill>
                  <a:schemeClr val="bg1"/>
                </a:solidFill>
                <a:latin typeface="Times New Roman" panose="02020603050405020304" pitchFamily="18" charset="0"/>
                <a:cs typeface="Times New Roman" panose="02020603050405020304" pitchFamily="18" charset="0"/>
              </a:rPr>
              <a:t> з </a:t>
            </a:r>
            <a:r>
              <a:rPr lang="ru-RU" sz="2800" dirty="0" err="1">
                <a:solidFill>
                  <a:schemeClr val="bg1"/>
                </a:solidFill>
                <a:latin typeface="Times New Roman" panose="02020603050405020304" pitchFamily="18" charset="0"/>
                <a:cs typeface="Times New Roman" panose="02020603050405020304" pitchFamily="18" charset="0"/>
              </a:rPr>
              <a:t>обмеженнями</a:t>
            </a:r>
            <a:r>
              <a:rPr lang="ru-RU" sz="2800" dirty="0">
                <a:solidFill>
                  <a:schemeClr val="bg1"/>
                </a:solidFill>
                <a:latin typeface="Times New Roman" panose="02020603050405020304" pitchFamily="18" charset="0"/>
                <a:cs typeface="Times New Roman" panose="02020603050405020304" pitchFamily="18" charset="0"/>
              </a:rPr>
              <a:t> </a:t>
            </a:r>
            <a:r>
              <a:rPr lang="ru-RU" sz="2800" dirty="0" err="1">
                <a:solidFill>
                  <a:schemeClr val="bg1"/>
                </a:solidFill>
                <a:latin typeface="Times New Roman" panose="02020603050405020304" pitchFamily="18" charset="0"/>
                <a:cs typeface="Times New Roman" panose="02020603050405020304" pitchFamily="18" charset="0"/>
              </a:rPr>
              <a:t>реальності</a:t>
            </a:r>
            <a:r>
              <a:rPr lang="ru-RU" sz="2800" dirty="0">
                <a:solidFill>
                  <a:schemeClr val="bg1"/>
                </a:solidFill>
                <a:latin typeface="Times New Roman" panose="02020603050405020304" pitchFamily="18" charset="0"/>
                <a:cs typeface="Times New Roman" panose="02020603050405020304" pitchFamily="18" charset="0"/>
              </a:rPr>
              <a:t> і критики.</a:t>
            </a:r>
            <a:endParaRPr lang="uk-UA" sz="2800" dirty="0">
              <a:solidFill>
                <a:schemeClr val="bg1"/>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7848600" y="0"/>
            <a:ext cx="10439400" cy="10287000"/>
          </a:xfrm>
          <a:prstGeom prst="rect">
            <a:avLst/>
          </a:prstGeom>
        </p:spPr>
      </p:pic>
    </p:spTree>
    <p:extLst>
      <p:ext uri="{BB962C8B-B14F-4D97-AF65-F5344CB8AC3E}">
        <p14:creationId xmlns:p14="http://schemas.microsoft.com/office/powerpoint/2010/main" val="25771776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63B8A7"/>
        </a:solidFill>
        <a:effectLst/>
      </p:bgPr>
    </p:bg>
    <p:spTree>
      <p:nvGrpSpPr>
        <p:cNvPr id="1" name=""/>
        <p:cNvGrpSpPr/>
        <p:nvPr/>
      </p:nvGrpSpPr>
      <p:grpSpPr>
        <a:xfrm>
          <a:off x="0" y="0"/>
          <a:ext cx="0" cy="0"/>
          <a:chOff x="0" y="0"/>
          <a:chExt cx="0" cy="0"/>
        </a:xfrm>
      </p:grpSpPr>
      <p:grpSp>
        <p:nvGrpSpPr>
          <p:cNvPr id="2" name="Group 2"/>
          <p:cNvGrpSpPr/>
          <p:nvPr/>
        </p:nvGrpSpPr>
        <p:grpSpPr>
          <a:xfrm>
            <a:off x="9067800" y="419100"/>
            <a:ext cx="8839200" cy="9564040"/>
            <a:chOff x="0" y="57149"/>
            <a:chExt cx="9434906" cy="8431622"/>
          </a:xfrm>
        </p:grpSpPr>
        <p:sp>
          <p:nvSpPr>
            <p:cNvPr id="3" name="TextBox 3"/>
            <p:cNvSpPr txBox="1"/>
            <p:nvPr/>
          </p:nvSpPr>
          <p:spPr>
            <a:xfrm>
              <a:off x="0" y="57149"/>
              <a:ext cx="9434906" cy="1969771"/>
            </a:xfrm>
            <a:prstGeom prst="rect">
              <a:avLst/>
            </a:prstGeom>
          </p:spPr>
          <p:txBody>
            <a:bodyPr lIns="0" tIns="0" rIns="0" bIns="0" rtlCol="0" anchor="t">
              <a:spAutoFit/>
            </a:bodyPr>
            <a:lstStyle/>
            <a:p>
              <a:pPr lvl="0" algn="ctr"/>
              <a:r>
                <a:rPr lang="uk-UA" sz="4800" b="1" dirty="0">
                  <a:solidFill>
                    <a:srgbClr val="264C3D"/>
                  </a:solidFill>
                  <a:latin typeface="Times New Roman" panose="02020603050405020304" pitchFamily="18" charset="0"/>
                  <a:ea typeface="Arita Buri Bold"/>
                  <a:cs typeface="Times New Roman" panose="02020603050405020304" pitchFamily="18" charset="0"/>
                  <a:sym typeface="Arita Buri Bold"/>
                </a:rPr>
                <a:t>Воєнні інформаційні кампанії після 2022 року</a:t>
              </a:r>
              <a:endParaRPr lang="en-US" sz="4800" b="1" u="none" dirty="0">
                <a:solidFill>
                  <a:srgbClr val="264C3D"/>
                </a:solidFill>
                <a:latin typeface="Times New Roman" panose="02020603050405020304" pitchFamily="18" charset="0"/>
                <a:ea typeface="Arita Buri Bold"/>
                <a:cs typeface="Times New Roman" panose="02020603050405020304" pitchFamily="18" charset="0"/>
                <a:sym typeface="Arita Buri Bold"/>
              </a:endParaRPr>
            </a:p>
          </p:txBody>
        </p:sp>
        <p:sp>
          <p:nvSpPr>
            <p:cNvPr id="4" name="TextBox 4"/>
            <p:cNvSpPr txBox="1"/>
            <p:nvPr/>
          </p:nvSpPr>
          <p:spPr>
            <a:xfrm>
              <a:off x="0" y="1976739"/>
              <a:ext cx="9434906" cy="6512032"/>
            </a:xfrm>
            <a:prstGeom prst="rect">
              <a:avLst/>
            </a:prstGeom>
          </p:spPr>
          <p:txBody>
            <a:bodyPr lIns="0" tIns="0" rIns="0" bIns="0" rtlCol="0" anchor="t">
              <a:spAutoFit/>
            </a:bodyPr>
            <a:lstStyle/>
            <a:p>
              <a:pPr lvl="0" algn="ctr">
                <a:spcBef>
                  <a:spcPct val="0"/>
                </a:spcBef>
              </a:pPr>
              <a:r>
                <a:rPr lang="uk-UA" sz="4000" b="1" dirty="0">
                  <a:solidFill>
                    <a:srgbClr val="FFFFFF"/>
                  </a:solidFill>
                  <a:latin typeface="Times New Roman" panose="02020603050405020304" pitchFamily="18" charset="0"/>
                  <a:ea typeface="Arita Buri Bold"/>
                  <a:cs typeface="Times New Roman" panose="02020603050405020304" pitchFamily="18" charset="0"/>
                  <a:sym typeface="Arita Buri Bold"/>
                </a:rPr>
                <a:t>Повномасштабна війна, розв’язана </a:t>
              </a:r>
              <a:r>
                <a:rPr lang="uk-UA" sz="4000" b="1" dirty="0" err="1">
                  <a:solidFill>
                    <a:srgbClr val="FFFFFF"/>
                  </a:solidFill>
                  <a:latin typeface="Times New Roman" panose="02020603050405020304" pitchFamily="18" charset="0"/>
                  <a:ea typeface="Arita Buri Bold"/>
                  <a:cs typeface="Times New Roman" panose="02020603050405020304" pitchFamily="18" charset="0"/>
                  <a:sym typeface="Arita Buri Bold"/>
                </a:rPr>
                <a:t>р</a:t>
              </a:r>
              <a:r>
                <a:rPr lang="uk-UA" sz="4000" b="1" dirty="0" err="1" smtClean="0">
                  <a:solidFill>
                    <a:srgbClr val="FFFFFF"/>
                  </a:solidFill>
                  <a:latin typeface="Times New Roman" panose="02020603050405020304" pitchFamily="18" charset="0"/>
                  <a:ea typeface="Arita Buri Bold"/>
                  <a:cs typeface="Times New Roman" panose="02020603050405020304" pitchFamily="18" charset="0"/>
                  <a:sym typeface="Arita Buri Bold"/>
                </a:rPr>
                <a:t>осією</a:t>
              </a:r>
              <a:r>
                <a:rPr lang="uk-UA" sz="4000" b="1" dirty="0" smtClean="0">
                  <a:solidFill>
                    <a:srgbClr val="FFFFFF"/>
                  </a:solidFill>
                  <a:latin typeface="Times New Roman" panose="02020603050405020304" pitchFamily="18" charset="0"/>
                  <a:ea typeface="Arita Buri Bold"/>
                  <a:cs typeface="Times New Roman" panose="02020603050405020304" pitchFamily="18" charset="0"/>
                  <a:sym typeface="Arita Buri Bold"/>
                </a:rPr>
                <a:t> </a:t>
              </a:r>
              <a:r>
                <a:rPr lang="uk-UA" sz="4000" b="1" dirty="0">
                  <a:solidFill>
                    <a:srgbClr val="FFFFFF"/>
                  </a:solidFill>
                  <a:latin typeface="Times New Roman" panose="02020603050405020304" pitchFamily="18" charset="0"/>
                  <a:ea typeface="Arita Buri Bold"/>
                  <a:cs typeface="Times New Roman" panose="02020603050405020304" pitchFamily="18" charset="0"/>
                  <a:sym typeface="Arita Buri Bold"/>
                </a:rPr>
                <a:t>проти України у лютому 2022, стала не лише військовим, а й комунікаційним фронтом. Україна з перших днів активно веде інформаційну війну для мобілізації внутрішньої підтримки і отримання допомоги від світу. Ця комплексна </a:t>
              </a:r>
              <a:r>
                <a:rPr lang="en-US" sz="4000" b="1" dirty="0">
                  <a:solidFill>
                    <a:srgbClr val="FFFFFF"/>
                  </a:solidFill>
                  <a:latin typeface="Times New Roman" panose="02020603050405020304" pitchFamily="18" charset="0"/>
                  <a:ea typeface="Arita Buri Bold"/>
                  <a:cs typeface="Times New Roman" panose="02020603050405020304" pitchFamily="18" charset="0"/>
                  <a:sym typeface="Arita Buri Bold"/>
                </a:rPr>
                <a:t>PR-</a:t>
              </a:r>
              <a:r>
                <a:rPr lang="uk-UA" sz="4000" b="1" dirty="0">
                  <a:solidFill>
                    <a:srgbClr val="FFFFFF"/>
                  </a:solidFill>
                  <a:latin typeface="Times New Roman" panose="02020603050405020304" pitchFamily="18" charset="0"/>
                  <a:ea typeface="Arita Buri Bold"/>
                  <a:cs typeface="Times New Roman" panose="02020603050405020304" pitchFamily="18" charset="0"/>
                  <a:sym typeface="Arita Buri Bold"/>
                </a:rPr>
                <a:t>кампанія включає як офіційну державну комунікацію, так і волонтерські та громадські ініціативи.</a:t>
              </a:r>
              <a:endParaRPr lang="en-US" sz="4000" b="1" u="none" dirty="0">
                <a:solidFill>
                  <a:srgbClr val="FFFFFF"/>
                </a:solidFill>
                <a:latin typeface="Times New Roman" panose="02020603050405020304" pitchFamily="18" charset="0"/>
                <a:ea typeface="Arita Buri Bold"/>
                <a:cs typeface="Times New Roman" panose="02020603050405020304" pitchFamily="18" charset="0"/>
                <a:sym typeface="Arita Buri Bold"/>
              </a:endParaRPr>
            </a:p>
          </p:txBody>
        </p:sp>
      </p:grpSp>
      <p:pic>
        <p:nvPicPr>
          <p:cNvPr id="8" name="Рисунок 7"/>
          <p:cNvPicPr>
            <a:picLocks noChangeAspect="1"/>
          </p:cNvPicPr>
          <p:nvPr/>
        </p:nvPicPr>
        <p:blipFill>
          <a:blip r:embed="rId2"/>
          <a:stretch>
            <a:fillRect/>
          </a:stretch>
        </p:blipFill>
        <p:spPr>
          <a:xfrm>
            <a:off x="0" y="0"/>
            <a:ext cx="7543800" cy="3695700"/>
          </a:xfrm>
          <a:prstGeom prst="rect">
            <a:avLst/>
          </a:prstGeom>
        </p:spPr>
      </p:pic>
      <p:pic>
        <p:nvPicPr>
          <p:cNvPr id="9" name="Рисунок 8"/>
          <p:cNvPicPr>
            <a:picLocks noChangeAspect="1"/>
          </p:cNvPicPr>
          <p:nvPr/>
        </p:nvPicPr>
        <p:blipFill>
          <a:blip r:embed="rId3"/>
          <a:stretch>
            <a:fillRect/>
          </a:stretch>
        </p:blipFill>
        <p:spPr>
          <a:xfrm>
            <a:off x="0" y="3695700"/>
            <a:ext cx="7543800" cy="3752850"/>
          </a:xfrm>
          <a:prstGeom prst="rect">
            <a:avLst/>
          </a:prstGeom>
        </p:spPr>
      </p:pic>
      <p:pic>
        <p:nvPicPr>
          <p:cNvPr id="10" name="Рисунок 9"/>
          <p:cNvPicPr>
            <a:picLocks noChangeAspect="1"/>
          </p:cNvPicPr>
          <p:nvPr/>
        </p:nvPicPr>
        <p:blipFill>
          <a:blip r:embed="rId4"/>
          <a:stretch>
            <a:fillRect/>
          </a:stretch>
        </p:blipFill>
        <p:spPr>
          <a:xfrm>
            <a:off x="20052" y="7418470"/>
            <a:ext cx="7523747" cy="2868529"/>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4" name="TextBox 4"/>
          <p:cNvSpPr txBox="1"/>
          <p:nvPr/>
        </p:nvSpPr>
        <p:spPr>
          <a:xfrm>
            <a:off x="2883568" y="3209894"/>
            <a:ext cx="14935200" cy="2462213"/>
          </a:xfrm>
          <a:prstGeom prst="rect">
            <a:avLst/>
          </a:prstGeom>
        </p:spPr>
        <p:txBody>
          <a:bodyPr wrap="square" lIns="0" tIns="0" rIns="0" bIns="0" rtlCol="0" anchor="t">
            <a:spAutoFit/>
          </a:bodyPr>
          <a:lstStyle/>
          <a:p>
            <a:pPr lvl="0" algn="just"/>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Звернення до міжнародної аудиторії по підтримку. Президент Зеленський та МЗС розгорнули безпрецедентну комунікаційну дипломатію. Щоденні </a:t>
            </a:r>
            <a:r>
              <a:rPr lang="uk-UA" sz="2000" dirty="0" err="1">
                <a:solidFill>
                  <a:srgbClr val="09427D"/>
                </a:solidFill>
                <a:latin typeface="Times New Roman" panose="02020603050405020304" pitchFamily="18" charset="0"/>
                <a:ea typeface="HK Grotesk Light"/>
                <a:cs typeface="Times New Roman" panose="02020603050405020304" pitchFamily="18" charset="0"/>
                <a:sym typeface="HK Grotesk Light"/>
              </a:rPr>
              <a:t>відеозвернення</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 Зеленського до світових лідерів і народу інших країн, виступи в парламентах різних держав – усе це було скоординованою </a:t>
            </a:r>
            <a:r>
              <a:rPr lang="en-US"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PR-</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кампанією, щоб сформувати за кордоном проукраїнську громадську думку. Результат – безпрецедентна хвиля симпатії та солідарності у світі, тиск виборців на свої уряди допоміг Україні отримати зброю і </a:t>
            </a:r>
            <a:r>
              <a:rPr lang="uk-UA" sz="2000" dirty="0" err="1">
                <a:solidFill>
                  <a:srgbClr val="09427D"/>
                </a:solidFill>
                <a:latin typeface="Times New Roman" panose="02020603050405020304" pitchFamily="18" charset="0"/>
                <a:ea typeface="HK Grotesk Light"/>
                <a:cs typeface="Times New Roman" panose="02020603050405020304" pitchFamily="18" charset="0"/>
                <a:sym typeface="HK Grotesk Light"/>
              </a:rPr>
              <a:t>санкційну</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 підтримку проти </a:t>
            </a:r>
            <a:r>
              <a:rPr lang="uk-UA" sz="2000" dirty="0" err="1" smtClean="0">
                <a:solidFill>
                  <a:srgbClr val="09427D"/>
                </a:solidFill>
                <a:latin typeface="Times New Roman" panose="02020603050405020304" pitchFamily="18" charset="0"/>
                <a:ea typeface="HK Grotesk Light"/>
                <a:cs typeface="Times New Roman" panose="02020603050405020304" pitchFamily="18" charset="0"/>
                <a:sym typeface="HK Grotesk Light"/>
              </a:rPr>
              <a:t>рф</a:t>
            </a:r>
            <a:r>
              <a:rPr lang="en-US" sz="2000" dirty="0" smtClean="0">
                <a:solidFill>
                  <a:srgbClr val="09427D"/>
                </a:solidFill>
                <a:latin typeface="Times New Roman" panose="02020603050405020304" pitchFamily="18" charset="0"/>
                <a:ea typeface="HK Grotesk Light"/>
                <a:cs typeface="Times New Roman" panose="02020603050405020304" pitchFamily="18" charset="0"/>
                <a:sym typeface="HK Grotesk Light"/>
              </a:rPr>
              <a:t>. </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Аналітики зазначають, що Україна виграла інформаційну війну на глобальній арені: її </a:t>
            </a:r>
            <a:r>
              <a:rPr lang="uk-UA" sz="2000" dirty="0" err="1">
                <a:solidFill>
                  <a:srgbClr val="09427D"/>
                </a:solidFill>
                <a:latin typeface="Times New Roman" panose="02020603050405020304" pitchFamily="18" charset="0"/>
                <a:ea typeface="HK Grotesk Light"/>
                <a:cs typeface="Times New Roman" panose="02020603050405020304" pitchFamily="18" charset="0"/>
                <a:sym typeface="HK Grotesk Light"/>
              </a:rPr>
              <a:t>наратив</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 (маленька демократична країна-жертва агресії) переміг російський </a:t>
            </a:r>
            <a:r>
              <a:rPr lang="uk-UA" sz="2000" dirty="0" err="1">
                <a:solidFill>
                  <a:srgbClr val="09427D"/>
                </a:solidFill>
                <a:latin typeface="Times New Roman" panose="02020603050405020304" pitchFamily="18" charset="0"/>
                <a:ea typeface="HK Grotesk Light"/>
                <a:cs typeface="Times New Roman" panose="02020603050405020304" pitchFamily="18" charset="0"/>
                <a:sym typeface="HK Grotesk Light"/>
              </a:rPr>
              <a:t>наратив</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 в очах більшості західних </a:t>
            </a:r>
            <a:r>
              <a:rPr lang="uk-UA" sz="2000" dirty="0" smtClean="0">
                <a:solidFill>
                  <a:srgbClr val="09427D"/>
                </a:solidFill>
                <a:latin typeface="Times New Roman" panose="02020603050405020304" pitchFamily="18" charset="0"/>
                <a:ea typeface="HK Grotesk Light"/>
                <a:cs typeface="Times New Roman" panose="02020603050405020304" pitchFamily="18" charset="0"/>
                <a:sym typeface="HK Grotesk Light"/>
              </a:rPr>
              <a:t>суспільств</a:t>
            </a:r>
            <a:r>
              <a:rPr lang="en-US" sz="2000" dirty="0" smtClean="0">
                <a:solidFill>
                  <a:srgbClr val="09427D"/>
                </a:solidFill>
                <a:latin typeface="Times New Roman" panose="02020603050405020304" pitchFamily="18" charset="0"/>
                <a:ea typeface="HK Grotesk Light"/>
                <a:cs typeface="Times New Roman" panose="02020603050405020304" pitchFamily="18" charset="0"/>
                <a:sym typeface="HK Grotesk Light"/>
              </a:rPr>
              <a:t>. </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До цього залучили і професійні піар-агенції на Заході</a:t>
            </a:r>
            <a:r>
              <a:rPr lang="en-US"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futureuae.comfutureuae.com, </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і креативні акції (напр. банери “</a:t>
            </a:r>
            <a:r>
              <a:rPr lang="en-US"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Be Brave like Ukraine”). </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Інший бік – </a:t>
            </a:r>
            <a:r>
              <a:rPr lang="uk-UA" sz="2000" dirty="0" err="1" smtClean="0">
                <a:solidFill>
                  <a:srgbClr val="09427D"/>
                </a:solidFill>
                <a:latin typeface="Times New Roman" panose="02020603050405020304" pitchFamily="18" charset="0"/>
                <a:ea typeface="HK Grotesk Light"/>
                <a:cs typeface="Times New Roman" panose="02020603050405020304" pitchFamily="18" charset="0"/>
                <a:sym typeface="HK Grotesk Light"/>
              </a:rPr>
              <a:t>росія</a:t>
            </a:r>
            <a:r>
              <a:rPr lang="uk-UA" sz="2000" dirty="0" smtClean="0">
                <a:solidFill>
                  <a:srgbClr val="09427D"/>
                </a:solidFill>
                <a:latin typeface="Times New Roman" panose="02020603050405020304" pitchFamily="18" charset="0"/>
                <a:ea typeface="HK Grotesk Light"/>
                <a:cs typeface="Times New Roman" panose="02020603050405020304" pitchFamily="18" charset="0"/>
                <a:sym typeface="HK Grotesk Light"/>
              </a:rPr>
              <a:t> </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в інформаційному полі за кордоном програла, її меседжі про “нацистів у Києві” зазнали скепсису.</a:t>
            </a:r>
            <a:endParaRPr lang="en-US" sz="2000" u="none" dirty="0">
              <a:solidFill>
                <a:srgbClr val="09427D"/>
              </a:solidFill>
              <a:latin typeface="Times New Roman" panose="02020603050405020304" pitchFamily="18" charset="0"/>
              <a:ea typeface="HK Grotesk Light"/>
              <a:cs typeface="Times New Roman" panose="02020603050405020304" pitchFamily="18" charset="0"/>
              <a:sym typeface="HK Grotesk Light"/>
            </a:endParaRPr>
          </a:p>
        </p:txBody>
      </p:sp>
      <p:grpSp>
        <p:nvGrpSpPr>
          <p:cNvPr id="5" name="Group 5"/>
          <p:cNvGrpSpPr/>
          <p:nvPr/>
        </p:nvGrpSpPr>
        <p:grpSpPr>
          <a:xfrm>
            <a:off x="2895600" y="321486"/>
            <a:ext cx="14935200" cy="2583250"/>
            <a:chOff x="0" y="-38100"/>
            <a:chExt cx="15451399" cy="3444333"/>
          </a:xfrm>
        </p:grpSpPr>
        <p:sp>
          <p:nvSpPr>
            <p:cNvPr id="6" name="TextBox 6"/>
            <p:cNvSpPr txBox="1"/>
            <p:nvPr/>
          </p:nvSpPr>
          <p:spPr>
            <a:xfrm>
              <a:off x="0" y="-38100"/>
              <a:ext cx="15451399" cy="803639"/>
            </a:xfrm>
            <a:prstGeom prst="rect">
              <a:avLst/>
            </a:prstGeom>
          </p:spPr>
          <p:txBody>
            <a:bodyPr lIns="0" tIns="0" rIns="0" bIns="0" rtlCol="0" anchor="t">
              <a:spAutoFit/>
            </a:bodyPr>
            <a:lstStyle/>
            <a:p>
              <a:pPr lvl="0">
                <a:lnSpc>
                  <a:spcPts val="4680"/>
                </a:lnSpc>
              </a:pPr>
              <a:r>
                <a:rPr lang="uk-UA" sz="3600" b="1" dirty="0">
                  <a:solidFill>
                    <a:srgbClr val="09427D"/>
                  </a:solidFill>
                  <a:latin typeface="Times New Roman" panose="02020603050405020304" pitchFamily="18" charset="0"/>
                  <a:ea typeface="Arita Buri Bold"/>
                  <a:cs typeface="Times New Roman" panose="02020603050405020304" pitchFamily="18" charset="0"/>
                  <a:sym typeface="Arita Buri Bold"/>
                </a:rPr>
                <a:t>Основні цілі українських воєнних </a:t>
              </a:r>
              <a:r>
                <a:rPr lang="en-US" sz="3600" b="1" dirty="0">
                  <a:solidFill>
                    <a:srgbClr val="09427D"/>
                  </a:solidFill>
                  <a:latin typeface="Times New Roman" panose="02020603050405020304" pitchFamily="18" charset="0"/>
                  <a:ea typeface="Arita Buri Bold"/>
                  <a:cs typeface="Times New Roman" panose="02020603050405020304" pitchFamily="18" charset="0"/>
                  <a:sym typeface="Arita Buri Bold"/>
                </a:rPr>
                <a:t>PR-</a:t>
              </a:r>
              <a:r>
                <a:rPr lang="uk-UA" sz="3600" b="1" dirty="0">
                  <a:solidFill>
                    <a:srgbClr val="09427D"/>
                  </a:solidFill>
                  <a:latin typeface="Times New Roman" panose="02020603050405020304" pitchFamily="18" charset="0"/>
                  <a:ea typeface="Arita Buri Bold"/>
                  <a:cs typeface="Times New Roman" panose="02020603050405020304" pitchFamily="18" charset="0"/>
                  <a:sym typeface="Arita Buri Bold"/>
                </a:rPr>
                <a:t>кампаній:</a:t>
              </a:r>
              <a:endParaRPr lang="en-US" sz="3600" b="1" u="none" dirty="0">
                <a:solidFill>
                  <a:srgbClr val="09427D"/>
                </a:solidFill>
                <a:latin typeface="Times New Roman" panose="02020603050405020304" pitchFamily="18" charset="0"/>
                <a:ea typeface="Arita Buri Bold"/>
                <a:cs typeface="Times New Roman" panose="02020603050405020304" pitchFamily="18" charset="0"/>
                <a:sym typeface="Arita Buri Bold"/>
              </a:endParaRPr>
            </a:p>
          </p:txBody>
        </p:sp>
        <p:sp>
          <p:nvSpPr>
            <p:cNvPr id="7" name="TextBox 7"/>
            <p:cNvSpPr txBox="1"/>
            <p:nvPr/>
          </p:nvSpPr>
          <p:spPr>
            <a:xfrm>
              <a:off x="0" y="944021"/>
              <a:ext cx="15451399" cy="2462212"/>
            </a:xfrm>
            <a:prstGeom prst="rect">
              <a:avLst/>
            </a:prstGeom>
          </p:spPr>
          <p:txBody>
            <a:bodyPr lIns="0" tIns="0" rIns="0" bIns="0" rtlCol="0" anchor="t">
              <a:spAutoFit/>
            </a:bodyPr>
            <a:lstStyle/>
            <a:p>
              <a:pPr lvl="0" algn="just"/>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Піднесення морального духу населення і армії. У найтяжчі моменти влада й медіа поширювали історії героїзму (легенди про “</a:t>
              </a:r>
              <a:r>
                <a:rPr lang="uk-UA" sz="2000" dirty="0" err="1">
                  <a:solidFill>
                    <a:srgbClr val="09427D"/>
                  </a:solidFill>
                  <a:latin typeface="Times New Roman" panose="02020603050405020304" pitchFamily="18" charset="0"/>
                  <a:ea typeface="HK Grotesk Light"/>
                  <a:cs typeface="Times New Roman" panose="02020603050405020304" pitchFamily="18" charset="0"/>
                  <a:sym typeface="HK Grotesk Light"/>
                </a:rPr>
                <a:t>Привида</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 Києва”, оборону острова Зміїний із фразою “</a:t>
              </a:r>
              <a:r>
                <a:rPr lang="uk-UA" sz="2000" dirty="0" err="1">
                  <a:solidFill>
                    <a:srgbClr val="09427D"/>
                  </a:solidFill>
                  <a:latin typeface="Times New Roman" panose="02020603050405020304" pitchFamily="18" charset="0"/>
                  <a:ea typeface="HK Grotesk Light"/>
                  <a:cs typeface="Times New Roman" panose="02020603050405020304" pitchFamily="18" charset="0"/>
                  <a:sym typeface="HK Grotesk Light"/>
                </a:rPr>
                <a:t>Русский</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 </a:t>
              </a:r>
              <a:r>
                <a:rPr lang="uk-UA" sz="2000" dirty="0" err="1">
                  <a:solidFill>
                    <a:srgbClr val="09427D"/>
                  </a:solidFill>
                  <a:latin typeface="Times New Roman" panose="02020603050405020304" pitchFamily="18" charset="0"/>
                  <a:ea typeface="HK Grotesk Light"/>
                  <a:cs typeface="Times New Roman" panose="02020603050405020304" pitchFamily="18" charset="0"/>
                  <a:sym typeface="HK Grotesk Light"/>
                </a:rPr>
                <a:t>военный</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 </a:t>
              </a:r>
              <a:r>
                <a:rPr lang="uk-UA" sz="2000" dirty="0" err="1">
                  <a:solidFill>
                    <a:srgbClr val="09427D"/>
                  </a:solidFill>
                  <a:latin typeface="Times New Roman" panose="02020603050405020304" pitchFamily="18" charset="0"/>
                  <a:ea typeface="HK Grotesk Light"/>
                  <a:cs typeface="Times New Roman" panose="02020603050405020304" pitchFamily="18" charset="0"/>
                  <a:sym typeface="HK Grotesk Light"/>
                </a:rPr>
                <a:t>корабль</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 </a:t>
              </a:r>
              <a:r>
                <a:rPr lang="uk-UA" sz="2000" dirty="0" err="1">
                  <a:solidFill>
                    <a:srgbClr val="09427D"/>
                  </a:solidFill>
                  <a:latin typeface="Times New Roman" panose="02020603050405020304" pitchFamily="18" charset="0"/>
                  <a:ea typeface="HK Grotesk Light"/>
                  <a:cs typeface="Times New Roman" panose="02020603050405020304" pitchFamily="18" charset="0"/>
                  <a:sym typeface="HK Grotesk Light"/>
                </a:rPr>
                <a:t>иди</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 ***”), показували успіхи ЗСУ (знищення колон техніки, збиті літаки). І хоча деякі такі історії були перебільшені чи навіть вигадані, вони виконували задачу – надихати спротив і віру в </a:t>
              </a:r>
              <a:r>
                <a:rPr lang="uk-UA" sz="2000" dirty="0" smtClean="0">
                  <a:solidFill>
                    <a:srgbClr val="09427D"/>
                  </a:solidFill>
                  <a:latin typeface="Times New Roman" panose="02020603050405020304" pitchFamily="18" charset="0"/>
                  <a:ea typeface="HK Grotesk Light"/>
                  <a:cs typeface="Times New Roman" panose="02020603050405020304" pitchFamily="18" charset="0"/>
                  <a:sym typeface="HK Grotesk Light"/>
                </a:rPr>
                <a:t>перемогу</a:t>
              </a:r>
              <a:r>
                <a:rPr lang="en-US" sz="2000" dirty="0" smtClean="0">
                  <a:solidFill>
                    <a:srgbClr val="09427D"/>
                  </a:solidFill>
                  <a:latin typeface="Times New Roman" panose="02020603050405020304" pitchFamily="18" charset="0"/>
                  <a:ea typeface="HK Grotesk Light"/>
                  <a:cs typeface="Times New Roman" panose="02020603050405020304" pitchFamily="18" charset="0"/>
                  <a:sym typeface="HK Grotesk Light"/>
                </a:rPr>
                <a:t>. </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Це класичний приклад підсилення позиції та поведінки: українцям потрібно було зберегти стійкість, і позитивні </a:t>
              </a:r>
              <a:r>
                <a:rPr lang="uk-UA" sz="2000" dirty="0" err="1">
                  <a:solidFill>
                    <a:srgbClr val="09427D"/>
                  </a:solidFill>
                  <a:latin typeface="Times New Roman" panose="02020603050405020304" pitchFamily="18" charset="0"/>
                  <a:ea typeface="HK Grotesk Light"/>
                  <a:cs typeface="Times New Roman" panose="02020603050405020304" pitchFamily="18" charset="0"/>
                  <a:sym typeface="HK Grotesk Light"/>
                </a:rPr>
                <a:t>наративи</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 цьому сприяли. Уряд також обмежував поширення негативної інформації (поразок) у перші місяці, щоби не сіяти паніку. Внутрішня пропаганда підкреслювала: «ми б’ємо ворога, світ з нами, перемога буде за нами».</a:t>
              </a:r>
              <a:endParaRPr lang="en-US" sz="2000" u="none" dirty="0">
                <a:solidFill>
                  <a:srgbClr val="09427D"/>
                </a:solidFill>
                <a:latin typeface="Times New Roman" panose="02020603050405020304" pitchFamily="18" charset="0"/>
                <a:ea typeface="HK Grotesk Light"/>
                <a:cs typeface="Times New Roman" panose="02020603050405020304" pitchFamily="18" charset="0"/>
                <a:sym typeface="HK Grotesk Light"/>
              </a:endParaRPr>
            </a:p>
          </p:txBody>
        </p:sp>
      </p:grpSp>
      <p:sp>
        <p:nvSpPr>
          <p:cNvPr id="10" name="TextBox 10"/>
          <p:cNvSpPr txBox="1"/>
          <p:nvPr/>
        </p:nvSpPr>
        <p:spPr>
          <a:xfrm>
            <a:off x="2883568" y="6107693"/>
            <a:ext cx="14935200" cy="1846659"/>
          </a:xfrm>
          <a:prstGeom prst="rect">
            <a:avLst/>
          </a:prstGeom>
        </p:spPr>
        <p:txBody>
          <a:bodyPr wrap="square" lIns="0" tIns="0" rIns="0" bIns="0" rtlCol="0" anchor="t">
            <a:spAutoFit/>
          </a:bodyPr>
          <a:lstStyle/>
          <a:p>
            <a:pPr lvl="0" algn="just"/>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Контрпропаганда і деморалізація ворога. Українські офіційні канали часто публікують дані про величезні втрати російської армії, знищену техніку, перехоплені розмови окупантів. Звісно, цифри втрат часто завищені для психологічного ефекту. Але це частина стратегії – позбавити противника віри у перемогу, а також впливати на російську громадську думку (де ще можливо). Наприклад, відео з полоненими російськими солдатами, які дзвонять додому і кажуть правду, або кадри розбитої техніки – усе це інформаційні удари по образу “другої армії світу</a:t>
            </a:r>
            <a:r>
              <a:rPr lang="uk-UA" sz="2000" dirty="0" smtClean="0">
                <a:solidFill>
                  <a:srgbClr val="09427D"/>
                </a:solidFill>
                <a:latin typeface="Times New Roman" panose="02020603050405020304" pitchFamily="18" charset="0"/>
                <a:ea typeface="HK Grotesk Light"/>
                <a:cs typeface="Times New Roman" panose="02020603050405020304" pitchFamily="18" charset="0"/>
                <a:sym typeface="HK Grotesk Light"/>
              </a:rPr>
              <a:t>”</a:t>
            </a:r>
            <a:r>
              <a:rPr lang="en-US" sz="2000" dirty="0" smtClean="0">
                <a:solidFill>
                  <a:srgbClr val="09427D"/>
                </a:solidFill>
                <a:latin typeface="Times New Roman" panose="02020603050405020304" pitchFamily="18" charset="0"/>
                <a:ea typeface="HK Grotesk Light"/>
                <a:cs typeface="Times New Roman" panose="02020603050405020304" pitchFamily="18" charset="0"/>
                <a:sym typeface="HK Grotesk Light"/>
              </a:rPr>
              <a:t>. </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Українська пропаганда також постійно акцентує на злочинах росіян (Буча, Маріуполь) – з одного боку, мобілізуючи українців до помсти, з іншого – зменшуючи підтримку війни серед росіян та нейтральних іноземців.</a:t>
            </a:r>
            <a:endParaRPr lang="en-US" sz="2000" u="none" dirty="0">
              <a:solidFill>
                <a:srgbClr val="09427D"/>
              </a:solidFill>
              <a:latin typeface="Times New Roman" panose="02020603050405020304" pitchFamily="18" charset="0"/>
              <a:ea typeface="HK Grotesk Light"/>
              <a:cs typeface="Times New Roman" panose="02020603050405020304" pitchFamily="18" charset="0"/>
              <a:sym typeface="HK Grotesk Light"/>
            </a:endParaRPr>
          </a:p>
        </p:txBody>
      </p:sp>
      <p:sp>
        <p:nvSpPr>
          <p:cNvPr id="13" name="TextBox 13"/>
          <p:cNvSpPr txBox="1"/>
          <p:nvPr/>
        </p:nvSpPr>
        <p:spPr>
          <a:xfrm>
            <a:off x="2855494" y="8192378"/>
            <a:ext cx="14963274" cy="1231106"/>
          </a:xfrm>
          <a:prstGeom prst="rect">
            <a:avLst/>
          </a:prstGeom>
        </p:spPr>
        <p:txBody>
          <a:bodyPr wrap="square" lIns="0" tIns="0" rIns="0" bIns="0" rtlCol="0" anchor="t">
            <a:spAutoFit/>
          </a:bodyPr>
          <a:lstStyle/>
          <a:p>
            <a:pPr lvl="0" algn="just"/>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Організація </a:t>
            </a:r>
            <a:r>
              <a:rPr lang="uk-UA" sz="2000" dirty="0" err="1">
                <a:solidFill>
                  <a:srgbClr val="09427D"/>
                </a:solidFill>
                <a:latin typeface="Times New Roman" panose="02020603050405020304" pitchFamily="18" charset="0"/>
                <a:ea typeface="HK Grotesk Light"/>
                <a:cs typeface="Times New Roman" panose="02020603050405020304" pitchFamily="18" charset="0"/>
                <a:sym typeface="HK Grotesk Light"/>
              </a:rPr>
              <a:t>волонтерства</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 і підтримки армії. Через </a:t>
            </a:r>
            <a:r>
              <a:rPr lang="uk-UA" sz="2000" dirty="0" err="1">
                <a:solidFill>
                  <a:srgbClr val="09427D"/>
                </a:solidFill>
                <a:latin typeface="Times New Roman" panose="02020603050405020304" pitchFamily="18" charset="0"/>
                <a:ea typeface="HK Grotesk Light"/>
                <a:cs typeface="Times New Roman" panose="02020603050405020304" pitchFamily="18" charset="0"/>
                <a:sym typeface="HK Grotesk Light"/>
              </a:rPr>
              <a:t>соцмережі</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 та </a:t>
            </a:r>
            <a:r>
              <a:rPr lang="uk-UA" sz="2000" dirty="0" err="1">
                <a:solidFill>
                  <a:srgbClr val="09427D"/>
                </a:solidFill>
                <a:latin typeface="Times New Roman" panose="02020603050405020304" pitchFamily="18" charset="0"/>
                <a:ea typeface="HK Grotesk Light"/>
                <a:cs typeface="Times New Roman" panose="02020603050405020304" pitchFamily="18" charset="0"/>
                <a:sym typeface="HK Grotesk Light"/>
              </a:rPr>
              <a:t>месенджери</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 розгорнули численні збори коштів (“Армія </a:t>
            </a:r>
            <a:r>
              <a:rPr lang="uk-UA" sz="2000" dirty="0" err="1">
                <a:solidFill>
                  <a:srgbClr val="09427D"/>
                </a:solidFill>
                <a:latin typeface="Times New Roman" panose="02020603050405020304" pitchFamily="18" charset="0"/>
                <a:ea typeface="HK Grotesk Light"/>
                <a:cs typeface="Times New Roman" panose="02020603050405020304" pitchFamily="18" charset="0"/>
                <a:sym typeface="HK Grotesk Light"/>
              </a:rPr>
              <a:t>дронів</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 фонд Притули та інші). Фактично кожен громадянин став цільовою аудиторією </a:t>
            </a:r>
            <a:r>
              <a:rPr lang="en-US"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PR-</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закликів: “</a:t>
            </a:r>
            <a:r>
              <a:rPr lang="uk-UA" sz="2000" dirty="0" err="1">
                <a:solidFill>
                  <a:srgbClr val="09427D"/>
                </a:solidFill>
                <a:latin typeface="Times New Roman" panose="02020603050405020304" pitchFamily="18" charset="0"/>
                <a:ea typeface="HK Grotesk Light"/>
                <a:cs typeface="Times New Roman" panose="02020603050405020304" pitchFamily="18" charset="0"/>
                <a:sym typeface="HK Grotesk Light"/>
              </a:rPr>
              <a:t>донать</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 на ЗСУ”, “плести сітки”, “долучайся до інформаційної війни (поширюй правду)”. Ці заклики базувалися на вже існуючому патріотизмі, тобто це була кампанія посилення поведінки: українці й так хотіли допомогти – їм давали зрозумілі механізми та публічно хвалили волонтерів, створюючи дух спільності.</a:t>
            </a:r>
            <a:endParaRPr lang="en-US" sz="2000" u="none" dirty="0">
              <a:solidFill>
                <a:srgbClr val="09427D"/>
              </a:solidFill>
              <a:latin typeface="Times New Roman" panose="02020603050405020304" pitchFamily="18" charset="0"/>
              <a:ea typeface="HK Grotesk Light"/>
              <a:cs typeface="Times New Roman" panose="02020603050405020304" pitchFamily="18" charset="0"/>
              <a:sym typeface="HK Grotesk Light"/>
            </a:endParaRPr>
          </a:p>
        </p:txBody>
      </p:sp>
      <p:sp>
        <p:nvSpPr>
          <p:cNvPr id="14" name="AutoShape 14"/>
          <p:cNvSpPr/>
          <p:nvPr/>
        </p:nvSpPr>
        <p:spPr>
          <a:xfrm>
            <a:off x="1292733" y="1902309"/>
            <a:ext cx="79136" cy="6579632"/>
          </a:xfrm>
          <a:prstGeom prst="rect">
            <a:avLst/>
          </a:prstGeom>
          <a:solidFill>
            <a:srgbClr val="09427D"/>
          </a:solidFill>
        </p:spPr>
      </p:sp>
      <p:sp>
        <p:nvSpPr>
          <p:cNvPr id="15" name="Freeform 15"/>
          <p:cNvSpPr/>
          <p:nvPr/>
        </p:nvSpPr>
        <p:spPr>
          <a:xfrm>
            <a:off x="1028700" y="5854269"/>
            <a:ext cx="607202" cy="607202"/>
          </a:xfrm>
          <a:custGeom>
            <a:avLst/>
            <a:gdLst/>
            <a:ahLst/>
            <a:cxnLst/>
            <a:rect l="l" t="t" r="r" b="b"/>
            <a:pathLst>
              <a:path w="607202" h="607202">
                <a:moveTo>
                  <a:pt x="0" y="0"/>
                </a:moveTo>
                <a:lnTo>
                  <a:pt x="607202" y="0"/>
                </a:lnTo>
                <a:lnTo>
                  <a:pt x="607202" y="607202"/>
                </a:lnTo>
                <a:lnTo>
                  <a:pt x="0" y="60720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16"/>
          <p:cNvSpPr/>
          <p:nvPr/>
        </p:nvSpPr>
        <p:spPr>
          <a:xfrm>
            <a:off x="1028700" y="1813329"/>
            <a:ext cx="607202" cy="607202"/>
          </a:xfrm>
          <a:custGeom>
            <a:avLst/>
            <a:gdLst/>
            <a:ahLst/>
            <a:cxnLst/>
            <a:rect l="l" t="t" r="r" b="b"/>
            <a:pathLst>
              <a:path w="607202" h="607202">
                <a:moveTo>
                  <a:pt x="0" y="0"/>
                </a:moveTo>
                <a:lnTo>
                  <a:pt x="607202" y="0"/>
                </a:lnTo>
                <a:lnTo>
                  <a:pt x="607202" y="607202"/>
                </a:lnTo>
                <a:lnTo>
                  <a:pt x="0" y="60720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7" name="Freeform 17"/>
          <p:cNvSpPr/>
          <p:nvPr/>
        </p:nvSpPr>
        <p:spPr>
          <a:xfrm>
            <a:off x="1028700" y="7874740"/>
            <a:ext cx="607202" cy="607202"/>
          </a:xfrm>
          <a:custGeom>
            <a:avLst/>
            <a:gdLst/>
            <a:ahLst/>
            <a:cxnLst/>
            <a:rect l="l" t="t" r="r" b="b"/>
            <a:pathLst>
              <a:path w="607202" h="607202">
                <a:moveTo>
                  <a:pt x="0" y="0"/>
                </a:moveTo>
                <a:lnTo>
                  <a:pt x="607202" y="0"/>
                </a:lnTo>
                <a:lnTo>
                  <a:pt x="607202" y="607201"/>
                </a:lnTo>
                <a:lnTo>
                  <a:pt x="0" y="60720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8" name="Freeform 18"/>
          <p:cNvSpPr/>
          <p:nvPr/>
        </p:nvSpPr>
        <p:spPr>
          <a:xfrm>
            <a:off x="1028700" y="3833799"/>
            <a:ext cx="607202" cy="607202"/>
          </a:xfrm>
          <a:custGeom>
            <a:avLst/>
            <a:gdLst/>
            <a:ahLst/>
            <a:cxnLst/>
            <a:rect l="l" t="t" r="r" b="b"/>
            <a:pathLst>
              <a:path w="607202" h="607202">
                <a:moveTo>
                  <a:pt x="0" y="0"/>
                </a:moveTo>
                <a:lnTo>
                  <a:pt x="607202" y="0"/>
                </a:lnTo>
                <a:lnTo>
                  <a:pt x="607202" y="607202"/>
                </a:lnTo>
                <a:lnTo>
                  <a:pt x="0" y="60720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extLst>
      <p:ext uri="{BB962C8B-B14F-4D97-AF65-F5344CB8AC3E}">
        <p14:creationId xmlns:p14="http://schemas.microsoft.com/office/powerpoint/2010/main" val="40901782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5" name="TextBox 5"/>
          <p:cNvSpPr txBox="1"/>
          <p:nvPr/>
        </p:nvSpPr>
        <p:spPr>
          <a:xfrm>
            <a:off x="685800" y="604713"/>
            <a:ext cx="9310628" cy="8125301"/>
          </a:xfrm>
          <a:prstGeom prst="rect">
            <a:avLst/>
          </a:prstGeom>
        </p:spPr>
        <p:txBody>
          <a:bodyPr wrap="square" lIns="0" tIns="0" rIns="0" bIns="0" rtlCol="0" anchor="t">
            <a:spAutoFit/>
          </a:bodyPr>
          <a:lstStyle/>
          <a:p>
            <a:pPr lvl="0" algn="ctr"/>
            <a:r>
              <a:rPr lang="uk-UA" sz="2400" dirty="0">
                <a:solidFill>
                  <a:srgbClr val="09427D"/>
                </a:solidFill>
                <a:latin typeface="Times New Roman" panose="02020603050405020304" pitchFamily="18" charset="0"/>
                <a:ea typeface="HK Grotesk Light"/>
                <a:cs typeface="Times New Roman" panose="02020603050405020304" pitchFamily="18" charset="0"/>
                <a:sym typeface="HK Grotesk Light"/>
              </a:rPr>
              <a:t>Засоби та інструменти. Війна прискорила використання новітніх технологій у </a:t>
            </a:r>
            <a:r>
              <a:rPr lang="en-US" sz="2400" dirty="0">
                <a:solidFill>
                  <a:srgbClr val="09427D"/>
                </a:solidFill>
                <a:latin typeface="Times New Roman" panose="02020603050405020304" pitchFamily="18" charset="0"/>
                <a:ea typeface="HK Grotesk Light"/>
                <a:cs typeface="Times New Roman" panose="02020603050405020304" pitchFamily="18" charset="0"/>
                <a:sym typeface="HK Grotesk Light"/>
              </a:rPr>
              <a:t>PR. </a:t>
            </a:r>
            <a:r>
              <a:rPr lang="uk-UA" sz="2400" dirty="0" err="1">
                <a:solidFill>
                  <a:srgbClr val="09427D"/>
                </a:solidFill>
                <a:latin typeface="Times New Roman" panose="02020603050405020304" pitchFamily="18" charset="0"/>
                <a:ea typeface="HK Grotesk Light"/>
                <a:cs typeface="Times New Roman" panose="02020603050405020304" pitchFamily="18" charset="0"/>
                <a:sym typeface="HK Grotesk Light"/>
              </a:rPr>
              <a:t>Соцмережі</a:t>
            </a:r>
            <a:r>
              <a:rPr lang="uk-UA" sz="2400" dirty="0">
                <a:solidFill>
                  <a:srgbClr val="09427D"/>
                </a:solidFill>
                <a:latin typeface="Times New Roman" panose="02020603050405020304" pitchFamily="18" charset="0"/>
                <a:ea typeface="HK Grotesk Light"/>
                <a:cs typeface="Times New Roman" panose="02020603050405020304" pitchFamily="18" charset="0"/>
                <a:sym typeface="HK Grotesk Light"/>
              </a:rPr>
              <a:t> стали полем битви: українські офіційні </a:t>
            </a:r>
            <a:r>
              <a:rPr lang="uk-UA" sz="2400" dirty="0" err="1">
                <a:solidFill>
                  <a:srgbClr val="09427D"/>
                </a:solidFill>
                <a:latin typeface="Times New Roman" panose="02020603050405020304" pitchFamily="18" charset="0"/>
                <a:ea typeface="HK Grotesk Light"/>
                <a:cs typeface="Times New Roman" panose="02020603050405020304" pitchFamily="18" charset="0"/>
                <a:sym typeface="HK Grotesk Light"/>
              </a:rPr>
              <a:t>акаунти</a:t>
            </a:r>
            <a:r>
              <a:rPr lang="uk-UA" sz="2400" dirty="0">
                <a:solidFill>
                  <a:srgbClr val="09427D"/>
                </a:solidFill>
                <a:latin typeface="Times New Roman" panose="02020603050405020304" pitchFamily="18" charset="0"/>
                <a:ea typeface="HK Grotesk Light"/>
                <a:cs typeface="Times New Roman" panose="02020603050405020304" pitchFamily="18" charset="0"/>
                <a:sym typeface="HK Grotesk Light"/>
              </a:rPr>
              <a:t> (від Міноборони до Укрпошти) ведуться у дотепному, “</a:t>
            </a:r>
            <a:r>
              <a:rPr lang="uk-UA" sz="2400" dirty="0" err="1">
                <a:solidFill>
                  <a:srgbClr val="09427D"/>
                </a:solidFill>
                <a:latin typeface="Times New Roman" panose="02020603050405020304" pitchFamily="18" charset="0"/>
                <a:ea typeface="HK Grotesk Light"/>
                <a:cs typeface="Times New Roman" panose="02020603050405020304" pitchFamily="18" charset="0"/>
                <a:sym typeface="HK Grotesk Light"/>
              </a:rPr>
              <a:t>сммішному</a:t>
            </a:r>
            <a:r>
              <a:rPr lang="uk-UA" sz="2400" dirty="0">
                <a:solidFill>
                  <a:srgbClr val="09427D"/>
                </a:solidFill>
                <a:latin typeface="Times New Roman" panose="02020603050405020304" pitchFamily="18" charset="0"/>
                <a:ea typeface="HK Grotesk Light"/>
                <a:cs typeface="Times New Roman" panose="02020603050405020304" pitchFamily="18" charset="0"/>
                <a:sym typeface="HK Grotesk Light"/>
              </a:rPr>
              <a:t>” стилі, що здобуло мільйони </a:t>
            </a:r>
            <a:r>
              <a:rPr lang="uk-UA" sz="2400" dirty="0" err="1">
                <a:solidFill>
                  <a:srgbClr val="09427D"/>
                </a:solidFill>
                <a:latin typeface="Times New Roman" panose="02020603050405020304" pitchFamily="18" charset="0"/>
                <a:ea typeface="HK Grotesk Light"/>
                <a:cs typeface="Times New Roman" panose="02020603050405020304" pitchFamily="18" charset="0"/>
                <a:sym typeface="HK Grotesk Light"/>
              </a:rPr>
              <a:t>підписників</a:t>
            </a:r>
            <a:r>
              <a:rPr lang="uk-UA" sz="2400" dirty="0">
                <a:solidFill>
                  <a:srgbClr val="09427D"/>
                </a:solidFill>
                <a:latin typeface="Times New Roman" panose="02020603050405020304" pitchFamily="18" charset="0"/>
                <a:ea typeface="HK Grotesk Light"/>
                <a:cs typeface="Times New Roman" panose="02020603050405020304" pitchFamily="18" charset="0"/>
                <a:sym typeface="HK Grotesk Light"/>
              </a:rPr>
              <a:t> у світі. </a:t>
            </a:r>
            <a:r>
              <a:rPr lang="uk-UA" sz="2400" dirty="0" err="1">
                <a:solidFill>
                  <a:srgbClr val="09427D"/>
                </a:solidFill>
                <a:latin typeface="Times New Roman" panose="02020603050405020304" pitchFamily="18" charset="0"/>
                <a:ea typeface="HK Grotesk Light"/>
                <a:cs typeface="Times New Roman" panose="02020603050405020304" pitchFamily="18" charset="0"/>
                <a:sym typeface="HK Grotesk Light"/>
              </a:rPr>
              <a:t>Мемна</a:t>
            </a:r>
            <a:r>
              <a:rPr lang="uk-UA" sz="2400" dirty="0">
                <a:solidFill>
                  <a:srgbClr val="09427D"/>
                </a:solidFill>
                <a:latin typeface="Times New Roman" panose="02020603050405020304" pitchFamily="18" charset="0"/>
                <a:ea typeface="HK Grotesk Light"/>
                <a:cs typeface="Times New Roman" panose="02020603050405020304" pitchFamily="18" charset="0"/>
                <a:sym typeface="HK Grotesk Light"/>
              </a:rPr>
              <a:t> культура – згадаймо тракторні війська, пес Патрон – робить інформаційні повідомлення вірусними. Крім того, Україна максимально відкрилася для світових ЗМІ: сотні журналістів отримали доступ на фронт, аби показати правду. Ця прозорість різко контрастувала з закритістю і брехливістю російської пропаганди, що підвищило довіру до українських </a:t>
            </a:r>
            <a:r>
              <a:rPr lang="uk-UA" sz="2400" dirty="0" err="1">
                <a:solidFill>
                  <a:srgbClr val="09427D"/>
                </a:solidFill>
                <a:latin typeface="Times New Roman" panose="02020603050405020304" pitchFamily="18" charset="0"/>
                <a:ea typeface="HK Grotesk Light"/>
                <a:cs typeface="Times New Roman" panose="02020603050405020304" pitchFamily="18" charset="0"/>
                <a:sym typeface="HK Grotesk Light"/>
              </a:rPr>
              <a:t>наративів</a:t>
            </a:r>
            <a:r>
              <a:rPr lang="uk-UA" sz="2400" dirty="0">
                <a:solidFill>
                  <a:srgbClr val="09427D"/>
                </a:solidFill>
                <a:latin typeface="Times New Roman" panose="02020603050405020304" pitchFamily="18" charset="0"/>
                <a:ea typeface="HK Grotesk Light"/>
                <a:cs typeface="Times New Roman" panose="02020603050405020304" pitchFamily="18" charset="0"/>
                <a:sym typeface="HK Grotesk Light"/>
              </a:rPr>
              <a:t>. За оцінкою </a:t>
            </a:r>
            <a:r>
              <a:rPr lang="en-US" sz="2400" dirty="0">
                <a:solidFill>
                  <a:srgbClr val="09427D"/>
                </a:solidFill>
                <a:latin typeface="Times New Roman" panose="02020603050405020304" pitchFamily="18" charset="0"/>
                <a:ea typeface="HK Grotesk Light"/>
                <a:cs typeface="Times New Roman" panose="02020603050405020304" pitchFamily="18" charset="0"/>
                <a:sym typeface="HK Grotesk Light"/>
              </a:rPr>
              <a:t>The Washington Post, </a:t>
            </a:r>
            <a:r>
              <a:rPr lang="uk-UA" sz="2400" dirty="0">
                <a:solidFill>
                  <a:srgbClr val="09427D"/>
                </a:solidFill>
                <a:latin typeface="Times New Roman" panose="02020603050405020304" pitchFamily="18" charset="0"/>
                <a:ea typeface="HK Grotesk Light"/>
                <a:cs typeface="Times New Roman" panose="02020603050405020304" pitchFamily="18" charset="0"/>
                <a:sym typeface="HK Grotesk Light"/>
              </a:rPr>
              <a:t>агресивна комунікаційна кампанія України призвела до значного збільшення постачань озброєнь і жорстких санкцій проти </a:t>
            </a:r>
            <a:r>
              <a:rPr lang="uk-UA" sz="2400" dirty="0" err="1" smtClean="0">
                <a:solidFill>
                  <a:srgbClr val="09427D"/>
                </a:solidFill>
                <a:latin typeface="Times New Roman" panose="02020603050405020304" pitchFamily="18" charset="0"/>
                <a:ea typeface="HK Grotesk Light"/>
                <a:cs typeface="Times New Roman" panose="02020603050405020304" pitchFamily="18" charset="0"/>
                <a:sym typeface="HK Grotesk Light"/>
              </a:rPr>
              <a:t>рф</a:t>
            </a:r>
            <a:r>
              <a:rPr lang="en-US" sz="2400" dirty="0" smtClean="0">
                <a:solidFill>
                  <a:srgbClr val="09427D"/>
                </a:solidFill>
                <a:latin typeface="Times New Roman" panose="02020603050405020304" pitchFamily="18" charset="0"/>
                <a:ea typeface="HK Grotesk Light"/>
                <a:cs typeface="Times New Roman" panose="02020603050405020304" pitchFamily="18" charset="0"/>
                <a:sym typeface="HK Grotesk Light"/>
              </a:rPr>
              <a:t>. </a:t>
            </a:r>
            <a:r>
              <a:rPr lang="uk-UA" sz="2400" dirty="0">
                <a:solidFill>
                  <a:srgbClr val="09427D"/>
                </a:solidFill>
                <a:latin typeface="Times New Roman" panose="02020603050405020304" pitchFamily="18" charset="0"/>
                <a:ea typeface="HK Grotesk Light"/>
                <a:cs typeface="Times New Roman" panose="02020603050405020304" pitchFamily="18" charset="0"/>
                <a:sym typeface="HK Grotesk Light"/>
              </a:rPr>
              <a:t>Тобто інформаційний фронт прямо вплинув на матеріальну спроможність вести </a:t>
            </a:r>
            <a:r>
              <a:rPr lang="uk-UA" sz="2400" dirty="0" smtClean="0">
                <a:solidFill>
                  <a:srgbClr val="09427D"/>
                </a:solidFill>
                <a:latin typeface="Times New Roman" panose="02020603050405020304" pitchFamily="18" charset="0"/>
                <a:ea typeface="HK Grotesk Light"/>
                <a:cs typeface="Times New Roman" panose="02020603050405020304" pitchFamily="18" charset="0"/>
                <a:sym typeface="HK Grotesk Light"/>
              </a:rPr>
              <a:t>війну</a:t>
            </a:r>
            <a:r>
              <a:rPr lang="en-US" sz="2400" dirty="0" smtClean="0">
                <a:solidFill>
                  <a:srgbClr val="09427D"/>
                </a:solidFill>
                <a:latin typeface="Times New Roman" panose="02020603050405020304" pitchFamily="18" charset="0"/>
                <a:ea typeface="HK Grotesk Light"/>
                <a:cs typeface="Times New Roman" panose="02020603050405020304" pitchFamily="18" charset="0"/>
                <a:sym typeface="HK Grotesk Light"/>
              </a:rPr>
              <a:t>.</a:t>
            </a:r>
            <a:r>
              <a:rPr lang="uk-UA" sz="2400" dirty="0" smtClean="0">
                <a:solidFill>
                  <a:srgbClr val="09427D"/>
                </a:solidFill>
                <a:latin typeface="Times New Roman" panose="02020603050405020304" pitchFamily="18" charset="0"/>
                <a:ea typeface="HK Grotesk Light"/>
                <a:cs typeface="Times New Roman" panose="02020603050405020304" pitchFamily="18" charset="0"/>
                <a:sym typeface="HK Grotesk Light"/>
              </a:rPr>
              <a:t> Водночас </a:t>
            </a:r>
            <a:r>
              <a:rPr lang="uk-UA" sz="2400" dirty="0">
                <a:solidFill>
                  <a:srgbClr val="09427D"/>
                </a:solidFill>
                <a:latin typeface="Times New Roman" panose="02020603050405020304" pitchFamily="18" charset="0"/>
                <a:ea typeface="HK Grotesk Light"/>
                <a:cs typeface="Times New Roman" panose="02020603050405020304" pitchFamily="18" charset="0"/>
                <a:sym typeface="HK Grotesk Light"/>
              </a:rPr>
              <a:t>українська влада мусила балансувати: надто оптимістичні повідомлення можуть призвести до розчарування, якщо війна затягується. Тому з часом комунікації стали реалістичнішими, менше показують фантастичних “привидів”, більше справжніх героїв – наприклад, історії конкретних військових, які нагороджені, або розповіді про тяжкі бої (але все одно з переможним кінцем). Також приділяється увага попереджувальній комунікації: як діяти у разі хімічної атаки, що робити під час </a:t>
            </a:r>
            <a:r>
              <a:rPr lang="uk-UA" sz="2400" dirty="0" err="1">
                <a:solidFill>
                  <a:srgbClr val="09427D"/>
                </a:solidFill>
                <a:latin typeface="Times New Roman" panose="02020603050405020304" pitchFamily="18" charset="0"/>
                <a:ea typeface="HK Grotesk Light"/>
                <a:cs typeface="Times New Roman" panose="02020603050405020304" pitchFamily="18" charset="0"/>
                <a:sym typeface="HK Grotesk Light"/>
              </a:rPr>
              <a:t>блекауту</a:t>
            </a:r>
            <a:r>
              <a:rPr lang="uk-UA" sz="2400" dirty="0">
                <a:solidFill>
                  <a:srgbClr val="09427D"/>
                </a:solidFill>
                <a:latin typeface="Times New Roman" panose="02020603050405020304" pitchFamily="18" charset="0"/>
                <a:ea typeface="HK Grotesk Light"/>
                <a:cs typeface="Times New Roman" panose="02020603050405020304" pitchFamily="18" charset="0"/>
                <a:sym typeface="HK Grotesk Light"/>
              </a:rPr>
              <a:t> – це допомагає підготувати суспільство до складнощів і зменшити паніку</a:t>
            </a:r>
            <a:endParaRPr lang="en-US" sz="2400" u="none" dirty="0">
              <a:solidFill>
                <a:srgbClr val="09427D"/>
              </a:solidFill>
              <a:latin typeface="Times New Roman" panose="02020603050405020304" pitchFamily="18" charset="0"/>
              <a:ea typeface="HK Grotesk Light"/>
              <a:cs typeface="Times New Roman" panose="02020603050405020304" pitchFamily="18" charset="0"/>
              <a:sym typeface="HK Grotesk Light"/>
            </a:endParaRPr>
          </a:p>
        </p:txBody>
      </p:sp>
      <p:grpSp>
        <p:nvGrpSpPr>
          <p:cNvPr id="6" name="Group 6"/>
          <p:cNvGrpSpPr/>
          <p:nvPr/>
        </p:nvGrpSpPr>
        <p:grpSpPr>
          <a:xfrm>
            <a:off x="10339329" y="1595087"/>
            <a:ext cx="7096826" cy="7096826"/>
            <a:chOff x="0" y="0"/>
            <a:chExt cx="9462435" cy="9462435"/>
          </a:xfrm>
        </p:grpSpPr>
        <p:sp>
          <p:nvSpPr>
            <p:cNvPr id="7" name="Freeform 7"/>
            <p:cNvSpPr/>
            <p:nvPr/>
          </p:nvSpPr>
          <p:spPr>
            <a:xfrm rot="5219993">
              <a:off x="229444" y="229444"/>
              <a:ext cx="9003548" cy="9003548"/>
            </a:xfrm>
            <a:custGeom>
              <a:avLst/>
              <a:gdLst/>
              <a:ahLst/>
              <a:cxnLst/>
              <a:rect l="l" t="t" r="r" b="b"/>
              <a:pathLst>
                <a:path w="9003548" h="9003548">
                  <a:moveTo>
                    <a:pt x="0" y="0"/>
                  </a:moveTo>
                  <a:lnTo>
                    <a:pt x="9003548" y="0"/>
                  </a:lnTo>
                  <a:lnTo>
                    <a:pt x="9003548" y="9003548"/>
                  </a:lnTo>
                  <a:lnTo>
                    <a:pt x="0" y="9003548"/>
                  </a:lnTo>
                  <a:lnTo>
                    <a:pt x="0" y="0"/>
                  </a:lnTo>
                  <a:close/>
                </a:path>
              </a:pathLst>
            </a:custGeom>
            <a:blipFill>
              <a:blip r:embed="rId2">
                <a:alphaModFix amt="30000"/>
                <a:extLst>
                  <a:ext uri="{96DAC541-7B7A-43D3-8B79-37D633B846F1}">
                    <asvg:svgBlip xmlns:asvg="http://schemas.microsoft.com/office/drawing/2016/SVG/main" xmlns="" r:embed="rId3"/>
                  </a:ext>
                </a:extLst>
              </a:blip>
              <a:stretch>
                <a:fillRect/>
              </a:stretch>
            </a:blipFill>
          </p:spPr>
        </p:sp>
        <p:sp>
          <p:nvSpPr>
            <p:cNvPr id="8" name="Freeform 8"/>
            <p:cNvSpPr/>
            <p:nvPr/>
          </p:nvSpPr>
          <p:spPr>
            <a:xfrm>
              <a:off x="715719" y="2050470"/>
              <a:ext cx="8030997" cy="6386248"/>
            </a:xfrm>
            <a:custGeom>
              <a:avLst/>
              <a:gdLst/>
              <a:ahLst/>
              <a:cxnLst/>
              <a:rect l="l" t="t" r="r" b="b"/>
              <a:pathLst>
                <a:path w="8030997" h="6386248">
                  <a:moveTo>
                    <a:pt x="0" y="0"/>
                  </a:moveTo>
                  <a:lnTo>
                    <a:pt x="8030997" y="0"/>
                  </a:lnTo>
                  <a:lnTo>
                    <a:pt x="8030997" y="6386248"/>
                  </a:lnTo>
                  <a:lnTo>
                    <a:pt x="0" y="638624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Tree>
    <p:extLst>
      <p:ext uri="{BB962C8B-B14F-4D97-AF65-F5344CB8AC3E}">
        <p14:creationId xmlns:p14="http://schemas.microsoft.com/office/powerpoint/2010/main" val="12938311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63B8A7"/>
        </a:solidFill>
        <a:effectLst/>
      </p:bgPr>
    </p:bg>
    <p:spTree>
      <p:nvGrpSpPr>
        <p:cNvPr id="1" name=""/>
        <p:cNvGrpSpPr/>
        <p:nvPr/>
      </p:nvGrpSpPr>
      <p:grpSpPr>
        <a:xfrm>
          <a:off x="0" y="0"/>
          <a:ext cx="0" cy="0"/>
          <a:chOff x="0" y="0"/>
          <a:chExt cx="0" cy="0"/>
        </a:xfrm>
      </p:grpSpPr>
      <p:grpSp>
        <p:nvGrpSpPr>
          <p:cNvPr id="2" name="Group 2"/>
          <p:cNvGrpSpPr/>
          <p:nvPr/>
        </p:nvGrpSpPr>
        <p:grpSpPr>
          <a:xfrm>
            <a:off x="218826" y="262243"/>
            <a:ext cx="3412586" cy="6100458"/>
            <a:chOff x="0" y="0"/>
            <a:chExt cx="2721283" cy="5983869"/>
          </a:xfrm>
        </p:grpSpPr>
        <p:sp>
          <p:nvSpPr>
            <p:cNvPr id="3" name="Freeform 3"/>
            <p:cNvSpPr/>
            <p:nvPr/>
          </p:nvSpPr>
          <p:spPr>
            <a:xfrm>
              <a:off x="0" y="0"/>
              <a:ext cx="2721283" cy="5983870"/>
            </a:xfrm>
            <a:custGeom>
              <a:avLst/>
              <a:gdLst/>
              <a:ahLst/>
              <a:cxnLst/>
              <a:rect l="l" t="t" r="r" b="b"/>
              <a:pathLst>
                <a:path w="2721283" h="5983870">
                  <a:moveTo>
                    <a:pt x="2596823" y="5983869"/>
                  </a:moveTo>
                  <a:lnTo>
                    <a:pt x="124460" y="5983869"/>
                  </a:lnTo>
                  <a:cubicBezTo>
                    <a:pt x="55880" y="5983869"/>
                    <a:pt x="0" y="5927989"/>
                    <a:pt x="0" y="5859409"/>
                  </a:cubicBezTo>
                  <a:lnTo>
                    <a:pt x="0" y="124460"/>
                  </a:lnTo>
                  <a:cubicBezTo>
                    <a:pt x="0" y="55880"/>
                    <a:pt x="55880" y="0"/>
                    <a:pt x="124460" y="0"/>
                  </a:cubicBezTo>
                  <a:lnTo>
                    <a:pt x="2596823" y="0"/>
                  </a:lnTo>
                  <a:cubicBezTo>
                    <a:pt x="2665403" y="0"/>
                    <a:pt x="2721283" y="55880"/>
                    <a:pt x="2721283" y="124460"/>
                  </a:cubicBezTo>
                  <a:lnTo>
                    <a:pt x="2721283" y="5859409"/>
                  </a:lnTo>
                  <a:cubicBezTo>
                    <a:pt x="2721283" y="5927989"/>
                    <a:pt x="2665403" y="5983870"/>
                    <a:pt x="2596823" y="5983870"/>
                  </a:cubicBezTo>
                  <a:close/>
                </a:path>
              </a:pathLst>
            </a:custGeom>
            <a:solidFill>
              <a:srgbClr val="FFFFFF"/>
            </a:solidFill>
          </p:spPr>
        </p:sp>
      </p:grpSp>
      <p:grpSp>
        <p:nvGrpSpPr>
          <p:cNvPr id="7" name="Group 7"/>
          <p:cNvGrpSpPr/>
          <p:nvPr/>
        </p:nvGrpSpPr>
        <p:grpSpPr>
          <a:xfrm>
            <a:off x="225007" y="6709102"/>
            <a:ext cx="10671593" cy="3351371"/>
            <a:chOff x="0" y="0"/>
            <a:chExt cx="7038363" cy="1654302"/>
          </a:xfrm>
        </p:grpSpPr>
        <p:sp>
          <p:nvSpPr>
            <p:cNvPr id="8" name="Freeform 8"/>
            <p:cNvSpPr/>
            <p:nvPr/>
          </p:nvSpPr>
          <p:spPr>
            <a:xfrm>
              <a:off x="0" y="0"/>
              <a:ext cx="7038363" cy="1654302"/>
            </a:xfrm>
            <a:custGeom>
              <a:avLst/>
              <a:gdLst/>
              <a:ahLst/>
              <a:cxnLst/>
              <a:rect l="l" t="t" r="r" b="b"/>
              <a:pathLst>
                <a:path w="7038363" h="1654302">
                  <a:moveTo>
                    <a:pt x="6913903" y="1654302"/>
                  </a:moveTo>
                  <a:lnTo>
                    <a:pt x="124460" y="1654302"/>
                  </a:lnTo>
                  <a:cubicBezTo>
                    <a:pt x="55880" y="1654302"/>
                    <a:pt x="0" y="1598422"/>
                    <a:pt x="0" y="1529842"/>
                  </a:cubicBezTo>
                  <a:lnTo>
                    <a:pt x="0" y="124460"/>
                  </a:lnTo>
                  <a:cubicBezTo>
                    <a:pt x="0" y="55880"/>
                    <a:pt x="55880" y="0"/>
                    <a:pt x="124460" y="0"/>
                  </a:cubicBezTo>
                  <a:lnTo>
                    <a:pt x="6913903" y="0"/>
                  </a:lnTo>
                  <a:cubicBezTo>
                    <a:pt x="6982483" y="0"/>
                    <a:pt x="7038363" y="55880"/>
                    <a:pt x="7038363" y="124460"/>
                  </a:cubicBezTo>
                  <a:lnTo>
                    <a:pt x="7038363" y="1529842"/>
                  </a:lnTo>
                  <a:cubicBezTo>
                    <a:pt x="7038363" y="1598422"/>
                    <a:pt x="6982483" y="1654302"/>
                    <a:pt x="6913903" y="1654302"/>
                  </a:cubicBezTo>
                  <a:close/>
                </a:path>
              </a:pathLst>
            </a:custGeom>
            <a:solidFill>
              <a:srgbClr val="FFFFFF"/>
            </a:solidFill>
          </p:spPr>
        </p:sp>
      </p:grpSp>
      <p:sp>
        <p:nvSpPr>
          <p:cNvPr id="11" name="TextBox 11"/>
          <p:cNvSpPr txBox="1"/>
          <p:nvPr/>
        </p:nvSpPr>
        <p:spPr>
          <a:xfrm>
            <a:off x="218826" y="6786950"/>
            <a:ext cx="10525374" cy="3046988"/>
          </a:xfrm>
          <a:prstGeom prst="rect">
            <a:avLst/>
          </a:prstGeom>
        </p:spPr>
        <p:txBody>
          <a:bodyPr wrap="square" lIns="0" tIns="0" rIns="0" bIns="0" rtlCol="0" anchor="t">
            <a:spAutoFit/>
          </a:bodyPr>
          <a:lstStyle/>
          <a:p>
            <a:pPr lvl="0" algn="ctr"/>
            <a:r>
              <a:rPr lang="en-US" sz="2200" dirty="0">
                <a:solidFill>
                  <a:srgbClr val="264C3D"/>
                </a:solidFill>
                <a:latin typeface="Times New Roman" panose="02020603050405020304" pitchFamily="18" charset="0"/>
                <a:ea typeface="HK Grotesk Light"/>
                <a:cs typeface="Times New Roman" panose="02020603050405020304" pitchFamily="18" charset="0"/>
                <a:sym typeface="HK Grotesk Light"/>
              </a:rPr>
              <a:t>PR-</a:t>
            </a:r>
            <a:r>
              <a:rPr lang="uk-UA" sz="2200" dirty="0">
                <a:solidFill>
                  <a:srgbClr val="264C3D"/>
                </a:solidFill>
                <a:latin typeface="Times New Roman" panose="02020603050405020304" pitchFamily="18" charset="0"/>
                <a:ea typeface="HK Grotesk Light"/>
                <a:cs typeface="Times New Roman" panose="02020603050405020304" pitchFamily="18" charset="0"/>
                <a:sym typeface="HK Grotesk Light"/>
              </a:rPr>
              <a:t>стратегія - це те, що допомагає організувати </a:t>
            </a:r>
            <a:r>
              <a:rPr lang="en-US" sz="2200" dirty="0">
                <a:solidFill>
                  <a:srgbClr val="264C3D"/>
                </a:solidFill>
                <a:latin typeface="Times New Roman" panose="02020603050405020304" pitchFamily="18" charset="0"/>
                <a:ea typeface="HK Grotesk Light"/>
                <a:cs typeface="Times New Roman" panose="02020603050405020304" pitchFamily="18" charset="0"/>
                <a:sym typeface="HK Grotesk Light"/>
              </a:rPr>
              <a:t>PR-</a:t>
            </a:r>
            <a:r>
              <a:rPr lang="uk-UA" sz="2200" dirty="0" smtClean="0">
                <a:solidFill>
                  <a:srgbClr val="264C3D"/>
                </a:solidFill>
                <a:latin typeface="Times New Roman" panose="02020603050405020304" pitchFamily="18" charset="0"/>
                <a:ea typeface="HK Grotesk Light"/>
                <a:cs typeface="Times New Roman" panose="02020603050405020304" pitchFamily="18" charset="0"/>
                <a:sym typeface="HK Grotesk Light"/>
              </a:rPr>
              <a:t>діяльність компанії </a:t>
            </a:r>
            <a:r>
              <a:rPr lang="uk-UA" sz="2200" dirty="0">
                <a:solidFill>
                  <a:srgbClr val="264C3D"/>
                </a:solidFill>
                <a:latin typeface="Times New Roman" panose="02020603050405020304" pitchFamily="18" charset="0"/>
                <a:ea typeface="HK Grotesk Light"/>
                <a:cs typeface="Times New Roman" panose="02020603050405020304" pitchFamily="18" charset="0"/>
                <a:sym typeface="HK Grotesk Light"/>
              </a:rPr>
              <a:t>і </a:t>
            </a:r>
            <a:r>
              <a:rPr lang="uk-UA" sz="2200" dirty="0" smtClean="0">
                <a:solidFill>
                  <a:srgbClr val="264C3D"/>
                </a:solidFill>
                <a:latin typeface="Times New Roman" panose="02020603050405020304" pitchFamily="18" charset="0"/>
                <a:ea typeface="HK Grotesk Light"/>
                <a:cs typeface="Times New Roman" panose="02020603050405020304" pitchFamily="18" charset="0"/>
                <a:sym typeface="HK Grotesk Light"/>
              </a:rPr>
              <a:t>прийняти стратегічні </a:t>
            </a:r>
            <a:r>
              <a:rPr lang="uk-UA" sz="2200" dirty="0">
                <a:solidFill>
                  <a:srgbClr val="264C3D"/>
                </a:solidFill>
                <a:latin typeface="Times New Roman" panose="02020603050405020304" pitchFamily="18" charset="0"/>
                <a:ea typeface="HK Grotesk Light"/>
                <a:cs typeface="Times New Roman" panose="02020603050405020304" pitchFamily="18" charset="0"/>
                <a:sym typeface="HK Grotesk Light"/>
              </a:rPr>
              <a:t>рішення з приводу оптимальних </a:t>
            </a:r>
            <a:r>
              <a:rPr lang="uk-UA" sz="2200" dirty="0" smtClean="0">
                <a:solidFill>
                  <a:srgbClr val="264C3D"/>
                </a:solidFill>
                <a:latin typeface="Times New Roman" panose="02020603050405020304" pitchFamily="18" charset="0"/>
                <a:ea typeface="HK Grotesk Light"/>
                <a:cs typeface="Times New Roman" panose="02020603050405020304" pitchFamily="18" charset="0"/>
                <a:sym typeface="HK Grotesk Light"/>
              </a:rPr>
              <a:t>видів комунікації </a:t>
            </a:r>
            <a:r>
              <a:rPr lang="uk-UA" sz="2200" dirty="0">
                <a:solidFill>
                  <a:srgbClr val="264C3D"/>
                </a:solidFill>
                <a:latin typeface="Times New Roman" panose="02020603050405020304" pitchFamily="18" charset="0"/>
                <a:ea typeface="HK Grotesk Light"/>
                <a:cs typeface="Times New Roman" panose="02020603050405020304" pitchFamily="18" charset="0"/>
                <a:sym typeface="HK Grotesk Light"/>
              </a:rPr>
              <a:t>з цільовою аудиторією. Без </a:t>
            </a:r>
            <a:r>
              <a:rPr lang="en-US" sz="2200" dirty="0">
                <a:solidFill>
                  <a:srgbClr val="264C3D"/>
                </a:solidFill>
                <a:latin typeface="Times New Roman" panose="02020603050405020304" pitchFamily="18" charset="0"/>
                <a:ea typeface="HK Grotesk Light"/>
                <a:cs typeface="Times New Roman" panose="02020603050405020304" pitchFamily="18" charset="0"/>
                <a:sym typeface="HK Grotesk Light"/>
              </a:rPr>
              <a:t>PR-</a:t>
            </a:r>
            <a:r>
              <a:rPr lang="uk-UA" sz="2200" dirty="0">
                <a:solidFill>
                  <a:srgbClr val="264C3D"/>
                </a:solidFill>
                <a:latin typeface="Times New Roman" panose="02020603050405020304" pitchFamily="18" charset="0"/>
                <a:ea typeface="HK Grotesk Light"/>
                <a:cs typeface="Times New Roman" panose="02020603050405020304" pitchFamily="18" charset="0"/>
                <a:sym typeface="HK Grotesk Light"/>
              </a:rPr>
              <a:t>стратегії </a:t>
            </a:r>
            <a:r>
              <a:rPr lang="uk-UA" sz="2200" dirty="0" smtClean="0">
                <a:solidFill>
                  <a:srgbClr val="264C3D"/>
                </a:solidFill>
                <a:latin typeface="Times New Roman" panose="02020603050405020304" pitchFamily="18" charset="0"/>
                <a:ea typeface="HK Grotesk Light"/>
                <a:cs typeface="Times New Roman" panose="02020603050405020304" pitchFamily="18" charset="0"/>
                <a:sym typeface="HK Grotesk Light"/>
              </a:rPr>
              <a:t>маркетингова активність </a:t>
            </a:r>
            <a:r>
              <a:rPr lang="uk-UA" sz="2200" dirty="0">
                <a:solidFill>
                  <a:srgbClr val="264C3D"/>
                </a:solidFill>
                <a:latin typeface="Times New Roman" panose="02020603050405020304" pitchFamily="18" charset="0"/>
                <a:ea typeface="HK Grotesk Light"/>
                <a:cs typeface="Times New Roman" panose="02020603050405020304" pitchFamily="18" charset="0"/>
                <a:sym typeface="HK Grotesk Light"/>
              </a:rPr>
              <a:t>компанії може бути суперечливою, неясною реальним </a:t>
            </a:r>
            <a:r>
              <a:rPr lang="uk-UA" sz="2200" dirty="0" smtClean="0">
                <a:solidFill>
                  <a:srgbClr val="264C3D"/>
                </a:solidFill>
                <a:latin typeface="Times New Roman" panose="02020603050405020304" pitchFamily="18" charset="0"/>
                <a:ea typeface="HK Grotesk Light"/>
                <a:cs typeface="Times New Roman" panose="02020603050405020304" pitchFamily="18" charset="0"/>
                <a:sym typeface="HK Grotesk Light"/>
              </a:rPr>
              <a:t>і потенційним </a:t>
            </a:r>
            <a:r>
              <a:rPr lang="uk-UA" sz="2200" dirty="0">
                <a:solidFill>
                  <a:srgbClr val="264C3D"/>
                </a:solidFill>
                <a:latin typeface="Times New Roman" panose="02020603050405020304" pitchFamily="18" charset="0"/>
                <a:ea typeface="HK Grotesk Light"/>
                <a:cs typeface="Times New Roman" panose="02020603050405020304" pitchFamily="18" charset="0"/>
                <a:sym typeface="HK Grotesk Light"/>
              </a:rPr>
              <a:t>споживачам і навіть такою, що погано впливає на імідж</a:t>
            </a:r>
          </a:p>
          <a:p>
            <a:pPr lvl="0" algn="ctr"/>
            <a:r>
              <a:rPr lang="uk-UA" sz="2200" dirty="0">
                <a:solidFill>
                  <a:srgbClr val="264C3D"/>
                </a:solidFill>
                <a:latin typeface="Times New Roman" panose="02020603050405020304" pitchFamily="18" charset="0"/>
                <a:ea typeface="HK Grotesk Light"/>
                <a:cs typeface="Times New Roman" panose="02020603050405020304" pitchFamily="18" charset="0"/>
                <a:sym typeface="HK Grotesk Light"/>
              </a:rPr>
              <a:t>компанії і продаж її продукції. Обрання потрібної </a:t>
            </a:r>
            <a:r>
              <a:rPr lang="en-US" sz="2200" dirty="0">
                <a:solidFill>
                  <a:srgbClr val="264C3D"/>
                </a:solidFill>
                <a:latin typeface="Times New Roman" panose="02020603050405020304" pitchFamily="18" charset="0"/>
                <a:ea typeface="HK Grotesk Light"/>
                <a:cs typeface="Times New Roman" panose="02020603050405020304" pitchFamily="18" charset="0"/>
                <a:sym typeface="HK Grotesk Light"/>
              </a:rPr>
              <a:t>PR-</a:t>
            </a:r>
            <a:r>
              <a:rPr lang="uk-UA" sz="2200" dirty="0">
                <a:solidFill>
                  <a:srgbClr val="264C3D"/>
                </a:solidFill>
                <a:latin typeface="Times New Roman" panose="02020603050405020304" pitchFamily="18" charset="0"/>
                <a:ea typeface="HK Grotesk Light"/>
                <a:cs typeface="Times New Roman" panose="02020603050405020304" pitchFamily="18" charset="0"/>
                <a:sym typeface="HK Grotesk Light"/>
              </a:rPr>
              <a:t>стратегії </a:t>
            </a:r>
            <a:r>
              <a:rPr lang="uk-UA" sz="2200" dirty="0" smtClean="0">
                <a:solidFill>
                  <a:srgbClr val="264C3D"/>
                </a:solidFill>
                <a:latin typeface="Times New Roman" panose="02020603050405020304" pitchFamily="18" charset="0"/>
                <a:ea typeface="HK Grotesk Light"/>
                <a:cs typeface="Times New Roman" panose="02020603050405020304" pitchFamily="18" charset="0"/>
                <a:sym typeface="HK Grotesk Light"/>
              </a:rPr>
              <a:t>дозволяє визначити </a:t>
            </a:r>
            <a:r>
              <a:rPr lang="uk-UA" sz="2200" dirty="0">
                <a:solidFill>
                  <a:srgbClr val="264C3D"/>
                </a:solidFill>
                <a:latin typeface="Times New Roman" panose="02020603050405020304" pitchFamily="18" charset="0"/>
                <a:ea typeface="HK Grotesk Light"/>
                <a:cs typeface="Times New Roman" panose="02020603050405020304" pitchFamily="18" charset="0"/>
                <a:sym typeface="HK Grotesk Light"/>
              </a:rPr>
              <a:t>найбільш ефективний шлях до мети - до </a:t>
            </a:r>
            <a:r>
              <a:rPr lang="uk-UA" sz="2200" dirty="0" smtClean="0">
                <a:solidFill>
                  <a:srgbClr val="264C3D"/>
                </a:solidFill>
                <a:latin typeface="Times New Roman" panose="02020603050405020304" pitchFamily="18" charset="0"/>
                <a:ea typeface="HK Grotesk Light"/>
                <a:cs typeface="Times New Roman" panose="02020603050405020304" pitchFamily="18" charset="0"/>
                <a:sym typeface="HK Grotesk Light"/>
              </a:rPr>
              <a:t>результативної комунікації</a:t>
            </a:r>
            <a:r>
              <a:rPr lang="uk-UA" sz="2200" dirty="0">
                <a:solidFill>
                  <a:srgbClr val="264C3D"/>
                </a:solidFill>
                <a:latin typeface="Times New Roman" panose="02020603050405020304" pitchFamily="18" charset="0"/>
                <a:ea typeface="HK Grotesk Light"/>
                <a:cs typeface="Times New Roman" panose="02020603050405020304" pitchFamily="18" charset="0"/>
                <a:sym typeface="HK Grotesk Light"/>
              </a:rPr>
              <a:t>. Головними стратегічними напрямками діяльності тут </a:t>
            </a:r>
            <a:r>
              <a:rPr lang="uk-UA" sz="2200" dirty="0" smtClean="0">
                <a:solidFill>
                  <a:srgbClr val="264C3D"/>
                </a:solidFill>
                <a:latin typeface="Times New Roman" panose="02020603050405020304" pitchFamily="18" charset="0"/>
                <a:ea typeface="HK Grotesk Light"/>
                <a:cs typeface="Times New Roman" panose="02020603050405020304" pitchFamily="18" charset="0"/>
                <a:sym typeface="HK Grotesk Light"/>
              </a:rPr>
              <a:t>є всебічне </a:t>
            </a:r>
            <a:r>
              <a:rPr lang="uk-UA" sz="2200" dirty="0">
                <a:solidFill>
                  <a:srgbClr val="264C3D"/>
                </a:solidFill>
                <a:latin typeface="Times New Roman" panose="02020603050405020304" pitchFamily="18" charset="0"/>
                <a:ea typeface="HK Grotesk Light"/>
                <a:cs typeface="Times New Roman" panose="02020603050405020304" pitchFamily="18" charset="0"/>
                <a:sym typeface="HK Grotesk Light"/>
              </a:rPr>
              <a:t>і повне інформування зацікавлених груп громадськості в </a:t>
            </a:r>
            <a:r>
              <a:rPr lang="uk-UA" sz="2200" dirty="0" smtClean="0">
                <a:solidFill>
                  <a:srgbClr val="264C3D"/>
                </a:solidFill>
                <a:latin typeface="Times New Roman" panose="02020603050405020304" pitchFamily="18" charset="0"/>
                <a:ea typeface="HK Grotesk Light"/>
                <a:cs typeface="Times New Roman" panose="02020603050405020304" pitchFamily="18" charset="0"/>
                <a:sym typeface="HK Grotesk Light"/>
              </a:rPr>
              <a:t>процесі реалізації </a:t>
            </a:r>
            <a:r>
              <a:rPr lang="uk-UA" sz="2200" dirty="0">
                <a:solidFill>
                  <a:srgbClr val="264C3D"/>
                </a:solidFill>
                <a:latin typeface="Times New Roman" panose="02020603050405020304" pitchFamily="18" charset="0"/>
                <a:ea typeface="HK Grotesk Light"/>
                <a:cs typeface="Times New Roman" panose="02020603050405020304" pitchFamily="18" charset="0"/>
                <a:sym typeface="HK Grotesk Light"/>
              </a:rPr>
              <a:t>програми і </a:t>
            </a:r>
            <a:r>
              <a:rPr lang="uk-UA" sz="2200" dirty="0" smtClean="0">
                <a:solidFill>
                  <a:srgbClr val="264C3D"/>
                </a:solidFill>
                <a:latin typeface="Times New Roman" panose="02020603050405020304" pitchFamily="18" charset="0"/>
                <a:ea typeface="HK Grotesk Light"/>
                <a:cs typeface="Times New Roman" panose="02020603050405020304" pitchFamily="18" charset="0"/>
                <a:sym typeface="HK Grotesk Light"/>
              </a:rPr>
              <a:t>забезпечення швидкого</a:t>
            </a:r>
            <a:r>
              <a:rPr lang="uk-UA" sz="2200" dirty="0">
                <a:solidFill>
                  <a:srgbClr val="264C3D"/>
                </a:solidFill>
                <a:latin typeface="Times New Roman" panose="02020603050405020304" pitchFamily="18" charset="0"/>
                <a:ea typeface="HK Grotesk Light"/>
                <a:cs typeface="Times New Roman" panose="02020603050405020304" pitchFamily="18" charset="0"/>
                <a:sym typeface="HK Grotesk Light"/>
              </a:rPr>
              <a:t>, надійного і </a:t>
            </a:r>
            <a:r>
              <a:rPr lang="uk-UA" sz="2200" dirty="0" smtClean="0">
                <a:solidFill>
                  <a:srgbClr val="264C3D"/>
                </a:solidFill>
                <a:latin typeface="Times New Roman" panose="02020603050405020304" pitchFamily="18" charset="0"/>
                <a:ea typeface="HK Grotesk Light"/>
                <a:cs typeface="Times New Roman" panose="02020603050405020304" pitchFamily="18" charset="0"/>
                <a:sym typeface="HK Grotesk Light"/>
              </a:rPr>
              <a:t>ефективного зворотного </a:t>
            </a:r>
            <a:r>
              <a:rPr lang="uk-UA" sz="2200" dirty="0">
                <a:solidFill>
                  <a:srgbClr val="264C3D"/>
                </a:solidFill>
                <a:latin typeface="Times New Roman" panose="02020603050405020304" pitchFamily="18" charset="0"/>
                <a:ea typeface="HK Grotesk Light"/>
                <a:cs typeface="Times New Roman" panose="02020603050405020304" pitchFamily="18" charset="0"/>
                <a:sym typeface="HK Grotesk Light"/>
              </a:rPr>
              <a:t>зв’язку.</a:t>
            </a:r>
            <a:endParaRPr lang="en-US" sz="2200" u="none" dirty="0">
              <a:solidFill>
                <a:srgbClr val="264C3D"/>
              </a:solidFill>
              <a:latin typeface="Times New Roman" panose="02020603050405020304" pitchFamily="18" charset="0"/>
              <a:ea typeface="HK Grotesk Light"/>
              <a:cs typeface="Times New Roman" panose="02020603050405020304" pitchFamily="18" charset="0"/>
              <a:sym typeface="HK Grotesk Light"/>
            </a:endParaRPr>
          </a:p>
        </p:txBody>
      </p:sp>
      <p:grpSp>
        <p:nvGrpSpPr>
          <p:cNvPr id="12" name="Group 12"/>
          <p:cNvGrpSpPr/>
          <p:nvPr/>
        </p:nvGrpSpPr>
        <p:grpSpPr>
          <a:xfrm>
            <a:off x="11201400" y="6709102"/>
            <a:ext cx="6861593" cy="3351371"/>
            <a:chOff x="0" y="0"/>
            <a:chExt cx="7041269" cy="1654302"/>
          </a:xfrm>
        </p:grpSpPr>
        <p:sp>
          <p:nvSpPr>
            <p:cNvPr id="13" name="Freeform 13"/>
            <p:cNvSpPr/>
            <p:nvPr/>
          </p:nvSpPr>
          <p:spPr>
            <a:xfrm>
              <a:off x="0" y="0"/>
              <a:ext cx="7041269" cy="1654302"/>
            </a:xfrm>
            <a:custGeom>
              <a:avLst/>
              <a:gdLst/>
              <a:ahLst/>
              <a:cxnLst/>
              <a:rect l="l" t="t" r="r" b="b"/>
              <a:pathLst>
                <a:path w="7041269" h="1654302">
                  <a:moveTo>
                    <a:pt x="6916809" y="1654302"/>
                  </a:moveTo>
                  <a:lnTo>
                    <a:pt x="124460" y="1654302"/>
                  </a:lnTo>
                  <a:cubicBezTo>
                    <a:pt x="55880" y="1654302"/>
                    <a:pt x="0" y="1598422"/>
                    <a:pt x="0" y="1529842"/>
                  </a:cubicBezTo>
                  <a:lnTo>
                    <a:pt x="0" y="124460"/>
                  </a:lnTo>
                  <a:cubicBezTo>
                    <a:pt x="0" y="55880"/>
                    <a:pt x="55880" y="0"/>
                    <a:pt x="124460" y="0"/>
                  </a:cubicBezTo>
                  <a:lnTo>
                    <a:pt x="6916809" y="0"/>
                  </a:lnTo>
                  <a:cubicBezTo>
                    <a:pt x="6985388" y="0"/>
                    <a:pt x="7041269" y="55880"/>
                    <a:pt x="7041269" y="124460"/>
                  </a:cubicBezTo>
                  <a:lnTo>
                    <a:pt x="7041269" y="1529842"/>
                  </a:lnTo>
                  <a:cubicBezTo>
                    <a:pt x="7041269" y="1598422"/>
                    <a:pt x="6985388" y="1654302"/>
                    <a:pt x="6916809" y="1654302"/>
                  </a:cubicBezTo>
                  <a:close/>
                </a:path>
              </a:pathLst>
            </a:custGeom>
            <a:solidFill>
              <a:srgbClr val="FFFFFF"/>
            </a:solidFill>
          </p:spPr>
        </p:sp>
      </p:grpSp>
      <p:sp>
        <p:nvSpPr>
          <p:cNvPr id="16" name="TextBox 16"/>
          <p:cNvSpPr txBox="1"/>
          <p:nvPr/>
        </p:nvSpPr>
        <p:spPr>
          <a:xfrm>
            <a:off x="11618134" y="6956227"/>
            <a:ext cx="6231803" cy="2708434"/>
          </a:xfrm>
          <a:prstGeom prst="rect">
            <a:avLst/>
          </a:prstGeom>
        </p:spPr>
        <p:txBody>
          <a:bodyPr wrap="square" lIns="0" tIns="0" rIns="0" bIns="0" rtlCol="0" anchor="t">
            <a:spAutoFit/>
          </a:bodyPr>
          <a:lstStyle/>
          <a:p>
            <a:pPr lvl="0" algn="ctr"/>
            <a:r>
              <a:rPr lang="en-US" sz="2200" dirty="0">
                <a:solidFill>
                  <a:srgbClr val="264C3D"/>
                </a:solidFill>
                <a:latin typeface="Times New Roman" panose="02020603050405020304" pitchFamily="18" charset="0"/>
                <a:ea typeface="HK Grotesk Light"/>
                <a:cs typeface="Times New Roman" panose="02020603050405020304" pitchFamily="18" charset="0"/>
                <a:sym typeface="HK Grotesk Light"/>
              </a:rPr>
              <a:t>PR-</a:t>
            </a:r>
            <a:r>
              <a:rPr lang="uk-UA" sz="2200" dirty="0">
                <a:solidFill>
                  <a:srgbClr val="264C3D"/>
                </a:solidFill>
                <a:latin typeface="Times New Roman" panose="02020603050405020304" pitchFamily="18" charset="0"/>
                <a:ea typeface="HK Grotesk Light"/>
                <a:cs typeface="Times New Roman" panose="02020603050405020304" pitchFamily="18" charset="0"/>
                <a:sym typeface="HK Grotesk Light"/>
              </a:rPr>
              <a:t>стратегія - це структурована, чітка і конкретна система </a:t>
            </a:r>
            <a:r>
              <a:rPr lang="uk-UA" sz="2200" dirty="0" smtClean="0">
                <a:solidFill>
                  <a:srgbClr val="264C3D"/>
                </a:solidFill>
                <a:latin typeface="Times New Roman" panose="02020603050405020304" pitchFamily="18" charset="0"/>
                <a:ea typeface="HK Grotesk Light"/>
                <a:cs typeface="Times New Roman" panose="02020603050405020304" pitchFamily="18" charset="0"/>
                <a:sym typeface="HK Grotesk Light"/>
              </a:rPr>
              <a:t>дій, орієнтованих </a:t>
            </a:r>
            <a:r>
              <a:rPr lang="uk-UA" sz="2200" dirty="0">
                <a:solidFill>
                  <a:srgbClr val="264C3D"/>
                </a:solidFill>
                <a:latin typeface="Times New Roman" panose="02020603050405020304" pitchFamily="18" charset="0"/>
                <a:ea typeface="HK Grotesk Light"/>
                <a:cs typeface="Times New Roman" panose="02020603050405020304" pitchFamily="18" charset="0"/>
                <a:sym typeface="HK Grotesk Light"/>
              </a:rPr>
              <a:t>на створення ефективних комунікації з аудиторією, </a:t>
            </a:r>
            <a:r>
              <a:rPr lang="uk-UA" sz="2200" dirty="0" smtClean="0">
                <a:solidFill>
                  <a:srgbClr val="264C3D"/>
                </a:solidFill>
                <a:latin typeface="Times New Roman" panose="02020603050405020304" pitchFamily="18" charset="0"/>
                <a:ea typeface="HK Grotesk Light"/>
                <a:cs typeface="Times New Roman" panose="02020603050405020304" pitchFamily="18" charset="0"/>
                <a:sym typeface="HK Grotesk Light"/>
              </a:rPr>
              <a:t>яка включає </a:t>
            </a:r>
            <a:r>
              <a:rPr lang="uk-UA" sz="2200" dirty="0">
                <a:solidFill>
                  <a:srgbClr val="264C3D"/>
                </a:solidFill>
                <a:latin typeface="Times New Roman" panose="02020603050405020304" pitchFamily="18" charset="0"/>
                <a:ea typeface="HK Grotesk Light"/>
                <a:cs typeface="Times New Roman" panose="02020603050405020304" pitchFamily="18" charset="0"/>
                <a:sym typeface="HK Grotesk Light"/>
              </a:rPr>
              <a:t>клієнтів; партнерів; ЗМІ; представників влади; лідерів </a:t>
            </a:r>
            <a:r>
              <a:rPr lang="uk-UA" sz="2200" dirty="0" smtClean="0">
                <a:solidFill>
                  <a:srgbClr val="264C3D"/>
                </a:solidFill>
                <a:latin typeface="Times New Roman" panose="02020603050405020304" pitchFamily="18" charset="0"/>
                <a:ea typeface="HK Grotesk Light"/>
                <a:cs typeface="Times New Roman" panose="02020603050405020304" pitchFamily="18" charset="0"/>
                <a:sym typeface="HK Grotesk Light"/>
              </a:rPr>
              <a:t>думок. Відповідно </a:t>
            </a:r>
            <a:r>
              <a:rPr lang="uk-UA" sz="2200" dirty="0">
                <a:solidFill>
                  <a:srgbClr val="264C3D"/>
                </a:solidFill>
                <a:latin typeface="Times New Roman" panose="02020603050405020304" pitchFamily="18" charset="0"/>
                <a:ea typeface="HK Grotesk Light"/>
                <a:cs typeface="Times New Roman" panose="02020603050405020304" pitchFamily="18" charset="0"/>
                <a:sym typeface="HK Grotesk Light"/>
              </a:rPr>
              <a:t>продумана </a:t>
            </a:r>
            <a:r>
              <a:rPr lang="en-US" sz="2200" dirty="0">
                <a:solidFill>
                  <a:srgbClr val="264C3D"/>
                </a:solidFill>
                <a:latin typeface="Times New Roman" panose="02020603050405020304" pitchFamily="18" charset="0"/>
                <a:ea typeface="HK Grotesk Light"/>
                <a:cs typeface="Times New Roman" panose="02020603050405020304" pitchFamily="18" charset="0"/>
                <a:sym typeface="HK Grotesk Light"/>
              </a:rPr>
              <a:t>PR-</a:t>
            </a:r>
            <a:r>
              <a:rPr lang="uk-UA" sz="2200" dirty="0">
                <a:solidFill>
                  <a:srgbClr val="264C3D"/>
                </a:solidFill>
                <a:latin typeface="Times New Roman" panose="02020603050405020304" pitchFamily="18" charset="0"/>
                <a:ea typeface="HK Grotesk Light"/>
                <a:cs typeface="Times New Roman" panose="02020603050405020304" pitchFamily="18" charset="0"/>
                <a:sym typeface="HK Grotesk Light"/>
              </a:rPr>
              <a:t>стратегія повинна враховувати </a:t>
            </a:r>
            <a:r>
              <a:rPr lang="uk-UA" sz="2200" dirty="0" smtClean="0">
                <a:solidFill>
                  <a:srgbClr val="264C3D"/>
                </a:solidFill>
                <a:latin typeface="Times New Roman" panose="02020603050405020304" pitchFamily="18" charset="0"/>
                <a:ea typeface="HK Grotesk Light"/>
                <a:cs typeface="Times New Roman" panose="02020603050405020304" pitchFamily="18" charset="0"/>
                <a:sym typeface="HK Grotesk Light"/>
              </a:rPr>
              <a:t>особливості взаємодії </a:t>
            </a:r>
            <a:r>
              <a:rPr lang="uk-UA" sz="2200" dirty="0">
                <a:solidFill>
                  <a:srgbClr val="264C3D"/>
                </a:solidFill>
                <a:latin typeface="Times New Roman" panose="02020603050405020304" pitchFamily="18" charset="0"/>
                <a:ea typeface="HK Grotesk Light"/>
                <a:cs typeface="Times New Roman" panose="02020603050405020304" pitchFamily="18" charset="0"/>
                <a:sym typeface="HK Grotesk Light"/>
              </a:rPr>
              <a:t>з кожною групою в довгостроковій перспективі і </a:t>
            </a:r>
            <a:r>
              <a:rPr lang="uk-UA" sz="2200" dirty="0" smtClean="0">
                <a:solidFill>
                  <a:srgbClr val="264C3D"/>
                </a:solidFill>
                <a:latin typeface="Times New Roman" panose="02020603050405020304" pitchFamily="18" charset="0"/>
                <a:ea typeface="HK Grotesk Light"/>
                <a:cs typeface="Times New Roman" panose="02020603050405020304" pitchFamily="18" charset="0"/>
                <a:sym typeface="HK Grotesk Light"/>
              </a:rPr>
              <a:t>бути орієнтованою </a:t>
            </a:r>
            <a:r>
              <a:rPr lang="uk-UA" sz="2200" dirty="0">
                <a:solidFill>
                  <a:srgbClr val="264C3D"/>
                </a:solidFill>
                <a:latin typeface="Times New Roman" panose="02020603050405020304" pitchFamily="18" charset="0"/>
                <a:ea typeface="HK Grotesk Light"/>
                <a:cs typeface="Times New Roman" panose="02020603050405020304" pitchFamily="18" charset="0"/>
                <a:sym typeface="HK Grotesk Light"/>
              </a:rPr>
              <a:t>на задоволення їх потреб. </a:t>
            </a:r>
            <a:endParaRPr lang="en-US" sz="2200" u="none" dirty="0">
              <a:solidFill>
                <a:srgbClr val="264C3D"/>
              </a:solidFill>
              <a:latin typeface="Times New Roman" panose="02020603050405020304" pitchFamily="18" charset="0"/>
              <a:ea typeface="HK Grotesk Light"/>
              <a:cs typeface="Times New Roman" panose="02020603050405020304" pitchFamily="18" charset="0"/>
              <a:sym typeface="HK Grotesk Light"/>
            </a:endParaRPr>
          </a:p>
        </p:txBody>
      </p:sp>
      <p:grpSp>
        <p:nvGrpSpPr>
          <p:cNvPr id="17" name="Group 17"/>
          <p:cNvGrpSpPr/>
          <p:nvPr/>
        </p:nvGrpSpPr>
        <p:grpSpPr>
          <a:xfrm>
            <a:off x="3825794" y="262243"/>
            <a:ext cx="3412586" cy="3128658"/>
            <a:chOff x="0" y="0"/>
            <a:chExt cx="2721283" cy="2902876"/>
          </a:xfrm>
        </p:grpSpPr>
        <p:sp>
          <p:nvSpPr>
            <p:cNvPr id="18" name="Freeform 18"/>
            <p:cNvSpPr/>
            <p:nvPr/>
          </p:nvSpPr>
          <p:spPr>
            <a:xfrm>
              <a:off x="0" y="0"/>
              <a:ext cx="2721283" cy="2902876"/>
            </a:xfrm>
            <a:custGeom>
              <a:avLst/>
              <a:gdLst/>
              <a:ahLst/>
              <a:cxnLst/>
              <a:rect l="l" t="t" r="r" b="b"/>
              <a:pathLst>
                <a:path w="2721283" h="2902876">
                  <a:moveTo>
                    <a:pt x="2596823" y="2902876"/>
                  </a:moveTo>
                  <a:lnTo>
                    <a:pt x="124460" y="2902876"/>
                  </a:lnTo>
                  <a:cubicBezTo>
                    <a:pt x="55880" y="2902876"/>
                    <a:pt x="0" y="2846996"/>
                    <a:pt x="0" y="2778416"/>
                  </a:cubicBezTo>
                  <a:lnTo>
                    <a:pt x="0" y="124460"/>
                  </a:lnTo>
                  <a:cubicBezTo>
                    <a:pt x="0" y="55880"/>
                    <a:pt x="55880" y="0"/>
                    <a:pt x="124460" y="0"/>
                  </a:cubicBezTo>
                  <a:lnTo>
                    <a:pt x="2596823" y="0"/>
                  </a:lnTo>
                  <a:cubicBezTo>
                    <a:pt x="2665403" y="0"/>
                    <a:pt x="2721283" y="55880"/>
                    <a:pt x="2721283" y="124460"/>
                  </a:cubicBezTo>
                  <a:lnTo>
                    <a:pt x="2721283" y="2778416"/>
                  </a:lnTo>
                  <a:cubicBezTo>
                    <a:pt x="2721283" y="2846996"/>
                    <a:pt x="2665403" y="2902876"/>
                    <a:pt x="2596823" y="2902876"/>
                  </a:cubicBezTo>
                  <a:close/>
                </a:path>
              </a:pathLst>
            </a:custGeom>
            <a:solidFill>
              <a:srgbClr val="FFFFFF"/>
            </a:solidFill>
          </p:spPr>
        </p:sp>
      </p:grpSp>
      <p:sp>
        <p:nvSpPr>
          <p:cNvPr id="21" name="TextBox 21"/>
          <p:cNvSpPr txBox="1"/>
          <p:nvPr/>
        </p:nvSpPr>
        <p:spPr>
          <a:xfrm>
            <a:off x="4017340" y="438675"/>
            <a:ext cx="2953034" cy="2708434"/>
          </a:xfrm>
          <a:prstGeom prst="rect">
            <a:avLst/>
          </a:prstGeom>
        </p:spPr>
        <p:txBody>
          <a:bodyPr lIns="0" tIns="0" rIns="0" bIns="0" rtlCol="0" anchor="t">
            <a:spAutoFit/>
          </a:bodyPr>
          <a:lstStyle/>
          <a:p>
            <a:pPr lvl="0" algn="ctr"/>
            <a:r>
              <a:rPr lang="ru-RU" sz="2200" dirty="0" err="1">
                <a:solidFill>
                  <a:srgbClr val="264C3D"/>
                </a:solidFill>
                <a:latin typeface="Times New Roman" panose="02020603050405020304" pitchFamily="18" charset="0"/>
                <a:ea typeface="HK Grotesk Light"/>
                <a:cs typeface="Times New Roman" panose="02020603050405020304" pitchFamily="18" charset="0"/>
                <a:sym typeface="HK Grotesk Light"/>
              </a:rPr>
              <a:t>Об'єктом</a:t>
            </a:r>
            <a:r>
              <a:rPr lang="ru-RU" sz="2200" dirty="0">
                <a:solidFill>
                  <a:srgbClr val="264C3D"/>
                </a:solidFill>
                <a:latin typeface="Times New Roman" panose="02020603050405020304" pitchFamily="18" charset="0"/>
                <a:ea typeface="HK Grotesk Light"/>
                <a:cs typeface="Times New Roman" panose="02020603050405020304" pitchFamily="18" charset="0"/>
                <a:sym typeface="HK Grotesk Light"/>
              </a:rPr>
              <a:t> PR-</a:t>
            </a:r>
            <a:r>
              <a:rPr lang="ru-RU" sz="2200" dirty="0" err="1">
                <a:solidFill>
                  <a:srgbClr val="264C3D"/>
                </a:solidFill>
                <a:latin typeface="Times New Roman" panose="02020603050405020304" pitchFamily="18" charset="0"/>
                <a:ea typeface="HK Grotesk Light"/>
                <a:cs typeface="Times New Roman" panose="02020603050405020304" pitchFamily="18" charset="0"/>
                <a:sym typeface="HK Grotesk Light"/>
              </a:rPr>
              <a:t>технологій</a:t>
            </a:r>
            <a:r>
              <a:rPr lang="ru-RU" sz="2200" dirty="0">
                <a:solidFill>
                  <a:srgbClr val="264C3D"/>
                </a:solidFill>
                <a:latin typeface="Times New Roman" panose="02020603050405020304" pitchFamily="18" charset="0"/>
                <a:ea typeface="HK Grotesk Light"/>
                <a:cs typeface="Times New Roman" panose="02020603050405020304" pitchFamily="18" charset="0"/>
                <a:sym typeface="HK Grotesk Light"/>
              </a:rPr>
              <a:t> </a:t>
            </a:r>
            <a:r>
              <a:rPr lang="ru-RU" sz="2200" dirty="0" err="1">
                <a:solidFill>
                  <a:srgbClr val="264C3D"/>
                </a:solidFill>
                <a:latin typeface="Times New Roman" panose="02020603050405020304" pitchFamily="18" charset="0"/>
                <a:ea typeface="HK Grotesk Light"/>
                <a:cs typeface="Times New Roman" panose="02020603050405020304" pitchFamily="18" charset="0"/>
                <a:sym typeface="HK Grotesk Light"/>
              </a:rPr>
              <a:t>можна</a:t>
            </a:r>
            <a:r>
              <a:rPr lang="ru-RU" sz="2200" dirty="0">
                <a:solidFill>
                  <a:srgbClr val="264C3D"/>
                </a:solidFill>
                <a:latin typeface="Times New Roman" panose="02020603050405020304" pitchFamily="18" charset="0"/>
                <a:ea typeface="HK Grotesk Light"/>
                <a:cs typeface="Times New Roman" panose="02020603050405020304" pitchFamily="18" charset="0"/>
                <a:sym typeface="HK Grotesk Light"/>
              </a:rPr>
              <a:t> </a:t>
            </a:r>
            <a:r>
              <a:rPr lang="ru-RU" sz="2200" dirty="0" err="1">
                <a:solidFill>
                  <a:srgbClr val="264C3D"/>
                </a:solidFill>
                <a:latin typeface="Times New Roman" panose="02020603050405020304" pitchFamily="18" charset="0"/>
                <a:ea typeface="HK Grotesk Light"/>
                <a:cs typeface="Times New Roman" panose="02020603050405020304" pitchFamily="18" charset="0"/>
                <a:sym typeface="HK Grotesk Light"/>
              </a:rPr>
              <a:t>вважати</a:t>
            </a:r>
            <a:r>
              <a:rPr lang="ru-RU" sz="2200" dirty="0">
                <a:solidFill>
                  <a:srgbClr val="264C3D"/>
                </a:solidFill>
                <a:latin typeface="Times New Roman" panose="02020603050405020304" pitchFamily="18" charset="0"/>
                <a:ea typeface="HK Grotesk Light"/>
                <a:cs typeface="Times New Roman" panose="02020603050405020304" pitchFamily="18" charset="0"/>
                <a:sym typeface="HK Grotesk Light"/>
              </a:rPr>
              <a:t> </a:t>
            </a:r>
            <a:r>
              <a:rPr lang="ru-RU" sz="2200" dirty="0" err="1">
                <a:solidFill>
                  <a:srgbClr val="264C3D"/>
                </a:solidFill>
                <a:latin typeface="Times New Roman" panose="02020603050405020304" pitchFamily="18" charset="0"/>
                <a:ea typeface="HK Grotesk Light"/>
                <a:cs typeface="Times New Roman" panose="02020603050405020304" pitchFamily="18" charset="0"/>
                <a:sym typeface="HK Grotesk Light"/>
              </a:rPr>
              <a:t>поведінку</a:t>
            </a:r>
            <a:r>
              <a:rPr lang="ru-RU" sz="2200" dirty="0">
                <a:solidFill>
                  <a:srgbClr val="264C3D"/>
                </a:solidFill>
                <a:latin typeface="Times New Roman" panose="02020603050405020304" pitchFamily="18" charset="0"/>
                <a:ea typeface="HK Grotesk Light"/>
                <a:cs typeface="Times New Roman" panose="02020603050405020304" pitchFamily="18" charset="0"/>
                <a:sym typeface="HK Grotesk Light"/>
              </a:rPr>
              <a:t>, </a:t>
            </a:r>
            <a:r>
              <a:rPr lang="ru-RU" sz="2200" dirty="0" err="1">
                <a:solidFill>
                  <a:srgbClr val="264C3D"/>
                </a:solidFill>
                <a:latin typeface="Times New Roman" panose="02020603050405020304" pitchFamily="18" charset="0"/>
                <a:ea typeface="HK Grotesk Light"/>
                <a:cs typeface="Times New Roman" panose="02020603050405020304" pitchFamily="18" charset="0"/>
                <a:sym typeface="HK Grotesk Light"/>
              </a:rPr>
              <a:t>свідомість</a:t>
            </a:r>
            <a:r>
              <a:rPr lang="ru-RU" sz="2200" dirty="0">
                <a:solidFill>
                  <a:srgbClr val="264C3D"/>
                </a:solidFill>
                <a:latin typeface="Times New Roman" panose="02020603050405020304" pitchFamily="18" charset="0"/>
                <a:ea typeface="HK Grotesk Light"/>
                <a:cs typeface="Times New Roman" panose="02020603050405020304" pitchFamily="18" charset="0"/>
                <a:sym typeface="HK Grotesk Light"/>
              </a:rPr>
              <a:t> і</a:t>
            </a:r>
          </a:p>
          <a:p>
            <a:pPr lvl="0" algn="ctr"/>
            <a:r>
              <a:rPr lang="ru-RU" sz="2200" dirty="0" err="1">
                <a:solidFill>
                  <a:srgbClr val="264C3D"/>
                </a:solidFill>
                <a:latin typeface="Times New Roman" panose="02020603050405020304" pitchFamily="18" charset="0"/>
                <a:ea typeface="HK Grotesk Light"/>
                <a:cs typeface="Times New Roman" panose="02020603050405020304" pitchFamily="18" charset="0"/>
                <a:sym typeface="HK Grotesk Light"/>
              </a:rPr>
              <a:t>підсвідомість</a:t>
            </a:r>
            <a:r>
              <a:rPr lang="ru-RU" sz="2200" dirty="0">
                <a:solidFill>
                  <a:srgbClr val="264C3D"/>
                </a:solidFill>
                <a:latin typeface="Times New Roman" panose="02020603050405020304" pitchFamily="18" charset="0"/>
                <a:ea typeface="HK Grotesk Light"/>
                <a:cs typeface="Times New Roman" panose="02020603050405020304" pitchFamily="18" charset="0"/>
                <a:sym typeface="HK Grotesk Light"/>
              </a:rPr>
              <a:t> людей, </a:t>
            </a:r>
            <a:r>
              <a:rPr lang="ru-RU" sz="2200" dirty="0" err="1">
                <a:solidFill>
                  <a:srgbClr val="264C3D"/>
                </a:solidFill>
                <a:latin typeface="Times New Roman" panose="02020603050405020304" pitchFamily="18" charset="0"/>
                <a:ea typeface="HK Grotesk Light"/>
                <a:cs typeface="Times New Roman" panose="02020603050405020304" pitchFamily="18" charset="0"/>
                <a:sym typeface="HK Grotesk Light"/>
              </a:rPr>
              <a:t>якими</a:t>
            </a:r>
            <a:r>
              <a:rPr lang="ru-RU" sz="2200" dirty="0">
                <a:solidFill>
                  <a:srgbClr val="264C3D"/>
                </a:solidFill>
                <a:latin typeface="Times New Roman" panose="02020603050405020304" pitchFamily="18" charset="0"/>
                <a:ea typeface="HK Grotesk Light"/>
                <a:cs typeface="Times New Roman" panose="02020603050405020304" pitchFamily="18" charset="0"/>
                <a:sym typeface="HK Grotesk Light"/>
              </a:rPr>
              <a:t> </a:t>
            </a:r>
            <a:r>
              <a:rPr lang="ru-RU" sz="2200" dirty="0" err="1">
                <a:solidFill>
                  <a:srgbClr val="264C3D"/>
                </a:solidFill>
                <a:latin typeface="Times New Roman" panose="02020603050405020304" pitchFamily="18" charset="0"/>
                <a:ea typeface="HK Grotesk Light"/>
                <a:cs typeface="Times New Roman" panose="02020603050405020304" pitchFamily="18" charset="0"/>
                <a:sym typeface="HK Grotesk Light"/>
              </a:rPr>
              <a:t>керують</a:t>
            </a:r>
            <a:r>
              <a:rPr lang="ru-RU" sz="2200" dirty="0">
                <a:solidFill>
                  <a:srgbClr val="264C3D"/>
                </a:solidFill>
                <a:latin typeface="Times New Roman" panose="02020603050405020304" pitchFamily="18" charset="0"/>
                <a:ea typeface="HK Grotesk Light"/>
                <a:cs typeface="Times New Roman" panose="02020603050405020304" pitchFamily="18" charset="0"/>
                <a:sym typeface="HK Grotesk Light"/>
              </a:rPr>
              <a:t> за </a:t>
            </a:r>
            <a:r>
              <a:rPr lang="ru-RU" sz="2200" dirty="0" err="1">
                <a:solidFill>
                  <a:srgbClr val="264C3D"/>
                </a:solidFill>
                <a:latin typeface="Times New Roman" panose="02020603050405020304" pitchFamily="18" charset="0"/>
                <a:ea typeface="HK Grotesk Light"/>
                <a:cs typeface="Times New Roman" panose="02020603050405020304" pitchFamily="18" charset="0"/>
                <a:sym typeface="HK Grotesk Light"/>
              </a:rPr>
              <a:t>допомогою</a:t>
            </a:r>
            <a:r>
              <a:rPr lang="ru-RU" sz="2200" dirty="0">
                <a:solidFill>
                  <a:srgbClr val="264C3D"/>
                </a:solidFill>
                <a:latin typeface="Times New Roman" panose="02020603050405020304" pitchFamily="18" charset="0"/>
                <a:ea typeface="HK Grotesk Light"/>
                <a:cs typeface="Times New Roman" panose="02020603050405020304" pitchFamily="18" charset="0"/>
                <a:sym typeface="HK Grotesk Light"/>
              </a:rPr>
              <a:t> </a:t>
            </a:r>
            <a:r>
              <a:rPr lang="ru-RU" sz="2200" dirty="0" err="1">
                <a:solidFill>
                  <a:srgbClr val="264C3D"/>
                </a:solidFill>
                <a:latin typeface="Times New Roman" panose="02020603050405020304" pitchFamily="18" charset="0"/>
                <a:ea typeface="HK Grotesk Light"/>
                <a:cs typeface="Times New Roman" panose="02020603050405020304" pitchFamily="18" charset="0"/>
                <a:sym typeface="HK Grotesk Light"/>
              </a:rPr>
              <a:t>спеціально</a:t>
            </a:r>
            <a:endParaRPr lang="ru-RU" sz="2200" dirty="0">
              <a:solidFill>
                <a:srgbClr val="264C3D"/>
              </a:solidFill>
              <a:latin typeface="Times New Roman" panose="02020603050405020304" pitchFamily="18" charset="0"/>
              <a:ea typeface="HK Grotesk Light"/>
              <a:cs typeface="Times New Roman" panose="02020603050405020304" pitchFamily="18" charset="0"/>
              <a:sym typeface="HK Grotesk Light"/>
            </a:endParaRPr>
          </a:p>
          <a:p>
            <a:pPr lvl="0" algn="ctr"/>
            <a:r>
              <a:rPr lang="ru-RU" sz="2200" dirty="0" err="1">
                <a:solidFill>
                  <a:srgbClr val="264C3D"/>
                </a:solidFill>
                <a:latin typeface="Times New Roman" panose="02020603050405020304" pitchFamily="18" charset="0"/>
                <a:ea typeface="HK Grotesk Light"/>
                <a:cs typeface="Times New Roman" panose="02020603050405020304" pitchFamily="18" charset="0"/>
                <a:sym typeface="HK Grotesk Light"/>
              </a:rPr>
              <a:t>спрямованих</a:t>
            </a:r>
            <a:r>
              <a:rPr lang="ru-RU" sz="2200" dirty="0">
                <a:solidFill>
                  <a:srgbClr val="264C3D"/>
                </a:solidFill>
                <a:latin typeface="Times New Roman" panose="02020603050405020304" pitchFamily="18" charset="0"/>
                <a:ea typeface="HK Grotesk Light"/>
                <a:cs typeface="Times New Roman" panose="02020603050405020304" pitchFamily="18" charset="0"/>
                <a:sym typeface="HK Grotesk Light"/>
              </a:rPr>
              <a:t> </a:t>
            </a:r>
            <a:r>
              <a:rPr lang="ru-RU" sz="2200" dirty="0" err="1">
                <a:solidFill>
                  <a:srgbClr val="264C3D"/>
                </a:solidFill>
                <a:latin typeface="Times New Roman" panose="02020603050405020304" pitchFamily="18" charset="0"/>
                <a:ea typeface="HK Grotesk Light"/>
                <a:cs typeface="Times New Roman" panose="02020603050405020304" pitchFamily="18" charset="0"/>
                <a:sym typeface="HK Grotesk Light"/>
              </a:rPr>
              <a:t>комунікацій</a:t>
            </a:r>
            <a:r>
              <a:rPr lang="ru-RU" sz="2200" dirty="0">
                <a:solidFill>
                  <a:srgbClr val="264C3D"/>
                </a:solidFill>
                <a:latin typeface="Times New Roman" panose="02020603050405020304" pitchFamily="18" charset="0"/>
                <a:ea typeface="HK Grotesk Light"/>
                <a:cs typeface="Times New Roman" panose="02020603050405020304" pitchFamily="18" charset="0"/>
                <a:sym typeface="HK Grotesk Light"/>
              </a:rPr>
              <a:t>.</a:t>
            </a:r>
            <a:endParaRPr lang="en-US" sz="2200" u="none" dirty="0">
              <a:solidFill>
                <a:srgbClr val="264C3D"/>
              </a:solidFill>
              <a:latin typeface="Times New Roman" panose="02020603050405020304" pitchFamily="18" charset="0"/>
              <a:ea typeface="HK Grotesk Light"/>
              <a:cs typeface="Times New Roman" panose="02020603050405020304" pitchFamily="18" charset="0"/>
              <a:sym typeface="HK Grotesk Light"/>
            </a:endParaRPr>
          </a:p>
        </p:txBody>
      </p:sp>
      <p:grpSp>
        <p:nvGrpSpPr>
          <p:cNvPr id="22" name="Group 22"/>
          <p:cNvGrpSpPr/>
          <p:nvPr/>
        </p:nvGrpSpPr>
        <p:grpSpPr>
          <a:xfrm>
            <a:off x="7410999" y="262243"/>
            <a:ext cx="6984237" cy="6100460"/>
            <a:chOff x="0" y="0"/>
            <a:chExt cx="2721283" cy="5983869"/>
          </a:xfrm>
        </p:grpSpPr>
        <p:sp>
          <p:nvSpPr>
            <p:cNvPr id="23" name="Freeform 23"/>
            <p:cNvSpPr/>
            <p:nvPr/>
          </p:nvSpPr>
          <p:spPr>
            <a:xfrm>
              <a:off x="0" y="0"/>
              <a:ext cx="2721283" cy="5983870"/>
            </a:xfrm>
            <a:custGeom>
              <a:avLst/>
              <a:gdLst/>
              <a:ahLst/>
              <a:cxnLst/>
              <a:rect l="l" t="t" r="r" b="b"/>
              <a:pathLst>
                <a:path w="2721283" h="5983870">
                  <a:moveTo>
                    <a:pt x="2596823" y="5983869"/>
                  </a:moveTo>
                  <a:lnTo>
                    <a:pt x="124460" y="5983869"/>
                  </a:lnTo>
                  <a:cubicBezTo>
                    <a:pt x="55880" y="5983869"/>
                    <a:pt x="0" y="5927989"/>
                    <a:pt x="0" y="5859409"/>
                  </a:cubicBezTo>
                  <a:lnTo>
                    <a:pt x="0" y="124460"/>
                  </a:lnTo>
                  <a:cubicBezTo>
                    <a:pt x="0" y="55880"/>
                    <a:pt x="55880" y="0"/>
                    <a:pt x="124460" y="0"/>
                  </a:cubicBezTo>
                  <a:lnTo>
                    <a:pt x="2596823" y="0"/>
                  </a:lnTo>
                  <a:cubicBezTo>
                    <a:pt x="2665403" y="0"/>
                    <a:pt x="2721283" y="55880"/>
                    <a:pt x="2721283" y="124460"/>
                  </a:cubicBezTo>
                  <a:lnTo>
                    <a:pt x="2721283" y="5859409"/>
                  </a:lnTo>
                  <a:cubicBezTo>
                    <a:pt x="2721283" y="5927989"/>
                    <a:pt x="2665403" y="5983870"/>
                    <a:pt x="2596823" y="5983870"/>
                  </a:cubicBezTo>
                  <a:close/>
                </a:path>
              </a:pathLst>
            </a:custGeom>
            <a:solidFill>
              <a:srgbClr val="FFFFFF"/>
            </a:solidFill>
          </p:spPr>
        </p:sp>
      </p:grpSp>
      <p:sp>
        <p:nvSpPr>
          <p:cNvPr id="26" name="TextBox 26"/>
          <p:cNvSpPr txBox="1"/>
          <p:nvPr/>
        </p:nvSpPr>
        <p:spPr>
          <a:xfrm>
            <a:off x="7718289" y="412129"/>
            <a:ext cx="6445575" cy="4801314"/>
          </a:xfrm>
          <a:prstGeom prst="rect">
            <a:avLst/>
          </a:prstGeom>
        </p:spPr>
        <p:txBody>
          <a:bodyPr wrap="square" lIns="0" tIns="0" rIns="0" bIns="0" rtlCol="0" anchor="t">
            <a:spAutoFit/>
          </a:bodyPr>
          <a:lstStyle/>
          <a:p>
            <a:pPr lvl="0" algn="ctr"/>
            <a:r>
              <a:rPr lang="en-US" sz="2400" dirty="0">
                <a:solidFill>
                  <a:srgbClr val="264C3D"/>
                </a:solidFill>
                <a:latin typeface="Times New Roman" panose="02020603050405020304" pitchFamily="18" charset="0"/>
                <a:ea typeface="HK Grotesk Light"/>
                <a:cs typeface="Times New Roman" panose="02020603050405020304" pitchFamily="18" charset="0"/>
                <a:sym typeface="HK Grotesk Light"/>
              </a:rPr>
              <a:t>PR-</a:t>
            </a:r>
            <a:r>
              <a:rPr lang="uk-UA" sz="2400" dirty="0">
                <a:solidFill>
                  <a:srgbClr val="264C3D"/>
                </a:solidFill>
                <a:latin typeface="Times New Roman" panose="02020603050405020304" pitchFamily="18" charset="0"/>
                <a:ea typeface="HK Grotesk Light"/>
                <a:cs typeface="Times New Roman" panose="02020603050405020304" pitchFamily="18" charset="0"/>
                <a:sym typeface="HK Grotesk Light"/>
              </a:rPr>
              <a:t>технологія реалізується відповідно до </a:t>
            </a:r>
            <a:r>
              <a:rPr lang="en-US" sz="2400" dirty="0">
                <a:solidFill>
                  <a:srgbClr val="264C3D"/>
                </a:solidFill>
                <a:latin typeface="Times New Roman" panose="02020603050405020304" pitchFamily="18" charset="0"/>
                <a:ea typeface="HK Grotesk Light"/>
                <a:cs typeface="Times New Roman" panose="02020603050405020304" pitchFamily="18" charset="0"/>
                <a:sym typeface="HK Grotesk Light"/>
              </a:rPr>
              <a:t>PR-</a:t>
            </a:r>
            <a:r>
              <a:rPr lang="uk-UA" sz="2400" dirty="0">
                <a:solidFill>
                  <a:srgbClr val="264C3D"/>
                </a:solidFill>
                <a:latin typeface="Times New Roman" panose="02020603050405020304" pitchFamily="18" charset="0"/>
                <a:ea typeface="HK Grotesk Light"/>
                <a:cs typeface="Times New Roman" panose="02020603050405020304" pitchFamily="18" charset="0"/>
                <a:sym typeface="HK Grotesk Light"/>
              </a:rPr>
              <a:t>стратегії, яка </a:t>
            </a:r>
            <a:r>
              <a:rPr lang="uk-UA" sz="2400" dirty="0" smtClean="0">
                <a:solidFill>
                  <a:srgbClr val="264C3D"/>
                </a:solidFill>
                <a:latin typeface="Times New Roman" panose="02020603050405020304" pitchFamily="18" charset="0"/>
                <a:ea typeface="HK Grotesk Light"/>
                <a:cs typeface="Times New Roman" panose="02020603050405020304" pitchFamily="18" charset="0"/>
                <a:sym typeface="HK Grotesk Light"/>
              </a:rPr>
              <a:t>являє собою </a:t>
            </a:r>
            <a:r>
              <a:rPr lang="uk-UA" sz="2400" dirty="0">
                <a:solidFill>
                  <a:srgbClr val="264C3D"/>
                </a:solidFill>
                <a:latin typeface="Times New Roman" panose="02020603050405020304" pitchFamily="18" charset="0"/>
                <a:ea typeface="HK Grotesk Light"/>
                <a:cs typeface="Times New Roman" panose="02020603050405020304" pitchFamily="18" charset="0"/>
                <a:sym typeface="HK Grotesk Light"/>
              </a:rPr>
              <a:t>модель дій по досягненню конкретної мети і вирішення завдань </a:t>
            </a:r>
            <a:r>
              <a:rPr lang="uk-UA" sz="2400" dirty="0" smtClean="0">
                <a:solidFill>
                  <a:srgbClr val="264C3D"/>
                </a:solidFill>
                <a:latin typeface="Times New Roman" panose="02020603050405020304" pitchFamily="18" charset="0"/>
                <a:ea typeface="HK Grotesk Light"/>
                <a:cs typeface="Times New Roman" panose="02020603050405020304" pitchFamily="18" charset="0"/>
                <a:sym typeface="HK Grotesk Light"/>
              </a:rPr>
              <a:t>на основі </a:t>
            </a:r>
            <a:r>
              <a:rPr lang="en-US" sz="2400" dirty="0">
                <a:solidFill>
                  <a:srgbClr val="264C3D"/>
                </a:solidFill>
                <a:latin typeface="Times New Roman" panose="02020603050405020304" pitchFamily="18" charset="0"/>
                <a:ea typeface="HK Grotesk Light"/>
                <a:cs typeface="Times New Roman" panose="02020603050405020304" pitchFamily="18" charset="0"/>
                <a:sym typeface="HK Grotesk Light"/>
              </a:rPr>
              <a:t>PR-</a:t>
            </a:r>
            <a:r>
              <a:rPr lang="uk-UA" sz="2400" dirty="0">
                <a:solidFill>
                  <a:srgbClr val="264C3D"/>
                </a:solidFill>
                <a:latin typeface="Times New Roman" panose="02020603050405020304" pitchFamily="18" charset="0"/>
                <a:ea typeface="HK Grotesk Light"/>
                <a:cs typeface="Times New Roman" panose="02020603050405020304" pitchFamily="18" charset="0"/>
                <a:sym typeface="HK Grotesk Light"/>
              </a:rPr>
              <a:t>плану або </a:t>
            </a:r>
            <a:r>
              <a:rPr lang="en-US" sz="2400" dirty="0">
                <a:solidFill>
                  <a:srgbClr val="264C3D"/>
                </a:solidFill>
                <a:latin typeface="Times New Roman" panose="02020603050405020304" pitchFamily="18" charset="0"/>
                <a:ea typeface="HK Grotesk Light"/>
                <a:cs typeface="Times New Roman" panose="02020603050405020304" pitchFamily="18" charset="0"/>
                <a:sym typeface="HK Grotesk Light"/>
              </a:rPr>
              <a:t>PR-</a:t>
            </a:r>
            <a:r>
              <a:rPr lang="uk-UA" sz="2400" dirty="0">
                <a:solidFill>
                  <a:srgbClr val="264C3D"/>
                </a:solidFill>
                <a:latin typeface="Times New Roman" panose="02020603050405020304" pitchFamily="18" charset="0"/>
                <a:ea typeface="HK Grotesk Light"/>
                <a:cs typeface="Times New Roman" panose="02020603050405020304" pitchFamily="18" charset="0"/>
                <a:sym typeface="HK Grotesk Light"/>
              </a:rPr>
              <a:t>програми. </a:t>
            </a:r>
            <a:endParaRPr lang="uk-UA" sz="2400" dirty="0" smtClean="0">
              <a:solidFill>
                <a:srgbClr val="264C3D"/>
              </a:solidFill>
              <a:latin typeface="Times New Roman" panose="02020603050405020304" pitchFamily="18" charset="0"/>
              <a:ea typeface="HK Grotesk Light"/>
              <a:cs typeface="Times New Roman" panose="02020603050405020304" pitchFamily="18" charset="0"/>
              <a:sym typeface="HK Grotesk Light"/>
            </a:endParaRPr>
          </a:p>
          <a:p>
            <a:pPr lvl="0" algn="ctr"/>
            <a:r>
              <a:rPr lang="uk-UA" sz="2400" dirty="0" smtClean="0">
                <a:solidFill>
                  <a:srgbClr val="264C3D"/>
                </a:solidFill>
                <a:latin typeface="Times New Roman" panose="02020603050405020304" pitchFamily="18" charset="0"/>
                <a:ea typeface="HK Grotesk Light"/>
                <a:cs typeface="Times New Roman" panose="02020603050405020304" pitchFamily="18" charset="0"/>
                <a:sym typeface="HK Grotesk Light"/>
              </a:rPr>
              <a:t>Стратегія </a:t>
            </a:r>
            <a:r>
              <a:rPr lang="uk-UA" sz="2400" dirty="0">
                <a:solidFill>
                  <a:srgbClr val="264C3D"/>
                </a:solidFill>
                <a:latin typeface="Times New Roman" panose="02020603050405020304" pitchFamily="18" charset="0"/>
                <a:ea typeface="HK Grotesk Light"/>
                <a:cs typeface="Times New Roman" panose="02020603050405020304" pitchFamily="18" charset="0"/>
                <a:sym typeface="HK Grotesk Light"/>
              </a:rPr>
              <a:t>- це вибір, врахування </a:t>
            </a:r>
            <a:r>
              <a:rPr lang="uk-UA" sz="2400" dirty="0" smtClean="0">
                <a:solidFill>
                  <a:srgbClr val="264C3D"/>
                </a:solidFill>
                <a:latin typeface="Times New Roman" panose="02020603050405020304" pitchFamily="18" charset="0"/>
                <a:ea typeface="HK Grotesk Light"/>
                <a:cs typeface="Times New Roman" panose="02020603050405020304" pitchFamily="18" charset="0"/>
                <a:sym typeface="HK Grotesk Light"/>
              </a:rPr>
              <a:t>і взаємна ув’язка шляхів</a:t>
            </a:r>
            <a:r>
              <a:rPr lang="uk-UA" sz="2400" dirty="0">
                <a:solidFill>
                  <a:srgbClr val="264C3D"/>
                </a:solidFill>
                <a:latin typeface="Times New Roman" panose="02020603050405020304" pitchFamily="18" charset="0"/>
                <a:ea typeface="HK Grotesk Light"/>
                <a:cs typeface="Times New Roman" panose="02020603050405020304" pitchFamily="18" charset="0"/>
                <a:sym typeface="HK Grotesk Light"/>
              </a:rPr>
              <a:t>, ситуацій і засобів, необхідних для </a:t>
            </a:r>
            <a:r>
              <a:rPr lang="uk-UA" sz="2400" dirty="0" smtClean="0">
                <a:solidFill>
                  <a:srgbClr val="264C3D"/>
                </a:solidFill>
                <a:latin typeface="Times New Roman" panose="02020603050405020304" pitchFamily="18" charset="0"/>
                <a:ea typeface="HK Grotesk Light"/>
                <a:cs typeface="Times New Roman" panose="02020603050405020304" pitchFamily="18" charset="0"/>
                <a:sym typeface="HK Grotesk Light"/>
              </a:rPr>
              <a:t>досягнення головної </a:t>
            </a:r>
            <a:r>
              <a:rPr lang="uk-UA" sz="2400" dirty="0">
                <a:solidFill>
                  <a:srgbClr val="264C3D"/>
                </a:solidFill>
                <a:latin typeface="Times New Roman" panose="02020603050405020304" pitchFamily="18" charset="0"/>
                <a:ea typeface="HK Grotesk Light"/>
                <a:cs typeface="Times New Roman" panose="02020603050405020304" pitchFamily="18" charset="0"/>
                <a:sym typeface="HK Grotesk Light"/>
              </a:rPr>
              <a:t>мети. Вибір тієї чи </a:t>
            </a:r>
            <a:r>
              <a:rPr lang="uk-UA" sz="2400" dirty="0" smtClean="0">
                <a:solidFill>
                  <a:srgbClr val="264C3D"/>
                </a:solidFill>
                <a:latin typeface="Times New Roman" panose="02020603050405020304" pitchFamily="18" charset="0"/>
                <a:ea typeface="HK Grotesk Light"/>
                <a:cs typeface="Times New Roman" panose="02020603050405020304" pitchFamily="18" charset="0"/>
                <a:sym typeface="HK Grotesk Light"/>
              </a:rPr>
              <a:t>іншої стратегії </a:t>
            </a:r>
            <a:r>
              <a:rPr lang="uk-UA" sz="2400" dirty="0">
                <a:solidFill>
                  <a:srgbClr val="264C3D"/>
                </a:solidFill>
                <a:latin typeface="Times New Roman" panose="02020603050405020304" pitchFamily="18" charset="0"/>
                <a:ea typeface="HK Grotesk Light"/>
                <a:cs typeface="Times New Roman" panose="02020603050405020304" pitchFamily="18" charset="0"/>
                <a:sym typeface="HK Grotesk Light"/>
              </a:rPr>
              <a:t>в першу чергу </a:t>
            </a:r>
            <a:r>
              <a:rPr lang="uk-UA" sz="2400" dirty="0" smtClean="0">
                <a:solidFill>
                  <a:srgbClr val="264C3D"/>
                </a:solidFill>
                <a:latin typeface="Times New Roman" panose="02020603050405020304" pitchFamily="18" charset="0"/>
                <a:ea typeface="HK Grotesk Light"/>
                <a:cs typeface="Times New Roman" panose="02020603050405020304" pitchFamily="18" charset="0"/>
                <a:sym typeface="HK Grotesk Light"/>
              </a:rPr>
              <a:t>визначається: характером </a:t>
            </a:r>
            <a:r>
              <a:rPr lang="uk-UA" sz="2400" dirty="0">
                <a:solidFill>
                  <a:srgbClr val="264C3D"/>
                </a:solidFill>
                <a:latin typeface="Times New Roman" panose="02020603050405020304" pitchFamily="18" charset="0"/>
                <a:ea typeface="HK Grotesk Light"/>
                <a:cs typeface="Times New Roman" panose="02020603050405020304" pitchFamily="18" charset="0"/>
                <a:sym typeface="HK Grotesk Light"/>
              </a:rPr>
              <a:t>мети комунікації; особливостями аудиторії, на </a:t>
            </a:r>
            <a:r>
              <a:rPr lang="uk-UA" sz="2400" dirty="0" smtClean="0">
                <a:solidFill>
                  <a:srgbClr val="264C3D"/>
                </a:solidFill>
                <a:latin typeface="Times New Roman" panose="02020603050405020304" pitchFamily="18" charset="0"/>
                <a:ea typeface="HK Grotesk Light"/>
                <a:cs typeface="Times New Roman" panose="02020603050405020304" pitchFamily="18" charset="0"/>
                <a:sym typeface="HK Grotesk Light"/>
              </a:rPr>
              <a:t>яку передбачається </a:t>
            </a:r>
            <a:r>
              <a:rPr lang="uk-UA" sz="2400" dirty="0">
                <a:solidFill>
                  <a:srgbClr val="264C3D"/>
                </a:solidFill>
                <a:latin typeface="Times New Roman" panose="02020603050405020304" pitchFamily="18" charset="0"/>
                <a:ea typeface="HK Grotesk Light"/>
                <a:cs typeface="Times New Roman" panose="02020603050405020304" pitchFamily="18" charset="0"/>
                <a:sym typeface="HK Grotesk Light"/>
              </a:rPr>
              <a:t>впливати; наявними </a:t>
            </a:r>
            <a:r>
              <a:rPr lang="uk-UA" sz="2400" dirty="0" smtClean="0">
                <a:solidFill>
                  <a:srgbClr val="264C3D"/>
                </a:solidFill>
                <a:latin typeface="Times New Roman" panose="02020603050405020304" pitchFamily="18" charset="0"/>
                <a:ea typeface="HK Grotesk Light"/>
                <a:cs typeface="Times New Roman" panose="02020603050405020304" pitchFamily="18" charset="0"/>
                <a:sym typeface="HK Grotesk Light"/>
              </a:rPr>
              <a:t>ресурсами комунікаторів</a:t>
            </a:r>
            <a:r>
              <a:rPr lang="uk-UA" sz="2400" dirty="0">
                <a:solidFill>
                  <a:srgbClr val="264C3D"/>
                </a:solidFill>
                <a:latin typeface="Times New Roman" panose="02020603050405020304" pitchFamily="18" charset="0"/>
                <a:ea typeface="HK Grotesk Light"/>
                <a:cs typeface="Times New Roman" panose="02020603050405020304" pitchFamily="18" charset="0"/>
                <a:sym typeface="HK Grotesk Light"/>
              </a:rPr>
              <a:t>. </a:t>
            </a:r>
            <a:r>
              <a:rPr lang="en-US" sz="2400" dirty="0">
                <a:solidFill>
                  <a:srgbClr val="264C3D"/>
                </a:solidFill>
                <a:latin typeface="Times New Roman" panose="02020603050405020304" pitchFamily="18" charset="0"/>
                <a:ea typeface="HK Grotesk Light"/>
                <a:cs typeface="Times New Roman" panose="02020603050405020304" pitchFamily="18" charset="0"/>
                <a:sym typeface="HK Grotesk Light"/>
              </a:rPr>
              <a:t>PR-</a:t>
            </a:r>
            <a:r>
              <a:rPr lang="uk-UA" sz="2400" dirty="0" smtClean="0">
                <a:solidFill>
                  <a:srgbClr val="264C3D"/>
                </a:solidFill>
                <a:latin typeface="Times New Roman" panose="02020603050405020304" pitchFamily="18" charset="0"/>
                <a:ea typeface="HK Grotesk Light"/>
                <a:cs typeface="Times New Roman" panose="02020603050405020304" pitchFamily="18" charset="0"/>
                <a:sym typeface="HK Grotesk Light"/>
              </a:rPr>
              <a:t>стратегія - </a:t>
            </a:r>
            <a:r>
              <a:rPr lang="uk-UA" sz="2400" dirty="0">
                <a:solidFill>
                  <a:srgbClr val="264C3D"/>
                </a:solidFill>
                <a:latin typeface="Times New Roman" panose="02020603050405020304" pitchFamily="18" charset="0"/>
                <a:ea typeface="HK Grotesk Light"/>
                <a:cs typeface="Times New Roman" panose="02020603050405020304" pitchFamily="18" charset="0"/>
                <a:sym typeface="HK Grotesk Light"/>
              </a:rPr>
              <a:t>частина системної комплексної маркетинг-стратегії.</a:t>
            </a:r>
            <a:endParaRPr lang="en-US" sz="2400" u="none" dirty="0">
              <a:solidFill>
                <a:srgbClr val="264C3D"/>
              </a:solidFill>
              <a:latin typeface="Times New Roman" panose="02020603050405020304" pitchFamily="18" charset="0"/>
              <a:ea typeface="HK Grotesk Light"/>
              <a:cs typeface="Times New Roman" panose="02020603050405020304" pitchFamily="18" charset="0"/>
              <a:sym typeface="HK Grotesk Light"/>
            </a:endParaRPr>
          </a:p>
        </p:txBody>
      </p:sp>
      <p:grpSp>
        <p:nvGrpSpPr>
          <p:cNvPr id="27" name="Group 27"/>
          <p:cNvGrpSpPr/>
          <p:nvPr/>
        </p:nvGrpSpPr>
        <p:grpSpPr>
          <a:xfrm>
            <a:off x="3806323" y="3477817"/>
            <a:ext cx="3412586" cy="2884885"/>
            <a:chOff x="0" y="0"/>
            <a:chExt cx="2721283" cy="2902876"/>
          </a:xfrm>
        </p:grpSpPr>
        <p:sp>
          <p:nvSpPr>
            <p:cNvPr id="28" name="Freeform 28"/>
            <p:cNvSpPr/>
            <p:nvPr/>
          </p:nvSpPr>
          <p:spPr>
            <a:xfrm>
              <a:off x="0" y="0"/>
              <a:ext cx="2721283" cy="2902876"/>
            </a:xfrm>
            <a:custGeom>
              <a:avLst/>
              <a:gdLst/>
              <a:ahLst/>
              <a:cxnLst/>
              <a:rect l="l" t="t" r="r" b="b"/>
              <a:pathLst>
                <a:path w="2721283" h="2902876">
                  <a:moveTo>
                    <a:pt x="2596823" y="2902876"/>
                  </a:moveTo>
                  <a:lnTo>
                    <a:pt x="124460" y="2902876"/>
                  </a:lnTo>
                  <a:cubicBezTo>
                    <a:pt x="55880" y="2902876"/>
                    <a:pt x="0" y="2846996"/>
                    <a:pt x="0" y="2778416"/>
                  </a:cubicBezTo>
                  <a:lnTo>
                    <a:pt x="0" y="124460"/>
                  </a:lnTo>
                  <a:cubicBezTo>
                    <a:pt x="0" y="55880"/>
                    <a:pt x="55880" y="0"/>
                    <a:pt x="124460" y="0"/>
                  </a:cubicBezTo>
                  <a:lnTo>
                    <a:pt x="2596823" y="0"/>
                  </a:lnTo>
                  <a:cubicBezTo>
                    <a:pt x="2665403" y="0"/>
                    <a:pt x="2721283" y="55880"/>
                    <a:pt x="2721283" y="124460"/>
                  </a:cubicBezTo>
                  <a:lnTo>
                    <a:pt x="2721283" y="2778416"/>
                  </a:lnTo>
                  <a:cubicBezTo>
                    <a:pt x="2721283" y="2846996"/>
                    <a:pt x="2665403" y="2902876"/>
                    <a:pt x="2596823" y="2902876"/>
                  </a:cubicBezTo>
                  <a:close/>
                </a:path>
              </a:pathLst>
            </a:custGeom>
            <a:solidFill>
              <a:srgbClr val="FFFFFF"/>
            </a:solidFill>
          </p:spPr>
        </p:sp>
      </p:grpSp>
      <p:sp>
        <p:nvSpPr>
          <p:cNvPr id="31" name="TextBox 31"/>
          <p:cNvSpPr txBox="1"/>
          <p:nvPr/>
        </p:nvSpPr>
        <p:spPr>
          <a:xfrm>
            <a:off x="3982424" y="3824217"/>
            <a:ext cx="3099326" cy="1692771"/>
          </a:xfrm>
          <a:prstGeom prst="rect">
            <a:avLst/>
          </a:prstGeom>
        </p:spPr>
        <p:txBody>
          <a:bodyPr wrap="square" lIns="0" tIns="0" rIns="0" bIns="0" rtlCol="0" anchor="t">
            <a:spAutoFit/>
          </a:bodyPr>
          <a:lstStyle/>
          <a:p>
            <a:pPr lvl="0" algn="ctr"/>
            <a:r>
              <a:rPr lang="ru-RU" sz="2200" dirty="0" err="1">
                <a:solidFill>
                  <a:srgbClr val="264C3D"/>
                </a:solidFill>
                <a:latin typeface="Times New Roman" panose="02020603050405020304" pitchFamily="18" charset="0"/>
                <a:ea typeface="HK Grotesk Light"/>
                <a:cs typeface="Times New Roman" panose="02020603050405020304" pitchFamily="18" charset="0"/>
                <a:sym typeface="HK Grotesk Light"/>
              </a:rPr>
              <a:t>Стратегії</a:t>
            </a:r>
            <a:r>
              <a:rPr lang="ru-RU" sz="2200" dirty="0">
                <a:solidFill>
                  <a:srgbClr val="264C3D"/>
                </a:solidFill>
                <a:latin typeface="Times New Roman" panose="02020603050405020304" pitchFamily="18" charset="0"/>
                <a:ea typeface="HK Grotesk Light"/>
                <a:cs typeface="Times New Roman" panose="02020603050405020304" pitchFamily="18" charset="0"/>
                <a:sym typeface="HK Grotesk Light"/>
              </a:rPr>
              <a:t> </a:t>
            </a:r>
            <a:r>
              <a:rPr lang="ru-RU" sz="2200" dirty="0" err="1">
                <a:solidFill>
                  <a:srgbClr val="264C3D"/>
                </a:solidFill>
                <a:latin typeface="Times New Roman" panose="02020603050405020304" pitchFamily="18" charset="0"/>
                <a:ea typeface="HK Grotesk Light"/>
                <a:cs typeface="Times New Roman" panose="02020603050405020304" pitchFamily="18" charset="0"/>
                <a:sym typeface="HK Grotesk Light"/>
              </a:rPr>
              <a:t>властиві</a:t>
            </a:r>
            <a:r>
              <a:rPr lang="ru-RU" sz="2200" dirty="0">
                <a:solidFill>
                  <a:srgbClr val="264C3D"/>
                </a:solidFill>
                <a:latin typeface="Times New Roman" panose="02020603050405020304" pitchFamily="18" charset="0"/>
                <a:ea typeface="HK Grotesk Light"/>
                <a:cs typeface="Times New Roman" panose="02020603050405020304" pitchFamily="18" charset="0"/>
                <a:sym typeface="HK Grotesk Light"/>
              </a:rPr>
              <a:t> </a:t>
            </a:r>
            <a:r>
              <a:rPr lang="ru-RU" sz="2200" dirty="0" err="1">
                <a:solidFill>
                  <a:srgbClr val="264C3D"/>
                </a:solidFill>
                <a:latin typeface="Times New Roman" panose="02020603050405020304" pitchFamily="18" charset="0"/>
                <a:ea typeface="HK Grotesk Light"/>
                <a:cs typeface="Times New Roman" panose="02020603050405020304" pitchFamily="18" charset="0"/>
                <a:sym typeface="HK Grotesk Light"/>
              </a:rPr>
              <a:t>такі</a:t>
            </a:r>
            <a:r>
              <a:rPr lang="ru-RU" sz="2200" dirty="0">
                <a:solidFill>
                  <a:srgbClr val="264C3D"/>
                </a:solidFill>
                <a:latin typeface="Times New Roman" panose="02020603050405020304" pitchFamily="18" charset="0"/>
                <a:ea typeface="HK Grotesk Light"/>
                <a:cs typeface="Times New Roman" panose="02020603050405020304" pitchFamily="18" charset="0"/>
                <a:sym typeface="HK Grotesk Light"/>
              </a:rPr>
              <a:t> характеристики, як структура, </a:t>
            </a:r>
            <a:r>
              <a:rPr lang="ru-RU" sz="2200" dirty="0" err="1">
                <a:solidFill>
                  <a:srgbClr val="264C3D"/>
                </a:solidFill>
                <a:latin typeface="Times New Roman" panose="02020603050405020304" pitchFamily="18" charset="0"/>
                <a:ea typeface="HK Grotesk Light"/>
                <a:cs typeface="Times New Roman" panose="02020603050405020304" pitchFamily="18" charset="0"/>
                <a:sym typeface="HK Grotesk Light"/>
              </a:rPr>
              <a:t>чіткість</a:t>
            </a:r>
            <a:r>
              <a:rPr lang="ru-RU" sz="2200" dirty="0">
                <a:solidFill>
                  <a:srgbClr val="264C3D"/>
                </a:solidFill>
                <a:latin typeface="Times New Roman" panose="02020603050405020304" pitchFamily="18" charset="0"/>
                <a:ea typeface="HK Grotesk Light"/>
                <a:cs typeface="Times New Roman" panose="02020603050405020304" pitchFamily="18" charset="0"/>
                <a:sym typeface="HK Grotesk Light"/>
              </a:rPr>
              <a:t>,</a:t>
            </a:r>
          </a:p>
          <a:p>
            <a:pPr lvl="0" algn="ctr"/>
            <a:r>
              <a:rPr lang="ru-RU" sz="2200" dirty="0" err="1">
                <a:solidFill>
                  <a:srgbClr val="264C3D"/>
                </a:solidFill>
                <a:latin typeface="Times New Roman" panose="02020603050405020304" pitchFamily="18" charset="0"/>
                <a:ea typeface="HK Grotesk Light"/>
                <a:cs typeface="Times New Roman" panose="02020603050405020304" pitchFamily="18" charset="0"/>
                <a:sym typeface="HK Grotesk Light"/>
              </a:rPr>
              <a:t>конкретність</a:t>
            </a:r>
            <a:r>
              <a:rPr lang="ru-RU" sz="2200" dirty="0">
                <a:solidFill>
                  <a:srgbClr val="264C3D"/>
                </a:solidFill>
                <a:latin typeface="Times New Roman" panose="02020603050405020304" pitchFamily="18" charset="0"/>
                <a:ea typeface="HK Grotesk Light"/>
                <a:cs typeface="Times New Roman" panose="02020603050405020304" pitchFamily="18" charset="0"/>
                <a:sym typeface="HK Grotesk Light"/>
              </a:rPr>
              <a:t>, </a:t>
            </a:r>
            <a:r>
              <a:rPr lang="ru-RU" sz="2200" dirty="0" err="1">
                <a:solidFill>
                  <a:srgbClr val="264C3D"/>
                </a:solidFill>
                <a:latin typeface="Times New Roman" panose="02020603050405020304" pitchFamily="18" charset="0"/>
                <a:ea typeface="HK Grotesk Light"/>
                <a:cs typeface="Times New Roman" panose="02020603050405020304" pitchFamily="18" charset="0"/>
                <a:sym typeface="HK Grotesk Light"/>
              </a:rPr>
              <a:t>визначеність</a:t>
            </a:r>
            <a:r>
              <a:rPr lang="ru-RU" sz="2200" dirty="0">
                <a:solidFill>
                  <a:srgbClr val="264C3D"/>
                </a:solidFill>
                <a:latin typeface="Times New Roman" panose="02020603050405020304" pitchFamily="18" charset="0"/>
                <a:ea typeface="HK Grotesk Light"/>
                <a:cs typeface="Times New Roman" panose="02020603050405020304" pitchFamily="18" charset="0"/>
                <a:sym typeface="HK Grotesk Light"/>
              </a:rPr>
              <a:t> </a:t>
            </a:r>
            <a:r>
              <a:rPr lang="ru-RU" sz="2200" dirty="0" err="1">
                <a:solidFill>
                  <a:srgbClr val="264C3D"/>
                </a:solidFill>
                <a:latin typeface="Times New Roman" panose="02020603050405020304" pitchFamily="18" charset="0"/>
                <a:ea typeface="HK Grotesk Light"/>
                <a:cs typeface="Times New Roman" panose="02020603050405020304" pitchFamily="18" charset="0"/>
                <a:sym typeface="HK Grotesk Light"/>
              </a:rPr>
              <a:t>тощо</a:t>
            </a:r>
            <a:r>
              <a:rPr lang="ru-RU" sz="2200" dirty="0">
                <a:solidFill>
                  <a:srgbClr val="264C3D"/>
                </a:solidFill>
                <a:latin typeface="Times New Roman" panose="02020603050405020304" pitchFamily="18" charset="0"/>
                <a:ea typeface="HK Grotesk Light"/>
                <a:cs typeface="Times New Roman" panose="02020603050405020304" pitchFamily="18" charset="0"/>
                <a:sym typeface="HK Grotesk Light"/>
              </a:rPr>
              <a:t>.</a:t>
            </a:r>
            <a:endParaRPr lang="en-US" sz="2200" u="none" dirty="0">
              <a:solidFill>
                <a:srgbClr val="264C3D"/>
              </a:solidFill>
              <a:latin typeface="Times New Roman" panose="02020603050405020304" pitchFamily="18" charset="0"/>
              <a:ea typeface="HK Grotesk Light"/>
              <a:cs typeface="Times New Roman" panose="02020603050405020304" pitchFamily="18" charset="0"/>
              <a:sym typeface="HK Grotesk Light"/>
            </a:endParaRPr>
          </a:p>
        </p:txBody>
      </p:sp>
      <p:sp>
        <p:nvSpPr>
          <p:cNvPr id="34" name="TextBox 34"/>
          <p:cNvSpPr txBox="1"/>
          <p:nvPr/>
        </p:nvSpPr>
        <p:spPr>
          <a:xfrm>
            <a:off x="435421" y="438675"/>
            <a:ext cx="2953034" cy="5755422"/>
          </a:xfrm>
          <a:prstGeom prst="rect">
            <a:avLst/>
          </a:prstGeom>
        </p:spPr>
        <p:txBody>
          <a:bodyPr lIns="0" tIns="0" rIns="0" bIns="0" rtlCol="0" anchor="t">
            <a:spAutoFit/>
          </a:bodyPr>
          <a:lstStyle/>
          <a:p>
            <a:pPr lvl="0" algn="ctr"/>
            <a:r>
              <a:rPr lang="en-US" sz="2200" dirty="0">
                <a:solidFill>
                  <a:srgbClr val="264C3D"/>
                </a:solidFill>
                <a:latin typeface="Times New Roman" panose="02020603050405020304" pitchFamily="18" charset="0"/>
                <a:ea typeface="HK Grotesk Light"/>
                <a:cs typeface="Times New Roman" panose="02020603050405020304" pitchFamily="18" charset="0"/>
                <a:sym typeface="HK Grotesk Light"/>
              </a:rPr>
              <a:t>PR-</a:t>
            </a:r>
            <a:r>
              <a:rPr lang="uk-UA" sz="2200" dirty="0">
                <a:solidFill>
                  <a:srgbClr val="264C3D"/>
                </a:solidFill>
                <a:latin typeface="Times New Roman" panose="02020603050405020304" pitchFamily="18" charset="0"/>
                <a:ea typeface="HK Grotesk Light"/>
                <a:cs typeface="Times New Roman" panose="02020603050405020304" pitchFamily="18" charset="0"/>
                <a:sym typeface="HK Grotesk Light"/>
              </a:rPr>
              <a:t>технологія – це сукупність методів, прийомів, засобів, процедур</a:t>
            </a:r>
          </a:p>
          <a:p>
            <a:pPr lvl="0" algn="ctr"/>
            <a:r>
              <a:rPr lang="uk-UA" sz="2200" dirty="0">
                <a:solidFill>
                  <a:srgbClr val="264C3D"/>
                </a:solidFill>
                <a:latin typeface="Times New Roman" panose="02020603050405020304" pitchFamily="18" charset="0"/>
                <a:ea typeface="HK Grotesk Light"/>
                <a:cs typeface="Times New Roman" panose="02020603050405020304" pitchFamily="18" charset="0"/>
                <a:sym typeface="HK Grotesk Light"/>
              </a:rPr>
              <a:t>реалізації функцій системи, спрямованих на підвищення ефективності</a:t>
            </a:r>
          </a:p>
          <a:p>
            <a:pPr lvl="0" algn="ctr"/>
            <a:r>
              <a:rPr lang="uk-UA" sz="2200" dirty="0">
                <a:solidFill>
                  <a:srgbClr val="264C3D"/>
                </a:solidFill>
                <a:latin typeface="Times New Roman" panose="02020603050405020304" pitchFamily="18" charset="0"/>
                <a:ea typeface="HK Grotesk Light"/>
                <a:cs typeface="Times New Roman" panose="02020603050405020304" pitchFamily="18" charset="0"/>
                <a:sym typeface="HK Grotesk Light"/>
              </a:rPr>
              <a:t>процесу і досягнення бажаного результату, на оптимальне і максимально</a:t>
            </a:r>
          </a:p>
          <a:p>
            <a:pPr lvl="0" algn="ctr"/>
            <a:r>
              <a:rPr lang="uk-UA" sz="2200" dirty="0">
                <a:solidFill>
                  <a:srgbClr val="264C3D"/>
                </a:solidFill>
                <a:latin typeface="Times New Roman" panose="02020603050405020304" pitchFamily="18" charset="0"/>
                <a:ea typeface="HK Grotesk Light"/>
                <a:cs typeface="Times New Roman" panose="02020603050405020304" pitchFamily="18" charset="0"/>
                <a:sym typeface="HK Grotesk Light"/>
              </a:rPr>
              <a:t>ефективне виконання цілей і завдань організації в даний час в даному</a:t>
            </a:r>
          </a:p>
          <a:p>
            <a:pPr lvl="0" algn="ctr"/>
            <a:r>
              <a:rPr lang="uk-UA" sz="2200" dirty="0">
                <a:solidFill>
                  <a:srgbClr val="264C3D"/>
                </a:solidFill>
                <a:latin typeface="Times New Roman" panose="02020603050405020304" pitchFamily="18" charset="0"/>
                <a:ea typeface="HK Grotesk Light"/>
                <a:cs typeface="Times New Roman" panose="02020603050405020304" pitchFamily="18" charset="0"/>
                <a:sym typeface="HK Grotesk Light"/>
              </a:rPr>
              <a:t>місці. </a:t>
            </a:r>
            <a:endParaRPr lang="en-US" sz="2200" u="none" dirty="0">
              <a:solidFill>
                <a:srgbClr val="264C3D"/>
              </a:solidFill>
              <a:latin typeface="Times New Roman" panose="02020603050405020304" pitchFamily="18" charset="0"/>
              <a:ea typeface="HK Grotesk Light"/>
              <a:cs typeface="Times New Roman" panose="02020603050405020304" pitchFamily="18" charset="0"/>
              <a:sym typeface="HK Grotesk Light"/>
            </a:endParaRPr>
          </a:p>
        </p:txBody>
      </p:sp>
      <p:grpSp>
        <p:nvGrpSpPr>
          <p:cNvPr id="48" name="Group 48"/>
          <p:cNvGrpSpPr/>
          <p:nvPr/>
        </p:nvGrpSpPr>
        <p:grpSpPr>
          <a:xfrm>
            <a:off x="14663243" y="262243"/>
            <a:ext cx="3412586" cy="6100460"/>
            <a:chOff x="0" y="0"/>
            <a:chExt cx="2721283" cy="5983869"/>
          </a:xfrm>
        </p:grpSpPr>
        <p:sp>
          <p:nvSpPr>
            <p:cNvPr id="49" name="Freeform 49"/>
            <p:cNvSpPr/>
            <p:nvPr/>
          </p:nvSpPr>
          <p:spPr>
            <a:xfrm>
              <a:off x="0" y="0"/>
              <a:ext cx="2721283" cy="5983870"/>
            </a:xfrm>
            <a:custGeom>
              <a:avLst/>
              <a:gdLst/>
              <a:ahLst/>
              <a:cxnLst/>
              <a:rect l="l" t="t" r="r" b="b"/>
              <a:pathLst>
                <a:path w="2721283" h="5983870">
                  <a:moveTo>
                    <a:pt x="2596823" y="5983869"/>
                  </a:moveTo>
                  <a:lnTo>
                    <a:pt x="124460" y="5983869"/>
                  </a:lnTo>
                  <a:cubicBezTo>
                    <a:pt x="55880" y="5983869"/>
                    <a:pt x="0" y="5927989"/>
                    <a:pt x="0" y="5859409"/>
                  </a:cubicBezTo>
                  <a:lnTo>
                    <a:pt x="0" y="124460"/>
                  </a:lnTo>
                  <a:cubicBezTo>
                    <a:pt x="0" y="55880"/>
                    <a:pt x="55880" y="0"/>
                    <a:pt x="124460" y="0"/>
                  </a:cubicBezTo>
                  <a:lnTo>
                    <a:pt x="2596823" y="0"/>
                  </a:lnTo>
                  <a:cubicBezTo>
                    <a:pt x="2665403" y="0"/>
                    <a:pt x="2721283" y="55880"/>
                    <a:pt x="2721283" y="124460"/>
                  </a:cubicBezTo>
                  <a:lnTo>
                    <a:pt x="2721283" y="5859409"/>
                  </a:lnTo>
                  <a:cubicBezTo>
                    <a:pt x="2721283" y="5927989"/>
                    <a:pt x="2665403" y="5983870"/>
                    <a:pt x="2596823" y="5983870"/>
                  </a:cubicBezTo>
                  <a:close/>
                </a:path>
              </a:pathLst>
            </a:custGeom>
            <a:solidFill>
              <a:srgbClr val="FFFFFF"/>
            </a:solidFill>
          </p:spPr>
        </p:sp>
      </p:grpSp>
      <p:sp>
        <p:nvSpPr>
          <p:cNvPr id="52" name="TextBox 52"/>
          <p:cNvSpPr txBox="1"/>
          <p:nvPr/>
        </p:nvSpPr>
        <p:spPr>
          <a:xfrm>
            <a:off x="14888882" y="438675"/>
            <a:ext cx="2953034" cy="5755422"/>
          </a:xfrm>
          <a:prstGeom prst="rect">
            <a:avLst/>
          </a:prstGeom>
        </p:spPr>
        <p:txBody>
          <a:bodyPr lIns="0" tIns="0" rIns="0" bIns="0" rtlCol="0" anchor="t">
            <a:spAutoFit/>
          </a:bodyPr>
          <a:lstStyle/>
          <a:p>
            <a:pPr lvl="0" algn="ctr"/>
            <a:r>
              <a:rPr lang="uk-UA" sz="2200" dirty="0">
                <a:solidFill>
                  <a:srgbClr val="264C3D"/>
                </a:solidFill>
                <a:latin typeface="Times New Roman" panose="02020603050405020304" pitchFamily="18" charset="0"/>
                <a:ea typeface="HK Grotesk Light"/>
                <a:cs typeface="Times New Roman" panose="02020603050405020304" pitchFamily="18" charset="0"/>
                <a:sym typeface="HK Grotesk Light"/>
              </a:rPr>
              <a:t>Розробка </a:t>
            </a:r>
            <a:r>
              <a:rPr lang="en-US" sz="2200" dirty="0">
                <a:solidFill>
                  <a:srgbClr val="264C3D"/>
                </a:solidFill>
                <a:latin typeface="Times New Roman" panose="02020603050405020304" pitchFamily="18" charset="0"/>
                <a:ea typeface="HK Grotesk Light"/>
                <a:cs typeface="Times New Roman" panose="02020603050405020304" pitchFamily="18" charset="0"/>
                <a:sym typeface="HK Grotesk Light"/>
              </a:rPr>
              <a:t>PR-</a:t>
            </a:r>
            <a:r>
              <a:rPr lang="uk-UA" sz="2200" dirty="0">
                <a:solidFill>
                  <a:srgbClr val="264C3D"/>
                </a:solidFill>
                <a:latin typeface="Times New Roman" panose="02020603050405020304" pitchFamily="18" charset="0"/>
                <a:ea typeface="HK Grotesk Light"/>
                <a:cs typeface="Times New Roman" panose="02020603050405020304" pitchFamily="18" charset="0"/>
                <a:sym typeface="HK Grotesk Light"/>
              </a:rPr>
              <a:t>технологій має такі етапи:</a:t>
            </a:r>
          </a:p>
          <a:p>
            <a:pPr lvl="0" algn="ctr"/>
            <a:r>
              <a:rPr lang="uk-UA" sz="2200" dirty="0">
                <a:solidFill>
                  <a:srgbClr val="264C3D"/>
                </a:solidFill>
                <a:latin typeface="Times New Roman" panose="02020603050405020304" pitchFamily="18" charset="0"/>
                <a:ea typeface="HK Grotesk Light"/>
                <a:cs typeface="Times New Roman" panose="02020603050405020304" pitchFamily="18" charset="0"/>
                <a:sym typeface="HK Grotesk Light"/>
              </a:rPr>
              <a:t>1) теоретичний - визначає цілі та завдання, виявляє зв’язки і</a:t>
            </a:r>
          </a:p>
          <a:p>
            <a:pPr lvl="0" algn="ctr"/>
            <a:r>
              <a:rPr lang="uk-UA" sz="2200" dirty="0">
                <a:solidFill>
                  <a:srgbClr val="264C3D"/>
                </a:solidFill>
                <a:latin typeface="Times New Roman" panose="02020603050405020304" pitchFamily="18" charset="0"/>
                <a:ea typeface="HK Grotesk Light"/>
                <a:cs typeface="Times New Roman" panose="02020603050405020304" pitchFamily="18" charset="0"/>
                <a:sym typeface="HK Grotesk Light"/>
              </a:rPr>
              <a:t>закономірності;</a:t>
            </a:r>
          </a:p>
          <a:p>
            <a:pPr lvl="0" algn="ctr"/>
            <a:r>
              <a:rPr lang="uk-UA" sz="2200" dirty="0">
                <a:solidFill>
                  <a:srgbClr val="264C3D"/>
                </a:solidFill>
                <a:latin typeface="Times New Roman" panose="02020603050405020304" pitchFamily="18" charset="0"/>
                <a:ea typeface="HK Grotesk Light"/>
                <a:cs typeface="Times New Roman" panose="02020603050405020304" pitchFamily="18" charset="0"/>
                <a:sym typeface="HK Grotesk Light"/>
              </a:rPr>
              <a:t>2) методичний - характерний розробкою і деталізацією спеціальних</a:t>
            </a:r>
          </a:p>
          <a:p>
            <a:pPr lvl="0" algn="ctr"/>
            <a:r>
              <a:rPr lang="uk-UA" sz="2200" dirty="0">
                <a:solidFill>
                  <a:srgbClr val="264C3D"/>
                </a:solidFill>
                <a:latin typeface="Times New Roman" panose="02020603050405020304" pitchFamily="18" charset="0"/>
                <a:ea typeface="HK Grotesk Light"/>
                <a:cs typeface="Times New Roman" panose="02020603050405020304" pitchFamily="18" charset="0"/>
                <a:sym typeface="HK Grotesk Light"/>
              </a:rPr>
              <a:t>заходів;</a:t>
            </a:r>
          </a:p>
          <a:p>
            <a:pPr lvl="0" algn="ctr"/>
            <a:r>
              <a:rPr lang="uk-UA" sz="2200" dirty="0">
                <a:solidFill>
                  <a:srgbClr val="264C3D"/>
                </a:solidFill>
                <a:latin typeface="Times New Roman" panose="02020603050405020304" pitchFamily="18" charset="0"/>
                <a:ea typeface="HK Grotesk Light"/>
                <a:cs typeface="Times New Roman" panose="02020603050405020304" pitchFamily="18" charset="0"/>
                <a:sym typeface="HK Grotesk Light"/>
              </a:rPr>
              <a:t>3) процедурний - включає в себе практичну діяльність по досягненню</a:t>
            </a:r>
          </a:p>
          <a:p>
            <a:pPr lvl="0" algn="ctr"/>
            <a:r>
              <a:rPr lang="uk-UA" sz="2200" dirty="0">
                <a:solidFill>
                  <a:srgbClr val="264C3D"/>
                </a:solidFill>
                <a:latin typeface="Times New Roman" panose="02020603050405020304" pitchFamily="18" charset="0"/>
                <a:ea typeface="HK Grotesk Light"/>
                <a:cs typeface="Times New Roman" panose="02020603050405020304" pitchFamily="18" charset="0"/>
                <a:sym typeface="HK Grotesk Light"/>
              </a:rPr>
              <a:t>поставлених завдань.</a:t>
            </a:r>
            <a:endParaRPr lang="en-US" sz="2200" u="none" dirty="0">
              <a:solidFill>
                <a:srgbClr val="264C3D"/>
              </a:solidFill>
              <a:latin typeface="Times New Roman" panose="02020603050405020304" pitchFamily="18" charset="0"/>
              <a:ea typeface="HK Grotesk Light"/>
              <a:cs typeface="Times New Roman" panose="02020603050405020304" pitchFamily="18" charset="0"/>
              <a:sym typeface="HK Grotesk Ligh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9427D"/>
        </a:solidFill>
        <a:effectLst/>
      </p:bgPr>
    </p:bg>
    <p:spTree>
      <p:nvGrpSpPr>
        <p:cNvPr id="1" name=""/>
        <p:cNvGrpSpPr/>
        <p:nvPr/>
      </p:nvGrpSpPr>
      <p:grpSpPr>
        <a:xfrm>
          <a:off x="0" y="0"/>
          <a:ext cx="0" cy="0"/>
          <a:chOff x="0" y="0"/>
          <a:chExt cx="0" cy="0"/>
        </a:xfrm>
      </p:grpSpPr>
      <p:grpSp>
        <p:nvGrpSpPr>
          <p:cNvPr id="2" name="Group 2"/>
          <p:cNvGrpSpPr/>
          <p:nvPr/>
        </p:nvGrpSpPr>
        <p:grpSpPr>
          <a:xfrm>
            <a:off x="255062" y="255439"/>
            <a:ext cx="4265532" cy="4746921"/>
            <a:chOff x="0" y="0"/>
            <a:chExt cx="2721283" cy="3028395"/>
          </a:xfrm>
        </p:grpSpPr>
        <p:sp>
          <p:nvSpPr>
            <p:cNvPr id="3" name="Freeform 3"/>
            <p:cNvSpPr/>
            <p:nvPr/>
          </p:nvSpPr>
          <p:spPr>
            <a:xfrm>
              <a:off x="0" y="0"/>
              <a:ext cx="2721283" cy="3028395"/>
            </a:xfrm>
            <a:custGeom>
              <a:avLst/>
              <a:gdLst/>
              <a:ahLst/>
              <a:cxnLst/>
              <a:rect l="l" t="t" r="r" b="b"/>
              <a:pathLst>
                <a:path w="2721283" h="3028395">
                  <a:moveTo>
                    <a:pt x="2596823" y="3028395"/>
                  </a:moveTo>
                  <a:lnTo>
                    <a:pt x="124460" y="3028395"/>
                  </a:lnTo>
                  <a:cubicBezTo>
                    <a:pt x="55880" y="3028395"/>
                    <a:pt x="0" y="2972515"/>
                    <a:pt x="0" y="2903935"/>
                  </a:cubicBezTo>
                  <a:lnTo>
                    <a:pt x="0" y="124460"/>
                  </a:lnTo>
                  <a:cubicBezTo>
                    <a:pt x="0" y="55880"/>
                    <a:pt x="55880" y="0"/>
                    <a:pt x="124460" y="0"/>
                  </a:cubicBezTo>
                  <a:lnTo>
                    <a:pt x="2596823" y="0"/>
                  </a:lnTo>
                  <a:cubicBezTo>
                    <a:pt x="2665403" y="0"/>
                    <a:pt x="2721283" y="55880"/>
                    <a:pt x="2721283" y="124460"/>
                  </a:cubicBezTo>
                  <a:lnTo>
                    <a:pt x="2721283" y="2903935"/>
                  </a:lnTo>
                  <a:cubicBezTo>
                    <a:pt x="2721283" y="2972515"/>
                    <a:pt x="2665403" y="3028395"/>
                    <a:pt x="2596823" y="3028395"/>
                  </a:cubicBezTo>
                  <a:close/>
                </a:path>
              </a:pathLst>
            </a:custGeom>
            <a:solidFill>
              <a:srgbClr val="FFFFFF"/>
            </a:solidFill>
          </p:spPr>
        </p:sp>
      </p:grpSp>
      <p:grpSp>
        <p:nvGrpSpPr>
          <p:cNvPr id="4" name="Group 4"/>
          <p:cNvGrpSpPr/>
          <p:nvPr/>
        </p:nvGrpSpPr>
        <p:grpSpPr>
          <a:xfrm>
            <a:off x="4759177" y="255439"/>
            <a:ext cx="4265532" cy="4746921"/>
            <a:chOff x="0" y="0"/>
            <a:chExt cx="2721283" cy="3028395"/>
          </a:xfrm>
        </p:grpSpPr>
        <p:sp>
          <p:nvSpPr>
            <p:cNvPr id="5" name="Freeform 5"/>
            <p:cNvSpPr/>
            <p:nvPr/>
          </p:nvSpPr>
          <p:spPr>
            <a:xfrm>
              <a:off x="0" y="0"/>
              <a:ext cx="2721283" cy="3028395"/>
            </a:xfrm>
            <a:custGeom>
              <a:avLst/>
              <a:gdLst/>
              <a:ahLst/>
              <a:cxnLst/>
              <a:rect l="l" t="t" r="r" b="b"/>
              <a:pathLst>
                <a:path w="2721283" h="3028395">
                  <a:moveTo>
                    <a:pt x="2596823" y="3028395"/>
                  </a:moveTo>
                  <a:lnTo>
                    <a:pt x="124460" y="3028395"/>
                  </a:lnTo>
                  <a:cubicBezTo>
                    <a:pt x="55880" y="3028395"/>
                    <a:pt x="0" y="2972515"/>
                    <a:pt x="0" y="2903935"/>
                  </a:cubicBezTo>
                  <a:lnTo>
                    <a:pt x="0" y="124460"/>
                  </a:lnTo>
                  <a:cubicBezTo>
                    <a:pt x="0" y="55880"/>
                    <a:pt x="55880" y="0"/>
                    <a:pt x="124460" y="0"/>
                  </a:cubicBezTo>
                  <a:lnTo>
                    <a:pt x="2596823" y="0"/>
                  </a:lnTo>
                  <a:cubicBezTo>
                    <a:pt x="2665403" y="0"/>
                    <a:pt x="2721283" y="55880"/>
                    <a:pt x="2721283" y="124460"/>
                  </a:cubicBezTo>
                  <a:lnTo>
                    <a:pt x="2721283" y="2903935"/>
                  </a:lnTo>
                  <a:cubicBezTo>
                    <a:pt x="2721283" y="2972515"/>
                    <a:pt x="2665403" y="3028395"/>
                    <a:pt x="2596823" y="3028395"/>
                  </a:cubicBezTo>
                  <a:close/>
                </a:path>
              </a:pathLst>
            </a:custGeom>
            <a:solidFill>
              <a:srgbClr val="FFFFFF"/>
            </a:solidFill>
          </p:spPr>
        </p:sp>
      </p:grpSp>
      <p:grpSp>
        <p:nvGrpSpPr>
          <p:cNvPr id="6" name="Group 6"/>
          <p:cNvGrpSpPr/>
          <p:nvPr/>
        </p:nvGrpSpPr>
        <p:grpSpPr>
          <a:xfrm>
            <a:off x="9263291" y="255439"/>
            <a:ext cx="4265532" cy="4746921"/>
            <a:chOff x="0" y="0"/>
            <a:chExt cx="2721283" cy="3028395"/>
          </a:xfrm>
        </p:grpSpPr>
        <p:sp>
          <p:nvSpPr>
            <p:cNvPr id="7" name="Freeform 7"/>
            <p:cNvSpPr/>
            <p:nvPr/>
          </p:nvSpPr>
          <p:spPr>
            <a:xfrm>
              <a:off x="0" y="0"/>
              <a:ext cx="2721283" cy="3028395"/>
            </a:xfrm>
            <a:custGeom>
              <a:avLst/>
              <a:gdLst/>
              <a:ahLst/>
              <a:cxnLst/>
              <a:rect l="l" t="t" r="r" b="b"/>
              <a:pathLst>
                <a:path w="2721283" h="3028395">
                  <a:moveTo>
                    <a:pt x="2596823" y="3028395"/>
                  </a:moveTo>
                  <a:lnTo>
                    <a:pt x="124460" y="3028395"/>
                  </a:lnTo>
                  <a:cubicBezTo>
                    <a:pt x="55880" y="3028395"/>
                    <a:pt x="0" y="2972515"/>
                    <a:pt x="0" y="2903935"/>
                  </a:cubicBezTo>
                  <a:lnTo>
                    <a:pt x="0" y="124460"/>
                  </a:lnTo>
                  <a:cubicBezTo>
                    <a:pt x="0" y="55880"/>
                    <a:pt x="55880" y="0"/>
                    <a:pt x="124460" y="0"/>
                  </a:cubicBezTo>
                  <a:lnTo>
                    <a:pt x="2596823" y="0"/>
                  </a:lnTo>
                  <a:cubicBezTo>
                    <a:pt x="2665403" y="0"/>
                    <a:pt x="2721283" y="55880"/>
                    <a:pt x="2721283" y="124460"/>
                  </a:cubicBezTo>
                  <a:lnTo>
                    <a:pt x="2721283" y="2903935"/>
                  </a:lnTo>
                  <a:cubicBezTo>
                    <a:pt x="2721283" y="2972515"/>
                    <a:pt x="2665403" y="3028395"/>
                    <a:pt x="2596823" y="3028395"/>
                  </a:cubicBezTo>
                  <a:close/>
                </a:path>
              </a:pathLst>
            </a:custGeom>
            <a:solidFill>
              <a:srgbClr val="FFFFFF"/>
            </a:solidFill>
          </p:spPr>
        </p:sp>
      </p:grpSp>
      <p:grpSp>
        <p:nvGrpSpPr>
          <p:cNvPr id="8" name="Group 8"/>
          <p:cNvGrpSpPr/>
          <p:nvPr/>
        </p:nvGrpSpPr>
        <p:grpSpPr>
          <a:xfrm>
            <a:off x="13767406" y="255439"/>
            <a:ext cx="4265532" cy="9776121"/>
            <a:chOff x="0" y="0"/>
            <a:chExt cx="2721283" cy="1979681"/>
          </a:xfrm>
        </p:grpSpPr>
        <p:sp>
          <p:nvSpPr>
            <p:cNvPr id="9" name="Freeform 9"/>
            <p:cNvSpPr/>
            <p:nvPr/>
          </p:nvSpPr>
          <p:spPr>
            <a:xfrm>
              <a:off x="0" y="0"/>
              <a:ext cx="2721283" cy="1979681"/>
            </a:xfrm>
            <a:custGeom>
              <a:avLst/>
              <a:gdLst/>
              <a:ahLst/>
              <a:cxnLst/>
              <a:rect l="l" t="t" r="r" b="b"/>
              <a:pathLst>
                <a:path w="2721283" h="1979681">
                  <a:moveTo>
                    <a:pt x="2596823" y="1979681"/>
                  </a:moveTo>
                  <a:lnTo>
                    <a:pt x="124460" y="1979681"/>
                  </a:lnTo>
                  <a:cubicBezTo>
                    <a:pt x="55880" y="1979681"/>
                    <a:pt x="0" y="1923801"/>
                    <a:pt x="0" y="1855221"/>
                  </a:cubicBezTo>
                  <a:lnTo>
                    <a:pt x="0" y="124460"/>
                  </a:lnTo>
                  <a:cubicBezTo>
                    <a:pt x="0" y="55880"/>
                    <a:pt x="55880" y="0"/>
                    <a:pt x="124460" y="0"/>
                  </a:cubicBezTo>
                  <a:lnTo>
                    <a:pt x="2596823" y="0"/>
                  </a:lnTo>
                  <a:cubicBezTo>
                    <a:pt x="2665403" y="0"/>
                    <a:pt x="2721283" y="55880"/>
                    <a:pt x="2721283" y="124460"/>
                  </a:cubicBezTo>
                  <a:lnTo>
                    <a:pt x="2721283" y="1855221"/>
                  </a:lnTo>
                  <a:cubicBezTo>
                    <a:pt x="2721283" y="1923801"/>
                    <a:pt x="2665403" y="1979681"/>
                    <a:pt x="2596823" y="1979681"/>
                  </a:cubicBezTo>
                  <a:close/>
                </a:path>
              </a:pathLst>
            </a:custGeom>
            <a:solidFill>
              <a:srgbClr val="FFFFFF"/>
            </a:solidFill>
          </p:spPr>
        </p:sp>
      </p:grpSp>
      <p:grpSp>
        <p:nvGrpSpPr>
          <p:cNvPr id="10" name="Group 10"/>
          <p:cNvGrpSpPr/>
          <p:nvPr/>
        </p:nvGrpSpPr>
        <p:grpSpPr>
          <a:xfrm>
            <a:off x="255062" y="5284639"/>
            <a:ext cx="4265532" cy="4746921"/>
            <a:chOff x="0" y="0"/>
            <a:chExt cx="2721283" cy="3028395"/>
          </a:xfrm>
        </p:grpSpPr>
        <p:sp>
          <p:nvSpPr>
            <p:cNvPr id="11" name="Freeform 11"/>
            <p:cNvSpPr/>
            <p:nvPr/>
          </p:nvSpPr>
          <p:spPr>
            <a:xfrm>
              <a:off x="0" y="0"/>
              <a:ext cx="2721283" cy="3028395"/>
            </a:xfrm>
            <a:custGeom>
              <a:avLst/>
              <a:gdLst/>
              <a:ahLst/>
              <a:cxnLst/>
              <a:rect l="l" t="t" r="r" b="b"/>
              <a:pathLst>
                <a:path w="2721283" h="3028395">
                  <a:moveTo>
                    <a:pt x="2596823" y="3028395"/>
                  </a:moveTo>
                  <a:lnTo>
                    <a:pt x="124460" y="3028395"/>
                  </a:lnTo>
                  <a:cubicBezTo>
                    <a:pt x="55880" y="3028395"/>
                    <a:pt x="0" y="2972515"/>
                    <a:pt x="0" y="2903935"/>
                  </a:cubicBezTo>
                  <a:lnTo>
                    <a:pt x="0" y="124460"/>
                  </a:lnTo>
                  <a:cubicBezTo>
                    <a:pt x="0" y="55880"/>
                    <a:pt x="55880" y="0"/>
                    <a:pt x="124460" y="0"/>
                  </a:cubicBezTo>
                  <a:lnTo>
                    <a:pt x="2596823" y="0"/>
                  </a:lnTo>
                  <a:cubicBezTo>
                    <a:pt x="2665403" y="0"/>
                    <a:pt x="2721283" y="55880"/>
                    <a:pt x="2721283" y="124460"/>
                  </a:cubicBezTo>
                  <a:lnTo>
                    <a:pt x="2721283" y="2903935"/>
                  </a:lnTo>
                  <a:cubicBezTo>
                    <a:pt x="2721283" y="2972515"/>
                    <a:pt x="2665403" y="3028395"/>
                    <a:pt x="2596823" y="3028395"/>
                  </a:cubicBezTo>
                  <a:close/>
                </a:path>
              </a:pathLst>
            </a:custGeom>
            <a:solidFill>
              <a:srgbClr val="FFFFFF"/>
            </a:solidFill>
          </p:spPr>
        </p:sp>
      </p:grpSp>
      <p:grpSp>
        <p:nvGrpSpPr>
          <p:cNvPr id="12" name="Group 12"/>
          <p:cNvGrpSpPr/>
          <p:nvPr/>
        </p:nvGrpSpPr>
        <p:grpSpPr>
          <a:xfrm>
            <a:off x="4759177" y="5284639"/>
            <a:ext cx="4265532" cy="4746921"/>
            <a:chOff x="0" y="0"/>
            <a:chExt cx="2721283" cy="3028395"/>
          </a:xfrm>
        </p:grpSpPr>
        <p:sp>
          <p:nvSpPr>
            <p:cNvPr id="13" name="Freeform 13"/>
            <p:cNvSpPr/>
            <p:nvPr/>
          </p:nvSpPr>
          <p:spPr>
            <a:xfrm>
              <a:off x="0" y="0"/>
              <a:ext cx="2721283" cy="3028395"/>
            </a:xfrm>
            <a:custGeom>
              <a:avLst/>
              <a:gdLst/>
              <a:ahLst/>
              <a:cxnLst/>
              <a:rect l="l" t="t" r="r" b="b"/>
              <a:pathLst>
                <a:path w="2721283" h="3028395">
                  <a:moveTo>
                    <a:pt x="2596823" y="3028395"/>
                  </a:moveTo>
                  <a:lnTo>
                    <a:pt x="124460" y="3028395"/>
                  </a:lnTo>
                  <a:cubicBezTo>
                    <a:pt x="55880" y="3028395"/>
                    <a:pt x="0" y="2972515"/>
                    <a:pt x="0" y="2903935"/>
                  </a:cubicBezTo>
                  <a:lnTo>
                    <a:pt x="0" y="124460"/>
                  </a:lnTo>
                  <a:cubicBezTo>
                    <a:pt x="0" y="55880"/>
                    <a:pt x="55880" y="0"/>
                    <a:pt x="124460" y="0"/>
                  </a:cubicBezTo>
                  <a:lnTo>
                    <a:pt x="2596823" y="0"/>
                  </a:lnTo>
                  <a:cubicBezTo>
                    <a:pt x="2665403" y="0"/>
                    <a:pt x="2721283" y="55880"/>
                    <a:pt x="2721283" y="124460"/>
                  </a:cubicBezTo>
                  <a:lnTo>
                    <a:pt x="2721283" y="2903935"/>
                  </a:lnTo>
                  <a:cubicBezTo>
                    <a:pt x="2721283" y="2972515"/>
                    <a:pt x="2665403" y="3028395"/>
                    <a:pt x="2596823" y="3028395"/>
                  </a:cubicBezTo>
                  <a:close/>
                </a:path>
              </a:pathLst>
            </a:custGeom>
            <a:solidFill>
              <a:srgbClr val="FFFFFF"/>
            </a:solidFill>
          </p:spPr>
        </p:sp>
      </p:grpSp>
      <p:grpSp>
        <p:nvGrpSpPr>
          <p:cNvPr id="14" name="Group 14"/>
          <p:cNvGrpSpPr/>
          <p:nvPr/>
        </p:nvGrpSpPr>
        <p:grpSpPr>
          <a:xfrm>
            <a:off x="9263291" y="5284639"/>
            <a:ext cx="4265532" cy="4746921"/>
            <a:chOff x="0" y="0"/>
            <a:chExt cx="2721283" cy="3028395"/>
          </a:xfrm>
        </p:grpSpPr>
        <p:sp>
          <p:nvSpPr>
            <p:cNvPr id="15" name="Freeform 15"/>
            <p:cNvSpPr/>
            <p:nvPr/>
          </p:nvSpPr>
          <p:spPr>
            <a:xfrm>
              <a:off x="0" y="0"/>
              <a:ext cx="2721283" cy="3028395"/>
            </a:xfrm>
            <a:custGeom>
              <a:avLst/>
              <a:gdLst/>
              <a:ahLst/>
              <a:cxnLst/>
              <a:rect l="l" t="t" r="r" b="b"/>
              <a:pathLst>
                <a:path w="2721283" h="3028395">
                  <a:moveTo>
                    <a:pt x="2596823" y="3028395"/>
                  </a:moveTo>
                  <a:lnTo>
                    <a:pt x="124460" y="3028395"/>
                  </a:lnTo>
                  <a:cubicBezTo>
                    <a:pt x="55880" y="3028395"/>
                    <a:pt x="0" y="2972515"/>
                    <a:pt x="0" y="2903935"/>
                  </a:cubicBezTo>
                  <a:lnTo>
                    <a:pt x="0" y="124460"/>
                  </a:lnTo>
                  <a:cubicBezTo>
                    <a:pt x="0" y="55880"/>
                    <a:pt x="55880" y="0"/>
                    <a:pt x="124460" y="0"/>
                  </a:cubicBezTo>
                  <a:lnTo>
                    <a:pt x="2596823" y="0"/>
                  </a:lnTo>
                  <a:cubicBezTo>
                    <a:pt x="2665403" y="0"/>
                    <a:pt x="2721283" y="55880"/>
                    <a:pt x="2721283" y="124460"/>
                  </a:cubicBezTo>
                  <a:lnTo>
                    <a:pt x="2721283" y="2903935"/>
                  </a:lnTo>
                  <a:cubicBezTo>
                    <a:pt x="2721283" y="2972515"/>
                    <a:pt x="2665403" y="3028395"/>
                    <a:pt x="2596823" y="3028395"/>
                  </a:cubicBezTo>
                  <a:close/>
                </a:path>
              </a:pathLst>
            </a:custGeom>
            <a:solidFill>
              <a:srgbClr val="FFFFFF"/>
            </a:solidFill>
          </p:spPr>
        </p:sp>
      </p:grpSp>
      <p:sp>
        <p:nvSpPr>
          <p:cNvPr id="17" name="TextBox 17"/>
          <p:cNvSpPr txBox="1"/>
          <p:nvPr/>
        </p:nvSpPr>
        <p:spPr>
          <a:xfrm>
            <a:off x="381000" y="551407"/>
            <a:ext cx="4136314" cy="4154984"/>
          </a:xfrm>
          <a:prstGeom prst="rect">
            <a:avLst/>
          </a:prstGeom>
        </p:spPr>
        <p:txBody>
          <a:bodyPr wrap="square" lIns="0" tIns="0" rIns="0" bIns="0" rtlCol="0" anchor="t">
            <a:spAutoFit/>
          </a:bodyPr>
          <a:lstStyle/>
          <a:p>
            <a:pPr lvl="0" algn="ctr"/>
            <a:r>
              <a:rPr lang="uk-UA" b="1" dirty="0">
                <a:solidFill>
                  <a:srgbClr val="002060"/>
                </a:solidFill>
                <a:latin typeface="Times New Roman" panose="02020603050405020304" pitchFamily="18" charset="0"/>
                <a:cs typeface="Times New Roman" panose="02020603050405020304" pitchFamily="18" charset="0"/>
              </a:rPr>
              <a:t>Повідомлення громадськості (інформування).</a:t>
            </a:r>
            <a:r>
              <a:rPr lang="uk-UA" dirty="0">
                <a:solidFill>
                  <a:srgbClr val="002060"/>
                </a:solidFill>
                <a:latin typeface="Times New Roman" panose="02020603050405020304" pitchFamily="18" charset="0"/>
                <a:cs typeface="Times New Roman" panose="02020603050405020304" pitchFamily="18" charset="0"/>
              </a:rPr>
              <a:t> Такі кампанії мають на меті просто донести інформацію до якомога ширшого загалу, не намагаючись змінити ставлення чи поведінку, а лише підвищити обізнаність. Влада або організація у цьому випадку виступає як джерело фактів. Приклад – офіційні прес-релізи, повідомлення про нові закони або правила. Головний критерій успіху – чи почули люди інформацію. Цей тип нагадує </a:t>
            </a:r>
            <a:r>
              <a:rPr lang="uk-UA" b="1" dirty="0">
                <a:solidFill>
                  <a:srgbClr val="002060"/>
                </a:solidFill>
                <a:latin typeface="Times New Roman" panose="02020603050405020304" pitchFamily="18" charset="0"/>
                <a:cs typeface="Times New Roman" panose="02020603050405020304" pitchFamily="18" charset="0"/>
              </a:rPr>
              <a:t>модель "</a:t>
            </a:r>
            <a:r>
              <a:rPr lang="en-US" b="1" dirty="0">
                <a:solidFill>
                  <a:srgbClr val="002060"/>
                </a:solidFill>
                <a:latin typeface="Times New Roman" panose="02020603050405020304" pitchFamily="18" charset="0"/>
                <a:cs typeface="Times New Roman" panose="02020603050405020304" pitchFamily="18" charset="0"/>
              </a:rPr>
              <a:t>public information"</a:t>
            </a:r>
            <a:r>
              <a:rPr lang="en-US" dirty="0">
                <a:solidFill>
                  <a:srgbClr val="002060"/>
                </a:solidFill>
                <a:latin typeface="Times New Roman" panose="02020603050405020304" pitchFamily="18" charset="0"/>
                <a:cs typeface="Times New Roman" panose="02020603050405020304" pitchFamily="18" charset="0"/>
              </a:rPr>
              <a:t> </a:t>
            </a:r>
            <a:r>
              <a:rPr lang="uk-UA" dirty="0">
                <a:solidFill>
                  <a:srgbClr val="002060"/>
                </a:solidFill>
                <a:latin typeface="Times New Roman" panose="02020603050405020304" pitchFamily="18" charset="0"/>
                <a:cs typeface="Times New Roman" panose="02020603050405020304" pitchFamily="18" charset="0"/>
              </a:rPr>
              <a:t>у класичній теорії </a:t>
            </a:r>
            <a:r>
              <a:rPr lang="uk-UA" dirty="0" err="1">
                <a:solidFill>
                  <a:srgbClr val="002060"/>
                </a:solidFill>
                <a:latin typeface="Times New Roman" panose="02020603050405020304" pitchFamily="18" charset="0"/>
                <a:cs typeface="Times New Roman" panose="02020603050405020304" pitchFamily="18" charset="0"/>
              </a:rPr>
              <a:t>паблік</a:t>
            </a:r>
            <a:r>
              <a:rPr lang="uk-UA" dirty="0">
                <a:solidFill>
                  <a:srgbClr val="002060"/>
                </a:solidFill>
                <a:latin typeface="Times New Roman" panose="02020603050405020304" pitchFamily="18" charset="0"/>
                <a:cs typeface="Times New Roman" panose="02020603050405020304" pitchFamily="18" charset="0"/>
              </a:rPr>
              <a:t> </a:t>
            </a:r>
            <a:r>
              <a:rPr lang="uk-UA" dirty="0" err="1">
                <a:solidFill>
                  <a:srgbClr val="002060"/>
                </a:solidFill>
                <a:latin typeface="Times New Roman" panose="02020603050405020304" pitchFamily="18" charset="0"/>
                <a:cs typeface="Times New Roman" panose="02020603050405020304" pitchFamily="18" charset="0"/>
              </a:rPr>
              <a:t>рілейшнз</a:t>
            </a:r>
            <a:r>
              <a:rPr lang="uk-UA" dirty="0">
                <a:solidFill>
                  <a:srgbClr val="002060"/>
                </a:solidFill>
                <a:latin typeface="Times New Roman" panose="02020603050405020304" pitchFamily="18" charset="0"/>
                <a:cs typeface="Times New Roman" panose="02020603050405020304" pitchFamily="18" charset="0"/>
              </a:rPr>
              <a:t>, де акцент на односторонньому інформуванні.</a:t>
            </a:r>
            <a:endParaRPr lang="en-US" u="none" dirty="0">
              <a:solidFill>
                <a:srgbClr val="002060"/>
              </a:solidFill>
              <a:latin typeface="Times New Roman" panose="02020603050405020304" pitchFamily="18" charset="0"/>
              <a:ea typeface="HK Grotesk Light"/>
              <a:cs typeface="Times New Roman" panose="02020603050405020304" pitchFamily="18" charset="0"/>
              <a:sym typeface="HK Grotesk Light"/>
            </a:endParaRPr>
          </a:p>
        </p:txBody>
      </p:sp>
      <p:sp>
        <p:nvSpPr>
          <p:cNvPr id="20" name="TextBox 20"/>
          <p:cNvSpPr txBox="1"/>
          <p:nvPr/>
        </p:nvSpPr>
        <p:spPr>
          <a:xfrm>
            <a:off x="4953344" y="551407"/>
            <a:ext cx="3713578" cy="4154984"/>
          </a:xfrm>
          <a:prstGeom prst="rect">
            <a:avLst/>
          </a:prstGeom>
        </p:spPr>
        <p:txBody>
          <a:bodyPr wrap="square" lIns="0" tIns="0" rIns="0" bIns="0" rtlCol="0" anchor="t">
            <a:spAutoFit/>
          </a:bodyPr>
          <a:lstStyle/>
          <a:p>
            <a:pPr lvl="0" algn="ctr"/>
            <a:r>
              <a:rPr lang="uk-UA" b="1" dirty="0">
                <a:solidFill>
                  <a:srgbClr val="002060"/>
                </a:solidFill>
                <a:latin typeface="Times New Roman" panose="02020603050405020304" pitchFamily="18" charset="0"/>
                <a:cs typeface="Times New Roman" panose="02020603050405020304" pitchFamily="18" charset="0"/>
              </a:rPr>
              <a:t>Підвищення громадської інформованості (створення обізнаності).</a:t>
            </a:r>
            <a:r>
              <a:rPr lang="uk-UA" dirty="0">
                <a:solidFill>
                  <a:srgbClr val="002060"/>
                </a:solidFill>
                <a:latin typeface="Times New Roman" panose="02020603050405020304" pitchFamily="18" charset="0"/>
                <a:cs typeface="Times New Roman" panose="02020603050405020304" pitchFamily="18" charset="0"/>
              </a:rPr>
              <a:t> Кампанії, що не просто повідомляють факти, а й формують розуміння проблеми, роблять її «видимою» для суспільства. Вони апелюють до емоцій і цінностей, аби тема привернула увагу більшості. Наприклад, </a:t>
            </a:r>
            <a:r>
              <a:rPr lang="uk-UA" b="1" dirty="0">
                <a:solidFill>
                  <a:srgbClr val="002060"/>
                </a:solidFill>
                <a:latin typeface="Times New Roman" panose="02020603050405020304" pitchFamily="18" charset="0"/>
                <a:cs typeface="Times New Roman" panose="02020603050405020304" pitchFamily="18" charset="0"/>
              </a:rPr>
              <a:t>соціальна реклама</a:t>
            </a:r>
            <a:r>
              <a:rPr lang="uk-UA" dirty="0">
                <a:solidFill>
                  <a:srgbClr val="002060"/>
                </a:solidFill>
                <a:latin typeface="Times New Roman" panose="02020603050405020304" pitchFamily="18" charset="0"/>
                <a:cs typeface="Times New Roman" panose="02020603050405020304" pitchFamily="18" charset="0"/>
              </a:rPr>
              <a:t> про небезпеку куріння або про зміну клімату: вона не вимагає негайної дії, але робить проблему </a:t>
            </a:r>
            <a:r>
              <a:rPr lang="uk-UA" dirty="0" err="1">
                <a:solidFill>
                  <a:srgbClr val="002060"/>
                </a:solidFill>
                <a:latin typeface="Times New Roman" panose="02020603050405020304" pitchFamily="18" charset="0"/>
                <a:cs typeface="Times New Roman" panose="02020603050405020304" pitchFamily="18" charset="0"/>
              </a:rPr>
              <a:t>впізнаваною</a:t>
            </a:r>
            <a:r>
              <a:rPr lang="uk-UA" dirty="0">
                <a:solidFill>
                  <a:srgbClr val="002060"/>
                </a:solidFill>
                <a:latin typeface="Times New Roman" panose="02020603050405020304" pitchFamily="18" charset="0"/>
                <a:cs typeface="Times New Roman" panose="02020603050405020304" pitchFamily="18" charset="0"/>
              </a:rPr>
              <a:t>. Мета – щоб люди почали говорити про це, усвідомлювати значущість проблеми.</a:t>
            </a:r>
            <a:endParaRPr lang="en-US" u="none" dirty="0">
              <a:solidFill>
                <a:srgbClr val="002060"/>
              </a:solidFill>
              <a:latin typeface="Times New Roman" panose="02020603050405020304" pitchFamily="18" charset="0"/>
              <a:ea typeface="HK Grotesk Light"/>
              <a:cs typeface="Times New Roman" panose="02020603050405020304" pitchFamily="18" charset="0"/>
              <a:sym typeface="HK Grotesk Light"/>
            </a:endParaRPr>
          </a:p>
        </p:txBody>
      </p:sp>
      <p:sp>
        <p:nvSpPr>
          <p:cNvPr id="22" name="TextBox 22"/>
          <p:cNvSpPr txBox="1"/>
          <p:nvPr/>
        </p:nvSpPr>
        <p:spPr>
          <a:xfrm>
            <a:off x="9448799" y="549593"/>
            <a:ext cx="3960819" cy="3877985"/>
          </a:xfrm>
          <a:prstGeom prst="rect">
            <a:avLst/>
          </a:prstGeom>
        </p:spPr>
        <p:txBody>
          <a:bodyPr wrap="square" lIns="0" tIns="0" rIns="0" bIns="0" rtlCol="0" anchor="t">
            <a:spAutoFit/>
          </a:bodyPr>
          <a:lstStyle/>
          <a:p>
            <a:pPr lvl="0" algn="ctr">
              <a:spcBef>
                <a:spcPct val="0"/>
              </a:spcBef>
            </a:pPr>
            <a:r>
              <a:rPr lang="uk-UA" b="1" dirty="0">
                <a:solidFill>
                  <a:srgbClr val="002060"/>
                </a:solidFill>
                <a:latin typeface="Times New Roman" panose="02020603050405020304" pitchFamily="18" charset="0"/>
                <a:cs typeface="Times New Roman" panose="02020603050405020304" pitchFamily="18" charset="0"/>
              </a:rPr>
              <a:t>Громадське навчання (просвіта).</a:t>
            </a:r>
            <a:r>
              <a:rPr lang="uk-UA" dirty="0">
                <a:solidFill>
                  <a:srgbClr val="002060"/>
                </a:solidFill>
                <a:latin typeface="Times New Roman" panose="02020603050405020304" pitchFamily="18" charset="0"/>
                <a:cs typeface="Times New Roman" panose="02020603050405020304" pitchFamily="18" charset="0"/>
              </a:rPr>
              <a:t> Цей тип спрямований на глибше засвоєння знань, навчання новим навичкам або принципам. Кампанії громадської просвіти пояснюють складні явища простими словами, проводять тренінги, освітні програми. Приклад – програми з </a:t>
            </a:r>
            <a:r>
              <a:rPr lang="uk-UA" dirty="0" err="1">
                <a:solidFill>
                  <a:srgbClr val="002060"/>
                </a:solidFill>
                <a:latin typeface="Times New Roman" panose="02020603050405020304" pitchFamily="18" charset="0"/>
                <a:cs typeface="Times New Roman" panose="02020603050405020304" pitchFamily="18" charset="0"/>
              </a:rPr>
              <a:t>медіаграмотності</a:t>
            </a:r>
            <a:r>
              <a:rPr lang="uk-UA" dirty="0">
                <a:solidFill>
                  <a:srgbClr val="002060"/>
                </a:solidFill>
                <a:latin typeface="Times New Roman" panose="02020603050405020304" pitchFamily="18" charset="0"/>
                <a:cs typeface="Times New Roman" panose="02020603050405020304" pitchFamily="18" charset="0"/>
              </a:rPr>
              <a:t> чи фінансової грамотності, або роз’яснення нової реформи для населення. Така </a:t>
            </a:r>
            <a:r>
              <a:rPr lang="en-US" dirty="0">
                <a:solidFill>
                  <a:srgbClr val="002060"/>
                </a:solidFill>
                <a:latin typeface="Times New Roman" panose="02020603050405020304" pitchFamily="18" charset="0"/>
                <a:cs typeface="Times New Roman" panose="02020603050405020304" pitchFamily="18" charset="0"/>
              </a:rPr>
              <a:t>PR-</a:t>
            </a:r>
            <a:r>
              <a:rPr lang="uk-UA" dirty="0">
                <a:solidFill>
                  <a:srgbClr val="002060"/>
                </a:solidFill>
                <a:latin typeface="Times New Roman" panose="02020603050405020304" pitchFamily="18" charset="0"/>
                <a:cs typeface="Times New Roman" panose="02020603050405020304" pitchFamily="18" charset="0"/>
              </a:rPr>
              <a:t>активність допомагає аудиторії розширити свої знання і краще розуміти суть питань, щоб у подальшому люди могли свідомо приймати рішення.</a:t>
            </a:r>
            <a:endParaRPr lang="en-US" b="1" u="none" dirty="0">
              <a:solidFill>
                <a:srgbClr val="002060"/>
              </a:solidFill>
              <a:latin typeface="Times New Roman" panose="02020603050405020304" pitchFamily="18" charset="0"/>
              <a:ea typeface="HK Grotesk Semi-Bold"/>
              <a:cs typeface="Times New Roman" panose="02020603050405020304" pitchFamily="18" charset="0"/>
              <a:sym typeface="HK Grotesk Semi-Bold"/>
            </a:endParaRPr>
          </a:p>
        </p:txBody>
      </p:sp>
      <p:sp>
        <p:nvSpPr>
          <p:cNvPr id="23" name="TextBox 23"/>
          <p:cNvSpPr txBox="1"/>
          <p:nvPr/>
        </p:nvSpPr>
        <p:spPr>
          <a:xfrm>
            <a:off x="14009268" y="1450412"/>
            <a:ext cx="3781807" cy="5909310"/>
          </a:xfrm>
          <a:prstGeom prst="rect">
            <a:avLst/>
          </a:prstGeom>
        </p:spPr>
        <p:txBody>
          <a:bodyPr wrap="square" lIns="0" tIns="0" rIns="0" bIns="0" rtlCol="0" anchor="t">
            <a:spAutoFit/>
          </a:bodyPr>
          <a:lstStyle/>
          <a:p>
            <a:pPr algn="ctr"/>
            <a:r>
              <a:rPr lang="uk-UA" sz="3200" b="1" dirty="0">
                <a:solidFill>
                  <a:srgbClr val="002060"/>
                </a:solidFill>
                <a:latin typeface="Times New Roman" panose="02020603050405020304" pitchFamily="18" charset="0"/>
                <a:cs typeface="Times New Roman" panose="02020603050405020304" pitchFamily="18" charset="0"/>
              </a:rPr>
              <a:t>Види </a:t>
            </a:r>
            <a:r>
              <a:rPr lang="en-US" sz="3200" b="1" dirty="0">
                <a:solidFill>
                  <a:srgbClr val="002060"/>
                </a:solidFill>
                <a:latin typeface="Times New Roman" panose="02020603050405020304" pitchFamily="18" charset="0"/>
                <a:cs typeface="Times New Roman" panose="02020603050405020304" pitchFamily="18" charset="0"/>
              </a:rPr>
              <a:t>PR-</a:t>
            </a:r>
            <a:r>
              <a:rPr lang="uk-UA" sz="3200" b="1" dirty="0">
                <a:solidFill>
                  <a:srgbClr val="002060"/>
                </a:solidFill>
                <a:latin typeface="Times New Roman" panose="02020603050405020304" pitchFamily="18" charset="0"/>
                <a:cs typeface="Times New Roman" panose="02020603050405020304" pitchFamily="18" charset="0"/>
              </a:rPr>
              <a:t>кампаній</a:t>
            </a:r>
          </a:p>
          <a:p>
            <a:pPr algn="ctr"/>
            <a:r>
              <a:rPr lang="en-US" sz="3200" dirty="0">
                <a:solidFill>
                  <a:srgbClr val="002060"/>
                </a:solidFill>
                <a:latin typeface="Times New Roman" panose="02020603050405020304" pitchFamily="18" charset="0"/>
                <a:cs typeface="Times New Roman" panose="02020603050405020304" pitchFamily="18" charset="0"/>
              </a:rPr>
              <a:t>PR-</a:t>
            </a:r>
            <a:r>
              <a:rPr lang="uk-UA" sz="3200" dirty="0">
                <a:solidFill>
                  <a:srgbClr val="002060"/>
                </a:solidFill>
                <a:latin typeface="Times New Roman" panose="02020603050405020304" pitchFamily="18" charset="0"/>
                <a:cs typeface="Times New Roman" panose="02020603050405020304" pitchFamily="18" charset="0"/>
              </a:rPr>
              <a:t>кампанії можна поділити на кілька типів за метою впливу. Кожен тип має свої завдання і очікуваний результат у поведінці цільової аудиторії. Нижче наведено основні </a:t>
            </a:r>
            <a:r>
              <a:rPr lang="uk-UA" sz="3200" b="1" dirty="0">
                <a:solidFill>
                  <a:srgbClr val="002060"/>
                </a:solidFill>
                <a:latin typeface="Times New Roman" panose="02020603050405020304" pitchFamily="18" charset="0"/>
                <a:cs typeface="Times New Roman" panose="02020603050405020304" pitchFamily="18" charset="0"/>
              </a:rPr>
              <a:t>види </a:t>
            </a:r>
            <a:r>
              <a:rPr lang="en-US" sz="3200" b="1" dirty="0">
                <a:solidFill>
                  <a:srgbClr val="002060"/>
                </a:solidFill>
                <a:latin typeface="Times New Roman" panose="02020603050405020304" pitchFamily="18" charset="0"/>
                <a:cs typeface="Times New Roman" panose="02020603050405020304" pitchFamily="18" charset="0"/>
              </a:rPr>
              <a:t>PR-</a:t>
            </a:r>
            <a:r>
              <a:rPr lang="uk-UA" sz="3200" b="1" dirty="0">
                <a:solidFill>
                  <a:srgbClr val="002060"/>
                </a:solidFill>
                <a:latin typeface="Times New Roman" panose="02020603050405020304" pitchFamily="18" charset="0"/>
                <a:cs typeface="Times New Roman" panose="02020603050405020304" pitchFamily="18" charset="0"/>
              </a:rPr>
              <a:t>кампаній</a:t>
            </a:r>
            <a:r>
              <a:rPr lang="uk-UA" sz="3200" dirty="0">
                <a:solidFill>
                  <a:srgbClr val="002060"/>
                </a:solidFill>
                <a:latin typeface="Times New Roman" panose="02020603050405020304" pitchFamily="18" charset="0"/>
                <a:cs typeface="Times New Roman" panose="02020603050405020304" pitchFamily="18" charset="0"/>
              </a:rPr>
              <a:t> та їх характеристика:</a:t>
            </a:r>
          </a:p>
        </p:txBody>
      </p:sp>
      <p:sp>
        <p:nvSpPr>
          <p:cNvPr id="31" name="TextBox 31"/>
          <p:cNvSpPr txBox="1"/>
          <p:nvPr/>
        </p:nvSpPr>
        <p:spPr>
          <a:xfrm>
            <a:off x="368528" y="5369011"/>
            <a:ext cx="4038600" cy="4578176"/>
          </a:xfrm>
          <a:prstGeom prst="rect">
            <a:avLst/>
          </a:prstGeom>
        </p:spPr>
        <p:txBody>
          <a:bodyPr wrap="square" lIns="0" tIns="0" rIns="0" bIns="0" rtlCol="0" anchor="t">
            <a:spAutoFit/>
          </a:bodyPr>
          <a:lstStyle/>
          <a:p>
            <a:pPr lvl="0" algn="ctr"/>
            <a:r>
              <a:rPr lang="uk-UA" sz="1750" b="1" dirty="0">
                <a:solidFill>
                  <a:srgbClr val="002060"/>
                </a:solidFill>
                <a:latin typeface="Times New Roman" panose="02020603050405020304" pitchFamily="18" charset="0"/>
                <a:cs typeface="Times New Roman" panose="02020603050405020304" pitchFamily="18" charset="0"/>
              </a:rPr>
              <a:t>Посилення позиції та поведінки (закріплення установок).</a:t>
            </a:r>
            <a:r>
              <a:rPr lang="uk-UA" sz="1750" dirty="0">
                <a:solidFill>
                  <a:srgbClr val="002060"/>
                </a:solidFill>
                <a:latin typeface="Times New Roman" panose="02020603050405020304" pitchFamily="18" charset="0"/>
                <a:cs typeface="Times New Roman" panose="02020603050405020304" pitchFamily="18" charset="0"/>
              </a:rPr>
              <a:t> Ціль цих кампаній – підтвердити і зміцнити вже існуючі переконання чи моделі поведінки в аудиторії. Фактично це </a:t>
            </a:r>
            <a:r>
              <a:rPr lang="uk-UA" sz="1750" b="1" dirty="0">
                <a:solidFill>
                  <a:srgbClr val="002060"/>
                </a:solidFill>
                <a:latin typeface="Times New Roman" panose="02020603050405020304" pitchFamily="18" charset="0"/>
                <a:cs typeface="Times New Roman" panose="02020603050405020304" pitchFamily="18" charset="0"/>
              </a:rPr>
              <a:t>підтримувальна комунікація</a:t>
            </a:r>
            <a:r>
              <a:rPr lang="uk-UA" sz="1750" dirty="0">
                <a:solidFill>
                  <a:srgbClr val="002060"/>
                </a:solidFill>
                <a:latin typeface="Times New Roman" panose="02020603050405020304" pitchFamily="18" charset="0"/>
                <a:cs typeface="Times New Roman" panose="02020603050405020304" pitchFamily="18" charset="0"/>
              </a:rPr>
              <a:t>, щоб прихильники ідеї відчували себе правими та мотивованими дотримуватись обраного курсу. Наприклад, після впровадження реформи влада може проводити кампанію, що підкреслює її перші успіхи – щоби люди, які підтримували реформу, укріпилися в думці про її правильність. Рекламні акції для лояльних споживачів теж належать сюди: вони підсилюють лояльність тих, хто вже позитивно налаштований.</a:t>
            </a:r>
            <a:endParaRPr lang="en-US" sz="1750" u="none" dirty="0">
              <a:solidFill>
                <a:srgbClr val="002060"/>
              </a:solidFill>
              <a:latin typeface="Times New Roman" panose="02020603050405020304" pitchFamily="18" charset="0"/>
              <a:ea typeface="HK Grotesk Light"/>
              <a:cs typeface="Times New Roman" panose="02020603050405020304" pitchFamily="18" charset="0"/>
              <a:sym typeface="HK Grotesk Light"/>
            </a:endParaRPr>
          </a:p>
        </p:txBody>
      </p:sp>
      <p:sp>
        <p:nvSpPr>
          <p:cNvPr id="34" name="TextBox 34"/>
          <p:cNvSpPr txBox="1"/>
          <p:nvPr/>
        </p:nvSpPr>
        <p:spPr>
          <a:xfrm>
            <a:off x="4985354" y="5337827"/>
            <a:ext cx="3930045" cy="4708981"/>
          </a:xfrm>
          <a:prstGeom prst="rect">
            <a:avLst/>
          </a:prstGeom>
        </p:spPr>
        <p:txBody>
          <a:bodyPr wrap="square" lIns="0" tIns="0" rIns="0" bIns="0" rtlCol="0" anchor="t">
            <a:spAutoFit/>
          </a:bodyPr>
          <a:lstStyle/>
          <a:p>
            <a:pPr lvl="0" algn="ctr"/>
            <a:r>
              <a:rPr lang="uk-UA" b="1" dirty="0">
                <a:solidFill>
                  <a:srgbClr val="002060"/>
                </a:solidFill>
                <a:latin typeface="Times New Roman" panose="02020603050405020304" pitchFamily="18" charset="0"/>
                <a:cs typeface="Times New Roman" panose="02020603050405020304" pitchFamily="18" charset="0"/>
              </a:rPr>
              <a:t>Зміна думки (переконання, зміна ставлення).</a:t>
            </a:r>
            <a:r>
              <a:rPr lang="uk-UA" dirty="0">
                <a:solidFill>
                  <a:srgbClr val="002060"/>
                </a:solidFill>
                <a:latin typeface="Times New Roman" panose="02020603050405020304" pitchFamily="18" charset="0"/>
                <a:cs typeface="Times New Roman" panose="02020603050405020304" pitchFamily="18" charset="0"/>
              </a:rPr>
              <a:t> Це класична </a:t>
            </a:r>
            <a:r>
              <a:rPr lang="uk-UA" b="1" dirty="0" err="1">
                <a:solidFill>
                  <a:srgbClr val="002060"/>
                </a:solidFill>
                <a:latin typeface="Times New Roman" panose="02020603050405020304" pitchFamily="18" charset="0"/>
                <a:cs typeface="Times New Roman" panose="02020603050405020304" pitchFamily="18" charset="0"/>
              </a:rPr>
              <a:t>переконувальна</a:t>
            </a:r>
            <a:r>
              <a:rPr lang="uk-UA" b="1" dirty="0">
                <a:solidFill>
                  <a:srgbClr val="002060"/>
                </a:solidFill>
                <a:latin typeface="Times New Roman" panose="02020603050405020304" pitchFamily="18" charset="0"/>
                <a:cs typeface="Times New Roman" panose="02020603050405020304" pitchFamily="18" charset="0"/>
              </a:rPr>
              <a:t> </a:t>
            </a:r>
            <a:r>
              <a:rPr lang="en-US" b="1" dirty="0">
                <a:solidFill>
                  <a:srgbClr val="002060"/>
                </a:solidFill>
                <a:latin typeface="Times New Roman" panose="02020603050405020304" pitchFamily="18" charset="0"/>
                <a:cs typeface="Times New Roman" panose="02020603050405020304" pitchFamily="18" charset="0"/>
              </a:rPr>
              <a:t>PR-</a:t>
            </a:r>
            <a:r>
              <a:rPr lang="uk-UA" b="1" dirty="0">
                <a:solidFill>
                  <a:srgbClr val="002060"/>
                </a:solidFill>
                <a:latin typeface="Times New Roman" panose="02020603050405020304" pitchFamily="18" charset="0"/>
                <a:cs typeface="Times New Roman" panose="02020603050405020304" pitchFamily="18" charset="0"/>
              </a:rPr>
              <a:t>кампанія</a:t>
            </a:r>
            <a:r>
              <a:rPr lang="uk-UA" dirty="0">
                <a:solidFill>
                  <a:srgbClr val="002060"/>
                </a:solidFill>
                <a:latin typeface="Times New Roman" panose="02020603050405020304" pitchFamily="18" charset="0"/>
                <a:cs typeface="Times New Roman" panose="02020603050405020304" pitchFamily="18" charset="0"/>
              </a:rPr>
              <a:t>, завдання якої – схилити людей до нової думки або цінності, змінивши їхні попередні установки. Такі кампанії активно використовують риторику, аргументацію, впливають на емоції, можливо – долають упередження. Приклад – кампанія за ратифікацію міжнародної угоди, яка спочатку непопулярна: комунікація має змінити ставлення громадян від негативного до нейтрального чи позитивного. Інший приклад – кампанії проти стигматизації (щоб люди змінили думку про якусь соціальну групу або явище).</a:t>
            </a:r>
            <a:endParaRPr lang="en-US" u="none" dirty="0">
              <a:solidFill>
                <a:srgbClr val="002060"/>
              </a:solidFill>
              <a:latin typeface="Times New Roman" panose="02020603050405020304" pitchFamily="18" charset="0"/>
              <a:ea typeface="HK Grotesk Light"/>
              <a:cs typeface="Times New Roman" panose="02020603050405020304" pitchFamily="18" charset="0"/>
              <a:sym typeface="HK Grotesk Light"/>
            </a:endParaRPr>
          </a:p>
        </p:txBody>
      </p:sp>
      <p:sp>
        <p:nvSpPr>
          <p:cNvPr id="37" name="TextBox 37"/>
          <p:cNvSpPr txBox="1"/>
          <p:nvPr/>
        </p:nvSpPr>
        <p:spPr>
          <a:xfrm>
            <a:off x="9412513" y="5296514"/>
            <a:ext cx="4028817" cy="4578176"/>
          </a:xfrm>
          <a:prstGeom prst="rect">
            <a:avLst/>
          </a:prstGeom>
        </p:spPr>
        <p:txBody>
          <a:bodyPr wrap="square" lIns="0" tIns="0" rIns="0" bIns="0" rtlCol="0" anchor="t">
            <a:spAutoFit/>
          </a:bodyPr>
          <a:lstStyle/>
          <a:p>
            <a:pPr lvl="0" algn="ctr"/>
            <a:r>
              <a:rPr lang="uk-UA" sz="1750" b="1" dirty="0">
                <a:solidFill>
                  <a:srgbClr val="002060"/>
                </a:solidFill>
                <a:latin typeface="Times New Roman" panose="02020603050405020304" pitchFamily="18" charset="0"/>
                <a:cs typeface="Times New Roman" panose="02020603050405020304" pitchFamily="18" charset="0"/>
              </a:rPr>
              <a:t>Зміна поведінки.</a:t>
            </a:r>
            <a:r>
              <a:rPr lang="uk-UA" sz="1750" dirty="0">
                <a:solidFill>
                  <a:srgbClr val="002060"/>
                </a:solidFill>
                <a:latin typeface="Times New Roman" panose="02020603050405020304" pitchFamily="18" charset="0"/>
                <a:cs typeface="Times New Roman" panose="02020603050405020304" pitchFamily="18" charset="0"/>
              </a:rPr>
              <a:t> Найскладніший тип – кампанії, що прагнуть не лише змінити думки, а й спонукати людей </a:t>
            </a:r>
            <a:r>
              <a:rPr lang="uk-UA" sz="1750" b="1" dirty="0">
                <a:solidFill>
                  <a:srgbClr val="002060"/>
                </a:solidFill>
                <a:latin typeface="Times New Roman" panose="02020603050405020304" pitchFamily="18" charset="0"/>
                <a:cs typeface="Times New Roman" panose="02020603050405020304" pitchFamily="18" charset="0"/>
              </a:rPr>
              <a:t>діяти по-іншому</a:t>
            </a:r>
            <a:r>
              <a:rPr lang="uk-UA" sz="1750" dirty="0">
                <a:solidFill>
                  <a:srgbClr val="002060"/>
                </a:solidFill>
                <a:latin typeface="Times New Roman" panose="02020603050405020304" pitchFamily="18" charset="0"/>
                <a:cs typeface="Times New Roman" panose="02020603050405020304" pitchFamily="18" charset="0"/>
              </a:rPr>
              <a:t>. Йдеться про формування нових звичок або соціальних практик. Приклади: заохочення громадян сортувати сміття, вакцинуватися від хвороби, користуватися пасками безпеки, відмовитися від певної продукції тощо. Кампанії зміни поведінки часто спираються на </a:t>
            </a:r>
            <a:r>
              <a:rPr lang="uk-UA" sz="1750" b="1" dirty="0">
                <a:solidFill>
                  <a:srgbClr val="002060"/>
                </a:solidFill>
                <a:latin typeface="Times New Roman" panose="02020603050405020304" pitchFamily="18" charset="0"/>
                <a:cs typeface="Times New Roman" panose="02020603050405020304" pitchFamily="18" charset="0"/>
              </a:rPr>
              <a:t>соціальний маркетинг</a:t>
            </a:r>
            <a:r>
              <a:rPr lang="uk-UA" sz="1750" dirty="0">
                <a:solidFill>
                  <a:srgbClr val="002060"/>
                </a:solidFill>
                <a:latin typeface="Times New Roman" panose="02020603050405020304" pitchFamily="18" charset="0"/>
                <a:cs typeface="Times New Roman" panose="02020603050405020304" pitchFamily="18" charset="0"/>
              </a:rPr>
              <a:t>: поєднання мотивуючих повідомлень, зручних умов для нової поведінки та позитивних підкріплень. Результатом успіху є реальна зміна масової поведінки (наприклад, збільшення відсотка вакцинованих або зменшення курців).</a:t>
            </a:r>
            <a:endParaRPr lang="en-US" sz="1750" u="none" dirty="0">
              <a:solidFill>
                <a:srgbClr val="002060"/>
              </a:solidFill>
              <a:latin typeface="Times New Roman" panose="02020603050405020304" pitchFamily="18" charset="0"/>
              <a:ea typeface="HK Grotesk Light"/>
              <a:cs typeface="Times New Roman" panose="02020603050405020304" pitchFamily="18" charset="0"/>
              <a:sym typeface="HK Grotesk Light"/>
            </a:endParaRPr>
          </a:p>
        </p:txBody>
      </p:sp>
    </p:spTree>
    <p:extLst>
      <p:ext uri="{BB962C8B-B14F-4D97-AF65-F5344CB8AC3E}">
        <p14:creationId xmlns:p14="http://schemas.microsoft.com/office/powerpoint/2010/main" val="4098901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Freeform 2"/>
          <p:cNvSpPr/>
          <p:nvPr/>
        </p:nvSpPr>
        <p:spPr>
          <a:xfrm>
            <a:off x="9745491" y="975052"/>
            <a:ext cx="7094483" cy="8229600"/>
          </a:xfrm>
          <a:custGeom>
            <a:avLst/>
            <a:gdLst/>
            <a:ahLst/>
            <a:cxnLst/>
            <a:rect l="l" t="t" r="r" b="b"/>
            <a:pathLst>
              <a:path w="7094483" h="8229600">
                <a:moveTo>
                  <a:pt x="0" y="0"/>
                </a:moveTo>
                <a:lnTo>
                  <a:pt x="7094483" y="0"/>
                </a:lnTo>
                <a:lnTo>
                  <a:pt x="7094483" y="8229600"/>
                </a:lnTo>
                <a:lnTo>
                  <a:pt x="0" y="8229600"/>
                </a:lnTo>
                <a:lnTo>
                  <a:pt x="0" y="0"/>
                </a:lnTo>
                <a:close/>
              </a:path>
            </a:pathLst>
          </a:custGeom>
          <a:blipFill>
            <a:blip r:embed="rId2">
              <a:alphaModFix amt="18000"/>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12052679" y="1509421"/>
            <a:ext cx="2480108" cy="1108809"/>
            <a:chOff x="0" y="0"/>
            <a:chExt cx="909008" cy="406400"/>
          </a:xfrm>
        </p:grpSpPr>
        <p:sp>
          <p:nvSpPr>
            <p:cNvPr id="4" name="Freeform 4"/>
            <p:cNvSpPr/>
            <p:nvPr/>
          </p:nvSpPr>
          <p:spPr>
            <a:xfrm>
              <a:off x="17780" y="22860"/>
              <a:ext cx="883608" cy="360680"/>
            </a:xfrm>
            <a:custGeom>
              <a:avLst/>
              <a:gdLst/>
              <a:ahLst/>
              <a:cxnLst/>
              <a:rect l="l" t="t" r="r" b="b"/>
              <a:pathLst>
                <a:path w="883608" h="360680">
                  <a:moveTo>
                    <a:pt x="883608" y="180340"/>
                  </a:moveTo>
                  <a:cubicBezTo>
                    <a:pt x="883608" y="81280"/>
                    <a:pt x="803598" y="0"/>
                    <a:pt x="703268" y="0"/>
                  </a:cubicBezTo>
                  <a:lnTo>
                    <a:pt x="172720" y="0"/>
                  </a:lnTo>
                  <a:lnTo>
                    <a:pt x="172720" y="1270"/>
                  </a:lnTo>
                  <a:cubicBezTo>
                    <a:pt x="76200" y="5080"/>
                    <a:pt x="0" y="83820"/>
                    <a:pt x="0" y="180340"/>
                  </a:cubicBezTo>
                  <a:cubicBezTo>
                    <a:pt x="0" y="276860"/>
                    <a:pt x="77470" y="355600"/>
                    <a:pt x="172720" y="359410"/>
                  </a:cubicBezTo>
                  <a:lnTo>
                    <a:pt x="172720" y="360680"/>
                  </a:lnTo>
                  <a:lnTo>
                    <a:pt x="703268" y="360680"/>
                  </a:lnTo>
                  <a:cubicBezTo>
                    <a:pt x="802328" y="360680"/>
                    <a:pt x="883608" y="279400"/>
                    <a:pt x="883608" y="180340"/>
                  </a:cubicBezTo>
                  <a:close/>
                </a:path>
              </a:pathLst>
            </a:custGeom>
            <a:solidFill>
              <a:srgbClr val="63B8A7"/>
            </a:solidFill>
          </p:spPr>
        </p:sp>
      </p:grpSp>
      <p:grpSp>
        <p:nvGrpSpPr>
          <p:cNvPr id="5" name="Group 5"/>
          <p:cNvGrpSpPr/>
          <p:nvPr/>
        </p:nvGrpSpPr>
        <p:grpSpPr>
          <a:xfrm>
            <a:off x="9858157" y="6351063"/>
            <a:ext cx="6869151" cy="1108809"/>
            <a:chOff x="0" y="0"/>
            <a:chExt cx="2517678" cy="406400"/>
          </a:xfrm>
        </p:grpSpPr>
        <p:sp>
          <p:nvSpPr>
            <p:cNvPr id="6" name="Freeform 6"/>
            <p:cNvSpPr/>
            <p:nvPr/>
          </p:nvSpPr>
          <p:spPr>
            <a:xfrm>
              <a:off x="17780" y="22860"/>
              <a:ext cx="2492278" cy="360680"/>
            </a:xfrm>
            <a:custGeom>
              <a:avLst/>
              <a:gdLst/>
              <a:ahLst/>
              <a:cxnLst/>
              <a:rect l="l" t="t" r="r" b="b"/>
              <a:pathLst>
                <a:path w="2492278" h="360680">
                  <a:moveTo>
                    <a:pt x="2492278" y="180340"/>
                  </a:moveTo>
                  <a:cubicBezTo>
                    <a:pt x="2492278" y="81280"/>
                    <a:pt x="2412268" y="0"/>
                    <a:pt x="2311938" y="0"/>
                  </a:cubicBezTo>
                  <a:lnTo>
                    <a:pt x="172720" y="0"/>
                  </a:lnTo>
                  <a:lnTo>
                    <a:pt x="172720" y="1270"/>
                  </a:lnTo>
                  <a:cubicBezTo>
                    <a:pt x="76200" y="5080"/>
                    <a:pt x="0" y="83820"/>
                    <a:pt x="0" y="180340"/>
                  </a:cubicBezTo>
                  <a:cubicBezTo>
                    <a:pt x="0" y="276860"/>
                    <a:pt x="77470" y="355600"/>
                    <a:pt x="172720" y="359410"/>
                  </a:cubicBezTo>
                  <a:lnTo>
                    <a:pt x="172720" y="360680"/>
                  </a:lnTo>
                  <a:lnTo>
                    <a:pt x="2311938" y="360680"/>
                  </a:lnTo>
                  <a:cubicBezTo>
                    <a:pt x="2410998" y="360680"/>
                    <a:pt x="2492278" y="279400"/>
                    <a:pt x="2492278" y="180340"/>
                  </a:cubicBezTo>
                  <a:close/>
                </a:path>
              </a:pathLst>
            </a:custGeom>
            <a:solidFill>
              <a:srgbClr val="09427D"/>
            </a:solidFill>
          </p:spPr>
        </p:sp>
      </p:grpSp>
      <p:grpSp>
        <p:nvGrpSpPr>
          <p:cNvPr id="7" name="Group 7"/>
          <p:cNvGrpSpPr/>
          <p:nvPr/>
        </p:nvGrpSpPr>
        <p:grpSpPr>
          <a:xfrm>
            <a:off x="9326164" y="7574609"/>
            <a:ext cx="7933135" cy="1108809"/>
            <a:chOff x="0" y="0"/>
            <a:chExt cx="2907649" cy="406400"/>
          </a:xfrm>
        </p:grpSpPr>
        <p:sp>
          <p:nvSpPr>
            <p:cNvPr id="8" name="Freeform 8"/>
            <p:cNvSpPr/>
            <p:nvPr/>
          </p:nvSpPr>
          <p:spPr>
            <a:xfrm>
              <a:off x="17780" y="22860"/>
              <a:ext cx="2882249" cy="360680"/>
            </a:xfrm>
            <a:custGeom>
              <a:avLst/>
              <a:gdLst/>
              <a:ahLst/>
              <a:cxnLst/>
              <a:rect l="l" t="t" r="r" b="b"/>
              <a:pathLst>
                <a:path w="2882249" h="360680">
                  <a:moveTo>
                    <a:pt x="2882249" y="180340"/>
                  </a:moveTo>
                  <a:cubicBezTo>
                    <a:pt x="2882249" y="81280"/>
                    <a:pt x="2802240" y="0"/>
                    <a:pt x="2701909" y="0"/>
                  </a:cubicBezTo>
                  <a:lnTo>
                    <a:pt x="172720" y="0"/>
                  </a:lnTo>
                  <a:lnTo>
                    <a:pt x="172720" y="1270"/>
                  </a:lnTo>
                  <a:cubicBezTo>
                    <a:pt x="76200" y="5080"/>
                    <a:pt x="0" y="83820"/>
                    <a:pt x="0" y="180340"/>
                  </a:cubicBezTo>
                  <a:cubicBezTo>
                    <a:pt x="0" y="276860"/>
                    <a:pt x="77470" y="355600"/>
                    <a:pt x="172720" y="359410"/>
                  </a:cubicBezTo>
                  <a:lnTo>
                    <a:pt x="172720" y="360680"/>
                  </a:lnTo>
                  <a:lnTo>
                    <a:pt x="2701909" y="360680"/>
                  </a:lnTo>
                  <a:cubicBezTo>
                    <a:pt x="2800969" y="360680"/>
                    <a:pt x="2882249" y="279400"/>
                    <a:pt x="2882249" y="180340"/>
                  </a:cubicBezTo>
                  <a:close/>
                </a:path>
              </a:pathLst>
            </a:custGeom>
            <a:solidFill>
              <a:srgbClr val="09427D"/>
            </a:solidFill>
          </p:spPr>
        </p:sp>
      </p:grpSp>
      <p:grpSp>
        <p:nvGrpSpPr>
          <p:cNvPr id="9" name="Group 9"/>
          <p:cNvGrpSpPr/>
          <p:nvPr/>
        </p:nvGrpSpPr>
        <p:grpSpPr>
          <a:xfrm>
            <a:off x="10496125" y="5140653"/>
            <a:ext cx="5593214" cy="1108809"/>
            <a:chOff x="0" y="0"/>
            <a:chExt cx="2050022" cy="406400"/>
          </a:xfrm>
        </p:grpSpPr>
        <p:sp>
          <p:nvSpPr>
            <p:cNvPr id="10" name="Freeform 10"/>
            <p:cNvSpPr/>
            <p:nvPr/>
          </p:nvSpPr>
          <p:spPr>
            <a:xfrm>
              <a:off x="17780" y="22860"/>
              <a:ext cx="2024622" cy="360680"/>
            </a:xfrm>
            <a:custGeom>
              <a:avLst/>
              <a:gdLst/>
              <a:ahLst/>
              <a:cxnLst/>
              <a:rect l="l" t="t" r="r" b="b"/>
              <a:pathLst>
                <a:path w="2024622" h="360680">
                  <a:moveTo>
                    <a:pt x="2024622" y="180340"/>
                  </a:moveTo>
                  <a:cubicBezTo>
                    <a:pt x="2024622" y="81280"/>
                    <a:pt x="1944613" y="0"/>
                    <a:pt x="1844282" y="0"/>
                  </a:cubicBezTo>
                  <a:lnTo>
                    <a:pt x="172720" y="0"/>
                  </a:lnTo>
                  <a:lnTo>
                    <a:pt x="172720" y="1270"/>
                  </a:lnTo>
                  <a:cubicBezTo>
                    <a:pt x="76200" y="5080"/>
                    <a:pt x="0" y="83820"/>
                    <a:pt x="0" y="180340"/>
                  </a:cubicBezTo>
                  <a:cubicBezTo>
                    <a:pt x="0" y="276860"/>
                    <a:pt x="77470" y="355600"/>
                    <a:pt x="172720" y="359410"/>
                  </a:cubicBezTo>
                  <a:lnTo>
                    <a:pt x="172720" y="360680"/>
                  </a:lnTo>
                  <a:lnTo>
                    <a:pt x="1844282" y="360680"/>
                  </a:lnTo>
                  <a:cubicBezTo>
                    <a:pt x="1943342" y="360680"/>
                    <a:pt x="2024622" y="279400"/>
                    <a:pt x="2024622" y="180340"/>
                  </a:cubicBezTo>
                  <a:close/>
                </a:path>
              </a:pathLst>
            </a:custGeom>
            <a:solidFill>
              <a:srgbClr val="09427D"/>
            </a:solidFill>
          </p:spPr>
        </p:sp>
      </p:grpSp>
      <p:grpSp>
        <p:nvGrpSpPr>
          <p:cNvPr id="11" name="Group 11"/>
          <p:cNvGrpSpPr/>
          <p:nvPr/>
        </p:nvGrpSpPr>
        <p:grpSpPr>
          <a:xfrm>
            <a:off x="11004284" y="3930242"/>
            <a:ext cx="4576896" cy="1108809"/>
            <a:chOff x="0" y="0"/>
            <a:chExt cx="1677522" cy="406400"/>
          </a:xfrm>
        </p:grpSpPr>
        <p:sp>
          <p:nvSpPr>
            <p:cNvPr id="12" name="Freeform 12"/>
            <p:cNvSpPr/>
            <p:nvPr/>
          </p:nvSpPr>
          <p:spPr>
            <a:xfrm>
              <a:off x="17780" y="22860"/>
              <a:ext cx="1652122" cy="360680"/>
            </a:xfrm>
            <a:custGeom>
              <a:avLst/>
              <a:gdLst/>
              <a:ahLst/>
              <a:cxnLst/>
              <a:rect l="l" t="t" r="r" b="b"/>
              <a:pathLst>
                <a:path w="1652122" h="360680">
                  <a:moveTo>
                    <a:pt x="1652122" y="180340"/>
                  </a:moveTo>
                  <a:cubicBezTo>
                    <a:pt x="1652122" y="81280"/>
                    <a:pt x="1572112" y="0"/>
                    <a:pt x="1471782" y="0"/>
                  </a:cubicBezTo>
                  <a:lnTo>
                    <a:pt x="172720" y="0"/>
                  </a:lnTo>
                  <a:lnTo>
                    <a:pt x="172720" y="1270"/>
                  </a:lnTo>
                  <a:cubicBezTo>
                    <a:pt x="76200" y="5080"/>
                    <a:pt x="0" y="83820"/>
                    <a:pt x="0" y="180340"/>
                  </a:cubicBezTo>
                  <a:cubicBezTo>
                    <a:pt x="0" y="276860"/>
                    <a:pt x="77470" y="355600"/>
                    <a:pt x="172720" y="359410"/>
                  </a:cubicBezTo>
                  <a:lnTo>
                    <a:pt x="172720" y="360680"/>
                  </a:lnTo>
                  <a:lnTo>
                    <a:pt x="1471782" y="360680"/>
                  </a:lnTo>
                  <a:cubicBezTo>
                    <a:pt x="1570842" y="360680"/>
                    <a:pt x="1652122" y="279400"/>
                    <a:pt x="1652122" y="180340"/>
                  </a:cubicBezTo>
                  <a:close/>
                </a:path>
              </a:pathLst>
            </a:custGeom>
            <a:solidFill>
              <a:srgbClr val="63B8A7"/>
            </a:solidFill>
          </p:spPr>
        </p:sp>
      </p:grpSp>
      <p:grpSp>
        <p:nvGrpSpPr>
          <p:cNvPr id="13" name="Group 13"/>
          <p:cNvGrpSpPr/>
          <p:nvPr/>
        </p:nvGrpSpPr>
        <p:grpSpPr>
          <a:xfrm>
            <a:off x="11387276" y="2719832"/>
            <a:ext cx="3810912" cy="1108809"/>
            <a:chOff x="0" y="0"/>
            <a:chExt cx="1396774" cy="406400"/>
          </a:xfrm>
        </p:grpSpPr>
        <p:sp>
          <p:nvSpPr>
            <p:cNvPr id="14" name="Freeform 14"/>
            <p:cNvSpPr/>
            <p:nvPr/>
          </p:nvSpPr>
          <p:spPr>
            <a:xfrm>
              <a:off x="17780" y="22860"/>
              <a:ext cx="1371374" cy="360680"/>
            </a:xfrm>
            <a:custGeom>
              <a:avLst/>
              <a:gdLst/>
              <a:ahLst/>
              <a:cxnLst/>
              <a:rect l="l" t="t" r="r" b="b"/>
              <a:pathLst>
                <a:path w="1371374" h="360680">
                  <a:moveTo>
                    <a:pt x="1371374" y="180340"/>
                  </a:moveTo>
                  <a:cubicBezTo>
                    <a:pt x="1371374" y="81280"/>
                    <a:pt x="1291364" y="0"/>
                    <a:pt x="1191034" y="0"/>
                  </a:cubicBezTo>
                  <a:lnTo>
                    <a:pt x="172720" y="0"/>
                  </a:lnTo>
                  <a:lnTo>
                    <a:pt x="172720" y="1270"/>
                  </a:lnTo>
                  <a:cubicBezTo>
                    <a:pt x="76200" y="5080"/>
                    <a:pt x="0" y="83820"/>
                    <a:pt x="0" y="180340"/>
                  </a:cubicBezTo>
                  <a:cubicBezTo>
                    <a:pt x="0" y="276860"/>
                    <a:pt x="77470" y="355600"/>
                    <a:pt x="172720" y="359410"/>
                  </a:cubicBezTo>
                  <a:lnTo>
                    <a:pt x="172720" y="360680"/>
                  </a:lnTo>
                  <a:lnTo>
                    <a:pt x="1191034" y="360680"/>
                  </a:lnTo>
                  <a:cubicBezTo>
                    <a:pt x="1290094" y="360680"/>
                    <a:pt x="1371374" y="279400"/>
                    <a:pt x="1371374" y="180340"/>
                  </a:cubicBezTo>
                  <a:close/>
                </a:path>
              </a:pathLst>
            </a:custGeom>
            <a:solidFill>
              <a:srgbClr val="63B8A7"/>
            </a:solidFill>
          </p:spPr>
        </p:sp>
      </p:grpSp>
      <p:sp>
        <p:nvSpPr>
          <p:cNvPr id="15" name="TextBox 15"/>
          <p:cNvSpPr txBox="1"/>
          <p:nvPr/>
        </p:nvSpPr>
        <p:spPr>
          <a:xfrm>
            <a:off x="12360441" y="1613145"/>
            <a:ext cx="1892300" cy="870688"/>
          </a:xfrm>
          <a:prstGeom prst="rect">
            <a:avLst/>
          </a:prstGeom>
        </p:spPr>
        <p:txBody>
          <a:bodyPr lIns="0" tIns="0" rIns="0" bIns="0" rtlCol="0" anchor="t">
            <a:spAutoFit/>
          </a:bodyPr>
          <a:lstStyle/>
          <a:p>
            <a:pPr algn="ctr">
              <a:spcBef>
                <a:spcPct val="0"/>
              </a:spcBef>
            </a:pPr>
            <a:r>
              <a:rPr lang="uk-UA" sz="2800" b="1" dirty="0">
                <a:solidFill>
                  <a:srgbClr val="FFFFFF"/>
                </a:solidFill>
                <a:latin typeface="Times New Roman" panose="02020603050405020304" pitchFamily="18" charset="0"/>
                <a:ea typeface="HK Grotesk Semi-Bold"/>
                <a:cs typeface="Times New Roman" panose="02020603050405020304" pitchFamily="18" charset="0"/>
                <a:sym typeface="HK Grotesk Semi-Bold"/>
              </a:rPr>
              <a:t>Що ми робимо?</a:t>
            </a:r>
            <a:endParaRPr lang="en-US" sz="2800" b="1" u="none" dirty="0">
              <a:solidFill>
                <a:srgbClr val="FFFFFF"/>
              </a:solidFill>
              <a:latin typeface="Times New Roman" panose="02020603050405020304" pitchFamily="18" charset="0"/>
              <a:ea typeface="HK Grotesk Semi-Bold"/>
              <a:cs typeface="Times New Roman" panose="02020603050405020304" pitchFamily="18" charset="0"/>
              <a:sym typeface="HK Grotesk Semi-Bold"/>
            </a:endParaRPr>
          </a:p>
        </p:txBody>
      </p:sp>
      <p:sp>
        <p:nvSpPr>
          <p:cNvPr id="16" name="TextBox 16"/>
          <p:cNvSpPr txBox="1"/>
          <p:nvPr/>
        </p:nvSpPr>
        <p:spPr>
          <a:xfrm>
            <a:off x="11846091" y="2823555"/>
            <a:ext cx="2921000" cy="870688"/>
          </a:xfrm>
          <a:prstGeom prst="rect">
            <a:avLst/>
          </a:prstGeom>
        </p:spPr>
        <p:txBody>
          <a:bodyPr lIns="0" tIns="0" rIns="0" bIns="0" rtlCol="0" anchor="t">
            <a:spAutoFit/>
          </a:bodyPr>
          <a:lstStyle/>
          <a:p>
            <a:pPr lvl="0" algn="ctr">
              <a:spcBef>
                <a:spcPct val="0"/>
              </a:spcBef>
            </a:pPr>
            <a:r>
              <a:rPr lang="ru-RU" sz="2800" b="1" dirty="0">
                <a:solidFill>
                  <a:srgbClr val="FFFFFF"/>
                </a:solidFill>
                <a:latin typeface="Times New Roman" panose="02020603050405020304" pitchFamily="18" charset="0"/>
                <a:ea typeface="HK Grotesk Semi-Bold"/>
                <a:cs typeface="Times New Roman" panose="02020603050405020304" pitchFamily="18" charset="0"/>
                <a:sym typeface="HK Grotesk Semi-Bold"/>
              </a:rPr>
              <a:t>Для кого ми </a:t>
            </a:r>
            <a:r>
              <a:rPr lang="ru-RU" sz="2800" b="1" dirty="0" err="1">
                <a:solidFill>
                  <a:srgbClr val="FFFFFF"/>
                </a:solidFill>
                <a:latin typeface="Times New Roman" panose="02020603050405020304" pitchFamily="18" charset="0"/>
                <a:ea typeface="HK Grotesk Semi-Bold"/>
                <a:cs typeface="Times New Roman" panose="02020603050405020304" pitchFamily="18" charset="0"/>
                <a:sym typeface="HK Grotesk Semi-Bold"/>
              </a:rPr>
              <a:t>це</a:t>
            </a:r>
            <a:r>
              <a:rPr lang="ru-RU" sz="2800" b="1" dirty="0">
                <a:solidFill>
                  <a:srgbClr val="FFFFFF"/>
                </a:solidFill>
                <a:latin typeface="Times New Roman" panose="02020603050405020304" pitchFamily="18" charset="0"/>
                <a:ea typeface="HK Grotesk Semi-Bold"/>
                <a:cs typeface="Times New Roman" panose="02020603050405020304" pitchFamily="18" charset="0"/>
                <a:sym typeface="HK Grotesk Semi-Bold"/>
              </a:rPr>
              <a:t> </a:t>
            </a:r>
            <a:r>
              <a:rPr lang="ru-RU" sz="2800" b="1" dirty="0" err="1">
                <a:solidFill>
                  <a:srgbClr val="FFFFFF"/>
                </a:solidFill>
                <a:latin typeface="Times New Roman" panose="02020603050405020304" pitchFamily="18" charset="0"/>
                <a:ea typeface="HK Grotesk Semi-Bold"/>
                <a:cs typeface="Times New Roman" panose="02020603050405020304" pitchFamily="18" charset="0"/>
                <a:sym typeface="HK Grotesk Semi-Bold"/>
              </a:rPr>
              <a:t>робимо</a:t>
            </a:r>
            <a:r>
              <a:rPr lang="ru-RU" sz="2800" b="1" dirty="0">
                <a:solidFill>
                  <a:srgbClr val="FFFFFF"/>
                </a:solidFill>
                <a:latin typeface="Times New Roman" panose="02020603050405020304" pitchFamily="18" charset="0"/>
                <a:ea typeface="HK Grotesk Semi-Bold"/>
                <a:cs typeface="Times New Roman" panose="02020603050405020304" pitchFamily="18" charset="0"/>
                <a:sym typeface="HK Grotesk Semi-Bold"/>
              </a:rPr>
              <a:t>? </a:t>
            </a:r>
            <a:endParaRPr lang="en-US" sz="2800" b="1" u="none" dirty="0">
              <a:solidFill>
                <a:srgbClr val="FFFFFF"/>
              </a:solidFill>
              <a:latin typeface="Times New Roman" panose="02020603050405020304" pitchFamily="18" charset="0"/>
              <a:ea typeface="HK Grotesk Semi-Bold"/>
              <a:cs typeface="Times New Roman" panose="02020603050405020304" pitchFamily="18" charset="0"/>
              <a:sym typeface="HK Grotesk Semi-Bold"/>
            </a:endParaRPr>
          </a:p>
        </p:txBody>
      </p:sp>
      <p:sp>
        <p:nvSpPr>
          <p:cNvPr id="17" name="TextBox 17"/>
          <p:cNvSpPr txBox="1"/>
          <p:nvPr/>
        </p:nvSpPr>
        <p:spPr>
          <a:xfrm>
            <a:off x="11230116" y="4037127"/>
            <a:ext cx="4125232" cy="870688"/>
          </a:xfrm>
          <a:prstGeom prst="rect">
            <a:avLst/>
          </a:prstGeom>
        </p:spPr>
        <p:txBody>
          <a:bodyPr lIns="0" tIns="0" rIns="0" bIns="0" rtlCol="0" anchor="t">
            <a:spAutoFit/>
          </a:bodyPr>
          <a:lstStyle/>
          <a:p>
            <a:pPr lvl="0" algn="ctr">
              <a:spcBef>
                <a:spcPct val="0"/>
              </a:spcBef>
            </a:pPr>
            <a:r>
              <a:rPr lang="uk-UA" sz="2800" b="1" dirty="0">
                <a:solidFill>
                  <a:srgbClr val="FFFFFF"/>
                </a:solidFill>
                <a:latin typeface="Times New Roman" panose="02020603050405020304" pitchFamily="18" charset="0"/>
                <a:ea typeface="HK Grotesk Semi-Bold"/>
                <a:cs typeface="Times New Roman" panose="02020603050405020304" pitchFamily="18" charset="0"/>
                <a:sym typeface="HK Grotesk Semi-Bold"/>
              </a:rPr>
              <a:t>Коли ми це</a:t>
            </a:r>
          </a:p>
          <a:p>
            <a:pPr lvl="0" algn="ctr">
              <a:spcBef>
                <a:spcPct val="0"/>
              </a:spcBef>
            </a:pPr>
            <a:r>
              <a:rPr lang="uk-UA" sz="2800" b="1" dirty="0">
                <a:solidFill>
                  <a:srgbClr val="FFFFFF"/>
                </a:solidFill>
                <a:latin typeface="Times New Roman" panose="02020603050405020304" pitchFamily="18" charset="0"/>
                <a:ea typeface="HK Grotesk Semi-Bold"/>
                <a:cs typeface="Times New Roman" panose="02020603050405020304" pitchFamily="18" charset="0"/>
                <a:sym typeface="HK Grotesk Semi-Bold"/>
              </a:rPr>
              <a:t>робимо?</a:t>
            </a:r>
            <a:endParaRPr lang="en-US" sz="2800" b="1" u="none" dirty="0">
              <a:solidFill>
                <a:srgbClr val="FFFFFF"/>
              </a:solidFill>
              <a:latin typeface="Times New Roman" panose="02020603050405020304" pitchFamily="18" charset="0"/>
              <a:ea typeface="HK Grotesk Semi-Bold"/>
              <a:cs typeface="Times New Roman" panose="02020603050405020304" pitchFamily="18" charset="0"/>
              <a:sym typeface="HK Grotesk Semi-Bold"/>
            </a:endParaRPr>
          </a:p>
        </p:txBody>
      </p:sp>
      <p:sp>
        <p:nvSpPr>
          <p:cNvPr id="18" name="TextBox 18"/>
          <p:cNvSpPr txBox="1"/>
          <p:nvPr/>
        </p:nvSpPr>
        <p:spPr>
          <a:xfrm>
            <a:off x="11230116" y="5477722"/>
            <a:ext cx="4450785" cy="434671"/>
          </a:xfrm>
          <a:prstGeom prst="rect">
            <a:avLst/>
          </a:prstGeom>
        </p:spPr>
        <p:txBody>
          <a:bodyPr lIns="0" tIns="0" rIns="0" bIns="0" rtlCol="0" anchor="t">
            <a:spAutoFit/>
          </a:bodyPr>
          <a:lstStyle/>
          <a:p>
            <a:pPr lvl="0" algn="ctr">
              <a:spcBef>
                <a:spcPct val="0"/>
              </a:spcBef>
            </a:pPr>
            <a:r>
              <a:rPr lang="uk-UA" sz="2800" b="1" dirty="0">
                <a:solidFill>
                  <a:srgbClr val="FFFFFF"/>
                </a:solidFill>
                <a:latin typeface="Times New Roman" panose="02020603050405020304" pitchFamily="18" charset="0"/>
                <a:ea typeface="HK Grotesk Semi-Bold"/>
                <a:cs typeface="Times New Roman" panose="02020603050405020304" pitchFamily="18" charset="0"/>
                <a:sym typeface="HK Grotesk Semi-Bold"/>
              </a:rPr>
              <a:t>Як ми це робимо? </a:t>
            </a:r>
            <a:endParaRPr lang="en-US" sz="2800" b="1" u="none" dirty="0">
              <a:solidFill>
                <a:srgbClr val="FFFFFF"/>
              </a:solidFill>
              <a:latin typeface="Times New Roman" panose="02020603050405020304" pitchFamily="18" charset="0"/>
              <a:ea typeface="HK Grotesk Semi-Bold"/>
              <a:cs typeface="Times New Roman" panose="02020603050405020304" pitchFamily="18" charset="0"/>
              <a:sym typeface="HK Grotesk Semi-Bold"/>
            </a:endParaRPr>
          </a:p>
        </p:txBody>
      </p:sp>
      <p:sp>
        <p:nvSpPr>
          <p:cNvPr id="19" name="TextBox 19"/>
          <p:cNvSpPr txBox="1"/>
          <p:nvPr/>
        </p:nvSpPr>
        <p:spPr>
          <a:xfrm>
            <a:off x="10775769" y="6634516"/>
            <a:ext cx="5292779" cy="436017"/>
          </a:xfrm>
          <a:prstGeom prst="rect">
            <a:avLst/>
          </a:prstGeom>
        </p:spPr>
        <p:txBody>
          <a:bodyPr wrap="square" lIns="0" tIns="0" rIns="0" bIns="0" rtlCol="0" anchor="t">
            <a:spAutoFit/>
          </a:bodyPr>
          <a:lstStyle/>
          <a:p>
            <a:pPr lvl="0" algn="ctr">
              <a:spcBef>
                <a:spcPct val="0"/>
              </a:spcBef>
            </a:pPr>
            <a:r>
              <a:rPr lang="uk-UA" sz="2800" b="1" dirty="0">
                <a:solidFill>
                  <a:srgbClr val="FFFFFF"/>
                </a:solidFill>
                <a:latin typeface="Times New Roman" panose="02020603050405020304" pitchFamily="18" charset="0"/>
                <a:ea typeface="HK Grotesk Semi-Bold"/>
                <a:cs typeface="Times New Roman" panose="02020603050405020304" pitchFamily="18" charset="0"/>
                <a:sym typeface="HK Grotesk Semi-Bold"/>
              </a:rPr>
              <a:t>Скільки це буде коштувати? </a:t>
            </a:r>
            <a:endParaRPr lang="en-US" sz="2800" b="1" u="none" dirty="0">
              <a:solidFill>
                <a:srgbClr val="FFFFFF"/>
              </a:solidFill>
              <a:latin typeface="Times New Roman" panose="02020603050405020304" pitchFamily="18" charset="0"/>
              <a:ea typeface="HK Grotesk Semi-Bold"/>
              <a:cs typeface="Times New Roman" panose="02020603050405020304" pitchFamily="18" charset="0"/>
              <a:sym typeface="HK Grotesk Semi-Bold"/>
            </a:endParaRPr>
          </a:p>
        </p:txBody>
      </p:sp>
      <p:sp>
        <p:nvSpPr>
          <p:cNvPr id="20" name="TextBox 20"/>
          <p:cNvSpPr txBox="1"/>
          <p:nvPr/>
        </p:nvSpPr>
        <p:spPr>
          <a:xfrm>
            <a:off x="9525000" y="7693670"/>
            <a:ext cx="7661727" cy="870688"/>
          </a:xfrm>
          <a:prstGeom prst="rect">
            <a:avLst/>
          </a:prstGeom>
        </p:spPr>
        <p:txBody>
          <a:bodyPr wrap="square" lIns="0" tIns="0" rIns="0" bIns="0" rtlCol="0" anchor="t">
            <a:spAutoFit/>
          </a:bodyPr>
          <a:lstStyle/>
          <a:p>
            <a:pPr lvl="0" algn="ctr">
              <a:spcBef>
                <a:spcPct val="0"/>
              </a:spcBef>
            </a:pPr>
            <a:r>
              <a:rPr lang="ru-RU" sz="2800" b="1" dirty="0">
                <a:solidFill>
                  <a:srgbClr val="FFFFFF"/>
                </a:solidFill>
                <a:latin typeface="Times New Roman" panose="02020603050405020304" pitchFamily="18" charset="0"/>
                <a:ea typeface="HK Grotesk Semi-Bold"/>
                <a:cs typeface="Times New Roman" panose="02020603050405020304" pitchFamily="18" charset="0"/>
                <a:sym typeface="HK Grotesk Semi-Bold"/>
              </a:rPr>
              <a:t>Що ми </a:t>
            </a:r>
            <a:r>
              <a:rPr lang="ru-RU" sz="2800" b="1" dirty="0" err="1">
                <a:solidFill>
                  <a:srgbClr val="FFFFFF"/>
                </a:solidFill>
                <a:latin typeface="Times New Roman" panose="02020603050405020304" pitchFamily="18" charset="0"/>
                <a:ea typeface="HK Grotesk Semi-Bold"/>
                <a:cs typeface="Times New Roman" panose="02020603050405020304" pitchFamily="18" charset="0"/>
                <a:sym typeface="HK Grotesk Semi-Bold"/>
              </a:rPr>
              <a:t>отримаємо</a:t>
            </a:r>
            <a:endParaRPr lang="ru-RU" sz="2800" b="1" dirty="0">
              <a:solidFill>
                <a:srgbClr val="FFFFFF"/>
              </a:solidFill>
              <a:latin typeface="Times New Roman" panose="02020603050405020304" pitchFamily="18" charset="0"/>
              <a:ea typeface="HK Grotesk Semi-Bold"/>
              <a:cs typeface="Times New Roman" panose="02020603050405020304" pitchFamily="18" charset="0"/>
              <a:sym typeface="HK Grotesk Semi-Bold"/>
            </a:endParaRPr>
          </a:p>
          <a:p>
            <a:pPr lvl="0" algn="ctr">
              <a:spcBef>
                <a:spcPct val="0"/>
              </a:spcBef>
            </a:pPr>
            <a:r>
              <a:rPr lang="ru-RU" sz="2800" b="1" dirty="0">
                <a:solidFill>
                  <a:srgbClr val="FFFFFF"/>
                </a:solidFill>
                <a:latin typeface="Times New Roman" panose="02020603050405020304" pitchFamily="18" charset="0"/>
                <a:ea typeface="HK Grotesk Semi-Bold"/>
                <a:cs typeface="Times New Roman" panose="02020603050405020304" pitchFamily="18" charset="0"/>
                <a:sym typeface="HK Grotesk Semi-Bold"/>
              </a:rPr>
              <a:t>в </a:t>
            </a:r>
            <a:r>
              <a:rPr lang="ru-RU" sz="2800" b="1" dirty="0" err="1">
                <a:solidFill>
                  <a:srgbClr val="FFFFFF"/>
                </a:solidFill>
                <a:latin typeface="Times New Roman" panose="02020603050405020304" pitchFamily="18" charset="0"/>
                <a:ea typeface="HK Grotesk Semi-Bold"/>
                <a:cs typeface="Times New Roman" panose="02020603050405020304" pitchFamily="18" charset="0"/>
                <a:sym typeface="HK Grotesk Semi-Bold"/>
              </a:rPr>
              <a:t>результаті</a:t>
            </a:r>
            <a:r>
              <a:rPr lang="ru-RU" sz="2800" b="1" dirty="0">
                <a:solidFill>
                  <a:srgbClr val="FFFFFF"/>
                </a:solidFill>
                <a:latin typeface="Times New Roman" panose="02020603050405020304" pitchFamily="18" charset="0"/>
                <a:ea typeface="HK Grotesk Semi-Bold"/>
                <a:cs typeface="Times New Roman" panose="02020603050405020304" pitchFamily="18" charset="0"/>
                <a:sym typeface="HK Grotesk Semi-Bold"/>
              </a:rPr>
              <a:t>?</a:t>
            </a:r>
            <a:endParaRPr lang="ru-RU" sz="2800" b="1" dirty="0">
              <a:solidFill>
                <a:srgbClr val="FFFFFF"/>
              </a:solidFill>
              <a:latin typeface="Times New Roman" panose="02020603050405020304" pitchFamily="18" charset="0"/>
              <a:ea typeface="HK Grotesk Semi-Bold"/>
              <a:cs typeface="Times New Roman" panose="02020603050405020304" pitchFamily="18" charset="0"/>
              <a:sym typeface="HK Grotesk Semi-Bold"/>
            </a:endParaRPr>
          </a:p>
        </p:txBody>
      </p:sp>
      <p:sp>
        <p:nvSpPr>
          <p:cNvPr id="22" name="TextBox 22"/>
          <p:cNvSpPr txBox="1"/>
          <p:nvPr/>
        </p:nvSpPr>
        <p:spPr>
          <a:xfrm>
            <a:off x="539188" y="544698"/>
            <a:ext cx="8087894" cy="8863965"/>
          </a:xfrm>
          <a:prstGeom prst="rect">
            <a:avLst/>
          </a:prstGeom>
        </p:spPr>
        <p:txBody>
          <a:bodyPr wrap="square" lIns="0" tIns="0" rIns="0" bIns="0" rtlCol="0" anchor="t">
            <a:spAutoFit/>
          </a:bodyPr>
          <a:lstStyle/>
          <a:p>
            <a:pPr lvl="0" algn="ctr"/>
            <a:r>
              <a:rPr lang="uk-UA" sz="3600" dirty="0">
                <a:solidFill>
                  <a:srgbClr val="264C3D"/>
                </a:solidFill>
                <a:latin typeface="Times New Roman" panose="02020603050405020304" pitchFamily="18" charset="0"/>
                <a:ea typeface="HK Grotesk Light"/>
                <a:cs typeface="Times New Roman" panose="02020603050405020304" pitchFamily="18" charset="0"/>
                <a:sym typeface="HK Grotesk Light"/>
              </a:rPr>
              <a:t>До стратегічного планування відноситься </a:t>
            </a:r>
            <a:r>
              <a:rPr lang="uk-UA" sz="3600" dirty="0" smtClean="0">
                <a:solidFill>
                  <a:srgbClr val="264C3D"/>
                </a:solidFill>
                <a:latin typeface="Times New Roman" panose="02020603050405020304" pitchFamily="18" charset="0"/>
                <a:ea typeface="HK Grotesk Light"/>
                <a:cs typeface="Times New Roman" panose="02020603050405020304" pitchFamily="18" charset="0"/>
                <a:sym typeface="HK Grotesk Light"/>
              </a:rPr>
              <a:t>і складання характеристик газет</a:t>
            </a:r>
            <a:r>
              <a:rPr lang="uk-UA" sz="3600" dirty="0">
                <a:solidFill>
                  <a:srgbClr val="264C3D"/>
                </a:solidFill>
                <a:latin typeface="Times New Roman" panose="02020603050405020304" pitchFamily="18" charset="0"/>
                <a:ea typeface="HK Grotesk Light"/>
                <a:cs typeface="Times New Roman" panose="02020603050405020304" pitchFamily="18" charset="0"/>
                <a:sym typeface="HK Grotesk Light"/>
              </a:rPr>
              <a:t>, видавництв, </a:t>
            </a:r>
            <a:r>
              <a:rPr lang="uk-UA" sz="3600" dirty="0" err="1">
                <a:solidFill>
                  <a:srgbClr val="264C3D"/>
                </a:solidFill>
                <a:latin typeface="Times New Roman" panose="02020603050405020304" pitchFamily="18" charset="0"/>
                <a:ea typeface="HK Grotesk Light"/>
                <a:cs typeface="Times New Roman" panose="02020603050405020304" pitchFamily="18" charset="0"/>
                <a:sym typeface="HK Grotesk Light"/>
              </a:rPr>
              <a:t>теле</a:t>
            </a:r>
            <a:r>
              <a:rPr lang="uk-UA" sz="3600" dirty="0">
                <a:solidFill>
                  <a:srgbClr val="264C3D"/>
                </a:solidFill>
                <a:latin typeface="Times New Roman" panose="02020603050405020304" pitchFamily="18" charset="0"/>
                <a:ea typeface="HK Grotesk Light"/>
                <a:cs typeface="Times New Roman" panose="02020603050405020304" pitchFamily="18" charset="0"/>
                <a:sym typeface="HK Grotesk Light"/>
              </a:rPr>
              <a:t>- і радіокомпаній, рекламних агентств, </a:t>
            </a:r>
            <a:r>
              <a:rPr lang="uk-UA" sz="3600" dirty="0" smtClean="0">
                <a:solidFill>
                  <a:srgbClr val="264C3D"/>
                </a:solidFill>
                <a:latin typeface="Times New Roman" panose="02020603050405020304" pitchFamily="18" charset="0"/>
                <a:ea typeface="HK Grotesk Light"/>
                <a:cs typeface="Times New Roman" panose="02020603050405020304" pitchFamily="18" charset="0"/>
                <a:sym typeface="HK Grotesk Light"/>
              </a:rPr>
              <a:t>конкретних репортерів</a:t>
            </a:r>
            <a:r>
              <a:rPr lang="uk-UA" sz="3600" dirty="0">
                <a:solidFill>
                  <a:srgbClr val="264C3D"/>
                </a:solidFill>
                <a:latin typeface="Times New Roman" panose="02020603050405020304" pitchFamily="18" charset="0"/>
                <a:ea typeface="HK Grotesk Light"/>
                <a:cs typeface="Times New Roman" panose="02020603050405020304" pitchFamily="18" charset="0"/>
                <a:sym typeface="HK Grotesk Light"/>
              </a:rPr>
              <a:t>, оглядачів, </a:t>
            </a:r>
            <a:r>
              <a:rPr lang="uk-UA" sz="3600" dirty="0" err="1">
                <a:solidFill>
                  <a:srgbClr val="264C3D"/>
                </a:solidFill>
                <a:latin typeface="Times New Roman" panose="02020603050405020304" pitchFamily="18" charset="0"/>
                <a:ea typeface="HK Grotesk Light"/>
                <a:cs typeface="Times New Roman" panose="02020603050405020304" pitchFamily="18" charset="0"/>
                <a:sym typeface="HK Grotesk Light"/>
              </a:rPr>
              <a:t>телеведучих</a:t>
            </a:r>
            <a:r>
              <a:rPr lang="uk-UA" sz="3600" dirty="0">
                <a:solidFill>
                  <a:srgbClr val="264C3D"/>
                </a:solidFill>
                <a:latin typeface="Times New Roman" panose="02020603050405020304" pitchFamily="18" charset="0"/>
                <a:ea typeface="HK Grotesk Light"/>
                <a:cs typeface="Times New Roman" panose="02020603050405020304" pitchFamily="18" charset="0"/>
                <a:sym typeface="HK Grotesk Light"/>
              </a:rPr>
              <a:t>, активістів громадських рухів,</a:t>
            </a:r>
          </a:p>
          <a:p>
            <a:pPr lvl="0" algn="ctr"/>
            <a:r>
              <a:rPr lang="uk-UA" sz="3600" dirty="0">
                <a:solidFill>
                  <a:srgbClr val="264C3D"/>
                </a:solidFill>
                <a:latin typeface="Times New Roman" panose="02020603050405020304" pitchFamily="18" charset="0"/>
                <a:ea typeface="HK Grotesk Light"/>
                <a:cs typeface="Times New Roman" panose="02020603050405020304" pitchFamily="18" charset="0"/>
                <a:sym typeface="HK Grotesk Light"/>
              </a:rPr>
              <a:t>авторитетних представників </a:t>
            </a:r>
            <a:r>
              <a:rPr lang="uk-UA" sz="3600" dirty="0" smtClean="0">
                <a:solidFill>
                  <a:srgbClr val="264C3D"/>
                </a:solidFill>
                <a:latin typeface="Times New Roman" panose="02020603050405020304" pitchFamily="18" charset="0"/>
                <a:ea typeface="HK Grotesk Light"/>
                <a:cs typeface="Times New Roman" panose="02020603050405020304" pitchFamily="18" charset="0"/>
                <a:sym typeface="HK Grotesk Light"/>
              </a:rPr>
              <a:t>місцевого населення</a:t>
            </a:r>
            <a:r>
              <a:rPr lang="uk-UA" sz="3600" dirty="0">
                <a:solidFill>
                  <a:srgbClr val="264C3D"/>
                </a:solidFill>
                <a:latin typeface="Times New Roman" panose="02020603050405020304" pitchFamily="18" charset="0"/>
                <a:ea typeface="HK Grotesk Light"/>
                <a:cs typeface="Times New Roman" panose="02020603050405020304" pitchFamily="18" charset="0"/>
                <a:sym typeface="HK Grotesk Light"/>
              </a:rPr>
              <a:t>, а також </a:t>
            </a:r>
            <a:r>
              <a:rPr lang="uk-UA" sz="3600" dirty="0" smtClean="0">
                <a:solidFill>
                  <a:srgbClr val="264C3D"/>
                </a:solidFill>
                <a:latin typeface="Times New Roman" panose="02020603050405020304" pitchFamily="18" charset="0"/>
                <a:ea typeface="HK Grotesk Light"/>
                <a:cs typeface="Times New Roman" panose="02020603050405020304" pitchFamily="18" charset="0"/>
                <a:sym typeface="HK Grotesk Light"/>
              </a:rPr>
              <a:t>джерел фінансування</a:t>
            </a:r>
            <a:r>
              <a:rPr lang="uk-UA" sz="3600" dirty="0">
                <a:solidFill>
                  <a:srgbClr val="264C3D"/>
                </a:solidFill>
                <a:latin typeface="Times New Roman" panose="02020603050405020304" pitchFamily="18" charset="0"/>
                <a:ea typeface="HK Grotesk Light"/>
                <a:cs typeface="Times New Roman" panose="02020603050405020304" pitchFamily="18" charset="0"/>
                <a:sym typeface="HK Grotesk Light"/>
              </a:rPr>
              <a:t>, які беруть участь в </a:t>
            </a:r>
            <a:r>
              <a:rPr lang="en-US" sz="3600" dirty="0">
                <a:solidFill>
                  <a:srgbClr val="264C3D"/>
                </a:solidFill>
                <a:latin typeface="Times New Roman" panose="02020603050405020304" pitchFamily="18" charset="0"/>
                <a:ea typeface="HK Grotesk Light"/>
                <a:cs typeface="Times New Roman" panose="02020603050405020304" pitchFamily="18" charset="0"/>
                <a:sym typeface="HK Grotesk Light"/>
              </a:rPr>
              <a:t>PR-</a:t>
            </a:r>
            <a:r>
              <a:rPr lang="uk-UA" sz="3600" dirty="0">
                <a:solidFill>
                  <a:srgbClr val="264C3D"/>
                </a:solidFill>
                <a:latin typeface="Times New Roman" panose="02020603050405020304" pitchFamily="18" charset="0"/>
                <a:ea typeface="HK Grotesk Light"/>
                <a:cs typeface="Times New Roman" panose="02020603050405020304" pitchFamily="18" charset="0"/>
                <a:sym typeface="HK Grotesk Light"/>
              </a:rPr>
              <a:t>кампанії.</a:t>
            </a:r>
          </a:p>
          <a:p>
            <a:pPr lvl="0" algn="ctr"/>
            <a:endParaRPr lang="uk-UA" sz="3600" dirty="0" smtClean="0">
              <a:solidFill>
                <a:srgbClr val="264C3D"/>
              </a:solidFill>
              <a:latin typeface="Times New Roman" panose="02020603050405020304" pitchFamily="18" charset="0"/>
              <a:ea typeface="HK Grotesk Light"/>
              <a:cs typeface="Times New Roman" panose="02020603050405020304" pitchFamily="18" charset="0"/>
              <a:sym typeface="HK Grotesk Light"/>
            </a:endParaRPr>
          </a:p>
          <a:p>
            <a:pPr lvl="0" algn="ctr"/>
            <a:r>
              <a:rPr lang="en-US" sz="3600" dirty="0" smtClean="0">
                <a:solidFill>
                  <a:srgbClr val="264C3D"/>
                </a:solidFill>
                <a:latin typeface="Times New Roman" panose="02020603050405020304" pitchFamily="18" charset="0"/>
                <a:ea typeface="HK Grotesk Light"/>
                <a:cs typeface="Times New Roman" panose="02020603050405020304" pitchFamily="18" charset="0"/>
                <a:sym typeface="HK Grotesk Light"/>
              </a:rPr>
              <a:t>PR-</a:t>
            </a:r>
            <a:r>
              <a:rPr lang="uk-UA" sz="3600" dirty="0">
                <a:solidFill>
                  <a:srgbClr val="264C3D"/>
                </a:solidFill>
                <a:latin typeface="Times New Roman" panose="02020603050405020304" pitchFamily="18" charset="0"/>
                <a:ea typeface="HK Grotesk Light"/>
                <a:cs typeface="Times New Roman" panose="02020603050405020304" pitchFamily="18" charset="0"/>
                <a:sym typeface="HK Grotesk Light"/>
              </a:rPr>
              <a:t>стратегія реалізується за </a:t>
            </a:r>
            <a:r>
              <a:rPr lang="uk-UA" sz="3600" dirty="0" smtClean="0">
                <a:solidFill>
                  <a:srgbClr val="264C3D"/>
                </a:solidFill>
                <a:latin typeface="Times New Roman" panose="02020603050405020304" pitchFamily="18" charset="0"/>
                <a:ea typeface="HK Grotesk Light"/>
                <a:cs typeface="Times New Roman" panose="02020603050405020304" pitchFamily="18" charset="0"/>
                <a:sym typeface="HK Grotesk Light"/>
              </a:rPr>
              <a:t>допомогою </a:t>
            </a:r>
            <a:r>
              <a:rPr lang="en-US" sz="3600" dirty="0" smtClean="0">
                <a:solidFill>
                  <a:srgbClr val="264C3D"/>
                </a:solidFill>
                <a:latin typeface="Times New Roman" panose="02020603050405020304" pitchFamily="18" charset="0"/>
                <a:ea typeface="HK Grotesk Light"/>
                <a:cs typeface="Times New Roman" panose="02020603050405020304" pitchFamily="18" charset="0"/>
                <a:sym typeface="HK Grotesk Light"/>
              </a:rPr>
              <a:t>PR-</a:t>
            </a:r>
            <a:r>
              <a:rPr lang="uk-UA" sz="3600" dirty="0">
                <a:solidFill>
                  <a:srgbClr val="264C3D"/>
                </a:solidFill>
                <a:latin typeface="Times New Roman" panose="02020603050405020304" pitchFamily="18" charset="0"/>
                <a:ea typeface="HK Grotesk Light"/>
                <a:cs typeface="Times New Roman" panose="02020603050405020304" pitchFamily="18" charset="0"/>
                <a:sym typeface="HK Grotesk Light"/>
              </a:rPr>
              <a:t>програми </a:t>
            </a:r>
            <a:r>
              <a:rPr lang="uk-UA" sz="3600" dirty="0" smtClean="0">
                <a:solidFill>
                  <a:srgbClr val="264C3D"/>
                </a:solidFill>
                <a:latin typeface="Times New Roman" panose="02020603050405020304" pitchFamily="18" charset="0"/>
                <a:ea typeface="HK Grotesk Light"/>
                <a:cs typeface="Times New Roman" panose="02020603050405020304" pitchFamily="18" charset="0"/>
                <a:sym typeface="HK Grotesk Light"/>
              </a:rPr>
              <a:t>– спеціально розроблених </a:t>
            </a:r>
            <a:r>
              <a:rPr lang="uk-UA" sz="3600" dirty="0">
                <a:solidFill>
                  <a:srgbClr val="264C3D"/>
                </a:solidFill>
                <a:latin typeface="Times New Roman" panose="02020603050405020304" pitchFamily="18" charset="0"/>
                <a:ea typeface="HK Grotesk Light"/>
                <a:cs typeface="Times New Roman" panose="02020603050405020304" pitchFamily="18" charset="0"/>
                <a:sym typeface="HK Grotesk Light"/>
              </a:rPr>
              <a:t>заходів, що реалізують конкретну стратегію. </a:t>
            </a:r>
            <a:r>
              <a:rPr lang="en-US" sz="3600" dirty="0">
                <a:solidFill>
                  <a:srgbClr val="264C3D"/>
                </a:solidFill>
                <a:latin typeface="Times New Roman" panose="02020603050405020304" pitchFamily="18" charset="0"/>
                <a:ea typeface="HK Grotesk Light"/>
                <a:cs typeface="Times New Roman" panose="02020603050405020304" pitchFamily="18" charset="0"/>
                <a:sym typeface="HK Grotesk Light"/>
              </a:rPr>
              <a:t>PR-</a:t>
            </a:r>
            <a:r>
              <a:rPr lang="uk-UA" sz="3600" dirty="0" smtClean="0">
                <a:solidFill>
                  <a:srgbClr val="264C3D"/>
                </a:solidFill>
                <a:latin typeface="Times New Roman" panose="02020603050405020304" pitchFamily="18" charset="0"/>
                <a:ea typeface="HK Grotesk Light"/>
                <a:cs typeface="Times New Roman" panose="02020603050405020304" pitchFamily="18" charset="0"/>
                <a:sym typeface="HK Grotesk Light"/>
              </a:rPr>
              <a:t>стратегія виступає ефективним комунікаційним </a:t>
            </a:r>
            <a:r>
              <a:rPr lang="uk-UA" sz="3600" dirty="0">
                <a:solidFill>
                  <a:srgbClr val="264C3D"/>
                </a:solidFill>
                <a:latin typeface="Times New Roman" panose="02020603050405020304" pitchFamily="18" charset="0"/>
                <a:ea typeface="HK Grotesk Light"/>
                <a:cs typeface="Times New Roman" panose="02020603050405020304" pitchFamily="18" charset="0"/>
                <a:sym typeface="HK Grotesk Light"/>
              </a:rPr>
              <a:t>засобом, вона зазвичай </a:t>
            </a:r>
            <a:r>
              <a:rPr lang="uk-UA" sz="3600" dirty="0" smtClean="0">
                <a:solidFill>
                  <a:srgbClr val="264C3D"/>
                </a:solidFill>
                <a:latin typeface="Times New Roman" panose="02020603050405020304" pitchFamily="18" charset="0"/>
                <a:ea typeface="HK Grotesk Light"/>
                <a:cs typeface="Times New Roman" panose="02020603050405020304" pitchFamily="18" charset="0"/>
                <a:sym typeface="HK Grotesk Light"/>
              </a:rPr>
              <a:t>є складовою </a:t>
            </a:r>
            <a:r>
              <a:rPr lang="en-US" sz="3600" dirty="0" smtClean="0">
                <a:solidFill>
                  <a:srgbClr val="264C3D"/>
                </a:solidFill>
                <a:latin typeface="Times New Roman" panose="02020603050405020304" pitchFamily="18" charset="0"/>
                <a:ea typeface="HK Grotesk Light"/>
                <a:cs typeface="Times New Roman" panose="02020603050405020304" pitchFamily="18" charset="0"/>
                <a:sym typeface="HK Grotesk Light"/>
              </a:rPr>
              <a:t>PR-</a:t>
            </a:r>
            <a:r>
              <a:rPr lang="uk-UA" sz="3600" dirty="0">
                <a:solidFill>
                  <a:srgbClr val="264C3D"/>
                </a:solidFill>
                <a:latin typeface="Times New Roman" panose="02020603050405020304" pitchFamily="18" charset="0"/>
                <a:ea typeface="HK Grotesk Light"/>
                <a:cs typeface="Times New Roman" panose="02020603050405020304" pitchFamily="18" charset="0"/>
                <a:sym typeface="HK Grotesk Light"/>
              </a:rPr>
              <a:t>концепції.</a:t>
            </a:r>
            <a:endParaRPr lang="en-US" sz="3600" u="none" dirty="0">
              <a:solidFill>
                <a:srgbClr val="264C3D"/>
              </a:solidFill>
              <a:latin typeface="Times New Roman" panose="02020603050405020304" pitchFamily="18" charset="0"/>
              <a:ea typeface="HK Grotesk Light"/>
              <a:cs typeface="Times New Roman" panose="02020603050405020304" pitchFamily="18" charset="0"/>
              <a:sym typeface="HK Grotesk Light"/>
            </a:endParaRPr>
          </a:p>
        </p:txBody>
      </p:sp>
      <p:sp>
        <p:nvSpPr>
          <p:cNvPr id="25" name="TextBox 24"/>
          <p:cNvSpPr txBox="1"/>
          <p:nvPr/>
        </p:nvSpPr>
        <p:spPr>
          <a:xfrm>
            <a:off x="8365019" y="11171"/>
            <a:ext cx="10180978" cy="861774"/>
          </a:xfrm>
          <a:prstGeom prst="rect">
            <a:avLst/>
          </a:prstGeom>
        </p:spPr>
        <p:txBody>
          <a:bodyPr wrap="square" lIns="0" tIns="0" rIns="0" bIns="0" rtlCol="0" anchor="t">
            <a:spAutoFit/>
          </a:bodyPr>
          <a:lstStyle/>
          <a:p>
            <a:pPr lvl="0" algn="ctr"/>
            <a:r>
              <a:rPr lang="ru-RU" sz="2800" b="1" dirty="0">
                <a:solidFill>
                  <a:srgbClr val="264C3D"/>
                </a:solidFill>
                <a:latin typeface="Times New Roman" panose="02020603050405020304" pitchFamily="18" charset="0"/>
                <a:ea typeface="Arita Buri Bold"/>
                <a:cs typeface="Times New Roman" panose="02020603050405020304" pitchFamily="18" charset="0"/>
                <a:sym typeface="Arita Buri Bold"/>
              </a:rPr>
              <a:t>До </a:t>
            </a:r>
            <a:r>
              <a:rPr lang="ru-RU" sz="2800" b="1" dirty="0" err="1">
                <a:solidFill>
                  <a:srgbClr val="264C3D"/>
                </a:solidFill>
                <a:latin typeface="Times New Roman" panose="02020603050405020304" pitchFamily="18" charset="0"/>
                <a:ea typeface="Arita Buri Bold"/>
                <a:cs typeface="Times New Roman" panose="02020603050405020304" pitchFamily="18" charset="0"/>
                <a:sym typeface="Arita Buri Bold"/>
              </a:rPr>
              <a:t>ключових</a:t>
            </a:r>
            <a:r>
              <a:rPr lang="ru-RU" sz="2800" b="1" dirty="0">
                <a:solidFill>
                  <a:srgbClr val="264C3D"/>
                </a:solidFill>
                <a:latin typeface="Times New Roman" panose="02020603050405020304" pitchFamily="18" charset="0"/>
                <a:ea typeface="Arita Buri Bold"/>
                <a:cs typeface="Times New Roman" panose="02020603050405020304" pitchFamily="18" charset="0"/>
                <a:sym typeface="Arita Buri Bold"/>
              </a:rPr>
              <a:t> </a:t>
            </a:r>
            <a:r>
              <a:rPr lang="ru-RU" sz="2800" b="1" dirty="0" err="1">
                <a:solidFill>
                  <a:srgbClr val="264C3D"/>
                </a:solidFill>
                <a:latin typeface="Times New Roman" panose="02020603050405020304" pitchFamily="18" charset="0"/>
                <a:ea typeface="Arita Buri Bold"/>
                <a:cs typeface="Times New Roman" panose="02020603050405020304" pitchFamily="18" charset="0"/>
                <a:sym typeface="Arita Buri Bold"/>
              </a:rPr>
              <a:t>питань</a:t>
            </a:r>
            <a:r>
              <a:rPr lang="ru-RU" sz="2800" b="1" dirty="0">
                <a:solidFill>
                  <a:srgbClr val="264C3D"/>
                </a:solidFill>
                <a:latin typeface="Times New Roman" panose="02020603050405020304" pitchFamily="18" charset="0"/>
                <a:ea typeface="Arita Buri Bold"/>
                <a:cs typeface="Times New Roman" panose="02020603050405020304" pitchFamily="18" charset="0"/>
                <a:sym typeface="Arita Buri Bold"/>
              </a:rPr>
              <a:t>, </a:t>
            </a:r>
            <a:r>
              <a:rPr lang="ru-RU" sz="2800" b="1" dirty="0" err="1">
                <a:solidFill>
                  <a:srgbClr val="264C3D"/>
                </a:solidFill>
                <a:latin typeface="Times New Roman" panose="02020603050405020304" pitchFamily="18" charset="0"/>
                <a:ea typeface="Arita Buri Bold"/>
                <a:cs typeface="Times New Roman" panose="02020603050405020304" pitchFamily="18" charset="0"/>
                <a:sym typeface="Arita Buri Bold"/>
              </a:rPr>
              <a:t>які</a:t>
            </a:r>
            <a:r>
              <a:rPr lang="ru-RU" sz="2800" b="1" dirty="0">
                <a:solidFill>
                  <a:srgbClr val="264C3D"/>
                </a:solidFill>
                <a:latin typeface="Times New Roman" panose="02020603050405020304" pitchFamily="18" charset="0"/>
                <a:ea typeface="Arita Buri Bold"/>
                <a:cs typeface="Times New Roman" panose="02020603050405020304" pitchFamily="18" charset="0"/>
                <a:sym typeface="Arita Buri Bold"/>
              </a:rPr>
              <a:t> </a:t>
            </a:r>
            <a:r>
              <a:rPr lang="ru-RU" sz="2800" b="1" dirty="0" err="1">
                <a:solidFill>
                  <a:srgbClr val="264C3D"/>
                </a:solidFill>
                <a:latin typeface="Times New Roman" panose="02020603050405020304" pitchFamily="18" charset="0"/>
                <a:ea typeface="Arita Buri Bold"/>
                <a:cs typeface="Times New Roman" panose="02020603050405020304" pitchFamily="18" charset="0"/>
                <a:sym typeface="Arita Buri Bold"/>
              </a:rPr>
              <a:t>повинні</a:t>
            </a:r>
            <a:r>
              <a:rPr lang="ru-RU" sz="2800" b="1" dirty="0">
                <a:solidFill>
                  <a:srgbClr val="264C3D"/>
                </a:solidFill>
                <a:latin typeface="Times New Roman" panose="02020603050405020304" pitchFamily="18" charset="0"/>
                <a:ea typeface="Arita Buri Bold"/>
                <a:cs typeface="Times New Roman" panose="02020603050405020304" pitchFamily="18" charset="0"/>
                <a:sym typeface="Arita Buri Bold"/>
              </a:rPr>
              <a:t> бути </a:t>
            </a:r>
            <a:r>
              <a:rPr lang="ru-RU" sz="2800" b="1" dirty="0" err="1">
                <a:solidFill>
                  <a:srgbClr val="264C3D"/>
                </a:solidFill>
                <a:latin typeface="Times New Roman" panose="02020603050405020304" pitchFamily="18" charset="0"/>
                <a:ea typeface="Arita Buri Bold"/>
                <a:cs typeface="Times New Roman" panose="02020603050405020304" pitchFamily="18" charset="0"/>
                <a:sym typeface="Arita Buri Bold"/>
              </a:rPr>
              <a:t>висвітлені</a:t>
            </a:r>
            <a:r>
              <a:rPr lang="ru-RU" sz="2800" b="1" dirty="0">
                <a:solidFill>
                  <a:srgbClr val="264C3D"/>
                </a:solidFill>
                <a:latin typeface="Times New Roman" panose="02020603050405020304" pitchFamily="18" charset="0"/>
                <a:ea typeface="Arita Buri Bold"/>
                <a:cs typeface="Times New Roman" panose="02020603050405020304" pitchFamily="18" charset="0"/>
                <a:sym typeface="Arita Buri Bold"/>
              </a:rPr>
              <a:t> при </a:t>
            </a:r>
            <a:r>
              <a:rPr lang="ru-RU" sz="2800" b="1" dirty="0" err="1">
                <a:solidFill>
                  <a:srgbClr val="264C3D"/>
                </a:solidFill>
                <a:latin typeface="Times New Roman" panose="02020603050405020304" pitchFamily="18" charset="0"/>
                <a:ea typeface="Arita Buri Bold"/>
                <a:cs typeface="Times New Roman" panose="02020603050405020304" pitchFamily="18" charset="0"/>
                <a:sym typeface="Arita Buri Bold"/>
              </a:rPr>
              <a:t>створенні</a:t>
            </a:r>
            <a:r>
              <a:rPr lang="ru-RU" sz="2800" b="1" dirty="0">
                <a:solidFill>
                  <a:srgbClr val="264C3D"/>
                </a:solidFill>
                <a:latin typeface="Times New Roman" panose="02020603050405020304" pitchFamily="18" charset="0"/>
                <a:ea typeface="Arita Buri Bold"/>
                <a:cs typeface="Times New Roman" panose="02020603050405020304" pitchFamily="18" charset="0"/>
                <a:sym typeface="Arita Buri Bold"/>
              </a:rPr>
              <a:t> </a:t>
            </a:r>
            <a:r>
              <a:rPr lang="ru-RU" sz="2800" b="1" dirty="0" smtClean="0">
                <a:solidFill>
                  <a:srgbClr val="264C3D"/>
                </a:solidFill>
                <a:latin typeface="Times New Roman" panose="02020603050405020304" pitchFamily="18" charset="0"/>
                <a:ea typeface="Arita Buri Bold"/>
                <a:cs typeface="Times New Roman" panose="02020603050405020304" pitchFamily="18" charset="0"/>
                <a:sym typeface="Arita Buri Bold"/>
              </a:rPr>
              <a:t>PR-</a:t>
            </a:r>
            <a:r>
              <a:rPr lang="ru-RU" sz="2800" b="1" dirty="0" err="1" smtClean="0">
                <a:solidFill>
                  <a:srgbClr val="264C3D"/>
                </a:solidFill>
                <a:latin typeface="Times New Roman" panose="02020603050405020304" pitchFamily="18" charset="0"/>
                <a:ea typeface="Arita Buri Bold"/>
                <a:cs typeface="Times New Roman" panose="02020603050405020304" pitchFamily="18" charset="0"/>
                <a:sym typeface="Arita Buri Bold"/>
              </a:rPr>
              <a:t>стратегії</a:t>
            </a:r>
            <a:r>
              <a:rPr lang="ru-RU" sz="2800" b="1" dirty="0" smtClean="0">
                <a:solidFill>
                  <a:srgbClr val="264C3D"/>
                </a:solidFill>
                <a:latin typeface="Times New Roman" panose="02020603050405020304" pitchFamily="18" charset="0"/>
                <a:ea typeface="Arita Buri Bold"/>
                <a:cs typeface="Times New Roman" panose="02020603050405020304" pitchFamily="18" charset="0"/>
                <a:sym typeface="Arita Buri Bold"/>
              </a:rPr>
              <a:t> </a:t>
            </a:r>
            <a:r>
              <a:rPr lang="ru-RU" sz="2800" b="1" dirty="0" err="1">
                <a:solidFill>
                  <a:srgbClr val="264C3D"/>
                </a:solidFill>
                <a:latin typeface="Times New Roman" panose="02020603050405020304" pitchFamily="18" charset="0"/>
                <a:ea typeface="Arita Buri Bold"/>
                <a:cs typeface="Times New Roman" panose="02020603050405020304" pitchFamily="18" charset="0"/>
                <a:sym typeface="Arita Buri Bold"/>
              </a:rPr>
              <a:t>входять</a:t>
            </a:r>
            <a:r>
              <a:rPr lang="ru-RU" sz="2800" b="1" dirty="0" smtClean="0">
                <a:solidFill>
                  <a:srgbClr val="264C3D"/>
                </a:solidFill>
                <a:latin typeface="Times New Roman" panose="02020603050405020304" pitchFamily="18" charset="0"/>
                <a:ea typeface="Arita Buri Bold"/>
                <a:cs typeface="Times New Roman" panose="02020603050405020304" pitchFamily="18" charset="0"/>
                <a:sym typeface="Arita Buri Bold"/>
              </a:rPr>
              <a:t>:</a:t>
            </a:r>
            <a:endParaRPr lang="en-US" sz="2800" b="1" u="none" dirty="0">
              <a:solidFill>
                <a:srgbClr val="264C3D"/>
              </a:solidFill>
              <a:latin typeface="Times New Roman" panose="02020603050405020304" pitchFamily="18" charset="0"/>
              <a:ea typeface="Arita Buri Bold"/>
              <a:cs typeface="Times New Roman" panose="02020603050405020304" pitchFamily="18" charset="0"/>
              <a:sym typeface="Arita Buri Bo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9427D"/>
        </a:solidFill>
        <a:effectLst/>
      </p:bgPr>
    </p:bg>
    <p:spTree>
      <p:nvGrpSpPr>
        <p:cNvPr id="1" name=""/>
        <p:cNvGrpSpPr/>
        <p:nvPr/>
      </p:nvGrpSpPr>
      <p:grpSpPr>
        <a:xfrm>
          <a:off x="0" y="0"/>
          <a:ext cx="0" cy="0"/>
          <a:chOff x="0" y="0"/>
          <a:chExt cx="0" cy="0"/>
        </a:xfrm>
      </p:grpSpPr>
      <p:sp>
        <p:nvSpPr>
          <p:cNvPr id="4" name="TextBox 4"/>
          <p:cNvSpPr txBox="1"/>
          <p:nvPr/>
        </p:nvSpPr>
        <p:spPr>
          <a:xfrm>
            <a:off x="2647964" y="1570657"/>
            <a:ext cx="5228569" cy="346249"/>
          </a:xfrm>
          <a:prstGeom prst="rect">
            <a:avLst/>
          </a:prstGeom>
        </p:spPr>
        <p:txBody>
          <a:bodyPr lIns="0" tIns="0" rIns="0" bIns="0" rtlCol="0" anchor="t">
            <a:spAutoFit/>
          </a:bodyPr>
          <a:lstStyle/>
          <a:p>
            <a:pPr lvl="0">
              <a:lnSpc>
                <a:spcPts val="2659"/>
              </a:lnSpc>
            </a:pPr>
            <a:r>
              <a:rPr lang="uk-UA" sz="3200" dirty="0">
                <a:solidFill>
                  <a:srgbClr val="FFFFFF"/>
                </a:solidFill>
                <a:latin typeface="Times New Roman" panose="02020603050405020304" pitchFamily="18" charset="0"/>
                <a:ea typeface="HK Grotesk Light"/>
                <a:cs typeface="Times New Roman" panose="02020603050405020304" pitchFamily="18" charset="0"/>
                <a:sym typeface="HK Grotesk Light"/>
              </a:rPr>
              <a:t>зміцнити командний дух</a:t>
            </a:r>
            <a:endParaRPr lang="en-US" sz="3200" u="none" dirty="0">
              <a:solidFill>
                <a:srgbClr val="FFFFFF"/>
              </a:solidFill>
              <a:latin typeface="Times New Roman" panose="02020603050405020304" pitchFamily="18" charset="0"/>
              <a:ea typeface="HK Grotesk Light"/>
              <a:cs typeface="Times New Roman" panose="02020603050405020304" pitchFamily="18" charset="0"/>
              <a:sym typeface="HK Grotesk Light"/>
            </a:endParaRPr>
          </a:p>
        </p:txBody>
      </p:sp>
      <p:sp>
        <p:nvSpPr>
          <p:cNvPr id="7" name="TextBox 7"/>
          <p:cNvSpPr txBox="1"/>
          <p:nvPr/>
        </p:nvSpPr>
        <p:spPr>
          <a:xfrm>
            <a:off x="2647964" y="4699146"/>
            <a:ext cx="5228569" cy="692497"/>
          </a:xfrm>
          <a:prstGeom prst="rect">
            <a:avLst/>
          </a:prstGeom>
        </p:spPr>
        <p:txBody>
          <a:bodyPr lIns="0" tIns="0" rIns="0" bIns="0" rtlCol="0" anchor="t">
            <a:spAutoFit/>
          </a:bodyPr>
          <a:lstStyle/>
          <a:p>
            <a:pPr lvl="0">
              <a:lnSpc>
                <a:spcPts val="2659"/>
              </a:lnSpc>
            </a:pPr>
            <a:r>
              <a:rPr lang="ru-RU" sz="3200" dirty="0">
                <a:solidFill>
                  <a:srgbClr val="FFFFFF"/>
                </a:solidFill>
                <a:latin typeface="Times New Roman" panose="02020603050405020304" pitchFamily="18" charset="0"/>
                <a:ea typeface="HK Grotesk Light"/>
                <a:cs typeface="Times New Roman" panose="02020603050405020304" pitchFamily="18" charset="0"/>
                <a:sym typeface="HK Grotesk Light"/>
              </a:rPr>
              <a:t> </a:t>
            </a:r>
            <a:r>
              <a:rPr lang="ru-RU" sz="3200" dirty="0" err="1">
                <a:solidFill>
                  <a:srgbClr val="FFFFFF"/>
                </a:solidFill>
                <a:latin typeface="Times New Roman" panose="02020603050405020304" pitchFamily="18" charset="0"/>
                <a:ea typeface="HK Grotesk Light"/>
                <a:cs typeface="Times New Roman" panose="02020603050405020304" pitchFamily="18" charset="0"/>
                <a:sym typeface="HK Grotesk Light"/>
              </a:rPr>
              <a:t>поліпшити</a:t>
            </a:r>
            <a:r>
              <a:rPr lang="ru-RU" sz="3200" dirty="0">
                <a:solidFill>
                  <a:srgbClr val="FFFFFF"/>
                </a:solidFill>
                <a:latin typeface="Times New Roman" panose="02020603050405020304" pitchFamily="18" charset="0"/>
                <a:ea typeface="HK Grotesk Light"/>
                <a:cs typeface="Times New Roman" panose="02020603050405020304" pitchFamily="18" charset="0"/>
                <a:sym typeface="HK Grotesk Light"/>
              </a:rPr>
              <a:t> </a:t>
            </a:r>
            <a:r>
              <a:rPr lang="ru-RU" sz="3200" dirty="0" err="1">
                <a:solidFill>
                  <a:srgbClr val="FFFFFF"/>
                </a:solidFill>
                <a:latin typeface="Times New Roman" panose="02020603050405020304" pitchFamily="18" charset="0"/>
                <a:ea typeface="HK Grotesk Light"/>
                <a:cs typeface="Times New Roman" panose="02020603050405020304" pitchFamily="18" charset="0"/>
                <a:sym typeface="HK Grotesk Light"/>
              </a:rPr>
              <a:t>просування</a:t>
            </a:r>
            <a:r>
              <a:rPr lang="ru-RU" sz="3200" dirty="0">
                <a:solidFill>
                  <a:srgbClr val="FFFFFF"/>
                </a:solidFill>
                <a:latin typeface="Times New Roman" panose="02020603050405020304" pitchFamily="18" charset="0"/>
                <a:ea typeface="HK Grotesk Light"/>
                <a:cs typeface="Times New Roman" panose="02020603050405020304" pitchFamily="18" charset="0"/>
                <a:sym typeface="HK Grotesk Light"/>
              </a:rPr>
              <a:t> </a:t>
            </a:r>
            <a:r>
              <a:rPr lang="ru-RU" sz="3200" dirty="0" err="1">
                <a:solidFill>
                  <a:srgbClr val="FFFFFF"/>
                </a:solidFill>
                <a:latin typeface="Times New Roman" panose="02020603050405020304" pitchFamily="18" charset="0"/>
                <a:ea typeface="HK Grotesk Light"/>
                <a:cs typeface="Times New Roman" panose="02020603050405020304" pitchFamily="18" charset="0"/>
                <a:sym typeface="HK Grotesk Light"/>
              </a:rPr>
              <a:t>товарів</a:t>
            </a:r>
            <a:r>
              <a:rPr lang="ru-RU" sz="3200" dirty="0">
                <a:solidFill>
                  <a:srgbClr val="FFFFFF"/>
                </a:solidFill>
                <a:latin typeface="Times New Roman" panose="02020603050405020304" pitchFamily="18" charset="0"/>
                <a:ea typeface="HK Grotesk Light"/>
                <a:cs typeface="Times New Roman" panose="02020603050405020304" pitchFamily="18" charset="0"/>
                <a:sym typeface="HK Grotesk Light"/>
              </a:rPr>
              <a:t> і </a:t>
            </a:r>
            <a:r>
              <a:rPr lang="ru-RU" sz="3200" dirty="0" err="1">
                <a:solidFill>
                  <a:srgbClr val="FFFFFF"/>
                </a:solidFill>
                <a:latin typeface="Times New Roman" panose="02020603050405020304" pitchFamily="18" charset="0"/>
                <a:ea typeface="HK Grotesk Light"/>
                <a:cs typeface="Times New Roman" panose="02020603050405020304" pitchFamily="18" charset="0"/>
                <a:sym typeface="HK Grotesk Light"/>
              </a:rPr>
              <a:t>послуг</a:t>
            </a:r>
            <a:endParaRPr lang="en-US" sz="3200" u="none" dirty="0">
              <a:solidFill>
                <a:srgbClr val="FFFFFF"/>
              </a:solidFill>
              <a:latin typeface="Times New Roman" panose="02020603050405020304" pitchFamily="18" charset="0"/>
              <a:ea typeface="HK Grotesk Light"/>
              <a:cs typeface="Times New Roman" panose="02020603050405020304" pitchFamily="18" charset="0"/>
              <a:sym typeface="HK Grotesk Light"/>
            </a:endParaRPr>
          </a:p>
        </p:txBody>
      </p:sp>
      <p:sp>
        <p:nvSpPr>
          <p:cNvPr id="10" name="TextBox 10"/>
          <p:cNvSpPr txBox="1"/>
          <p:nvPr/>
        </p:nvSpPr>
        <p:spPr>
          <a:xfrm>
            <a:off x="2647964" y="7729996"/>
            <a:ext cx="5228569" cy="692497"/>
          </a:xfrm>
          <a:prstGeom prst="rect">
            <a:avLst/>
          </a:prstGeom>
        </p:spPr>
        <p:txBody>
          <a:bodyPr lIns="0" tIns="0" rIns="0" bIns="0" rtlCol="0" anchor="t">
            <a:spAutoFit/>
          </a:bodyPr>
          <a:lstStyle/>
          <a:p>
            <a:pPr lvl="0">
              <a:lnSpc>
                <a:spcPts val="2659"/>
              </a:lnSpc>
            </a:pPr>
            <a:r>
              <a:rPr lang="ru-RU" sz="3200" dirty="0" err="1">
                <a:solidFill>
                  <a:srgbClr val="FFFFFF"/>
                </a:solidFill>
                <a:latin typeface="Times New Roman" panose="02020603050405020304" pitchFamily="18" charset="0"/>
                <a:ea typeface="HK Grotesk Light"/>
                <a:cs typeface="Times New Roman" panose="02020603050405020304" pitchFamily="18" charset="0"/>
                <a:sym typeface="HK Grotesk Light"/>
              </a:rPr>
              <a:t>уявити</a:t>
            </a:r>
            <a:r>
              <a:rPr lang="ru-RU" sz="3200" dirty="0">
                <a:solidFill>
                  <a:srgbClr val="FFFFFF"/>
                </a:solidFill>
                <a:latin typeface="Times New Roman" panose="02020603050405020304" pitchFamily="18" charset="0"/>
                <a:ea typeface="HK Grotesk Light"/>
                <a:cs typeface="Times New Roman" panose="02020603050405020304" pitchFamily="18" charset="0"/>
                <a:sym typeface="HK Grotesk Light"/>
              </a:rPr>
              <a:t> </a:t>
            </a:r>
            <a:r>
              <a:rPr lang="ru-RU" sz="3200" dirty="0" err="1">
                <a:solidFill>
                  <a:srgbClr val="FFFFFF"/>
                </a:solidFill>
                <a:latin typeface="Times New Roman" panose="02020603050405020304" pitchFamily="18" charset="0"/>
                <a:ea typeface="HK Grotesk Light"/>
                <a:cs typeface="Times New Roman" panose="02020603050405020304" pitchFamily="18" charset="0"/>
                <a:sym typeface="HK Grotesk Light"/>
              </a:rPr>
              <a:t>цільової</a:t>
            </a:r>
            <a:r>
              <a:rPr lang="ru-RU" sz="3200" dirty="0">
                <a:solidFill>
                  <a:srgbClr val="FFFFFF"/>
                </a:solidFill>
                <a:latin typeface="Times New Roman" panose="02020603050405020304" pitchFamily="18" charset="0"/>
                <a:ea typeface="HK Grotesk Light"/>
                <a:cs typeface="Times New Roman" panose="02020603050405020304" pitchFamily="18" charset="0"/>
                <a:sym typeface="HK Grotesk Light"/>
              </a:rPr>
              <a:t> </a:t>
            </a:r>
            <a:r>
              <a:rPr lang="ru-RU" sz="3200" dirty="0" err="1">
                <a:solidFill>
                  <a:srgbClr val="FFFFFF"/>
                </a:solidFill>
                <a:latin typeface="Times New Roman" panose="02020603050405020304" pitchFamily="18" charset="0"/>
                <a:ea typeface="HK Grotesk Light"/>
                <a:cs typeface="Times New Roman" panose="02020603050405020304" pitchFamily="18" charset="0"/>
                <a:sym typeface="HK Grotesk Light"/>
              </a:rPr>
              <a:t>аудиторії</a:t>
            </a:r>
            <a:r>
              <a:rPr lang="ru-RU" sz="3200" dirty="0">
                <a:solidFill>
                  <a:srgbClr val="FFFFFF"/>
                </a:solidFill>
                <a:latin typeface="Times New Roman" panose="02020603050405020304" pitchFamily="18" charset="0"/>
                <a:ea typeface="HK Grotesk Light"/>
                <a:cs typeface="Times New Roman" panose="02020603050405020304" pitchFamily="18" charset="0"/>
                <a:sym typeface="HK Grotesk Light"/>
              </a:rPr>
              <a:t> </a:t>
            </a:r>
            <a:r>
              <a:rPr lang="ru-RU" sz="3200" dirty="0" err="1">
                <a:solidFill>
                  <a:srgbClr val="FFFFFF"/>
                </a:solidFill>
                <a:latin typeface="Times New Roman" panose="02020603050405020304" pitchFamily="18" charset="0"/>
                <a:ea typeface="HK Grotesk Light"/>
                <a:cs typeface="Times New Roman" panose="02020603050405020304" pitchFamily="18" charset="0"/>
                <a:sym typeface="HK Grotesk Light"/>
              </a:rPr>
              <a:t>новий</a:t>
            </a:r>
            <a:r>
              <a:rPr lang="ru-RU" sz="3200" dirty="0">
                <a:solidFill>
                  <a:srgbClr val="FFFFFF"/>
                </a:solidFill>
                <a:latin typeface="Times New Roman" panose="02020603050405020304" pitchFamily="18" charset="0"/>
                <a:ea typeface="HK Grotesk Light"/>
                <a:cs typeface="Times New Roman" panose="02020603050405020304" pitchFamily="18" charset="0"/>
                <a:sym typeface="HK Grotesk Light"/>
              </a:rPr>
              <a:t> продукт</a:t>
            </a:r>
            <a:endParaRPr lang="en-US" sz="3200" u="none" dirty="0">
              <a:solidFill>
                <a:srgbClr val="FFFFFF"/>
              </a:solidFill>
              <a:latin typeface="Times New Roman" panose="02020603050405020304" pitchFamily="18" charset="0"/>
              <a:ea typeface="HK Grotesk Light"/>
              <a:cs typeface="Times New Roman" panose="02020603050405020304" pitchFamily="18" charset="0"/>
              <a:sym typeface="HK Grotesk Light"/>
            </a:endParaRPr>
          </a:p>
        </p:txBody>
      </p:sp>
      <p:sp>
        <p:nvSpPr>
          <p:cNvPr id="13" name="TextBox 13"/>
          <p:cNvSpPr txBox="1"/>
          <p:nvPr/>
        </p:nvSpPr>
        <p:spPr>
          <a:xfrm>
            <a:off x="11058024" y="1570657"/>
            <a:ext cx="5228569" cy="692497"/>
          </a:xfrm>
          <a:prstGeom prst="rect">
            <a:avLst/>
          </a:prstGeom>
        </p:spPr>
        <p:txBody>
          <a:bodyPr lIns="0" tIns="0" rIns="0" bIns="0" rtlCol="0" anchor="t">
            <a:spAutoFit/>
          </a:bodyPr>
          <a:lstStyle/>
          <a:p>
            <a:pPr lvl="0">
              <a:lnSpc>
                <a:spcPts val="2659"/>
              </a:lnSpc>
            </a:pPr>
            <a:r>
              <a:rPr lang="uk-UA" sz="3200" dirty="0">
                <a:solidFill>
                  <a:srgbClr val="FFFFFF"/>
                </a:solidFill>
                <a:latin typeface="Times New Roman" panose="02020603050405020304" pitchFamily="18" charset="0"/>
                <a:ea typeface="HK Grotesk Light"/>
                <a:cs typeface="Times New Roman" panose="02020603050405020304" pitchFamily="18" charset="0"/>
                <a:sym typeface="HK Grotesk Light"/>
              </a:rPr>
              <a:t>забезпечити </a:t>
            </a:r>
            <a:r>
              <a:rPr lang="uk-UA" sz="3200" dirty="0" err="1">
                <a:solidFill>
                  <a:srgbClr val="FFFFFF"/>
                </a:solidFill>
                <a:latin typeface="Times New Roman" panose="02020603050405020304" pitchFamily="18" charset="0"/>
                <a:ea typeface="HK Grotesk Light"/>
                <a:cs typeface="Times New Roman" panose="02020603050405020304" pitchFamily="18" charset="0"/>
                <a:sym typeface="HK Grotesk Light"/>
              </a:rPr>
              <a:t>впізнаваність</a:t>
            </a:r>
            <a:r>
              <a:rPr lang="uk-UA" sz="3200" dirty="0">
                <a:solidFill>
                  <a:srgbClr val="FFFFFF"/>
                </a:solidFill>
                <a:latin typeface="Times New Roman" panose="02020603050405020304" pitchFamily="18" charset="0"/>
                <a:ea typeface="HK Grotesk Light"/>
                <a:cs typeface="Times New Roman" panose="02020603050405020304" pitchFamily="18" charset="0"/>
                <a:sym typeface="HK Grotesk Light"/>
              </a:rPr>
              <a:t> бренду</a:t>
            </a:r>
            <a:endParaRPr lang="en-US" sz="3200" u="none" dirty="0">
              <a:solidFill>
                <a:srgbClr val="FFFFFF"/>
              </a:solidFill>
              <a:latin typeface="Times New Roman" panose="02020603050405020304" pitchFamily="18" charset="0"/>
              <a:ea typeface="HK Grotesk Light"/>
              <a:cs typeface="Times New Roman" panose="02020603050405020304" pitchFamily="18" charset="0"/>
              <a:sym typeface="HK Grotesk Light"/>
            </a:endParaRPr>
          </a:p>
        </p:txBody>
      </p:sp>
      <p:sp>
        <p:nvSpPr>
          <p:cNvPr id="16" name="TextBox 16"/>
          <p:cNvSpPr txBox="1"/>
          <p:nvPr/>
        </p:nvSpPr>
        <p:spPr>
          <a:xfrm>
            <a:off x="11058024" y="4699146"/>
            <a:ext cx="5228569" cy="692497"/>
          </a:xfrm>
          <a:prstGeom prst="rect">
            <a:avLst/>
          </a:prstGeom>
        </p:spPr>
        <p:txBody>
          <a:bodyPr lIns="0" tIns="0" rIns="0" bIns="0" rtlCol="0" anchor="t">
            <a:spAutoFit/>
          </a:bodyPr>
          <a:lstStyle/>
          <a:p>
            <a:pPr lvl="0">
              <a:lnSpc>
                <a:spcPts val="2659"/>
              </a:lnSpc>
            </a:pPr>
            <a:r>
              <a:rPr lang="uk-UA" sz="3200" dirty="0">
                <a:solidFill>
                  <a:srgbClr val="FFFFFF"/>
                </a:solidFill>
                <a:latin typeface="Times New Roman" panose="02020603050405020304" pitchFamily="18" charset="0"/>
                <a:ea typeface="HK Grotesk Light"/>
                <a:cs typeface="Times New Roman" panose="02020603050405020304" pitchFamily="18" charset="0"/>
                <a:sym typeface="HK Grotesk Light"/>
              </a:rPr>
              <a:t>зміцнити ділову репутацію компанії</a:t>
            </a:r>
            <a:endParaRPr lang="en-US" sz="3200" u="none" dirty="0">
              <a:solidFill>
                <a:srgbClr val="FFFFFF"/>
              </a:solidFill>
              <a:latin typeface="Times New Roman" panose="02020603050405020304" pitchFamily="18" charset="0"/>
              <a:ea typeface="HK Grotesk Light"/>
              <a:cs typeface="Times New Roman" panose="02020603050405020304" pitchFamily="18" charset="0"/>
              <a:sym typeface="HK Grotesk Light"/>
            </a:endParaRPr>
          </a:p>
        </p:txBody>
      </p:sp>
      <p:sp>
        <p:nvSpPr>
          <p:cNvPr id="19" name="TextBox 19"/>
          <p:cNvSpPr txBox="1"/>
          <p:nvPr/>
        </p:nvSpPr>
        <p:spPr>
          <a:xfrm>
            <a:off x="11058024" y="7729996"/>
            <a:ext cx="5228569" cy="692497"/>
          </a:xfrm>
          <a:prstGeom prst="rect">
            <a:avLst/>
          </a:prstGeom>
        </p:spPr>
        <p:txBody>
          <a:bodyPr lIns="0" tIns="0" rIns="0" bIns="0" rtlCol="0" anchor="t">
            <a:spAutoFit/>
          </a:bodyPr>
          <a:lstStyle/>
          <a:p>
            <a:pPr lvl="0">
              <a:lnSpc>
                <a:spcPts val="2659"/>
              </a:lnSpc>
            </a:pPr>
            <a:r>
              <a:rPr lang="uk-UA" sz="3200" dirty="0">
                <a:solidFill>
                  <a:srgbClr val="FFFFFF"/>
                </a:solidFill>
                <a:latin typeface="Times New Roman" panose="02020603050405020304" pitchFamily="18" charset="0"/>
                <a:ea typeface="HK Grotesk Light"/>
                <a:cs typeface="Times New Roman" panose="02020603050405020304" pitchFamily="18" charset="0"/>
                <a:sym typeface="HK Grotesk Light"/>
              </a:rPr>
              <a:t>збільшити лояльність клієнтів і партнерів</a:t>
            </a:r>
            <a:endParaRPr lang="en-US" sz="3200" u="none" dirty="0">
              <a:solidFill>
                <a:srgbClr val="FFFFFF"/>
              </a:solidFill>
              <a:latin typeface="Times New Roman" panose="02020603050405020304" pitchFamily="18" charset="0"/>
              <a:ea typeface="HK Grotesk Light"/>
              <a:cs typeface="Times New Roman" panose="02020603050405020304" pitchFamily="18" charset="0"/>
              <a:sym typeface="HK Grotesk Light"/>
            </a:endParaRPr>
          </a:p>
        </p:txBody>
      </p:sp>
      <p:grpSp>
        <p:nvGrpSpPr>
          <p:cNvPr id="20" name="Group 20"/>
          <p:cNvGrpSpPr/>
          <p:nvPr/>
        </p:nvGrpSpPr>
        <p:grpSpPr>
          <a:xfrm>
            <a:off x="1028700" y="1028700"/>
            <a:ext cx="1088477" cy="1128190"/>
            <a:chOff x="0" y="0"/>
            <a:chExt cx="1451303" cy="1504253"/>
          </a:xfrm>
        </p:grpSpPr>
        <p:sp>
          <p:nvSpPr>
            <p:cNvPr id="21" name="Freeform 21"/>
            <p:cNvSpPr/>
            <p:nvPr/>
          </p:nvSpPr>
          <p:spPr>
            <a:xfrm>
              <a:off x="0" y="0"/>
              <a:ext cx="1451303" cy="1504253"/>
            </a:xfrm>
            <a:custGeom>
              <a:avLst/>
              <a:gdLst/>
              <a:ahLst/>
              <a:cxnLst/>
              <a:rect l="l" t="t" r="r" b="b"/>
              <a:pathLst>
                <a:path w="1451303" h="1504253">
                  <a:moveTo>
                    <a:pt x="0" y="0"/>
                  </a:moveTo>
                  <a:lnTo>
                    <a:pt x="1451303" y="0"/>
                  </a:lnTo>
                  <a:lnTo>
                    <a:pt x="1451303" y="1504253"/>
                  </a:lnTo>
                  <a:lnTo>
                    <a:pt x="0" y="1504253"/>
                  </a:lnTo>
                  <a:lnTo>
                    <a:pt x="0" y="0"/>
                  </a:lnTo>
                  <a:close/>
                </a:path>
              </a:pathLst>
            </a:custGeom>
            <a:blipFill>
              <a:blip r:embed="rId2">
                <a:alphaModFix amt="47000"/>
                <a:extLst>
                  <a:ext uri="{96DAC541-7B7A-43D3-8B79-37D633B846F1}">
                    <asvg:svgBlip xmlns:asvg="http://schemas.microsoft.com/office/drawing/2016/SVG/main" xmlns="" r:embed="rId3"/>
                  </a:ext>
                </a:extLst>
              </a:blip>
              <a:stretch>
                <a:fillRect/>
              </a:stretch>
            </a:blipFill>
          </p:spPr>
        </p:sp>
        <p:sp>
          <p:nvSpPr>
            <p:cNvPr id="22" name="TextBox 22"/>
            <p:cNvSpPr txBox="1"/>
            <p:nvPr/>
          </p:nvSpPr>
          <p:spPr>
            <a:xfrm>
              <a:off x="332841" y="591639"/>
              <a:ext cx="785618" cy="444567"/>
            </a:xfrm>
            <a:prstGeom prst="rect">
              <a:avLst/>
            </a:prstGeom>
          </p:spPr>
          <p:txBody>
            <a:bodyPr lIns="0" tIns="0" rIns="0" bIns="0" rtlCol="0" anchor="t">
              <a:spAutoFit/>
            </a:bodyPr>
            <a:lstStyle/>
            <a:p>
              <a:pPr marL="0" lvl="0" indent="0" algn="ctr">
                <a:lnSpc>
                  <a:spcPts val="2590"/>
                </a:lnSpc>
                <a:spcBef>
                  <a:spcPct val="0"/>
                </a:spcBef>
              </a:pPr>
              <a:r>
                <a:rPr lang="en-US" sz="3200" b="1" u="none" spc="-19">
                  <a:solidFill>
                    <a:srgbClr val="FFFFFF"/>
                  </a:solidFill>
                  <a:latin typeface="Times New Roman" panose="02020603050405020304" pitchFamily="18" charset="0"/>
                  <a:ea typeface="Muli Ultra-Bold"/>
                  <a:cs typeface="Times New Roman" panose="02020603050405020304" pitchFamily="18" charset="0"/>
                  <a:sym typeface="Muli Ultra-Bold"/>
                </a:rPr>
                <a:t>1</a:t>
              </a:r>
            </a:p>
          </p:txBody>
        </p:sp>
      </p:grpSp>
      <p:grpSp>
        <p:nvGrpSpPr>
          <p:cNvPr id="23" name="Group 23"/>
          <p:cNvGrpSpPr/>
          <p:nvPr/>
        </p:nvGrpSpPr>
        <p:grpSpPr>
          <a:xfrm>
            <a:off x="1028700" y="4157189"/>
            <a:ext cx="1088477" cy="1128190"/>
            <a:chOff x="0" y="0"/>
            <a:chExt cx="1451303" cy="1504253"/>
          </a:xfrm>
        </p:grpSpPr>
        <p:sp>
          <p:nvSpPr>
            <p:cNvPr id="24" name="Freeform 24"/>
            <p:cNvSpPr/>
            <p:nvPr/>
          </p:nvSpPr>
          <p:spPr>
            <a:xfrm>
              <a:off x="0" y="0"/>
              <a:ext cx="1451303" cy="1504253"/>
            </a:xfrm>
            <a:custGeom>
              <a:avLst/>
              <a:gdLst/>
              <a:ahLst/>
              <a:cxnLst/>
              <a:rect l="l" t="t" r="r" b="b"/>
              <a:pathLst>
                <a:path w="1451303" h="1504253">
                  <a:moveTo>
                    <a:pt x="0" y="0"/>
                  </a:moveTo>
                  <a:lnTo>
                    <a:pt x="1451303" y="0"/>
                  </a:lnTo>
                  <a:lnTo>
                    <a:pt x="1451303" y="1504253"/>
                  </a:lnTo>
                  <a:lnTo>
                    <a:pt x="0" y="1504253"/>
                  </a:lnTo>
                  <a:lnTo>
                    <a:pt x="0" y="0"/>
                  </a:lnTo>
                  <a:close/>
                </a:path>
              </a:pathLst>
            </a:custGeom>
            <a:blipFill>
              <a:blip r:embed="rId2">
                <a:alphaModFix amt="47000"/>
                <a:extLst>
                  <a:ext uri="{96DAC541-7B7A-43D3-8B79-37D633B846F1}">
                    <asvg:svgBlip xmlns:asvg="http://schemas.microsoft.com/office/drawing/2016/SVG/main" xmlns="" r:embed="rId3"/>
                  </a:ext>
                </a:extLst>
              </a:blip>
              <a:stretch>
                <a:fillRect/>
              </a:stretch>
            </a:blipFill>
          </p:spPr>
        </p:sp>
        <p:sp>
          <p:nvSpPr>
            <p:cNvPr id="25" name="TextBox 25"/>
            <p:cNvSpPr txBox="1"/>
            <p:nvPr/>
          </p:nvSpPr>
          <p:spPr>
            <a:xfrm>
              <a:off x="332841" y="591639"/>
              <a:ext cx="785618" cy="444567"/>
            </a:xfrm>
            <a:prstGeom prst="rect">
              <a:avLst/>
            </a:prstGeom>
          </p:spPr>
          <p:txBody>
            <a:bodyPr lIns="0" tIns="0" rIns="0" bIns="0" rtlCol="0" anchor="t">
              <a:spAutoFit/>
            </a:bodyPr>
            <a:lstStyle/>
            <a:p>
              <a:pPr marL="0" lvl="0" indent="0" algn="ctr">
                <a:lnSpc>
                  <a:spcPts val="2590"/>
                </a:lnSpc>
                <a:spcBef>
                  <a:spcPct val="0"/>
                </a:spcBef>
              </a:pPr>
              <a:r>
                <a:rPr lang="en-US" sz="3200" b="1" u="none" spc="-19">
                  <a:solidFill>
                    <a:srgbClr val="FFFFFF"/>
                  </a:solidFill>
                  <a:latin typeface="Times New Roman" panose="02020603050405020304" pitchFamily="18" charset="0"/>
                  <a:ea typeface="Muli Ultra-Bold"/>
                  <a:cs typeface="Times New Roman" panose="02020603050405020304" pitchFamily="18" charset="0"/>
                  <a:sym typeface="Muli Ultra-Bold"/>
                </a:rPr>
                <a:t>2</a:t>
              </a:r>
            </a:p>
          </p:txBody>
        </p:sp>
      </p:grpSp>
      <p:grpSp>
        <p:nvGrpSpPr>
          <p:cNvPr id="26" name="Group 26"/>
          <p:cNvGrpSpPr/>
          <p:nvPr/>
        </p:nvGrpSpPr>
        <p:grpSpPr>
          <a:xfrm>
            <a:off x="1028700" y="7188039"/>
            <a:ext cx="1088477" cy="1128190"/>
            <a:chOff x="0" y="0"/>
            <a:chExt cx="1451303" cy="1504253"/>
          </a:xfrm>
        </p:grpSpPr>
        <p:sp>
          <p:nvSpPr>
            <p:cNvPr id="27" name="TextBox 27"/>
            <p:cNvSpPr txBox="1"/>
            <p:nvPr/>
          </p:nvSpPr>
          <p:spPr>
            <a:xfrm>
              <a:off x="332841" y="591639"/>
              <a:ext cx="785618" cy="444567"/>
            </a:xfrm>
            <a:prstGeom prst="rect">
              <a:avLst/>
            </a:prstGeom>
          </p:spPr>
          <p:txBody>
            <a:bodyPr lIns="0" tIns="0" rIns="0" bIns="0" rtlCol="0" anchor="t">
              <a:spAutoFit/>
            </a:bodyPr>
            <a:lstStyle/>
            <a:p>
              <a:pPr marL="0" lvl="0" indent="0" algn="ctr">
                <a:lnSpc>
                  <a:spcPts val="2590"/>
                </a:lnSpc>
                <a:spcBef>
                  <a:spcPct val="0"/>
                </a:spcBef>
              </a:pPr>
              <a:r>
                <a:rPr lang="en-US" sz="3200" b="1" u="none" spc="-19">
                  <a:solidFill>
                    <a:srgbClr val="FFFFFF"/>
                  </a:solidFill>
                  <a:latin typeface="Times New Roman" panose="02020603050405020304" pitchFamily="18" charset="0"/>
                  <a:ea typeface="Muli Ultra-Bold"/>
                  <a:cs typeface="Times New Roman" panose="02020603050405020304" pitchFamily="18" charset="0"/>
                  <a:sym typeface="Muli Ultra-Bold"/>
                </a:rPr>
                <a:t>3</a:t>
              </a:r>
            </a:p>
          </p:txBody>
        </p:sp>
        <p:sp>
          <p:nvSpPr>
            <p:cNvPr id="28" name="Freeform 28"/>
            <p:cNvSpPr/>
            <p:nvPr/>
          </p:nvSpPr>
          <p:spPr>
            <a:xfrm>
              <a:off x="0" y="0"/>
              <a:ext cx="1451303" cy="1504253"/>
            </a:xfrm>
            <a:custGeom>
              <a:avLst/>
              <a:gdLst/>
              <a:ahLst/>
              <a:cxnLst/>
              <a:rect l="l" t="t" r="r" b="b"/>
              <a:pathLst>
                <a:path w="1451303" h="1504253">
                  <a:moveTo>
                    <a:pt x="0" y="0"/>
                  </a:moveTo>
                  <a:lnTo>
                    <a:pt x="1451303" y="0"/>
                  </a:lnTo>
                  <a:lnTo>
                    <a:pt x="1451303" y="1504253"/>
                  </a:lnTo>
                  <a:lnTo>
                    <a:pt x="0" y="1504253"/>
                  </a:lnTo>
                  <a:lnTo>
                    <a:pt x="0" y="0"/>
                  </a:lnTo>
                  <a:close/>
                </a:path>
              </a:pathLst>
            </a:custGeom>
            <a:blipFill>
              <a:blip r:embed="rId2">
                <a:alphaModFix amt="47000"/>
                <a:extLst>
                  <a:ext uri="{96DAC541-7B7A-43D3-8B79-37D633B846F1}">
                    <asvg:svgBlip xmlns:asvg="http://schemas.microsoft.com/office/drawing/2016/SVG/main" xmlns="" r:embed="rId3"/>
                  </a:ext>
                </a:extLst>
              </a:blip>
              <a:stretch>
                <a:fillRect/>
              </a:stretch>
            </a:blipFill>
          </p:spPr>
        </p:sp>
      </p:grpSp>
      <p:grpSp>
        <p:nvGrpSpPr>
          <p:cNvPr id="29" name="Group 29"/>
          <p:cNvGrpSpPr/>
          <p:nvPr/>
        </p:nvGrpSpPr>
        <p:grpSpPr>
          <a:xfrm>
            <a:off x="9144000" y="1028700"/>
            <a:ext cx="1088477" cy="1128190"/>
            <a:chOff x="0" y="0"/>
            <a:chExt cx="1451303" cy="1504253"/>
          </a:xfrm>
        </p:grpSpPr>
        <p:sp>
          <p:nvSpPr>
            <p:cNvPr id="30" name="TextBox 30"/>
            <p:cNvSpPr txBox="1"/>
            <p:nvPr/>
          </p:nvSpPr>
          <p:spPr>
            <a:xfrm>
              <a:off x="332841" y="591639"/>
              <a:ext cx="785618" cy="444567"/>
            </a:xfrm>
            <a:prstGeom prst="rect">
              <a:avLst/>
            </a:prstGeom>
          </p:spPr>
          <p:txBody>
            <a:bodyPr lIns="0" tIns="0" rIns="0" bIns="0" rtlCol="0" anchor="t">
              <a:spAutoFit/>
            </a:bodyPr>
            <a:lstStyle/>
            <a:p>
              <a:pPr marL="0" lvl="0" indent="0" algn="ctr">
                <a:lnSpc>
                  <a:spcPts val="2590"/>
                </a:lnSpc>
                <a:spcBef>
                  <a:spcPct val="0"/>
                </a:spcBef>
              </a:pPr>
              <a:r>
                <a:rPr lang="en-US" sz="3200" b="1" u="none" spc="-19">
                  <a:solidFill>
                    <a:srgbClr val="FFFFFF"/>
                  </a:solidFill>
                  <a:latin typeface="Times New Roman" panose="02020603050405020304" pitchFamily="18" charset="0"/>
                  <a:ea typeface="Muli Ultra-Bold"/>
                  <a:cs typeface="Times New Roman" panose="02020603050405020304" pitchFamily="18" charset="0"/>
                  <a:sym typeface="Muli Ultra-Bold"/>
                </a:rPr>
                <a:t>4</a:t>
              </a:r>
            </a:p>
          </p:txBody>
        </p:sp>
        <p:sp>
          <p:nvSpPr>
            <p:cNvPr id="31" name="Freeform 31"/>
            <p:cNvSpPr/>
            <p:nvPr/>
          </p:nvSpPr>
          <p:spPr>
            <a:xfrm>
              <a:off x="0" y="0"/>
              <a:ext cx="1451303" cy="1504253"/>
            </a:xfrm>
            <a:custGeom>
              <a:avLst/>
              <a:gdLst/>
              <a:ahLst/>
              <a:cxnLst/>
              <a:rect l="l" t="t" r="r" b="b"/>
              <a:pathLst>
                <a:path w="1451303" h="1504253">
                  <a:moveTo>
                    <a:pt x="0" y="0"/>
                  </a:moveTo>
                  <a:lnTo>
                    <a:pt x="1451303" y="0"/>
                  </a:lnTo>
                  <a:lnTo>
                    <a:pt x="1451303" y="1504253"/>
                  </a:lnTo>
                  <a:lnTo>
                    <a:pt x="0" y="1504253"/>
                  </a:lnTo>
                  <a:lnTo>
                    <a:pt x="0" y="0"/>
                  </a:lnTo>
                  <a:close/>
                </a:path>
              </a:pathLst>
            </a:custGeom>
            <a:blipFill>
              <a:blip r:embed="rId2">
                <a:alphaModFix amt="47000"/>
                <a:extLst>
                  <a:ext uri="{96DAC541-7B7A-43D3-8B79-37D633B846F1}">
                    <asvg:svgBlip xmlns:asvg="http://schemas.microsoft.com/office/drawing/2016/SVG/main" xmlns="" r:embed="rId3"/>
                  </a:ext>
                </a:extLst>
              </a:blip>
              <a:stretch>
                <a:fillRect/>
              </a:stretch>
            </a:blipFill>
          </p:spPr>
        </p:sp>
      </p:grpSp>
      <p:grpSp>
        <p:nvGrpSpPr>
          <p:cNvPr id="32" name="Group 32"/>
          <p:cNvGrpSpPr/>
          <p:nvPr/>
        </p:nvGrpSpPr>
        <p:grpSpPr>
          <a:xfrm>
            <a:off x="9144000" y="4157189"/>
            <a:ext cx="1088477" cy="1128190"/>
            <a:chOff x="0" y="0"/>
            <a:chExt cx="1451303" cy="1504253"/>
          </a:xfrm>
        </p:grpSpPr>
        <p:sp>
          <p:nvSpPr>
            <p:cNvPr id="33" name="TextBox 33"/>
            <p:cNvSpPr txBox="1"/>
            <p:nvPr/>
          </p:nvSpPr>
          <p:spPr>
            <a:xfrm>
              <a:off x="332841" y="591639"/>
              <a:ext cx="785618" cy="444567"/>
            </a:xfrm>
            <a:prstGeom prst="rect">
              <a:avLst/>
            </a:prstGeom>
          </p:spPr>
          <p:txBody>
            <a:bodyPr lIns="0" tIns="0" rIns="0" bIns="0" rtlCol="0" anchor="t">
              <a:spAutoFit/>
            </a:bodyPr>
            <a:lstStyle/>
            <a:p>
              <a:pPr marL="0" lvl="0" indent="0" algn="ctr">
                <a:lnSpc>
                  <a:spcPts val="2590"/>
                </a:lnSpc>
                <a:spcBef>
                  <a:spcPct val="0"/>
                </a:spcBef>
              </a:pPr>
              <a:r>
                <a:rPr lang="en-US" sz="3200" b="1" u="none" spc="-19">
                  <a:solidFill>
                    <a:srgbClr val="FFFFFF"/>
                  </a:solidFill>
                  <a:latin typeface="Times New Roman" panose="02020603050405020304" pitchFamily="18" charset="0"/>
                  <a:ea typeface="Muli Ultra-Bold"/>
                  <a:cs typeface="Times New Roman" panose="02020603050405020304" pitchFamily="18" charset="0"/>
                  <a:sym typeface="Muli Ultra-Bold"/>
                </a:rPr>
                <a:t>5</a:t>
              </a:r>
            </a:p>
          </p:txBody>
        </p:sp>
        <p:sp>
          <p:nvSpPr>
            <p:cNvPr id="34" name="Freeform 34"/>
            <p:cNvSpPr/>
            <p:nvPr/>
          </p:nvSpPr>
          <p:spPr>
            <a:xfrm>
              <a:off x="0" y="0"/>
              <a:ext cx="1451303" cy="1504253"/>
            </a:xfrm>
            <a:custGeom>
              <a:avLst/>
              <a:gdLst/>
              <a:ahLst/>
              <a:cxnLst/>
              <a:rect l="l" t="t" r="r" b="b"/>
              <a:pathLst>
                <a:path w="1451303" h="1504253">
                  <a:moveTo>
                    <a:pt x="0" y="0"/>
                  </a:moveTo>
                  <a:lnTo>
                    <a:pt x="1451303" y="0"/>
                  </a:lnTo>
                  <a:lnTo>
                    <a:pt x="1451303" y="1504253"/>
                  </a:lnTo>
                  <a:lnTo>
                    <a:pt x="0" y="1504253"/>
                  </a:lnTo>
                  <a:lnTo>
                    <a:pt x="0" y="0"/>
                  </a:lnTo>
                  <a:close/>
                </a:path>
              </a:pathLst>
            </a:custGeom>
            <a:blipFill>
              <a:blip r:embed="rId2">
                <a:alphaModFix amt="47000"/>
                <a:extLst>
                  <a:ext uri="{96DAC541-7B7A-43D3-8B79-37D633B846F1}">
                    <asvg:svgBlip xmlns:asvg="http://schemas.microsoft.com/office/drawing/2016/SVG/main" xmlns="" r:embed="rId3"/>
                  </a:ext>
                </a:extLst>
              </a:blip>
              <a:stretch>
                <a:fillRect/>
              </a:stretch>
            </a:blipFill>
          </p:spPr>
        </p:sp>
      </p:grpSp>
      <p:grpSp>
        <p:nvGrpSpPr>
          <p:cNvPr id="35" name="Group 35"/>
          <p:cNvGrpSpPr/>
          <p:nvPr/>
        </p:nvGrpSpPr>
        <p:grpSpPr>
          <a:xfrm>
            <a:off x="9144000" y="7188039"/>
            <a:ext cx="1088477" cy="1128190"/>
            <a:chOff x="0" y="0"/>
            <a:chExt cx="1451303" cy="1504253"/>
          </a:xfrm>
        </p:grpSpPr>
        <p:sp>
          <p:nvSpPr>
            <p:cNvPr id="36" name="Freeform 36"/>
            <p:cNvSpPr/>
            <p:nvPr/>
          </p:nvSpPr>
          <p:spPr>
            <a:xfrm>
              <a:off x="0" y="0"/>
              <a:ext cx="1451303" cy="1504253"/>
            </a:xfrm>
            <a:custGeom>
              <a:avLst/>
              <a:gdLst/>
              <a:ahLst/>
              <a:cxnLst/>
              <a:rect l="l" t="t" r="r" b="b"/>
              <a:pathLst>
                <a:path w="1451303" h="1504253">
                  <a:moveTo>
                    <a:pt x="0" y="0"/>
                  </a:moveTo>
                  <a:lnTo>
                    <a:pt x="1451303" y="0"/>
                  </a:lnTo>
                  <a:lnTo>
                    <a:pt x="1451303" y="1504253"/>
                  </a:lnTo>
                  <a:lnTo>
                    <a:pt x="0" y="1504253"/>
                  </a:lnTo>
                  <a:lnTo>
                    <a:pt x="0" y="0"/>
                  </a:lnTo>
                  <a:close/>
                </a:path>
              </a:pathLst>
            </a:custGeom>
            <a:blipFill>
              <a:blip r:embed="rId2">
                <a:alphaModFix amt="47000"/>
                <a:extLst>
                  <a:ext uri="{96DAC541-7B7A-43D3-8B79-37D633B846F1}">
                    <asvg:svgBlip xmlns:asvg="http://schemas.microsoft.com/office/drawing/2016/SVG/main" xmlns="" r:embed="rId3"/>
                  </a:ext>
                </a:extLst>
              </a:blip>
              <a:stretch>
                <a:fillRect/>
              </a:stretch>
            </a:blipFill>
          </p:spPr>
        </p:sp>
        <p:sp>
          <p:nvSpPr>
            <p:cNvPr id="37" name="TextBox 37"/>
            <p:cNvSpPr txBox="1"/>
            <p:nvPr/>
          </p:nvSpPr>
          <p:spPr>
            <a:xfrm>
              <a:off x="332841" y="591639"/>
              <a:ext cx="785618" cy="444567"/>
            </a:xfrm>
            <a:prstGeom prst="rect">
              <a:avLst/>
            </a:prstGeom>
          </p:spPr>
          <p:txBody>
            <a:bodyPr lIns="0" tIns="0" rIns="0" bIns="0" rtlCol="0" anchor="t">
              <a:spAutoFit/>
            </a:bodyPr>
            <a:lstStyle/>
            <a:p>
              <a:pPr marL="0" lvl="0" indent="0" algn="ctr">
                <a:lnSpc>
                  <a:spcPts val="2590"/>
                </a:lnSpc>
                <a:spcBef>
                  <a:spcPct val="0"/>
                </a:spcBef>
              </a:pPr>
              <a:r>
                <a:rPr lang="en-US" sz="3200" b="1" u="none" spc="-19">
                  <a:solidFill>
                    <a:srgbClr val="FFFFFF"/>
                  </a:solidFill>
                  <a:latin typeface="Times New Roman" panose="02020603050405020304" pitchFamily="18" charset="0"/>
                  <a:ea typeface="Muli Ultra-Bold"/>
                  <a:cs typeface="Times New Roman" panose="02020603050405020304" pitchFamily="18" charset="0"/>
                  <a:sym typeface="Muli Ultra-Bold"/>
                </a:rPr>
                <a:t>6</a:t>
              </a:r>
            </a:p>
          </p:txBody>
        </p:sp>
      </p:grpSp>
      <p:sp>
        <p:nvSpPr>
          <p:cNvPr id="38" name="Прямоугольник 37"/>
          <p:cNvSpPr/>
          <p:nvPr/>
        </p:nvSpPr>
        <p:spPr>
          <a:xfrm>
            <a:off x="1282342" y="142483"/>
            <a:ext cx="16323869" cy="646331"/>
          </a:xfrm>
          <a:prstGeom prst="rect">
            <a:avLst/>
          </a:prstGeom>
        </p:spPr>
        <p:txBody>
          <a:bodyPr wrap="square">
            <a:spAutoFit/>
          </a:bodyPr>
          <a:lstStyle/>
          <a:p>
            <a:pPr algn="ctr"/>
            <a:r>
              <a:rPr lang="ru-RU" sz="3600" dirty="0">
                <a:solidFill>
                  <a:schemeClr val="bg1"/>
                </a:solidFill>
                <a:latin typeface="Times New Roman" panose="02020603050405020304" pitchFamily="18" charset="0"/>
                <a:cs typeface="Times New Roman" panose="02020603050405020304" pitchFamily="18" charset="0"/>
              </a:rPr>
              <a:t>Грамотно </a:t>
            </a:r>
            <a:r>
              <a:rPr lang="ru-RU" sz="3600" dirty="0" err="1">
                <a:solidFill>
                  <a:schemeClr val="bg1"/>
                </a:solidFill>
                <a:latin typeface="Times New Roman" panose="02020603050405020304" pitchFamily="18" charset="0"/>
                <a:cs typeface="Times New Roman" panose="02020603050405020304" pitchFamily="18" charset="0"/>
              </a:rPr>
              <a:t>розроблена</a:t>
            </a:r>
            <a:r>
              <a:rPr lang="ru-RU" sz="3600" dirty="0">
                <a:solidFill>
                  <a:schemeClr val="bg1"/>
                </a:solidFill>
                <a:latin typeface="Times New Roman" panose="02020603050405020304" pitchFamily="18" charset="0"/>
                <a:cs typeface="Times New Roman" panose="02020603050405020304" pitchFamily="18" charset="0"/>
              </a:rPr>
              <a:t> PR-</a:t>
            </a:r>
            <a:r>
              <a:rPr lang="ru-RU" sz="3600" dirty="0" err="1">
                <a:solidFill>
                  <a:schemeClr val="bg1"/>
                </a:solidFill>
                <a:latin typeface="Times New Roman" panose="02020603050405020304" pitchFamily="18" charset="0"/>
                <a:cs typeface="Times New Roman" panose="02020603050405020304" pitchFamily="18" charset="0"/>
              </a:rPr>
              <a:t>стратегія</a:t>
            </a:r>
            <a:r>
              <a:rPr lang="ru-RU" sz="3600" dirty="0">
                <a:solidFill>
                  <a:schemeClr val="bg1"/>
                </a:solidFill>
                <a:latin typeface="Times New Roman" panose="02020603050405020304" pitchFamily="18" charset="0"/>
                <a:cs typeface="Times New Roman" panose="02020603050405020304" pitchFamily="18" charset="0"/>
              </a:rPr>
              <a:t> </a:t>
            </a:r>
            <a:r>
              <a:rPr lang="ru-RU" sz="3600" dirty="0" err="1">
                <a:solidFill>
                  <a:schemeClr val="bg1"/>
                </a:solidFill>
                <a:latin typeface="Times New Roman" panose="02020603050405020304" pitchFamily="18" charset="0"/>
                <a:cs typeface="Times New Roman" panose="02020603050405020304" pitchFamily="18" charset="0"/>
              </a:rPr>
              <a:t>допомагає</a:t>
            </a:r>
            <a:r>
              <a:rPr lang="ru-RU" sz="3600" dirty="0">
                <a:solidFill>
                  <a:schemeClr val="bg1"/>
                </a:solidFill>
                <a:latin typeface="Times New Roman" panose="02020603050405020304" pitchFamily="18" charset="0"/>
                <a:cs typeface="Times New Roman" panose="02020603050405020304" pitchFamily="18" charset="0"/>
              </a:rPr>
              <a:t> </a:t>
            </a:r>
            <a:r>
              <a:rPr lang="ru-RU" sz="3600" dirty="0" err="1">
                <a:solidFill>
                  <a:schemeClr val="bg1"/>
                </a:solidFill>
                <a:latin typeface="Times New Roman" panose="02020603050405020304" pitchFamily="18" charset="0"/>
                <a:cs typeface="Times New Roman" panose="02020603050405020304" pitchFamily="18" charset="0"/>
              </a:rPr>
              <a:t>досягти</a:t>
            </a:r>
            <a:r>
              <a:rPr lang="ru-RU" sz="3600" dirty="0">
                <a:solidFill>
                  <a:schemeClr val="bg1"/>
                </a:solidFill>
                <a:latin typeface="Times New Roman" panose="02020603050405020304" pitchFamily="18" charset="0"/>
                <a:cs typeface="Times New Roman" panose="02020603050405020304" pitchFamily="18" charset="0"/>
              </a:rPr>
              <a:t> </a:t>
            </a:r>
            <a:r>
              <a:rPr lang="ru-RU" sz="3600" dirty="0" err="1" smtClean="0">
                <a:solidFill>
                  <a:schemeClr val="bg1"/>
                </a:solidFill>
                <a:latin typeface="Times New Roman" panose="02020603050405020304" pitchFamily="18" charset="0"/>
                <a:cs typeface="Times New Roman" panose="02020603050405020304" pitchFamily="18" charset="0"/>
              </a:rPr>
              <a:t>важливих</a:t>
            </a:r>
            <a:r>
              <a:rPr lang="ru-RU" sz="3600" dirty="0" smtClean="0">
                <a:solidFill>
                  <a:schemeClr val="bg1"/>
                </a:solidFill>
                <a:latin typeface="Times New Roman" panose="02020603050405020304" pitchFamily="18" charset="0"/>
                <a:cs typeface="Times New Roman" panose="02020603050405020304" pitchFamily="18" charset="0"/>
              </a:rPr>
              <a:t> </a:t>
            </a:r>
            <a:r>
              <a:rPr lang="ru-RU" sz="3600" dirty="0" err="1" smtClean="0">
                <a:solidFill>
                  <a:schemeClr val="bg1"/>
                </a:solidFill>
                <a:latin typeface="Times New Roman" panose="02020603050405020304" pitchFamily="18" charset="0"/>
                <a:cs typeface="Times New Roman" panose="02020603050405020304" pitchFamily="18" charset="0"/>
              </a:rPr>
              <a:t>цілей</a:t>
            </a:r>
            <a:r>
              <a:rPr lang="ru-RU" sz="3600" dirty="0">
                <a:solidFill>
                  <a:schemeClr val="bg1"/>
                </a:solidFill>
                <a:latin typeface="Times New Roman" panose="02020603050405020304" pitchFamily="18" charset="0"/>
                <a:cs typeface="Times New Roman" panose="02020603050405020304" pitchFamily="18" charset="0"/>
              </a:rPr>
              <a:t>, </a:t>
            </a:r>
            <a:r>
              <a:rPr lang="ru-RU" sz="3600" dirty="0" err="1">
                <a:solidFill>
                  <a:schemeClr val="bg1"/>
                </a:solidFill>
                <a:latin typeface="Times New Roman" panose="02020603050405020304" pitchFamily="18" charset="0"/>
                <a:cs typeface="Times New Roman" panose="02020603050405020304" pitchFamily="18" charset="0"/>
              </a:rPr>
              <a:t>зокрема</a:t>
            </a:r>
            <a:r>
              <a:rPr lang="ru-RU" sz="3600" dirty="0">
                <a:solidFill>
                  <a:schemeClr val="bg1"/>
                </a:solidFill>
                <a:latin typeface="Times New Roman" panose="02020603050405020304" pitchFamily="18" charset="0"/>
                <a:cs typeface="Times New Roman" panose="02020603050405020304" pitchFamily="18" charset="0"/>
              </a:rPr>
              <a:t>:</a:t>
            </a:r>
            <a:endParaRPr lang="uk-UA" sz="36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4686C8"/>
        </a:solidFill>
        <a:effectLst/>
      </p:bgPr>
    </p:bg>
    <p:spTree>
      <p:nvGrpSpPr>
        <p:cNvPr id="1" name=""/>
        <p:cNvGrpSpPr/>
        <p:nvPr/>
      </p:nvGrpSpPr>
      <p:grpSpPr>
        <a:xfrm>
          <a:off x="0" y="0"/>
          <a:ext cx="0" cy="0"/>
          <a:chOff x="0" y="0"/>
          <a:chExt cx="0" cy="0"/>
        </a:xfrm>
      </p:grpSpPr>
      <p:sp>
        <p:nvSpPr>
          <p:cNvPr id="2" name="Freeform 2"/>
          <p:cNvSpPr/>
          <p:nvPr/>
        </p:nvSpPr>
        <p:spPr>
          <a:xfrm rot="-10800000">
            <a:off x="1001924" y="609480"/>
            <a:ext cx="7643684" cy="9023208"/>
          </a:xfrm>
          <a:custGeom>
            <a:avLst/>
            <a:gdLst/>
            <a:ahLst/>
            <a:cxnLst/>
            <a:rect l="l" t="t" r="r" b="b"/>
            <a:pathLst>
              <a:path w="7643684" h="9023208">
                <a:moveTo>
                  <a:pt x="0" y="0"/>
                </a:moveTo>
                <a:lnTo>
                  <a:pt x="7643684" y="0"/>
                </a:lnTo>
                <a:lnTo>
                  <a:pt x="7643684" y="9023208"/>
                </a:lnTo>
                <a:lnTo>
                  <a:pt x="0" y="9023208"/>
                </a:lnTo>
                <a:lnTo>
                  <a:pt x="0" y="0"/>
                </a:lnTo>
                <a:close/>
              </a:path>
            </a:pathLst>
          </a:custGeom>
          <a:blipFill>
            <a:blip r:embed="rId2">
              <a:alphaModFix amt="10999"/>
              <a:extLst>
                <a:ext uri="{96DAC541-7B7A-43D3-8B79-37D633B846F1}">
                  <asvg:svgBlip xmlns:asvg="http://schemas.microsoft.com/office/drawing/2016/SVG/main" xmlns="" r:embed="rId3"/>
                </a:ext>
              </a:extLst>
            </a:blip>
            <a:stretch>
              <a:fillRect/>
            </a:stretch>
          </a:blipFill>
        </p:spPr>
      </p:sp>
      <p:sp>
        <p:nvSpPr>
          <p:cNvPr id="5" name="TextBox 5"/>
          <p:cNvSpPr txBox="1"/>
          <p:nvPr/>
        </p:nvSpPr>
        <p:spPr>
          <a:xfrm>
            <a:off x="2322618" y="1638300"/>
            <a:ext cx="5034381" cy="7271221"/>
          </a:xfrm>
          <a:prstGeom prst="rect">
            <a:avLst/>
          </a:prstGeom>
        </p:spPr>
        <p:txBody>
          <a:bodyPr lIns="0" tIns="0" rIns="0" bIns="0" rtlCol="0" anchor="t">
            <a:spAutoFit/>
          </a:bodyPr>
          <a:lstStyle/>
          <a:p>
            <a:pPr lvl="0" algn="ctr">
              <a:lnSpc>
                <a:spcPts val="2659"/>
              </a:lnSpc>
            </a:pPr>
            <a:r>
              <a:rPr lang="en-US" sz="2400" dirty="0">
                <a:solidFill>
                  <a:schemeClr val="bg1"/>
                </a:solidFill>
                <a:latin typeface="Times New Roman" panose="02020603050405020304" pitchFamily="18" charset="0"/>
                <a:cs typeface="Times New Roman" panose="02020603050405020304" pitchFamily="18" charset="0"/>
              </a:rPr>
              <a:t>PR-</a:t>
            </a:r>
            <a:r>
              <a:rPr lang="uk-UA" sz="2400" dirty="0">
                <a:solidFill>
                  <a:schemeClr val="bg1"/>
                </a:solidFill>
                <a:latin typeface="Times New Roman" panose="02020603050405020304" pitchFamily="18" charset="0"/>
                <a:cs typeface="Times New Roman" panose="02020603050405020304" pitchFamily="18" charset="0"/>
              </a:rPr>
              <a:t>технології спрямовані на успішну реалізацію </a:t>
            </a:r>
            <a:r>
              <a:rPr lang="en-US" sz="2400" dirty="0">
                <a:solidFill>
                  <a:schemeClr val="bg1"/>
                </a:solidFill>
                <a:latin typeface="Times New Roman" panose="02020603050405020304" pitchFamily="18" charset="0"/>
                <a:cs typeface="Times New Roman" panose="02020603050405020304" pitchFamily="18" charset="0"/>
              </a:rPr>
              <a:t>PR-</a:t>
            </a:r>
            <a:r>
              <a:rPr lang="uk-UA" sz="2400" dirty="0">
                <a:solidFill>
                  <a:schemeClr val="bg1"/>
                </a:solidFill>
                <a:latin typeface="Times New Roman" panose="02020603050405020304" pitchFamily="18" charset="0"/>
                <a:cs typeface="Times New Roman" panose="02020603050405020304" pitchFamily="18" charset="0"/>
              </a:rPr>
              <a:t>стратегій. Їх особливості пов’язані з розмаїттям об’єктів </a:t>
            </a:r>
            <a:r>
              <a:rPr lang="en-US" sz="2400" dirty="0">
                <a:solidFill>
                  <a:schemeClr val="bg1"/>
                </a:solidFill>
                <a:latin typeface="Times New Roman" panose="02020603050405020304" pitchFamily="18" charset="0"/>
                <a:cs typeface="Times New Roman" panose="02020603050405020304" pitchFamily="18" charset="0"/>
              </a:rPr>
              <a:t>PR (</a:t>
            </a:r>
            <a:r>
              <a:rPr lang="uk-UA" sz="2400" dirty="0">
                <a:solidFill>
                  <a:schemeClr val="bg1"/>
                </a:solidFill>
                <a:latin typeface="Times New Roman" panose="02020603050405020304" pitchFamily="18" charset="0"/>
                <a:cs typeface="Times New Roman" panose="02020603050405020304" pitchFamily="18" charset="0"/>
              </a:rPr>
              <a:t>заходи і ін.), взаємодією і впливом суб’єктів, ініціаторами </a:t>
            </a:r>
            <a:r>
              <a:rPr lang="en-US" sz="2400" dirty="0">
                <a:solidFill>
                  <a:schemeClr val="bg1"/>
                </a:solidFill>
                <a:latin typeface="Times New Roman" panose="02020603050405020304" pitchFamily="18" charset="0"/>
                <a:cs typeface="Times New Roman" panose="02020603050405020304" pitchFamily="18" charset="0"/>
              </a:rPr>
              <a:t>PR, </a:t>
            </a:r>
            <a:r>
              <a:rPr lang="uk-UA" sz="2400" dirty="0">
                <a:solidFill>
                  <a:schemeClr val="bg1"/>
                </a:solidFill>
                <a:latin typeface="Times New Roman" panose="02020603050405020304" pitchFamily="18" charset="0"/>
                <a:cs typeface="Times New Roman" panose="02020603050405020304" pitchFamily="18" charset="0"/>
              </a:rPr>
              <a:t>цільовою аудиторією, масштабом </a:t>
            </a:r>
            <a:r>
              <a:rPr lang="en-US" sz="2400" dirty="0">
                <a:solidFill>
                  <a:schemeClr val="bg1"/>
                </a:solidFill>
                <a:latin typeface="Times New Roman" panose="02020603050405020304" pitchFamily="18" charset="0"/>
                <a:cs typeface="Times New Roman" panose="02020603050405020304" pitchFamily="18" charset="0"/>
              </a:rPr>
              <a:t>PR</a:t>
            </a:r>
            <a:r>
              <a:rPr lang="uk-UA" sz="2400" dirty="0">
                <a:solidFill>
                  <a:schemeClr val="bg1"/>
                </a:solidFill>
                <a:latin typeface="Times New Roman" panose="02020603050405020304" pitchFamily="18" charset="0"/>
                <a:cs typeface="Times New Roman" panose="02020603050405020304" pitchFamily="18" charset="0"/>
              </a:rPr>
              <a:t>заходів, підтримкою з боку держави та </a:t>
            </a:r>
            <a:r>
              <a:rPr lang="uk-UA" sz="2400" dirty="0" err="1">
                <a:solidFill>
                  <a:schemeClr val="bg1"/>
                </a:solidFill>
                <a:latin typeface="Times New Roman" panose="02020603050405020304" pitchFamily="18" charset="0"/>
                <a:cs typeface="Times New Roman" panose="02020603050405020304" pitchFamily="18" charset="0"/>
              </a:rPr>
              <a:t>т.д</a:t>
            </a:r>
            <a:r>
              <a:rPr lang="uk-UA" sz="2400" dirty="0">
                <a:solidFill>
                  <a:schemeClr val="bg1"/>
                </a:solidFill>
                <a:latin typeface="Times New Roman" panose="02020603050405020304" pitchFamily="18" charset="0"/>
                <a:cs typeface="Times New Roman" panose="02020603050405020304" pitchFamily="18" charset="0"/>
              </a:rPr>
              <a:t>. </a:t>
            </a:r>
            <a:endParaRPr lang="uk-UA" sz="2400" dirty="0" smtClean="0">
              <a:solidFill>
                <a:schemeClr val="bg1"/>
              </a:solidFill>
              <a:latin typeface="Times New Roman" panose="02020603050405020304" pitchFamily="18" charset="0"/>
              <a:cs typeface="Times New Roman" panose="02020603050405020304" pitchFamily="18" charset="0"/>
            </a:endParaRPr>
          </a:p>
          <a:p>
            <a:pPr lvl="0" algn="ctr">
              <a:lnSpc>
                <a:spcPts val="2659"/>
              </a:lnSpc>
            </a:pPr>
            <a:r>
              <a:rPr lang="en-US" sz="2400" dirty="0" smtClean="0">
                <a:solidFill>
                  <a:schemeClr val="bg1"/>
                </a:solidFill>
                <a:latin typeface="Times New Roman" panose="02020603050405020304" pitchFamily="18" charset="0"/>
                <a:cs typeface="Times New Roman" panose="02020603050405020304" pitchFamily="18" charset="0"/>
              </a:rPr>
              <a:t>PR-</a:t>
            </a:r>
            <a:r>
              <a:rPr lang="uk-UA" sz="2400" dirty="0">
                <a:solidFill>
                  <a:schemeClr val="bg1"/>
                </a:solidFill>
                <a:latin typeface="Times New Roman" panose="02020603050405020304" pitchFamily="18" charset="0"/>
                <a:cs typeface="Times New Roman" panose="02020603050405020304" pitchFamily="18" charset="0"/>
              </a:rPr>
              <a:t>технології відіграють важливу роль у встановленні, збереженні та розвитку сприятливих відносин між організаціями та громадськістю. </a:t>
            </a:r>
            <a:r>
              <a:rPr lang="uk-UA" sz="2400" b="1" i="1" u="sng" dirty="0" smtClean="0">
                <a:solidFill>
                  <a:schemeClr val="bg1"/>
                </a:solidFill>
                <a:latin typeface="Times New Roman" panose="02020603050405020304" pitchFamily="18" charset="0"/>
                <a:cs typeface="Times New Roman" panose="02020603050405020304" pitchFamily="18" charset="0"/>
              </a:rPr>
              <a:t>Основні </a:t>
            </a:r>
            <a:r>
              <a:rPr lang="uk-UA" sz="2400" b="1" i="1" u="sng" dirty="0">
                <a:solidFill>
                  <a:schemeClr val="bg1"/>
                </a:solidFill>
                <a:latin typeface="Times New Roman" panose="02020603050405020304" pitchFamily="18" charset="0"/>
                <a:cs typeface="Times New Roman" panose="02020603050405020304" pitchFamily="18" charset="0"/>
              </a:rPr>
              <a:t>функції </a:t>
            </a:r>
            <a:r>
              <a:rPr lang="en-US" sz="2400" b="1" i="1" u="sng" dirty="0">
                <a:solidFill>
                  <a:schemeClr val="bg1"/>
                </a:solidFill>
                <a:latin typeface="Times New Roman" panose="02020603050405020304" pitchFamily="18" charset="0"/>
                <a:cs typeface="Times New Roman" panose="02020603050405020304" pitchFamily="18" charset="0"/>
              </a:rPr>
              <a:t>PR-</a:t>
            </a:r>
            <a:r>
              <a:rPr lang="uk-UA" sz="2400" b="1" i="1" u="sng" dirty="0">
                <a:solidFill>
                  <a:schemeClr val="bg1"/>
                </a:solidFill>
                <a:latin typeface="Times New Roman" panose="02020603050405020304" pitchFamily="18" charset="0"/>
                <a:cs typeface="Times New Roman" panose="02020603050405020304" pitchFamily="18" charset="0"/>
              </a:rPr>
              <a:t>технологій</a:t>
            </a:r>
            <a:r>
              <a:rPr lang="uk-UA" sz="2400" dirty="0">
                <a:solidFill>
                  <a:schemeClr val="bg1"/>
                </a:solidFill>
                <a:latin typeface="Times New Roman" panose="02020603050405020304" pitchFamily="18" charset="0"/>
                <a:cs typeface="Times New Roman" panose="02020603050405020304" pitchFamily="18" charset="0"/>
              </a:rPr>
              <a:t>: діагностична, стратегічна, організаційна, коригувальна тощо. </a:t>
            </a:r>
            <a:r>
              <a:rPr lang="uk-UA" sz="2400" b="1" i="1" u="sng" dirty="0">
                <a:solidFill>
                  <a:schemeClr val="bg1"/>
                </a:solidFill>
                <a:latin typeface="Times New Roman" panose="02020603050405020304" pitchFamily="18" charset="0"/>
                <a:cs typeface="Times New Roman" panose="02020603050405020304" pitchFamily="18" charset="0"/>
              </a:rPr>
              <a:t>Структурними компонентами </a:t>
            </a:r>
            <a:r>
              <a:rPr lang="en-US" sz="2400" b="1" i="1" u="sng" dirty="0">
                <a:solidFill>
                  <a:schemeClr val="bg1"/>
                </a:solidFill>
                <a:latin typeface="Times New Roman" panose="02020603050405020304" pitchFamily="18" charset="0"/>
                <a:cs typeface="Times New Roman" panose="02020603050405020304" pitchFamily="18" charset="0"/>
              </a:rPr>
              <a:t>PR</a:t>
            </a:r>
            <a:r>
              <a:rPr lang="uk-UA" sz="2400" b="1" i="1" u="sng" dirty="0">
                <a:solidFill>
                  <a:schemeClr val="bg1"/>
                </a:solidFill>
                <a:latin typeface="Times New Roman" panose="02020603050405020304" pitchFamily="18" charset="0"/>
                <a:cs typeface="Times New Roman" panose="02020603050405020304" pitchFamily="18" charset="0"/>
              </a:rPr>
              <a:t>технології як системної категорії є</a:t>
            </a:r>
            <a:r>
              <a:rPr lang="uk-UA" sz="2400" dirty="0">
                <a:solidFill>
                  <a:schemeClr val="bg1"/>
                </a:solidFill>
                <a:latin typeface="Times New Roman" panose="02020603050405020304" pitchFamily="18" charset="0"/>
                <a:cs typeface="Times New Roman" panose="02020603050405020304" pitchFamily="18" charset="0"/>
              </a:rPr>
              <a:t>: цілі, зміст інформації, суб’єкти, засоби суб’єкт - суб’єктної взаємодії, організація </a:t>
            </a:r>
            <a:r>
              <a:rPr lang="en-US" sz="2400" dirty="0">
                <a:solidFill>
                  <a:schemeClr val="bg1"/>
                </a:solidFill>
                <a:latin typeface="Times New Roman" panose="02020603050405020304" pitchFamily="18" charset="0"/>
                <a:cs typeface="Times New Roman" panose="02020603050405020304" pitchFamily="18" charset="0"/>
              </a:rPr>
              <a:t>PR-</a:t>
            </a:r>
            <a:r>
              <a:rPr lang="uk-UA" sz="2400" dirty="0">
                <a:solidFill>
                  <a:schemeClr val="bg1"/>
                </a:solidFill>
                <a:latin typeface="Times New Roman" panose="02020603050405020304" pitchFamily="18" charset="0"/>
                <a:cs typeface="Times New Roman" panose="02020603050405020304" pitchFamily="18" charset="0"/>
              </a:rPr>
              <a:t>діяльності, результат </a:t>
            </a:r>
            <a:r>
              <a:rPr lang="en-US" sz="2400" dirty="0">
                <a:solidFill>
                  <a:schemeClr val="bg1"/>
                </a:solidFill>
                <a:latin typeface="Times New Roman" panose="02020603050405020304" pitchFamily="18" charset="0"/>
                <a:cs typeface="Times New Roman" panose="02020603050405020304" pitchFamily="18" charset="0"/>
              </a:rPr>
              <a:t>PR</a:t>
            </a:r>
            <a:r>
              <a:rPr lang="uk-UA" sz="2400" dirty="0">
                <a:solidFill>
                  <a:schemeClr val="bg1"/>
                </a:solidFill>
                <a:latin typeface="Times New Roman" panose="02020603050405020304" pitchFamily="18" charset="0"/>
                <a:cs typeface="Times New Roman" panose="02020603050405020304" pitchFamily="18" charset="0"/>
              </a:rPr>
              <a:t>діяльності.</a:t>
            </a:r>
            <a:endParaRPr lang="en-US" sz="2000" u="none" dirty="0">
              <a:solidFill>
                <a:schemeClr val="bg1"/>
              </a:solidFill>
              <a:latin typeface="Times New Roman" panose="02020603050405020304" pitchFamily="18" charset="0"/>
              <a:ea typeface="HK Grotesk Light"/>
              <a:cs typeface="Times New Roman" panose="02020603050405020304" pitchFamily="18" charset="0"/>
              <a:sym typeface="HK Grotesk Light"/>
            </a:endParaRPr>
          </a:p>
        </p:txBody>
      </p:sp>
      <p:sp>
        <p:nvSpPr>
          <p:cNvPr id="7" name="Freeform 7"/>
          <p:cNvSpPr/>
          <p:nvPr/>
        </p:nvSpPr>
        <p:spPr>
          <a:xfrm>
            <a:off x="9144000" y="599454"/>
            <a:ext cx="7643684" cy="9023208"/>
          </a:xfrm>
          <a:custGeom>
            <a:avLst/>
            <a:gdLst/>
            <a:ahLst/>
            <a:cxnLst/>
            <a:rect l="l" t="t" r="r" b="b"/>
            <a:pathLst>
              <a:path w="7643684" h="9023208">
                <a:moveTo>
                  <a:pt x="0" y="0"/>
                </a:moveTo>
                <a:lnTo>
                  <a:pt x="7643684" y="0"/>
                </a:lnTo>
                <a:lnTo>
                  <a:pt x="7643684" y="9023207"/>
                </a:lnTo>
                <a:lnTo>
                  <a:pt x="0" y="9023207"/>
                </a:lnTo>
                <a:lnTo>
                  <a:pt x="0" y="0"/>
                </a:lnTo>
                <a:close/>
              </a:path>
            </a:pathLst>
          </a:custGeom>
          <a:blipFill>
            <a:blip r:embed="rId4">
              <a:alphaModFix amt="10999"/>
              <a:extLst>
                <a:ext uri="{96DAC541-7B7A-43D3-8B79-37D633B846F1}">
                  <asvg:svgBlip xmlns:asvg="http://schemas.microsoft.com/office/drawing/2016/SVG/main" xmlns="" r:embed="rId5"/>
                </a:ext>
              </a:extLst>
            </a:blip>
            <a:stretch>
              <a:fillRect/>
            </a:stretch>
          </a:blipFill>
        </p:spPr>
      </p:sp>
      <p:sp>
        <p:nvSpPr>
          <p:cNvPr id="10" name="TextBox 10"/>
          <p:cNvSpPr txBox="1"/>
          <p:nvPr/>
        </p:nvSpPr>
        <p:spPr>
          <a:xfrm>
            <a:off x="9829800" y="1624263"/>
            <a:ext cx="5943600" cy="7617470"/>
          </a:xfrm>
          <a:prstGeom prst="rect">
            <a:avLst/>
          </a:prstGeom>
        </p:spPr>
        <p:txBody>
          <a:bodyPr wrap="square" lIns="0" tIns="0" rIns="0" bIns="0" rtlCol="0" anchor="t">
            <a:spAutoFit/>
          </a:bodyPr>
          <a:lstStyle/>
          <a:p>
            <a:pPr lvl="0" algn="ctr">
              <a:lnSpc>
                <a:spcPts val="2659"/>
              </a:lnSpc>
            </a:pPr>
            <a:r>
              <a:rPr lang="uk-UA" sz="2400" dirty="0">
                <a:solidFill>
                  <a:schemeClr val="bg1"/>
                </a:solidFill>
                <a:latin typeface="Times New Roman" panose="02020603050405020304" pitchFamily="18" charset="0"/>
                <a:cs typeface="Times New Roman" panose="02020603050405020304" pitchFamily="18" charset="0"/>
              </a:rPr>
              <a:t>До характерних ознак </a:t>
            </a:r>
            <a:r>
              <a:rPr lang="en-US" sz="2400" dirty="0">
                <a:solidFill>
                  <a:schemeClr val="bg1"/>
                </a:solidFill>
                <a:latin typeface="Times New Roman" panose="02020603050405020304" pitchFamily="18" charset="0"/>
                <a:cs typeface="Times New Roman" panose="02020603050405020304" pitchFamily="18" charset="0"/>
              </a:rPr>
              <a:t>PR-</a:t>
            </a:r>
            <a:r>
              <a:rPr lang="uk-UA" sz="2400" dirty="0">
                <a:solidFill>
                  <a:schemeClr val="bg1"/>
                </a:solidFill>
                <a:latin typeface="Times New Roman" panose="02020603050405020304" pitchFamily="18" charset="0"/>
                <a:cs typeface="Times New Roman" panose="02020603050405020304" pitchFamily="18" charset="0"/>
              </a:rPr>
              <a:t>технологій відносять: </a:t>
            </a:r>
            <a:endParaRPr lang="uk-UA" sz="2400" dirty="0" smtClean="0">
              <a:solidFill>
                <a:schemeClr val="bg1"/>
              </a:solidFill>
              <a:latin typeface="Times New Roman" panose="02020603050405020304" pitchFamily="18" charset="0"/>
              <a:cs typeface="Times New Roman" panose="02020603050405020304" pitchFamily="18" charset="0"/>
            </a:endParaRPr>
          </a:p>
          <a:p>
            <a:pPr marL="342900" lvl="0" indent="-342900" algn="ctr">
              <a:lnSpc>
                <a:spcPts val="2659"/>
              </a:lnSpc>
              <a:buFontTx/>
              <a:buChar char="-"/>
            </a:pPr>
            <a:r>
              <a:rPr lang="uk-UA" sz="2400" dirty="0" smtClean="0">
                <a:solidFill>
                  <a:schemeClr val="bg1"/>
                </a:solidFill>
                <a:latin typeface="Times New Roman" panose="02020603050405020304" pitchFamily="18" charset="0"/>
                <a:cs typeface="Times New Roman" panose="02020603050405020304" pitchFamily="18" charset="0"/>
              </a:rPr>
              <a:t>системність</a:t>
            </a:r>
            <a:r>
              <a:rPr lang="uk-UA" sz="2400" dirty="0">
                <a:solidFill>
                  <a:schemeClr val="bg1"/>
                </a:solidFill>
                <a:latin typeface="Times New Roman" panose="02020603050405020304" pitchFamily="18" charset="0"/>
                <a:cs typeface="Times New Roman" panose="02020603050405020304" pitchFamily="18" charset="0"/>
              </a:rPr>
              <a:t>: технологічний ланцюжок дій, операцій, комунікацій вибудовується відповідно до цільових установок, що мають форму конкретного очікуваного результату; </a:t>
            </a:r>
            <a:endParaRPr lang="uk-UA" sz="2400" dirty="0" smtClean="0">
              <a:solidFill>
                <a:schemeClr val="bg1"/>
              </a:solidFill>
              <a:latin typeface="Times New Roman" panose="02020603050405020304" pitchFamily="18" charset="0"/>
              <a:cs typeface="Times New Roman" panose="02020603050405020304" pitchFamily="18" charset="0"/>
            </a:endParaRPr>
          </a:p>
          <a:p>
            <a:pPr marL="342900" lvl="0" indent="-342900" algn="ctr">
              <a:lnSpc>
                <a:spcPts val="2659"/>
              </a:lnSpc>
              <a:buFontTx/>
              <a:buChar char="-"/>
            </a:pPr>
            <a:r>
              <a:rPr lang="uk-UA" sz="2400" dirty="0" smtClean="0">
                <a:solidFill>
                  <a:schemeClr val="bg1"/>
                </a:solidFill>
                <a:latin typeface="Times New Roman" panose="02020603050405020304" pitchFamily="18" charset="0"/>
                <a:cs typeface="Times New Roman" panose="02020603050405020304" pitchFamily="18" charset="0"/>
              </a:rPr>
              <a:t>концептуальність</a:t>
            </a:r>
            <a:r>
              <a:rPr lang="uk-UA" sz="2400" dirty="0">
                <a:solidFill>
                  <a:schemeClr val="bg1"/>
                </a:solidFill>
                <a:latin typeface="Times New Roman" panose="02020603050405020304" pitchFamily="18" charset="0"/>
                <a:cs typeface="Times New Roman" panose="02020603050405020304" pitchFamily="18" charset="0"/>
              </a:rPr>
              <a:t>: технологія розробляється під конкретний задум відповідно до </a:t>
            </a:r>
            <a:r>
              <a:rPr lang="en-US" sz="2400" dirty="0">
                <a:solidFill>
                  <a:schemeClr val="bg1"/>
                </a:solidFill>
                <a:latin typeface="Times New Roman" panose="02020603050405020304" pitchFamily="18" charset="0"/>
                <a:cs typeface="Times New Roman" panose="02020603050405020304" pitchFamily="18" charset="0"/>
              </a:rPr>
              <a:t>PR-</a:t>
            </a:r>
            <a:r>
              <a:rPr lang="uk-UA" sz="2400" dirty="0">
                <a:solidFill>
                  <a:schemeClr val="bg1"/>
                </a:solidFill>
                <a:latin typeface="Times New Roman" panose="02020603050405020304" pitchFamily="18" charset="0"/>
                <a:cs typeface="Times New Roman" panose="02020603050405020304" pitchFamily="18" charset="0"/>
              </a:rPr>
              <a:t>стратегії; </a:t>
            </a:r>
            <a:endParaRPr lang="uk-UA" sz="2400" dirty="0" smtClean="0">
              <a:solidFill>
                <a:schemeClr val="bg1"/>
              </a:solidFill>
              <a:latin typeface="Times New Roman" panose="02020603050405020304" pitchFamily="18" charset="0"/>
              <a:cs typeface="Times New Roman" panose="02020603050405020304" pitchFamily="18" charset="0"/>
            </a:endParaRPr>
          </a:p>
          <a:p>
            <a:pPr marL="342900" lvl="0" indent="-342900" algn="ctr">
              <a:lnSpc>
                <a:spcPts val="2659"/>
              </a:lnSpc>
              <a:buFontTx/>
              <a:buChar char="-"/>
            </a:pPr>
            <a:r>
              <a:rPr lang="uk-UA" sz="2400" dirty="0" err="1" smtClean="0">
                <a:solidFill>
                  <a:schemeClr val="bg1"/>
                </a:solidFill>
                <a:latin typeface="Times New Roman" panose="02020603050405020304" pitchFamily="18" charset="0"/>
                <a:cs typeface="Times New Roman" panose="02020603050405020304" pitchFamily="18" charset="0"/>
              </a:rPr>
              <a:t>целестворення</a:t>
            </a:r>
            <a:r>
              <a:rPr lang="uk-UA" sz="2400" dirty="0">
                <a:solidFill>
                  <a:schemeClr val="bg1"/>
                </a:solidFill>
                <a:latin typeface="Times New Roman" panose="02020603050405020304" pitchFamily="18" charset="0"/>
                <a:cs typeface="Times New Roman" panose="02020603050405020304" pitchFamily="18" charset="0"/>
              </a:rPr>
              <a:t>: наявність процедур, засобів, що забезпечують гарантоване досягнення цілей; </a:t>
            </a:r>
            <a:endParaRPr lang="uk-UA" sz="2400" dirty="0" smtClean="0">
              <a:solidFill>
                <a:schemeClr val="bg1"/>
              </a:solidFill>
              <a:latin typeface="Times New Roman" panose="02020603050405020304" pitchFamily="18" charset="0"/>
              <a:cs typeface="Times New Roman" panose="02020603050405020304" pitchFamily="18" charset="0"/>
            </a:endParaRPr>
          </a:p>
          <a:p>
            <a:pPr marL="342900" lvl="0" indent="-342900" algn="ctr">
              <a:lnSpc>
                <a:spcPts val="2659"/>
              </a:lnSpc>
              <a:buFontTx/>
              <a:buChar char="-"/>
            </a:pPr>
            <a:r>
              <a:rPr lang="uk-UA" sz="2400" dirty="0" err="1" smtClean="0">
                <a:solidFill>
                  <a:schemeClr val="bg1"/>
                </a:solidFill>
                <a:latin typeface="Times New Roman" panose="02020603050405020304" pitchFamily="18" charset="0"/>
                <a:cs typeface="Times New Roman" panose="02020603050405020304" pitchFamily="18" charset="0"/>
              </a:rPr>
              <a:t>інноваційність</a:t>
            </a:r>
            <a:r>
              <a:rPr lang="uk-UA" sz="2400" dirty="0">
                <a:solidFill>
                  <a:schemeClr val="bg1"/>
                </a:solidFill>
                <a:latin typeface="Times New Roman" panose="02020603050405020304" pitchFamily="18" charset="0"/>
                <a:cs typeface="Times New Roman" panose="02020603050405020304" pitchFamily="18" charset="0"/>
              </a:rPr>
              <a:t>: технологія передбачає </a:t>
            </a:r>
            <a:r>
              <a:rPr lang="en-US" sz="2400" dirty="0">
                <a:solidFill>
                  <a:schemeClr val="bg1"/>
                </a:solidFill>
                <a:latin typeface="Times New Roman" panose="02020603050405020304" pitchFamily="18" charset="0"/>
                <a:cs typeface="Times New Roman" panose="02020603050405020304" pitchFamily="18" charset="0"/>
              </a:rPr>
              <a:t>PR-</a:t>
            </a:r>
            <a:r>
              <a:rPr lang="uk-UA" sz="2400" dirty="0">
                <a:solidFill>
                  <a:schemeClr val="bg1"/>
                </a:solidFill>
                <a:latin typeface="Times New Roman" panose="02020603050405020304" pitchFamily="18" charset="0"/>
                <a:cs typeface="Times New Roman" panose="02020603050405020304" pitchFamily="18" charset="0"/>
              </a:rPr>
              <a:t>діяльність на основі діалогу, інтерактивних підходів; </a:t>
            </a:r>
            <a:endParaRPr lang="uk-UA" sz="2400" dirty="0" smtClean="0">
              <a:solidFill>
                <a:schemeClr val="bg1"/>
              </a:solidFill>
              <a:latin typeface="Times New Roman" panose="02020603050405020304" pitchFamily="18" charset="0"/>
              <a:cs typeface="Times New Roman" panose="02020603050405020304" pitchFamily="18" charset="0"/>
            </a:endParaRPr>
          </a:p>
          <a:p>
            <a:pPr marL="342900" lvl="0" indent="-342900" algn="ctr">
              <a:lnSpc>
                <a:spcPts val="2659"/>
              </a:lnSpc>
              <a:buFontTx/>
              <a:buChar char="-"/>
            </a:pPr>
            <a:r>
              <a:rPr lang="uk-UA" sz="2400" dirty="0" smtClean="0">
                <a:solidFill>
                  <a:schemeClr val="bg1"/>
                </a:solidFill>
                <a:latin typeface="Times New Roman" panose="02020603050405020304" pitchFamily="18" charset="0"/>
                <a:cs typeface="Times New Roman" panose="02020603050405020304" pitchFamily="18" charset="0"/>
              </a:rPr>
              <a:t>оптимальність</a:t>
            </a:r>
            <a:r>
              <a:rPr lang="uk-UA" sz="2400" dirty="0">
                <a:solidFill>
                  <a:schemeClr val="bg1"/>
                </a:solidFill>
                <a:latin typeface="Times New Roman" panose="02020603050405020304" pitchFamily="18" charset="0"/>
                <a:cs typeface="Times New Roman" panose="02020603050405020304" pitchFamily="18" charset="0"/>
              </a:rPr>
              <a:t>: досягнення запланованих результатів з найменшою витратою сил; </a:t>
            </a:r>
            <a:endParaRPr lang="uk-UA" sz="2400" dirty="0" smtClean="0">
              <a:solidFill>
                <a:schemeClr val="bg1"/>
              </a:solidFill>
              <a:latin typeface="Times New Roman" panose="02020603050405020304" pitchFamily="18" charset="0"/>
              <a:cs typeface="Times New Roman" panose="02020603050405020304" pitchFamily="18" charset="0"/>
            </a:endParaRPr>
          </a:p>
          <a:p>
            <a:pPr marL="342900" lvl="0" indent="-342900" algn="ctr">
              <a:lnSpc>
                <a:spcPts val="2659"/>
              </a:lnSpc>
              <a:buFontTx/>
              <a:buChar char="-"/>
            </a:pPr>
            <a:r>
              <a:rPr lang="uk-UA" sz="2400" dirty="0" smtClean="0">
                <a:solidFill>
                  <a:schemeClr val="bg1"/>
                </a:solidFill>
                <a:latin typeface="Times New Roman" panose="02020603050405020304" pitchFamily="18" charset="0"/>
                <a:cs typeface="Times New Roman" panose="02020603050405020304" pitchFamily="18" charset="0"/>
              </a:rPr>
              <a:t>можливість </a:t>
            </a:r>
            <a:r>
              <a:rPr lang="uk-UA" sz="2400" dirty="0">
                <a:solidFill>
                  <a:schemeClr val="bg1"/>
                </a:solidFill>
                <a:latin typeface="Times New Roman" panose="02020603050405020304" pitchFamily="18" charset="0"/>
                <a:cs typeface="Times New Roman" panose="02020603050405020304" pitchFamily="18" charset="0"/>
              </a:rPr>
              <a:t>коригування: можливість оперативної обробки </a:t>
            </a:r>
            <a:r>
              <a:rPr lang="uk-UA" sz="2400" dirty="0" err="1">
                <a:solidFill>
                  <a:schemeClr val="bg1"/>
                </a:solidFill>
                <a:latin typeface="Times New Roman" panose="02020603050405020304" pitchFamily="18" charset="0"/>
                <a:cs typeface="Times New Roman" panose="02020603050405020304" pitchFamily="18" charset="0"/>
              </a:rPr>
              <a:t>зв'язків</a:t>
            </a:r>
            <a:r>
              <a:rPr lang="uk-UA" sz="2400" dirty="0">
                <a:solidFill>
                  <a:schemeClr val="bg1"/>
                </a:solidFill>
                <a:latin typeface="Times New Roman" panose="02020603050405020304" pitchFamily="18" charset="0"/>
                <a:cs typeface="Times New Roman" panose="02020603050405020304" pitchFamily="18" charset="0"/>
              </a:rPr>
              <a:t>, орієнтованих на досягнення мети; </a:t>
            </a:r>
            <a:endParaRPr lang="uk-UA" sz="2400" dirty="0" smtClean="0">
              <a:solidFill>
                <a:schemeClr val="bg1"/>
              </a:solidFill>
              <a:latin typeface="Times New Roman" panose="02020603050405020304" pitchFamily="18" charset="0"/>
              <a:cs typeface="Times New Roman" panose="02020603050405020304" pitchFamily="18" charset="0"/>
            </a:endParaRPr>
          </a:p>
          <a:p>
            <a:pPr lvl="0" algn="ctr">
              <a:lnSpc>
                <a:spcPts val="2659"/>
              </a:lnSpc>
            </a:pPr>
            <a:r>
              <a:rPr lang="uk-UA" sz="2400" dirty="0" smtClean="0">
                <a:solidFill>
                  <a:schemeClr val="bg1"/>
                </a:solidFill>
                <a:latin typeface="Times New Roman" panose="02020603050405020304" pitchFamily="18" charset="0"/>
                <a:cs typeface="Times New Roman" panose="02020603050405020304" pitchFamily="18" charset="0"/>
              </a:rPr>
              <a:t>- </a:t>
            </a:r>
            <a:r>
              <a:rPr lang="uk-UA" sz="2400" dirty="0">
                <a:solidFill>
                  <a:schemeClr val="bg1"/>
                </a:solidFill>
                <a:latin typeface="Times New Roman" panose="02020603050405020304" pitchFamily="18" charset="0"/>
                <a:cs typeface="Times New Roman" panose="02020603050405020304" pitchFamily="18" charset="0"/>
              </a:rPr>
              <a:t>гарантованість результатів і ін.</a:t>
            </a:r>
            <a:endParaRPr lang="en-US" sz="2000" u="none" dirty="0">
              <a:solidFill>
                <a:schemeClr val="bg1"/>
              </a:solidFill>
              <a:latin typeface="Times New Roman" panose="02020603050405020304" pitchFamily="18" charset="0"/>
              <a:ea typeface="HK Grotesk Light"/>
              <a:cs typeface="Times New Roman" panose="02020603050405020304" pitchFamily="18" charset="0"/>
              <a:sym typeface="HK Grotesk Ligh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4686C8"/>
        </a:solidFill>
        <a:effectLst/>
      </p:bgPr>
    </p:bg>
    <p:spTree>
      <p:nvGrpSpPr>
        <p:cNvPr id="1" name=""/>
        <p:cNvGrpSpPr/>
        <p:nvPr/>
      </p:nvGrpSpPr>
      <p:grpSpPr>
        <a:xfrm>
          <a:off x="0" y="0"/>
          <a:ext cx="0" cy="0"/>
          <a:chOff x="0" y="0"/>
          <a:chExt cx="0" cy="0"/>
        </a:xfrm>
      </p:grpSpPr>
      <p:sp>
        <p:nvSpPr>
          <p:cNvPr id="5" name="TextBox 5"/>
          <p:cNvSpPr txBox="1"/>
          <p:nvPr/>
        </p:nvSpPr>
        <p:spPr>
          <a:xfrm>
            <a:off x="228600" y="266700"/>
            <a:ext cx="17297400" cy="5416868"/>
          </a:xfrm>
          <a:prstGeom prst="rect">
            <a:avLst/>
          </a:prstGeom>
        </p:spPr>
        <p:txBody>
          <a:bodyPr wrap="square" lIns="0" tIns="0" rIns="0" bIns="0" rtlCol="0" anchor="t">
            <a:spAutoFit/>
          </a:bodyPr>
          <a:lstStyle/>
          <a:p>
            <a:pPr lvl="0" algn="ctr"/>
            <a:r>
              <a:rPr lang="uk-UA" sz="3200" dirty="0">
                <a:solidFill>
                  <a:schemeClr val="bg1"/>
                </a:solidFill>
                <a:latin typeface="Times New Roman" panose="02020603050405020304" pitchFamily="18" charset="0"/>
                <a:cs typeface="Times New Roman" panose="02020603050405020304" pitchFamily="18" charset="0"/>
              </a:rPr>
              <a:t>Всі </a:t>
            </a:r>
            <a:r>
              <a:rPr lang="en-US" sz="3200" dirty="0">
                <a:solidFill>
                  <a:schemeClr val="bg1"/>
                </a:solidFill>
                <a:latin typeface="Times New Roman" panose="02020603050405020304" pitchFamily="18" charset="0"/>
                <a:cs typeface="Times New Roman" panose="02020603050405020304" pitchFamily="18" charset="0"/>
              </a:rPr>
              <a:t>PR-</a:t>
            </a:r>
            <a:r>
              <a:rPr lang="uk-UA" sz="3200" dirty="0">
                <a:solidFill>
                  <a:schemeClr val="bg1"/>
                </a:solidFill>
                <a:latin typeface="Times New Roman" panose="02020603050405020304" pitchFamily="18" charset="0"/>
                <a:cs typeface="Times New Roman" panose="02020603050405020304" pitchFamily="18" charset="0"/>
              </a:rPr>
              <a:t>технології структурно схожі між собою, вони обов’язково є чітко спланованими і послідовними системами операцій і процедур. </a:t>
            </a:r>
            <a:r>
              <a:rPr lang="en-US" sz="3200" dirty="0">
                <a:solidFill>
                  <a:schemeClr val="bg1"/>
                </a:solidFill>
                <a:latin typeface="Times New Roman" panose="02020603050405020304" pitchFamily="18" charset="0"/>
                <a:cs typeface="Times New Roman" panose="02020603050405020304" pitchFamily="18" charset="0"/>
              </a:rPr>
              <a:t>PR-</a:t>
            </a:r>
            <a:r>
              <a:rPr lang="uk-UA" sz="3200" dirty="0">
                <a:solidFill>
                  <a:schemeClr val="bg1"/>
                </a:solidFill>
                <a:latin typeface="Times New Roman" panose="02020603050405020304" pitchFamily="18" charset="0"/>
                <a:cs typeface="Times New Roman" panose="02020603050405020304" pitchFamily="18" charset="0"/>
              </a:rPr>
              <a:t>технології відіграють важливу роль в </a:t>
            </a:r>
            <a:r>
              <a:rPr lang="en-US" sz="3200" dirty="0">
                <a:solidFill>
                  <a:schemeClr val="bg1"/>
                </a:solidFill>
                <a:latin typeface="Times New Roman" panose="02020603050405020304" pitchFamily="18" charset="0"/>
                <a:cs typeface="Times New Roman" panose="02020603050405020304" pitchFamily="18" charset="0"/>
              </a:rPr>
              <a:t>PR-</a:t>
            </a:r>
            <a:r>
              <a:rPr lang="uk-UA" sz="3200" dirty="0">
                <a:solidFill>
                  <a:schemeClr val="bg1"/>
                </a:solidFill>
                <a:latin typeface="Times New Roman" panose="02020603050405020304" pitchFamily="18" charset="0"/>
                <a:cs typeface="Times New Roman" panose="02020603050405020304" pitchFamily="18" charset="0"/>
              </a:rPr>
              <a:t>діяльності, що спрямована на встановлення осмислених інформаційних </a:t>
            </a:r>
            <a:r>
              <a:rPr lang="uk-UA" sz="3200" dirty="0" err="1">
                <a:solidFill>
                  <a:schemeClr val="bg1"/>
                </a:solidFill>
                <a:latin typeface="Times New Roman" panose="02020603050405020304" pitchFamily="18" charset="0"/>
                <a:cs typeface="Times New Roman" panose="02020603050405020304" pitchFamily="18" charset="0"/>
              </a:rPr>
              <a:t>зв’язків</a:t>
            </a:r>
            <a:r>
              <a:rPr lang="uk-UA" sz="3200" dirty="0">
                <a:solidFill>
                  <a:schemeClr val="bg1"/>
                </a:solidFill>
                <a:latin typeface="Times New Roman" panose="02020603050405020304" pitchFamily="18" charset="0"/>
                <a:cs typeface="Times New Roman" panose="02020603050405020304" pitchFamily="18" charset="0"/>
              </a:rPr>
              <a:t> між членами громадськості та суспільства, щоб отримати вигоду для певного суб'єкта. </a:t>
            </a:r>
            <a:r>
              <a:rPr lang="en-US" sz="3200" dirty="0">
                <a:solidFill>
                  <a:schemeClr val="bg1"/>
                </a:solidFill>
                <a:latin typeface="Times New Roman" panose="02020603050405020304" pitchFamily="18" charset="0"/>
                <a:cs typeface="Times New Roman" panose="02020603050405020304" pitchFamily="18" charset="0"/>
              </a:rPr>
              <a:t>PR-</a:t>
            </a:r>
            <a:r>
              <a:rPr lang="uk-UA" sz="3200" dirty="0">
                <a:solidFill>
                  <a:schemeClr val="bg1"/>
                </a:solidFill>
                <a:latin typeface="Times New Roman" panose="02020603050405020304" pitchFamily="18" charset="0"/>
                <a:cs typeface="Times New Roman" panose="02020603050405020304" pitchFamily="18" charset="0"/>
              </a:rPr>
              <a:t>діяльність сприяє встановленню взаєморозуміння між окремими групами та організаціями, допомагає складному плюралістичному суспільству приймати рішення та діяти ефективніше. Водночас зусилля спрямовують на вивчення ставлення людей до проведених заходів, діяльності певної організації; проблем суспільства та його обмежених кіл, аби посилити інформаційний вплив на людей завдяки врахуванню ситуації, що склалася. Масова комунікація розгортається в середовищі певної спільноти або в межах усього суспільства. В сучасному світі </a:t>
            </a:r>
            <a:r>
              <a:rPr lang="en-US" sz="3200" dirty="0">
                <a:solidFill>
                  <a:schemeClr val="bg1"/>
                </a:solidFill>
                <a:latin typeface="Times New Roman" panose="02020603050405020304" pitchFamily="18" charset="0"/>
                <a:cs typeface="Times New Roman" panose="02020603050405020304" pitchFamily="18" charset="0"/>
              </a:rPr>
              <a:t>PR-</a:t>
            </a:r>
            <a:r>
              <a:rPr lang="uk-UA" sz="3200" dirty="0">
                <a:solidFill>
                  <a:schemeClr val="bg1"/>
                </a:solidFill>
                <a:latin typeface="Times New Roman" panose="02020603050405020304" pitchFamily="18" charset="0"/>
                <a:cs typeface="Times New Roman" panose="02020603050405020304" pitchFamily="18" charset="0"/>
              </a:rPr>
              <a:t>технології виступають основним засобом створення нових брендів, тоді як реклама лише закріплює успіх бренду.</a:t>
            </a:r>
            <a:endParaRPr lang="en-US" sz="2800" u="none" dirty="0">
              <a:solidFill>
                <a:schemeClr val="bg1"/>
              </a:solidFill>
              <a:latin typeface="Times New Roman" panose="02020603050405020304" pitchFamily="18" charset="0"/>
              <a:ea typeface="HK Grotesk Light"/>
              <a:cs typeface="Times New Roman" panose="02020603050405020304" pitchFamily="18" charset="0"/>
              <a:sym typeface="HK Grotesk Light"/>
            </a:endParaRPr>
          </a:p>
        </p:txBody>
      </p:sp>
      <p:pic>
        <p:nvPicPr>
          <p:cNvPr id="3" name="Рисунок 2"/>
          <p:cNvPicPr>
            <a:picLocks noChangeAspect="1"/>
          </p:cNvPicPr>
          <p:nvPr/>
        </p:nvPicPr>
        <p:blipFill>
          <a:blip r:embed="rId2"/>
          <a:stretch>
            <a:fillRect/>
          </a:stretch>
        </p:blipFill>
        <p:spPr>
          <a:xfrm>
            <a:off x="0" y="5693593"/>
            <a:ext cx="6019800" cy="4509039"/>
          </a:xfrm>
          <a:prstGeom prst="rect">
            <a:avLst/>
          </a:prstGeom>
        </p:spPr>
      </p:pic>
      <p:pic>
        <p:nvPicPr>
          <p:cNvPr id="4" name="Рисунок 3"/>
          <p:cNvPicPr>
            <a:picLocks noChangeAspect="1"/>
          </p:cNvPicPr>
          <p:nvPr/>
        </p:nvPicPr>
        <p:blipFill>
          <a:blip r:embed="rId3"/>
          <a:stretch>
            <a:fillRect/>
          </a:stretch>
        </p:blipFill>
        <p:spPr>
          <a:xfrm>
            <a:off x="6019800" y="5693593"/>
            <a:ext cx="6667500" cy="4490992"/>
          </a:xfrm>
          <a:prstGeom prst="rect">
            <a:avLst/>
          </a:prstGeom>
        </p:spPr>
      </p:pic>
      <p:pic>
        <p:nvPicPr>
          <p:cNvPr id="6" name="Рисунок 5"/>
          <p:cNvPicPr>
            <a:picLocks noChangeAspect="1"/>
          </p:cNvPicPr>
          <p:nvPr/>
        </p:nvPicPr>
        <p:blipFill>
          <a:blip r:embed="rId4"/>
          <a:stretch>
            <a:fillRect/>
          </a:stretch>
        </p:blipFill>
        <p:spPr>
          <a:xfrm>
            <a:off x="12687300" y="5693593"/>
            <a:ext cx="5588256" cy="4490991"/>
          </a:xfrm>
          <a:prstGeom prst="rect">
            <a:avLst/>
          </a:prstGeom>
        </p:spPr>
      </p:pic>
    </p:spTree>
    <p:extLst>
      <p:ext uri="{BB962C8B-B14F-4D97-AF65-F5344CB8AC3E}">
        <p14:creationId xmlns:p14="http://schemas.microsoft.com/office/powerpoint/2010/main" val="27207379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4686C8"/>
        </a:solidFill>
        <a:effectLst/>
      </p:bgPr>
    </p:bg>
    <p:spTree>
      <p:nvGrpSpPr>
        <p:cNvPr id="1" name=""/>
        <p:cNvGrpSpPr/>
        <p:nvPr/>
      </p:nvGrpSpPr>
      <p:grpSpPr>
        <a:xfrm>
          <a:off x="0" y="0"/>
          <a:ext cx="0" cy="0"/>
          <a:chOff x="0" y="0"/>
          <a:chExt cx="0" cy="0"/>
        </a:xfrm>
      </p:grpSpPr>
      <p:sp>
        <p:nvSpPr>
          <p:cNvPr id="5" name="TextBox 5"/>
          <p:cNvSpPr txBox="1"/>
          <p:nvPr/>
        </p:nvSpPr>
        <p:spPr>
          <a:xfrm>
            <a:off x="152400" y="266700"/>
            <a:ext cx="17297400" cy="492443"/>
          </a:xfrm>
          <a:prstGeom prst="rect">
            <a:avLst/>
          </a:prstGeom>
        </p:spPr>
        <p:txBody>
          <a:bodyPr wrap="square" lIns="0" tIns="0" rIns="0" bIns="0" rtlCol="0" anchor="t">
            <a:spAutoFit/>
          </a:bodyPr>
          <a:lstStyle/>
          <a:p>
            <a:pPr lvl="0" algn="ctr"/>
            <a:r>
              <a:rPr lang="uk-UA" sz="3200" dirty="0">
                <a:solidFill>
                  <a:schemeClr val="bg1"/>
                </a:solidFill>
                <a:latin typeface="Times New Roman" panose="02020603050405020304" pitchFamily="18" charset="0"/>
                <a:cs typeface="Times New Roman" panose="02020603050405020304" pitchFamily="18" charset="0"/>
              </a:rPr>
              <a:t>До </a:t>
            </a:r>
            <a:r>
              <a:rPr lang="en-US" sz="3200" dirty="0">
                <a:solidFill>
                  <a:schemeClr val="bg1"/>
                </a:solidFill>
                <a:latin typeface="Times New Roman" panose="02020603050405020304" pitchFamily="18" charset="0"/>
                <a:cs typeface="Times New Roman" panose="02020603050405020304" pitchFamily="18" charset="0"/>
              </a:rPr>
              <a:t>PR-</a:t>
            </a:r>
            <a:r>
              <a:rPr lang="uk-UA" sz="3200" dirty="0">
                <a:solidFill>
                  <a:schemeClr val="bg1"/>
                </a:solidFill>
                <a:latin typeface="Times New Roman" panose="02020603050405020304" pitchFamily="18" charset="0"/>
                <a:cs typeface="Times New Roman" panose="02020603050405020304" pitchFamily="18" charset="0"/>
              </a:rPr>
              <a:t>технологій відносяться:</a:t>
            </a:r>
            <a:endParaRPr lang="en-US" sz="2800" u="none" dirty="0">
              <a:solidFill>
                <a:schemeClr val="bg1"/>
              </a:solidFill>
              <a:latin typeface="Times New Roman" panose="02020603050405020304" pitchFamily="18" charset="0"/>
              <a:ea typeface="HK Grotesk Light"/>
              <a:cs typeface="Times New Roman" panose="02020603050405020304" pitchFamily="18" charset="0"/>
              <a:sym typeface="HK Grotesk Light"/>
            </a:endParaRPr>
          </a:p>
        </p:txBody>
      </p:sp>
      <p:graphicFrame>
        <p:nvGraphicFramePr>
          <p:cNvPr id="2" name="Схема 1"/>
          <p:cNvGraphicFramePr/>
          <p:nvPr>
            <p:extLst>
              <p:ext uri="{D42A27DB-BD31-4B8C-83A1-F6EECF244321}">
                <p14:modId xmlns:p14="http://schemas.microsoft.com/office/powerpoint/2010/main" val="1712581684"/>
              </p:ext>
            </p:extLst>
          </p:nvPr>
        </p:nvGraphicFramePr>
        <p:xfrm>
          <a:off x="-190500" y="780348"/>
          <a:ext cx="18478500" cy="95066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374540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9427D"/>
        </a:solidFill>
        <a:effectLst/>
      </p:bgPr>
    </p:bg>
    <p:spTree>
      <p:nvGrpSpPr>
        <p:cNvPr id="1" name=""/>
        <p:cNvGrpSpPr/>
        <p:nvPr/>
      </p:nvGrpSpPr>
      <p:grpSpPr>
        <a:xfrm>
          <a:off x="0" y="0"/>
          <a:ext cx="0" cy="0"/>
          <a:chOff x="0" y="0"/>
          <a:chExt cx="0" cy="0"/>
        </a:xfrm>
      </p:grpSpPr>
      <p:grpSp>
        <p:nvGrpSpPr>
          <p:cNvPr id="2" name="Group 2"/>
          <p:cNvGrpSpPr/>
          <p:nvPr/>
        </p:nvGrpSpPr>
        <p:grpSpPr>
          <a:xfrm>
            <a:off x="152400" y="266700"/>
            <a:ext cx="17678400" cy="9625965"/>
            <a:chOff x="-27497" y="57151"/>
            <a:chExt cx="9104922" cy="12834619"/>
          </a:xfrm>
        </p:grpSpPr>
        <p:sp>
          <p:nvSpPr>
            <p:cNvPr id="3" name="TextBox 3"/>
            <p:cNvSpPr txBox="1"/>
            <p:nvPr/>
          </p:nvSpPr>
          <p:spPr>
            <a:xfrm>
              <a:off x="0" y="57151"/>
              <a:ext cx="9077425" cy="902811"/>
            </a:xfrm>
            <a:prstGeom prst="rect">
              <a:avLst/>
            </a:prstGeom>
          </p:spPr>
          <p:txBody>
            <a:bodyPr lIns="0" tIns="0" rIns="0" bIns="0" rtlCol="0" anchor="t">
              <a:spAutoFit/>
            </a:bodyPr>
            <a:lstStyle/>
            <a:p>
              <a:pPr marL="0" lvl="0" indent="0" algn="ctr"/>
              <a:r>
                <a:rPr lang="uk-UA" sz="4400" b="1" u="none" dirty="0" smtClean="0">
                  <a:solidFill>
                    <a:srgbClr val="FFFFFF"/>
                  </a:solidFill>
                  <a:latin typeface="Times New Roman" panose="02020603050405020304" pitchFamily="18" charset="0"/>
                  <a:ea typeface="Arita Buri Bold"/>
                  <a:cs typeface="Times New Roman" panose="02020603050405020304" pitchFamily="18" charset="0"/>
                  <a:sym typeface="Arita Buri Bold"/>
                </a:rPr>
                <a:t>Питання для обговорення</a:t>
              </a:r>
              <a:endParaRPr lang="en-US" sz="4400" b="1" u="none" dirty="0">
                <a:solidFill>
                  <a:srgbClr val="FFFFFF"/>
                </a:solidFill>
                <a:latin typeface="Times New Roman" panose="02020603050405020304" pitchFamily="18" charset="0"/>
                <a:ea typeface="Arita Buri Bold"/>
                <a:cs typeface="Times New Roman" panose="02020603050405020304" pitchFamily="18" charset="0"/>
                <a:sym typeface="Arita Buri Bold"/>
              </a:endParaRPr>
            </a:p>
          </p:txBody>
        </p:sp>
        <p:sp>
          <p:nvSpPr>
            <p:cNvPr id="5" name="TextBox 5"/>
            <p:cNvSpPr txBox="1"/>
            <p:nvPr/>
          </p:nvSpPr>
          <p:spPr>
            <a:xfrm>
              <a:off x="-27497" y="1073151"/>
              <a:ext cx="9039993" cy="11818619"/>
            </a:xfrm>
            <a:prstGeom prst="rect">
              <a:avLst/>
            </a:prstGeom>
          </p:spPr>
          <p:txBody>
            <a:bodyPr wrap="square" lIns="0" tIns="0" rIns="0" bIns="0" rtlCol="0" anchor="t">
              <a:spAutoFit/>
            </a:bodyPr>
            <a:lstStyle/>
            <a:p>
              <a:pPr marL="457200" lvl="0" indent="-457200" algn="ctr">
                <a:buFont typeface="+mj-lt"/>
                <a:buAutoNum type="arabicPeriod"/>
              </a:pPr>
              <a:r>
                <a:rPr lang="uk-UA" sz="2400" dirty="0" smtClean="0">
                  <a:solidFill>
                    <a:srgbClr val="FFFFFF"/>
                  </a:solidFill>
                  <a:latin typeface="Times New Roman" panose="02020603050405020304" pitchFamily="18" charset="0"/>
                  <a:ea typeface="HK Grotesk Light"/>
                  <a:cs typeface="Times New Roman" panose="02020603050405020304" pitchFamily="18" charset="0"/>
                  <a:sym typeface="HK Grotesk Light"/>
                </a:rPr>
                <a:t>Який </a:t>
              </a:r>
              <a:r>
                <a:rPr lang="uk-UA" sz="2400" dirty="0">
                  <a:solidFill>
                    <a:srgbClr val="FFFFFF"/>
                  </a:solidFill>
                  <a:latin typeface="Times New Roman" panose="02020603050405020304" pitchFamily="18" charset="0"/>
                  <a:ea typeface="HK Grotesk Light"/>
                  <a:cs typeface="Times New Roman" panose="02020603050405020304" pitchFamily="18" charset="0"/>
                  <a:sym typeface="HK Grotesk Light"/>
                </a:rPr>
                <a:t>з типів </a:t>
              </a:r>
              <a:r>
                <a:rPr lang="en-US" sz="2400" dirty="0">
                  <a:solidFill>
                    <a:srgbClr val="FFFFFF"/>
                  </a:solidFill>
                  <a:latin typeface="Times New Roman" panose="02020603050405020304" pitchFamily="18" charset="0"/>
                  <a:ea typeface="HK Grotesk Light"/>
                  <a:cs typeface="Times New Roman" panose="02020603050405020304" pitchFamily="18" charset="0"/>
                  <a:sym typeface="HK Grotesk Light"/>
                </a:rPr>
                <a:t>PR-</a:t>
              </a:r>
              <a:r>
                <a:rPr lang="uk-UA" sz="2400" dirty="0">
                  <a:solidFill>
                    <a:srgbClr val="FFFFFF"/>
                  </a:solidFill>
                  <a:latin typeface="Times New Roman" panose="02020603050405020304" pitchFamily="18" charset="0"/>
                  <a:ea typeface="HK Grotesk Light"/>
                  <a:cs typeface="Times New Roman" panose="02020603050405020304" pitchFamily="18" charset="0"/>
                  <a:sym typeface="HK Grotesk Light"/>
                </a:rPr>
                <a:t>кампаній (інформування, підвищення обізнаності, просвіта, переконання, зміна поведінки) ви вважаєте найскладнішим для реалізації і чому? Наведіть приклади</a:t>
              </a:r>
              <a:r>
                <a:rPr lang="uk-UA" sz="2400" dirty="0" smtClean="0">
                  <a:solidFill>
                    <a:srgbClr val="FFFFFF"/>
                  </a:solidFill>
                  <a:latin typeface="Times New Roman" panose="02020603050405020304" pitchFamily="18" charset="0"/>
                  <a:ea typeface="HK Grotesk Light"/>
                  <a:cs typeface="Times New Roman" panose="02020603050405020304" pitchFamily="18" charset="0"/>
                  <a:sym typeface="HK Grotesk Light"/>
                </a:rPr>
                <a:t>.</a:t>
              </a:r>
            </a:p>
            <a:p>
              <a:pPr marL="457200" lvl="0" indent="-457200" algn="ctr">
                <a:buFont typeface="+mj-lt"/>
                <a:buAutoNum type="arabicPeriod"/>
              </a:pPr>
              <a:r>
                <a:rPr lang="uk-UA" sz="2400" dirty="0" smtClean="0">
                  <a:solidFill>
                    <a:srgbClr val="FFFFFF"/>
                  </a:solidFill>
                  <a:latin typeface="Times New Roman" panose="02020603050405020304" pitchFamily="18" charset="0"/>
                  <a:ea typeface="HK Grotesk Light"/>
                  <a:cs typeface="Times New Roman" panose="02020603050405020304" pitchFamily="18" charset="0"/>
                  <a:sym typeface="HK Grotesk Light"/>
                </a:rPr>
                <a:t>Як </a:t>
              </a:r>
              <a:r>
                <a:rPr lang="uk-UA" sz="2400" dirty="0">
                  <a:solidFill>
                    <a:srgbClr val="FFFFFF"/>
                  </a:solidFill>
                  <a:latin typeface="Times New Roman" panose="02020603050405020304" pitchFamily="18" charset="0"/>
                  <a:ea typeface="HK Grotesk Light"/>
                  <a:cs typeface="Times New Roman" panose="02020603050405020304" pitchFamily="18" charset="0"/>
                  <a:sym typeface="HK Grotesk Light"/>
                </a:rPr>
                <a:t>ви оцінюєте етичну сторону кампанії </a:t>
              </a:r>
              <a:r>
                <a:rPr lang="en-US" sz="2400" dirty="0">
                  <a:solidFill>
                    <a:srgbClr val="FFFFFF"/>
                  </a:solidFill>
                  <a:latin typeface="Times New Roman" panose="02020603050405020304" pitchFamily="18" charset="0"/>
                  <a:ea typeface="HK Grotesk Light"/>
                  <a:cs typeface="Times New Roman" panose="02020603050405020304" pitchFamily="18" charset="0"/>
                  <a:sym typeface="HK Grotesk Light"/>
                </a:rPr>
                <a:t>Brexit? </a:t>
              </a:r>
              <a:r>
                <a:rPr lang="uk-UA" sz="2400" dirty="0">
                  <a:solidFill>
                    <a:srgbClr val="FFFFFF"/>
                  </a:solidFill>
                  <a:latin typeface="Times New Roman" panose="02020603050405020304" pitchFamily="18" charset="0"/>
                  <a:ea typeface="HK Grotesk Light"/>
                  <a:cs typeface="Times New Roman" panose="02020603050405020304" pitchFamily="18" charset="0"/>
                  <a:sym typeface="HK Grotesk Light"/>
                </a:rPr>
                <a:t>Чи справедливі твердження, що вона маніпулювала виборцями через емоції і </a:t>
              </a:r>
              <a:r>
                <a:rPr lang="uk-UA" sz="2400" dirty="0" smtClean="0">
                  <a:solidFill>
                    <a:srgbClr val="FFFFFF"/>
                  </a:solidFill>
                  <a:latin typeface="Times New Roman" panose="02020603050405020304" pitchFamily="18" charset="0"/>
                  <a:ea typeface="HK Grotesk Light"/>
                  <a:cs typeface="Times New Roman" panose="02020603050405020304" pitchFamily="18" charset="0"/>
                  <a:sym typeface="HK Grotesk Light"/>
                </a:rPr>
                <a:t>напівправду</a:t>
              </a:r>
              <a:r>
                <a:rPr lang="en-US" sz="2400" dirty="0" smtClean="0">
                  <a:solidFill>
                    <a:srgbClr val="FFFFFF"/>
                  </a:solidFill>
                  <a:latin typeface="Times New Roman" panose="02020603050405020304" pitchFamily="18" charset="0"/>
                  <a:ea typeface="HK Grotesk Light"/>
                  <a:cs typeface="Times New Roman" panose="02020603050405020304" pitchFamily="18" charset="0"/>
                  <a:sym typeface="HK Grotesk Light"/>
                </a:rPr>
                <a:t>?</a:t>
              </a:r>
              <a:r>
                <a:rPr lang="uk-UA" sz="2400" dirty="0">
                  <a:solidFill>
                    <a:srgbClr val="FFFFFF"/>
                  </a:solidFill>
                  <a:latin typeface="Times New Roman" panose="02020603050405020304" pitchFamily="18" charset="0"/>
                  <a:ea typeface="HK Grotesk Light"/>
                  <a:cs typeface="Times New Roman" panose="02020603050405020304" pitchFamily="18" charset="0"/>
                  <a:sym typeface="HK Grotesk Light"/>
                </a:rPr>
                <a:t> </a:t>
              </a:r>
              <a:r>
                <a:rPr lang="uk-UA" sz="2400" dirty="0" smtClean="0">
                  <a:solidFill>
                    <a:srgbClr val="FFFFFF"/>
                  </a:solidFill>
                  <a:latin typeface="Times New Roman" panose="02020603050405020304" pitchFamily="18" charset="0"/>
                  <a:ea typeface="HK Grotesk Light"/>
                  <a:cs typeface="Times New Roman" panose="02020603050405020304" pitchFamily="18" charset="0"/>
                  <a:sym typeface="HK Grotesk Light"/>
                </a:rPr>
                <a:t>Чи </a:t>
              </a:r>
              <a:r>
                <a:rPr lang="uk-UA" sz="2400" dirty="0">
                  <a:solidFill>
                    <a:srgbClr val="FFFFFF"/>
                  </a:solidFill>
                  <a:latin typeface="Times New Roman" panose="02020603050405020304" pitchFamily="18" charset="0"/>
                  <a:ea typeface="HK Grotesk Light"/>
                  <a:cs typeface="Times New Roman" panose="02020603050405020304" pitchFamily="18" charset="0"/>
                  <a:sym typeface="HK Grotesk Light"/>
                </a:rPr>
                <a:t>може мета (референдум) виправдовувати такі засоби</a:t>
              </a:r>
              <a:r>
                <a:rPr lang="uk-UA" sz="2400" dirty="0" smtClean="0">
                  <a:solidFill>
                    <a:srgbClr val="FFFFFF"/>
                  </a:solidFill>
                  <a:latin typeface="Times New Roman" panose="02020603050405020304" pitchFamily="18" charset="0"/>
                  <a:ea typeface="HK Grotesk Light"/>
                  <a:cs typeface="Times New Roman" panose="02020603050405020304" pitchFamily="18" charset="0"/>
                  <a:sym typeface="HK Grotesk Light"/>
                </a:rPr>
                <a:t>? </a:t>
              </a:r>
            </a:p>
            <a:p>
              <a:pPr marL="457200" lvl="0" indent="-457200" algn="ctr">
                <a:buFont typeface="+mj-lt"/>
                <a:buAutoNum type="arabicPeriod"/>
              </a:pPr>
              <a:r>
                <a:rPr lang="uk-UA" sz="2400" dirty="0" smtClean="0">
                  <a:solidFill>
                    <a:srgbClr val="FFFFFF"/>
                  </a:solidFill>
                  <a:latin typeface="Times New Roman" panose="02020603050405020304" pitchFamily="18" charset="0"/>
                  <a:ea typeface="HK Grotesk Light"/>
                  <a:cs typeface="Times New Roman" panose="02020603050405020304" pitchFamily="18" charset="0"/>
                  <a:sym typeface="HK Grotesk Light"/>
                </a:rPr>
                <a:t>У </a:t>
              </a:r>
              <a:r>
                <a:rPr lang="uk-UA" sz="2400" dirty="0">
                  <a:solidFill>
                    <a:srgbClr val="FFFFFF"/>
                  </a:solidFill>
                  <a:latin typeface="Times New Roman" panose="02020603050405020304" pitchFamily="18" charset="0"/>
                  <a:ea typeface="HK Grotesk Light"/>
                  <a:cs typeface="Times New Roman" panose="02020603050405020304" pitchFamily="18" charset="0"/>
                  <a:sym typeface="HK Grotesk Light"/>
                </a:rPr>
                <a:t>випадку пандемії </a:t>
              </a:r>
              <a:r>
                <a:rPr lang="en-US" sz="2400" dirty="0">
                  <a:solidFill>
                    <a:srgbClr val="FFFFFF"/>
                  </a:solidFill>
                  <a:latin typeface="Times New Roman" panose="02020603050405020304" pitchFamily="18" charset="0"/>
                  <a:ea typeface="HK Grotesk Light"/>
                  <a:cs typeface="Times New Roman" panose="02020603050405020304" pitchFamily="18" charset="0"/>
                  <a:sym typeface="HK Grotesk Light"/>
                </a:rPr>
                <a:t>COVID-19: </a:t>
              </a:r>
              <a:r>
                <a:rPr lang="uk-UA" sz="2400" dirty="0">
                  <a:solidFill>
                    <a:srgbClr val="FFFFFF"/>
                  </a:solidFill>
                  <a:latin typeface="Times New Roman" panose="02020603050405020304" pitchFamily="18" charset="0"/>
                  <a:ea typeface="HK Grotesk Light"/>
                  <a:cs typeface="Times New Roman" panose="02020603050405020304" pitchFamily="18" charset="0"/>
                  <a:sym typeface="HK Grotesk Light"/>
                </a:rPr>
                <a:t>які комунікаційні помилки, на вашу думку, могли призвести до недовіри частини населення до карантинних заходів чи вакцин? Що можна було б зробити інакше в </a:t>
              </a:r>
              <a:r>
                <a:rPr lang="en-US" sz="2400" dirty="0">
                  <a:solidFill>
                    <a:srgbClr val="FFFFFF"/>
                  </a:solidFill>
                  <a:latin typeface="Times New Roman" panose="02020603050405020304" pitchFamily="18" charset="0"/>
                  <a:ea typeface="HK Grotesk Light"/>
                  <a:cs typeface="Times New Roman" panose="02020603050405020304" pitchFamily="18" charset="0"/>
                  <a:sym typeface="HK Grotesk Light"/>
                </a:rPr>
                <a:t>PR-</a:t>
              </a:r>
              <a:r>
                <a:rPr lang="uk-UA" sz="2400" dirty="0">
                  <a:solidFill>
                    <a:srgbClr val="FFFFFF"/>
                  </a:solidFill>
                  <a:latin typeface="Times New Roman" panose="02020603050405020304" pitchFamily="18" charset="0"/>
                  <a:ea typeface="HK Grotesk Light"/>
                  <a:cs typeface="Times New Roman" panose="02020603050405020304" pitchFamily="18" charset="0"/>
                  <a:sym typeface="HK Grotesk Light"/>
                </a:rPr>
                <a:t>кампанії уряду</a:t>
              </a:r>
              <a:r>
                <a:rPr lang="uk-UA" sz="2400" dirty="0" smtClean="0">
                  <a:solidFill>
                    <a:srgbClr val="FFFFFF"/>
                  </a:solidFill>
                  <a:latin typeface="Times New Roman" panose="02020603050405020304" pitchFamily="18" charset="0"/>
                  <a:ea typeface="HK Grotesk Light"/>
                  <a:cs typeface="Times New Roman" panose="02020603050405020304" pitchFamily="18" charset="0"/>
                  <a:sym typeface="HK Grotesk Light"/>
                </a:rPr>
                <a:t>?</a:t>
              </a:r>
            </a:p>
            <a:p>
              <a:pPr marL="457200" lvl="0" indent="-457200" algn="ctr">
                <a:buFont typeface="+mj-lt"/>
                <a:buAutoNum type="arabicPeriod"/>
              </a:pPr>
              <a:r>
                <a:rPr lang="uk-UA" sz="2400" dirty="0" smtClean="0">
                  <a:solidFill>
                    <a:srgbClr val="FFFFFF"/>
                  </a:solidFill>
                  <a:latin typeface="Times New Roman" panose="02020603050405020304" pitchFamily="18" charset="0"/>
                  <a:ea typeface="HK Grotesk Light"/>
                  <a:cs typeface="Times New Roman" panose="02020603050405020304" pitchFamily="18" charset="0"/>
                  <a:sym typeface="HK Grotesk Light"/>
                </a:rPr>
                <a:t>Рух </a:t>
              </a:r>
              <a:r>
                <a:rPr lang="en-US" sz="2400" dirty="0">
                  <a:solidFill>
                    <a:srgbClr val="FFFFFF"/>
                  </a:solidFill>
                  <a:latin typeface="Times New Roman" panose="02020603050405020304" pitchFamily="18" charset="0"/>
                  <a:ea typeface="HK Grotesk Light"/>
                  <a:cs typeface="Times New Roman" panose="02020603050405020304" pitchFamily="18" charset="0"/>
                  <a:sym typeface="HK Grotesk Light"/>
                </a:rPr>
                <a:t>Fridays for Future </a:t>
              </a:r>
              <a:r>
                <a:rPr lang="uk-UA" sz="2400" dirty="0">
                  <a:solidFill>
                    <a:srgbClr val="FFFFFF"/>
                  </a:solidFill>
                  <a:latin typeface="Times New Roman" panose="02020603050405020304" pitchFamily="18" charset="0"/>
                  <a:ea typeface="HK Grotesk Light"/>
                  <a:cs typeface="Times New Roman" panose="02020603050405020304" pitchFamily="18" charset="0"/>
                  <a:sym typeface="HK Grotesk Light"/>
                </a:rPr>
                <a:t>значною мірою стихійний і децентралізований. Обговоріть плюси і мінуси відсутності «єдиного центру» в такій глобальній </a:t>
              </a:r>
              <a:r>
                <a:rPr lang="en-US" sz="2400" dirty="0">
                  <a:solidFill>
                    <a:srgbClr val="FFFFFF"/>
                  </a:solidFill>
                  <a:latin typeface="Times New Roman" panose="02020603050405020304" pitchFamily="18" charset="0"/>
                  <a:ea typeface="HK Grotesk Light"/>
                  <a:cs typeface="Times New Roman" panose="02020603050405020304" pitchFamily="18" charset="0"/>
                  <a:sym typeface="HK Grotesk Light"/>
                </a:rPr>
                <a:t>PR-</a:t>
              </a:r>
              <a:r>
                <a:rPr lang="uk-UA" sz="2400" dirty="0">
                  <a:solidFill>
                    <a:srgbClr val="FFFFFF"/>
                  </a:solidFill>
                  <a:latin typeface="Times New Roman" panose="02020603050405020304" pitchFamily="18" charset="0"/>
                  <a:ea typeface="HK Grotesk Light"/>
                  <a:cs typeface="Times New Roman" panose="02020603050405020304" pitchFamily="18" charset="0"/>
                  <a:sym typeface="HK Grotesk Light"/>
                </a:rPr>
                <a:t>кампанії. Чи легко керувати меседжами руху, коли лідери – тисячі молодих активістів по всьому світу</a:t>
              </a:r>
              <a:r>
                <a:rPr lang="uk-UA" sz="2400" dirty="0" smtClean="0">
                  <a:solidFill>
                    <a:srgbClr val="FFFFFF"/>
                  </a:solidFill>
                  <a:latin typeface="Times New Roman" panose="02020603050405020304" pitchFamily="18" charset="0"/>
                  <a:ea typeface="HK Grotesk Light"/>
                  <a:cs typeface="Times New Roman" panose="02020603050405020304" pitchFamily="18" charset="0"/>
                  <a:sym typeface="HK Grotesk Light"/>
                </a:rPr>
                <a:t>?</a:t>
              </a:r>
            </a:p>
            <a:p>
              <a:pPr marL="457200" lvl="0" indent="-457200" algn="ctr">
                <a:buFont typeface="+mj-lt"/>
                <a:buAutoNum type="arabicPeriod"/>
              </a:pPr>
              <a:r>
                <a:rPr lang="uk-UA" sz="2400" dirty="0" smtClean="0">
                  <a:solidFill>
                    <a:srgbClr val="FFFFFF"/>
                  </a:solidFill>
                  <a:latin typeface="Times New Roman" panose="02020603050405020304" pitchFamily="18" charset="0"/>
                  <a:ea typeface="HK Grotesk Light"/>
                  <a:cs typeface="Times New Roman" panose="02020603050405020304" pitchFamily="18" charset="0"/>
                  <a:sym typeface="HK Grotesk Light"/>
                </a:rPr>
                <a:t>Проаналізуйте </a:t>
              </a:r>
              <a:r>
                <a:rPr lang="uk-UA" sz="2400" dirty="0">
                  <a:solidFill>
                    <a:srgbClr val="FFFFFF"/>
                  </a:solidFill>
                  <a:latin typeface="Times New Roman" panose="02020603050405020304" pitchFamily="18" charset="0"/>
                  <a:ea typeface="HK Grotesk Light"/>
                  <a:cs typeface="Times New Roman" panose="02020603050405020304" pitchFamily="18" charset="0"/>
                  <a:sym typeface="HK Grotesk Light"/>
                </a:rPr>
                <a:t>гасло “</a:t>
              </a:r>
              <a:r>
                <a:rPr lang="en-US" sz="2400" dirty="0">
                  <a:solidFill>
                    <a:srgbClr val="FFFFFF"/>
                  </a:solidFill>
                  <a:latin typeface="Times New Roman" panose="02020603050405020304" pitchFamily="18" charset="0"/>
                  <a:ea typeface="HK Grotesk Light"/>
                  <a:cs typeface="Times New Roman" panose="02020603050405020304" pitchFamily="18" charset="0"/>
                  <a:sym typeface="HK Grotesk Light"/>
                </a:rPr>
                <a:t>Make America Great Again”. </a:t>
              </a:r>
              <a:r>
                <a:rPr lang="uk-UA" sz="2400" dirty="0">
                  <a:solidFill>
                    <a:srgbClr val="FFFFFF"/>
                  </a:solidFill>
                  <a:latin typeface="Times New Roman" panose="02020603050405020304" pitchFamily="18" charset="0"/>
                  <a:ea typeface="HK Grotesk Light"/>
                  <a:cs typeface="Times New Roman" panose="02020603050405020304" pitchFamily="18" charset="0"/>
                  <a:sym typeface="HK Grotesk Light"/>
                </a:rPr>
                <a:t>Які асоціації та почуття воно викликає в аудиторії? Чому, на вашу думку, воно стало настільки успішним і </a:t>
              </a:r>
              <a:r>
                <a:rPr lang="uk-UA" sz="2400" dirty="0" err="1">
                  <a:solidFill>
                    <a:srgbClr val="FFFFFF"/>
                  </a:solidFill>
                  <a:latin typeface="Times New Roman" panose="02020603050405020304" pitchFamily="18" charset="0"/>
                  <a:ea typeface="HK Grotesk Light"/>
                  <a:cs typeface="Times New Roman" panose="02020603050405020304" pitchFamily="18" charset="0"/>
                  <a:sym typeface="HK Grotesk Light"/>
                </a:rPr>
                <a:t>впізнаваним</a:t>
              </a:r>
              <a:r>
                <a:rPr lang="en-US" sz="2400" dirty="0">
                  <a:solidFill>
                    <a:srgbClr val="FFFFFF"/>
                  </a:solidFill>
                  <a:latin typeface="Times New Roman" panose="02020603050405020304" pitchFamily="18" charset="0"/>
                  <a:ea typeface="HK Grotesk Light"/>
                  <a:cs typeface="Times New Roman" panose="02020603050405020304" pitchFamily="18" charset="0"/>
                  <a:sym typeface="HK Grotesk Light"/>
                </a:rPr>
                <a:t>britannica.com? </a:t>
              </a:r>
              <a:r>
                <a:rPr lang="uk-UA" sz="2400" dirty="0">
                  <a:solidFill>
                    <a:srgbClr val="FFFFFF"/>
                  </a:solidFill>
                  <a:latin typeface="Times New Roman" panose="02020603050405020304" pitchFamily="18" charset="0"/>
                  <a:ea typeface="HK Grotesk Light"/>
                  <a:cs typeface="Times New Roman" panose="02020603050405020304" pitchFamily="18" charset="0"/>
                  <a:sym typeface="HK Grotesk Light"/>
                </a:rPr>
                <a:t>Спробуйте придумати альтернативне гасло для опонента </a:t>
              </a:r>
              <a:r>
                <a:rPr lang="uk-UA" sz="2400" dirty="0" err="1">
                  <a:solidFill>
                    <a:srgbClr val="FFFFFF"/>
                  </a:solidFill>
                  <a:latin typeface="Times New Roman" panose="02020603050405020304" pitchFamily="18" charset="0"/>
                  <a:ea typeface="HK Grotesk Light"/>
                  <a:cs typeface="Times New Roman" panose="02020603050405020304" pitchFamily="18" charset="0"/>
                  <a:sym typeface="HK Grotesk Light"/>
                </a:rPr>
                <a:t>Трампа</a:t>
              </a:r>
              <a:r>
                <a:rPr lang="uk-UA" sz="2400" dirty="0">
                  <a:solidFill>
                    <a:srgbClr val="FFFFFF"/>
                  </a:solidFill>
                  <a:latin typeface="Times New Roman" panose="02020603050405020304" pitchFamily="18" charset="0"/>
                  <a:ea typeface="HK Grotesk Light"/>
                  <a:cs typeface="Times New Roman" panose="02020603050405020304" pitchFamily="18" charset="0"/>
                  <a:sym typeface="HK Grotesk Light"/>
                </a:rPr>
                <a:t>, яке могло б бути не менш </a:t>
              </a:r>
              <a:r>
                <a:rPr lang="uk-UA" sz="2400" dirty="0" err="1">
                  <a:solidFill>
                    <a:srgbClr val="FFFFFF"/>
                  </a:solidFill>
                  <a:latin typeface="Times New Roman" panose="02020603050405020304" pitchFamily="18" charset="0"/>
                  <a:ea typeface="HK Grotesk Light"/>
                  <a:cs typeface="Times New Roman" panose="02020603050405020304" pitchFamily="18" charset="0"/>
                  <a:sym typeface="HK Grotesk Light"/>
                </a:rPr>
                <a:t>чіпляючим</a:t>
              </a:r>
              <a:r>
                <a:rPr lang="uk-UA" sz="2400" dirty="0" smtClean="0">
                  <a:solidFill>
                    <a:srgbClr val="FFFFFF"/>
                  </a:solidFill>
                  <a:latin typeface="Times New Roman" panose="02020603050405020304" pitchFamily="18" charset="0"/>
                  <a:ea typeface="HK Grotesk Light"/>
                  <a:cs typeface="Times New Roman" panose="02020603050405020304" pitchFamily="18" charset="0"/>
                  <a:sym typeface="HK Grotesk Light"/>
                </a:rPr>
                <a:t>.</a:t>
              </a:r>
            </a:p>
            <a:p>
              <a:pPr marL="457200" lvl="0" indent="-457200" algn="ctr">
                <a:buFont typeface="+mj-lt"/>
                <a:buAutoNum type="arabicPeriod"/>
              </a:pPr>
              <a:r>
                <a:rPr lang="uk-UA" sz="2400" dirty="0" smtClean="0">
                  <a:solidFill>
                    <a:srgbClr val="FFFFFF"/>
                  </a:solidFill>
                  <a:latin typeface="Times New Roman" panose="02020603050405020304" pitchFamily="18" charset="0"/>
                  <a:ea typeface="HK Grotesk Light"/>
                  <a:cs typeface="Times New Roman" panose="02020603050405020304" pitchFamily="18" charset="0"/>
                  <a:sym typeface="HK Grotesk Light"/>
                </a:rPr>
                <a:t>В </a:t>
              </a:r>
              <a:r>
                <a:rPr lang="uk-UA" sz="2400" dirty="0">
                  <a:solidFill>
                    <a:srgbClr val="FFFFFF"/>
                  </a:solidFill>
                  <a:latin typeface="Times New Roman" panose="02020603050405020304" pitchFamily="18" charset="0"/>
                  <a:ea typeface="HK Grotesk Light"/>
                  <a:cs typeface="Times New Roman" panose="02020603050405020304" pitchFamily="18" charset="0"/>
                  <a:sym typeface="HK Grotesk Light"/>
                </a:rPr>
                <a:t>українському контексті: чи вважаєте ви прийнятним активне «</a:t>
              </a:r>
              <a:r>
                <a:rPr lang="uk-UA" sz="2400" dirty="0" err="1">
                  <a:solidFill>
                    <a:srgbClr val="FFFFFF"/>
                  </a:solidFill>
                  <a:latin typeface="Times New Roman" panose="02020603050405020304" pitchFamily="18" charset="0"/>
                  <a:ea typeface="HK Grotesk Light"/>
                  <a:cs typeface="Times New Roman" panose="02020603050405020304" pitchFamily="18" charset="0"/>
                  <a:sym typeface="HK Grotesk Light"/>
                </a:rPr>
                <a:t>брендування</a:t>
              </a:r>
              <a:r>
                <a:rPr lang="uk-UA" sz="2400" dirty="0">
                  <a:solidFill>
                    <a:srgbClr val="FFFFFF"/>
                  </a:solidFill>
                  <a:latin typeface="Times New Roman" panose="02020603050405020304" pitchFamily="18" charset="0"/>
                  <a:ea typeface="HK Grotesk Light"/>
                  <a:cs typeface="Times New Roman" panose="02020603050405020304" pitchFamily="18" charset="0"/>
                  <a:sym typeface="HK Grotesk Light"/>
                </a:rPr>
                <a:t>» державних проектів як “Велике будівництво” для підвищення популярності </a:t>
              </a:r>
              <a:r>
                <a:rPr lang="uk-UA" sz="2400" dirty="0" smtClean="0">
                  <a:solidFill>
                    <a:srgbClr val="FFFFFF"/>
                  </a:solidFill>
                  <a:latin typeface="Times New Roman" panose="02020603050405020304" pitchFamily="18" charset="0"/>
                  <a:ea typeface="HK Grotesk Light"/>
                  <a:cs typeface="Times New Roman" panose="02020603050405020304" pitchFamily="18" charset="0"/>
                  <a:sym typeface="HK Grotesk Light"/>
                </a:rPr>
                <a:t>влади</a:t>
              </a:r>
              <a:r>
                <a:rPr lang="en-US" sz="2400" dirty="0" smtClean="0">
                  <a:solidFill>
                    <a:srgbClr val="FFFFFF"/>
                  </a:solidFill>
                  <a:latin typeface="Times New Roman" panose="02020603050405020304" pitchFamily="18" charset="0"/>
                  <a:ea typeface="HK Grotesk Light"/>
                  <a:cs typeface="Times New Roman" panose="02020603050405020304" pitchFamily="18" charset="0"/>
                  <a:sym typeface="HK Grotesk Light"/>
                </a:rPr>
                <a:t>? </a:t>
              </a:r>
              <a:r>
                <a:rPr lang="uk-UA" sz="2400" dirty="0">
                  <a:solidFill>
                    <a:srgbClr val="FFFFFF"/>
                  </a:solidFill>
                  <a:latin typeface="Times New Roman" panose="02020603050405020304" pitchFamily="18" charset="0"/>
                  <a:ea typeface="HK Grotesk Light"/>
                  <a:cs typeface="Times New Roman" panose="02020603050405020304" pitchFamily="18" charset="0"/>
                  <a:sym typeface="HK Grotesk Light"/>
                </a:rPr>
                <a:t>Де межа між інформуванням громадян про досягнення і прихованою політичною рекламою за бюджетний кошт</a:t>
              </a:r>
              <a:r>
                <a:rPr lang="uk-UA" sz="2400" dirty="0" smtClean="0">
                  <a:solidFill>
                    <a:srgbClr val="FFFFFF"/>
                  </a:solidFill>
                  <a:latin typeface="Times New Roman" panose="02020603050405020304" pitchFamily="18" charset="0"/>
                  <a:ea typeface="HK Grotesk Light"/>
                  <a:cs typeface="Times New Roman" panose="02020603050405020304" pitchFamily="18" charset="0"/>
                  <a:sym typeface="HK Grotesk Light"/>
                </a:rPr>
                <a:t>?</a:t>
              </a:r>
            </a:p>
            <a:p>
              <a:pPr marL="457200" lvl="0" indent="-457200" algn="ctr">
                <a:buFont typeface="+mj-lt"/>
                <a:buAutoNum type="arabicPeriod"/>
              </a:pPr>
              <a:r>
                <a:rPr lang="uk-UA" sz="2400" dirty="0" smtClean="0">
                  <a:solidFill>
                    <a:srgbClr val="FFFFFF"/>
                  </a:solidFill>
                  <a:latin typeface="Times New Roman" panose="02020603050405020304" pitchFamily="18" charset="0"/>
                  <a:ea typeface="HK Grotesk Light"/>
                  <a:cs typeface="Times New Roman" panose="02020603050405020304" pitchFamily="18" charset="0"/>
                  <a:sym typeface="HK Grotesk Light"/>
                </a:rPr>
                <a:t>Воєнна </a:t>
              </a:r>
              <a:r>
                <a:rPr lang="uk-UA" sz="2400" dirty="0">
                  <a:solidFill>
                    <a:srgbClr val="FFFFFF"/>
                  </a:solidFill>
                  <a:latin typeface="Times New Roman" panose="02020603050405020304" pitchFamily="18" charset="0"/>
                  <a:ea typeface="HK Grotesk Light"/>
                  <a:cs typeface="Times New Roman" panose="02020603050405020304" pitchFamily="18" charset="0"/>
                  <a:sym typeface="HK Grotesk Light"/>
                </a:rPr>
                <a:t>пропаганда часто використовує перебільшення (наприклад, завищує втрати ворога). Чи виправдано це на вашу думку під час війни, чи все ж варто давати громадськості лише правду? Чи може правда завжди мобілізувати так само ефективно, як образ “непереможних </a:t>
              </a:r>
              <a:r>
                <a:rPr lang="uk-UA" sz="2400" dirty="0" err="1">
                  <a:solidFill>
                    <a:srgbClr val="FFFFFF"/>
                  </a:solidFill>
                  <a:latin typeface="Times New Roman" panose="02020603050405020304" pitchFamily="18" charset="0"/>
                  <a:ea typeface="HK Grotesk Light"/>
                  <a:cs typeface="Times New Roman" panose="02020603050405020304" pitchFamily="18" charset="0"/>
                  <a:sym typeface="HK Grotesk Light"/>
                </a:rPr>
                <a:t>байрактарів</a:t>
              </a:r>
              <a:r>
                <a:rPr lang="uk-UA" sz="2400" dirty="0">
                  <a:solidFill>
                    <a:srgbClr val="FFFFFF"/>
                  </a:solidFill>
                  <a:latin typeface="Times New Roman" panose="02020603050405020304" pitchFamily="18" charset="0"/>
                  <a:ea typeface="HK Grotesk Light"/>
                  <a:cs typeface="Times New Roman" panose="02020603050405020304" pitchFamily="18" charset="0"/>
                  <a:sym typeface="HK Grotesk Light"/>
                </a:rPr>
                <a:t>” на початку війни</a:t>
              </a:r>
              <a:r>
                <a:rPr lang="uk-UA" sz="2400" dirty="0" smtClean="0">
                  <a:solidFill>
                    <a:srgbClr val="FFFFFF"/>
                  </a:solidFill>
                  <a:latin typeface="Times New Roman" panose="02020603050405020304" pitchFamily="18" charset="0"/>
                  <a:ea typeface="HK Grotesk Light"/>
                  <a:cs typeface="Times New Roman" panose="02020603050405020304" pitchFamily="18" charset="0"/>
                  <a:sym typeface="HK Grotesk Light"/>
                </a:rPr>
                <a:t>?</a:t>
              </a:r>
            </a:p>
            <a:p>
              <a:pPr marL="457200" lvl="0" indent="-457200" algn="ctr">
                <a:buFont typeface="+mj-lt"/>
                <a:buAutoNum type="arabicPeriod"/>
              </a:pPr>
              <a:r>
                <a:rPr lang="uk-UA" sz="2400" dirty="0" smtClean="0">
                  <a:solidFill>
                    <a:srgbClr val="FFFFFF"/>
                  </a:solidFill>
                  <a:latin typeface="Times New Roman" panose="02020603050405020304" pitchFamily="18" charset="0"/>
                  <a:ea typeface="HK Grotesk Light"/>
                  <a:cs typeface="Times New Roman" panose="02020603050405020304" pitchFamily="18" charset="0"/>
                  <a:sym typeface="HK Grotesk Light"/>
                </a:rPr>
                <a:t>Обговоріть </a:t>
              </a:r>
              <a:r>
                <a:rPr lang="uk-UA" sz="2400" dirty="0">
                  <a:solidFill>
                    <a:srgbClr val="FFFFFF"/>
                  </a:solidFill>
                  <a:latin typeface="Times New Roman" panose="02020603050405020304" pitchFamily="18" charset="0"/>
                  <a:ea typeface="HK Grotesk Light"/>
                  <a:cs typeface="Times New Roman" panose="02020603050405020304" pitchFamily="18" charset="0"/>
                  <a:sym typeface="HK Grotesk Light"/>
                </a:rPr>
                <a:t>роль соціальних мереж у сучасних </a:t>
              </a:r>
              <a:r>
                <a:rPr lang="en-US" sz="2400" dirty="0">
                  <a:solidFill>
                    <a:srgbClr val="FFFFFF"/>
                  </a:solidFill>
                  <a:latin typeface="Times New Roman" panose="02020603050405020304" pitchFamily="18" charset="0"/>
                  <a:ea typeface="HK Grotesk Light"/>
                  <a:cs typeface="Times New Roman" panose="02020603050405020304" pitchFamily="18" charset="0"/>
                  <a:sym typeface="HK Grotesk Light"/>
                </a:rPr>
                <a:t>PR-</a:t>
              </a:r>
              <a:r>
                <a:rPr lang="uk-UA" sz="2400" dirty="0">
                  <a:solidFill>
                    <a:srgbClr val="FFFFFF"/>
                  </a:solidFill>
                  <a:latin typeface="Times New Roman" panose="02020603050405020304" pitchFamily="18" charset="0"/>
                  <a:ea typeface="HK Grotesk Light"/>
                  <a:cs typeface="Times New Roman" panose="02020603050405020304" pitchFamily="18" charset="0"/>
                  <a:sym typeface="HK Grotesk Light"/>
                </a:rPr>
                <a:t>кампаніях. Чи могли б </a:t>
              </a:r>
              <a:r>
                <a:rPr lang="en-US" sz="2400" dirty="0">
                  <a:solidFill>
                    <a:srgbClr val="FFFFFF"/>
                  </a:solidFill>
                  <a:latin typeface="Times New Roman" panose="02020603050405020304" pitchFamily="18" charset="0"/>
                  <a:ea typeface="HK Grotesk Light"/>
                  <a:cs typeface="Times New Roman" panose="02020603050405020304" pitchFamily="18" charset="0"/>
                  <a:sym typeface="HK Grotesk Light"/>
                </a:rPr>
                <a:t>Brexit </a:t>
              </a:r>
              <a:r>
                <a:rPr lang="uk-UA" sz="2400" dirty="0">
                  <a:solidFill>
                    <a:srgbClr val="FFFFFF"/>
                  </a:solidFill>
                  <a:latin typeface="Times New Roman" panose="02020603050405020304" pitchFamily="18" charset="0"/>
                  <a:ea typeface="HK Grotesk Light"/>
                  <a:cs typeface="Times New Roman" panose="02020603050405020304" pitchFamily="18" charset="0"/>
                  <a:sym typeface="HK Grotesk Light"/>
                </a:rPr>
                <a:t>або перемога </a:t>
              </a:r>
              <a:r>
                <a:rPr lang="uk-UA" sz="2400" dirty="0" err="1">
                  <a:solidFill>
                    <a:srgbClr val="FFFFFF"/>
                  </a:solidFill>
                  <a:latin typeface="Times New Roman" panose="02020603050405020304" pitchFamily="18" charset="0"/>
                  <a:ea typeface="HK Grotesk Light"/>
                  <a:cs typeface="Times New Roman" panose="02020603050405020304" pitchFamily="18" charset="0"/>
                  <a:sym typeface="HK Grotesk Light"/>
                </a:rPr>
                <a:t>Трампа</a:t>
              </a:r>
              <a:r>
                <a:rPr lang="uk-UA" sz="2400" dirty="0">
                  <a:solidFill>
                    <a:srgbClr val="FFFFFF"/>
                  </a:solidFill>
                  <a:latin typeface="Times New Roman" panose="02020603050405020304" pitchFamily="18" charset="0"/>
                  <a:ea typeface="HK Grotesk Light"/>
                  <a:cs typeface="Times New Roman" panose="02020603050405020304" pitchFamily="18" charset="0"/>
                  <a:sym typeface="HK Grotesk Light"/>
                </a:rPr>
                <a:t> статись без </a:t>
              </a:r>
              <a:r>
                <a:rPr lang="en-US" sz="2400" dirty="0">
                  <a:solidFill>
                    <a:srgbClr val="FFFFFF"/>
                  </a:solidFill>
                  <a:latin typeface="Times New Roman" panose="02020603050405020304" pitchFamily="18" charset="0"/>
                  <a:ea typeface="HK Grotesk Light"/>
                  <a:cs typeface="Times New Roman" panose="02020603050405020304" pitchFamily="18" charset="0"/>
                  <a:sym typeface="HK Grotesk Light"/>
                </a:rPr>
                <a:t>Facebook, Twitter, YouTube? </a:t>
              </a:r>
              <a:r>
                <a:rPr lang="uk-UA" sz="2400" dirty="0">
                  <a:solidFill>
                    <a:srgbClr val="FFFFFF"/>
                  </a:solidFill>
                  <a:latin typeface="Times New Roman" panose="02020603050405020304" pitchFamily="18" charset="0"/>
                  <a:ea typeface="HK Grotesk Light"/>
                  <a:cs typeface="Times New Roman" panose="02020603050405020304" pitchFamily="18" charset="0"/>
                  <a:sym typeface="HK Grotesk Light"/>
                </a:rPr>
                <a:t>Як змінюється громадська думка в епоху інтернету порівняно з добою телебачення</a:t>
              </a:r>
              <a:r>
                <a:rPr lang="uk-UA" sz="2400" dirty="0" smtClean="0">
                  <a:solidFill>
                    <a:srgbClr val="FFFFFF"/>
                  </a:solidFill>
                  <a:latin typeface="Times New Roman" panose="02020603050405020304" pitchFamily="18" charset="0"/>
                  <a:ea typeface="HK Grotesk Light"/>
                  <a:cs typeface="Times New Roman" panose="02020603050405020304" pitchFamily="18" charset="0"/>
                  <a:sym typeface="HK Grotesk Light"/>
                </a:rPr>
                <a:t>?</a:t>
              </a:r>
            </a:p>
            <a:p>
              <a:pPr marL="457200" lvl="0" indent="-457200" algn="ctr">
                <a:buFont typeface="+mj-lt"/>
                <a:buAutoNum type="arabicPeriod"/>
              </a:pPr>
              <a:r>
                <a:rPr lang="uk-UA" sz="2400" dirty="0" smtClean="0">
                  <a:solidFill>
                    <a:srgbClr val="FFFFFF"/>
                  </a:solidFill>
                  <a:latin typeface="Times New Roman" panose="02020603050405020304" pitchFamily="18" charset="0"/>
                  <a:ea typeface="HK Grotesk Light"/>
                  <a:cs typeface="Times New Roman" panose="02020603050405020304" pitchFamily="18" charset="0"/>
                  <a:sym typeface="HK Grotesk Light"/>
                </a:rPr>
                <a:t>Як </a:t>
              </a:r>
              <a:r>
                <a:rPr lang="uk-UA" sz="2400" dirty="0">
                  <a:solidFill>
                    <a:srgbClr val="FFFFFF"/>
                  </a:solidFill>
                  <a:latin typeface="Times New Roman" panose="02020603050405020304" pitchFamily="18" charset="0"/>
                  <a:ea typeface="HK Grotesk Light"/>
                  <a:cs typeface="Times New Roman" panose="02020603050405020304" pitchFamily="18" charset="0"/>
                  <a:sym typeface="HK Grotesk Light"/>
                </a:rPr>
                <a:t>би ви спланували </a:t>
              </a:r>
              <a:r>
                <a:rPr lang="en-US" sz="2400" dirty="0">
                  <a:solidFill>
                    <a:srgbClr val="FFFFFF"/>
                  </a:solidFill>
                  <a:latin typeface="Times New Roman" panose="02020603050405020304" pitchFamily="18" charset="0"/>
                  <a:ea typeface="HK Grotesk Light"/>
                  <a:cs typeface="Times New Roman" panose="02020603050405020304" pitchFamily="18" charset="0"/>
                  <a:sym typeface="HK Grotesk Light"/>
                </a:rPr>
                <a:t>PR-</a:t>
              </a:r>
              <a:r>
                <a:rPr lang="uk-UA" sz="2400" dirty="0">
                  <a:solidFill>
                    <a:srgbClr val="FFFFFF"/>
                  </a:solidFill>
                  <a:latin typeface="Times New Roman" panose="02020603050405020304" pitchFamily="18" charset="0"/>
                  <a:ea typeface="HK Grotesk Light"/>
                  <a:cs typeface="Times New Roman" panose="02020603050405020304" pitchFamily="18" charset="0"/>
                  <a:sym typeface="HK Grotesk Light"/>
                </a:rPr>
                <a:t>кампанію для просування важливої реформи, яка зараз непопулярна серед населення (наприклад, підвищення тарифів задля енергозбереження)? Які типи кампанії поєднали б, які меседжі використали б, щоб змінити думку і поведінку громадян</a:t>
              </a:r>
              <a:r>
                <a:rPr lang="uk-UA" sz="2400" dirty="0" smtClean="0">
                  <a:solidFill>
                    <a:srgbClr val="FFFFFF"/>
                  </a:solidFill>
                  <a:latin typeface="Times New Roman" panose="02020603050405020304" pitchFamily="18" charset="0"/>
                  <a:ea typeface="HK Grotesk Light"/>
                  <a:cs typeface="Times New Roman" panose="02020603050405020304" pitchFamily="18" charset="0"/>
                  <a:sym typeface="HK Grotesk Light"/>
                </a:rPr>
                <a:t>?</a:t>
              </a:r>
            </a:p>
            <a:p>
              <a:pPr marL="457200" lvl="0" indent="-457200" algn="ctr">
                <a:buFont typeface="+mj-lt"/>
                <a:buAutoNum type="arabicPeriod"/>
              </a:pPr>
              <a:r>
                <a:rPr lang="uk-UA" sz="2400" dirty="0" smtClean="0">
                  <a:solidFill>
                    <a:srgbClr val="FFFFFF"/>
                  </a:solidFill>
                  <a:latin typeface="Times New Roman" panose="02020603050405020304" pitchFamily="18" charset="0"/>
                  <a:ea typeface="HK Grotesk Light"/>
                  <a:cs typeface="Times New Roman" panose="02020603050405020304" pitchFamily="18" charset="0"/>
                  <a:sym typeface="HK Grotesk Light"/>
                </a:rPr>
                <a:t>Який </a:t>
              </a:r>
              <a:r>
                <a:rPr lang="uk-UA" sz="2400" dirty="0">
                  <a:solidFill>
                    <a:srgbClr val="FFFFFF"/>
                  </a:solidFill>
                  <a:latin typeface="Times New Roman" panose="02020603050405020304" pitchFamily="18" charset="0"/>
                  <a:ea typeface="HK Grotesk Light"/>
                  <a:cs typeface="Times New Roman" panose="02020603050405020304" pitchFamily="18" charset="0"/>
                  <a:sym typeface="HK Grotesk Light"/>
                </a:rPr>
                <a:t>головний урок ви винесли з аналізу цих різних </a:t>
              </a:r>
              <a:r>
                <a:rPr lang="en-US" sz="2400" dirty="0">
                  <a:solidFill>
                    <a:srgbClr val="FFFFFF"/>
                  </a:solidFill>
                  <a:latin typeface="Times New Roman" panose="02020603050405020304" pitchFamily="18" charset="0"/>
                  <a:ea typeface="HK Grotesk Light"/>
                  <a:cs typeface="Times New Roman" panose="02020603050405020304" pitchFamily="18" charset="0"/>
                  <a:sym typeface="HK Grotesk Light"/>
                </a:rPr>
                <a:t>PR-</a:t>
              </a:r>
              <a:r>
                <a:rPr lang="uk-UA" sz="2400" dirty="0">
                  <a:solidFill>
                    <a:srgbClr val="FFFFFF"/>
                  </a:solidFill>
                  <a:latin typeface="Times New Roman" panose="02020603050405020304" pitchFamily="18" charset="0"/>
                  <a:ea typeface="HK Grotesk Light"/>
                  <a:cs typeface="Times New Roman" panose="02020603050405020304" pitchFamily="18" charset="0"/>
                  <a:sym typeface="HK Grotesk Light"/>
                </a:rPr>
                <a:t>кампаній? Які принципи ефективної комунікації з громадськістю хотіли б застосовувати у власній практиці?</a:t>
              </a:r>
              <a:endParaRPr lang="en-US" sz="2400" u="none" dirty="0">
                <a:solidFill>
                  <a:srgbClr val="FFFFFF"/>
                </a:solidFill>
                <a:latin typeface="Times New Roman" panose="02020603050405020304" pitchFamily="18" charset="0"/>
                <a:ea typeface="HK Grotesk Light"/>
                <a:cs typeface="Times New Roman" panose="02020603050405020304" pitchFamily="18" charset="0"/>
                <a:sym typeface="HK Grotesk Light"/>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686C8"/>
        </a:solidFill>
        <a:effectLst/>
      </p:bgPr>
    </p:bg>
    <p:spTree>
      <p:nvGrpSpPr>
        <p:cNvPr id="1" name=""/>
        <p:cNvGrpSpPr/>
        <p:nvPr/>
      </p:nvGrpSpPr>
      <p:grpSpPr>
        <a:xfrm>
          <a:off x="0" y="0"/>
          <a:ext cx="0" cy="0"/>
          <a:chOff x="0" y="0"/>
          <a:chExt cx="0" cy="0"/>
        </a:xfrm>
      </p:grpSpPr>
      <p:sp>
        <p:nvSpPr>
          <p:cNvPr id="3" name="TextBox 3"/>
          <p:cNvSpPr txBox="1"/>
          <p:nvPr/>
        </p:nvSpPr>
        <p:spPr>
          <a:xfrm>
            <a:off x="1413064" y="1866900"/>
            <a:ext cx="7603017" cy="6894195"/>
          </a:xfrm>
          <a:prstGeom prst="rect">
            <a:avLst/>
          </a:prstGeom>
        </p:spPr>
        <p:txBody>
          <a:bodyPr lIns="0" tIns="0" rIns="0" bIns="0" rtlCol="0" anchor="t">
            <a:spAutoFit/>
          </a:bodyPr>
          <a:lstStyle/>
          <a:p>
            <a:pPr lvl="0" algn="ctr"/>
            <a:r>
              <a:rPr lang="uk-UA" sz="3200" b="1" dirty="0">
                <a:solidFill>
                  <a:srgbClr val="002060"/>
                </a:solidFill>
                <a:latin typeface="Times New Roman" panose="02020603050405020304" pitchFamily="18" charset="0"/>
                <a:cs typeface="Times New Roman" panose="02020603050405020304" pitchFamily="18" charset="0"/>
              </a:rPr>
              <a:t>Важливо розуміти, що на практиці ці типи можуть поєднуватися. Багато реальних </a:t>
            </a:r>
            <a:r>
              <a:rPr lang="en-US" sz="3200" b="1" dirty="0">
                <a:solidFill>
                  <a:srgbClr val="002060"/>
                </a:solidFill>
                <a:latin typeface="Times New Roman" panose="02020603050405020304" pitchFamily="18" charset="0"/>
                <a:cs typeface="Times New Roman" panose="02020603050405020304" pitchFamily="18" charset="0"/>
              </a:rPr>
              <a:t>PR-</a:t>
            </a:r>
            <a:r>
              <a:rPr lang="uk-UA" sz="3200" b="1" dirty="0">
                <a:solidFill>
                  <a:srgbClr val="002060"/>
                </a:solidFill>
                <a:latin typeface="Times New Roman" panose="02020603050405020304" pitchFamily="18" charset="0"/>
                <a:cs typeface="Times New Roman" panose="02020603050405020304" pitchFamily="18" charset="0"/>
              </a:rPr>
              <a:t>кампаній починаються з інформування, потім нарощують обізнаність, далі прагнуть переконати і в підсумку змінити поведінку. Кожен наступний рівень складніший: якщо донести інформацію відносно легко, то домогтися зміни поведінки – значно важче. Далі, спираючись на цю класифікацію, розглянемо приклади відомих </a:t>
            </a:r>
            <a:r>
              <a:rPr lang="en-US" sz="3200" b="1" dirty="0">
                <a:solidFill>
                  <a:srgbClr val="002060"/>
                </a:solidFill>
                <a:latin typeface="Times New Roman" panose="02020603050405020304" pitchFamily="18" charset="0"/>
                <a:cs typeface="Times New Roman" panose="02020603050405020304" pitchFamily="18" charset="0"/>
              </a:rPr>
              <a:t>PR-</a:t>
            </a:r>
            <a:r>
              <a:rPr lang="uk-UA" sz="3200" b="1" dirty="0">
                <a:solidFill>
                  <a:srgbClr val="002060"/>
                </a:solidFill>
                <a:latin typeface="Times New Roman" panose="02020603050405020304" pitchFamily="18" charset="0"/>
                <a:cs typeface="Times New Roman" panose="02020603050405020304" pitchFamily="18" charset="0"/>
              </a:rPr>
              <a:t>кампаній, аби побачити, які типи цілей вони переслідували і яких успіхів досягли.</a:t>
            </a:r>
            <a:endParaRPr lang="en-US" sz="3200" b="1" u="none" dirty="0">
              <a:solidFill>
                <a:srgbClr val="002060"/>
              </a:solidFill>
              <a:latin typeface="Times New Roman" panose="02020603050405020304" pitchFamily="18" charset="0"/>
              <a:ea typeface="Arita Buri Bold"/>
              <a:cs typeface="Times New Roman" panose="02020603050405020304" pitchFamily="18" charset="0"/>
              <a:sym typeface="Arita Buri Bold"/>
            </a:endParaRPr>
          </a:p>
        </p:txBody>
      </p:sp>
      <p:sp>
        <p:nvSpPr>
          <p:cNvPr id="6" name="Freeform 6"/>
          <p:cNvSpPr/>
          <p:nvPr/>
        </p:nvSpPr>
        <p:spPr>
          <a:xfrm rot="662391">
            <a:off x="10067583" y="1630754"/>
            <a:ext cx="6987999" cy="7242950"/>
          </a:xfrm>
          <a:custGeom>
            <a:avLst/>
            <a:gdLst/>
            <a:ahLst/>
            <a:cxnLst/>
            <a:rect l="l" t="t" r="r" b="b"/>
            <a:pathLst>
              <a:path w="6987999" h="7242950">
                <a:moveTo>
                  <a:pt x="0" y="0"/>
                </a:moveTo>
                <a:lnTo>
                  <a:pt x="6987999" y="0"/>
                </a:lnTo>
                <a:lnTo>
                  <a:pt x="6987999" y="7242950"/>
                </a:lnTo>
                <a:lnTo>
                  <a:pt x="0" y="7242950"/>
                </a:lnTo>
                <a:lnTo>
                  <a:pt x="0" y="0"/>
                </a:lnTo>
                <a:close/>
              </a:path>
            </a:pathLst>
          </a:custGeom>
          <a:blipFill>
            <a:blip r:embed="rId2">
              <a:alphaModFix amt="30000"/>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10284115" y="2666963"/>
            <a:ext cx="6554936" cy="5170533"/>
          </a:xfrm>
          <a:custGeom>
            <a:avLst/>
            <a:gdLst/>
            <a:ahLst/>
            <a:cxnLst/>
            <a:rect l="l" t="t" r="r" b="b"/>
            <a:pathLst>
              <a:path w="6554936" h="5170533">
                <a:moveTo>
                  <a:pt x="0" y="0"/>
                </a:moveTo>
                <a:lnTo>
                  <a:pt x="6554935" y="0"/>
                </a:lnTo>
                <a:lnTo>
                  <a:pt x="6554935" y="5170533"/>
                </a:lnTo>
                <a:lnTo>
                  <a:pt x="0" y="517053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extLst>
      <p:ext uri="{BB962C8B-B14F-4D97-AF65-F5344CB8AC3E}">
        <p14:creationId xmlns:p14="http://schemas.microsoft.com/office/powerpoint/2010/main" val="629647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3B8A7"/>
        </a:solidFill>
        <a:effectLst/>
      </p:bgPr>
    </p:bg>
    <p:spTree>
      <p:nvGrpSpPr>
        <p:cNvPr id="1" name=""/>
        <p:cNvGrpSpPr/>
        <p:nvPr/>
      </p:nvGrpSpPr>
      <p:grpSpPr>
        <a:xfrm>
          <a:off x="0" y="0"/>
          <a:ext cx="0" cy="0"/>
          <a:chOff x="0" y="0"/>
          <a:chExt cx="0" cy="0"/>
        </a:xfrm>
      </p:grpSpPr>
      <p:sp>
        <p:nvSpPr>
          <p:cNvPr id="3" name="TextBox 3"/>
          <p:cNvSpPr txBox="1"/>
          <p:nvPr/>
        </p:nvSpPr>
        <p:spPr>
          <a:xfrm>
            <a:off x="263457" y="226536"/>
            <a:ext cx="10633143" cy="2026196"/>
          </a:xfrm>
          <a:prstGeom prst="rect">
            <a:avLst/>
          </a:prstGeom>
        </p:spPr>
        <p:txBody>
          <a:bodyPr wrap="square" lIns="0" tIns="0" rIns="0" bIns="0" rtlCol="0" anchor="t">
            <a:spAutoFit/>
          </a:bodyPr>
          <a:lstStyle/>
          <a:p>
            <a:pPr lvl="0" algn="ctr">
              <a:lnSpc>
                <a:spcPts val="7920"/>
              </a:lnSpc>
            </a:pPr>
            <a:r>
              <a:rPr lang="uk-UA" sz="7200" b="1" dirty="0" err="1">
                <a:solidFill>
                  <a:srgbClr val="264C3D"/>
                </a:solidFill>
                <a:latin typeface="Times New Roman" panose="02020603050405020304" pitchFamily="18" charset="0"/>
                <a:ea typeface="Arita Buri Bold"/>
                <a:cs typeface="Times New Roman" panose="02020603050405020304" pitchFamily="18" charset="0"/>
                <a:sym typeface="Arita Buri Bold"/>
              </a:rPr>
              <a:t>Брексіт</a:t>
            </a:r>
            <a:r>
              <a:rPr lang="uk-UA" sz="7200" b="1" dirty="0">
                <a:solidFill>
                  <a:srgbClr val="264C3D"/>
                </a:solidFill>
                <a:latin typeface="Times New Roman" panose="02020603050405020304" pitchFamily="18" charset="0"/>
                <a:ea typeface="Arita Buri Bold"/>
                <a:cs typeface="Times New Roman" panose="02020603050405020304" pitchFamily="18" charset="0"/>
                <a:sym typeface="Arita Buri Bold"/>
              </a:rPr>
              <a:t>: </a:t>
            </a:r>
            <a:r>
              <a:rPr lang="en-US" sz="7200" b="1" dirty="0">
                <a:solidFill>
                  <a:srgbClr val="264C3D"/>
                </a:solidFill>
                <a:latin typeface="Times New Roman" panose="02020603050405020304" pitchFamily="18" charset="0"/>
                <a:ea typeface="Arita Buri Bold"/>
                <a:cs typeface="Times New Roman" panose="02020603050405020304" pitchFamily="18" charset="0"/>
                <a:sym typeface="Arita Buri Bold"/>
              </a:rPr>
              <a:t>PR-</a:t>
            </a:r>
            <a:r>
              <a:rPr lang="uk-UA" sz="7200" b="1" dirty="0">
                <a:solidFill>
                  <a:srgbClr val="264C3D"/>
                </a:solidFill>
                <a:latin typeface="Times New Roman" panose="02020603050405020304" pitchFamily="18" charset="0"/>
                <a:ea typeface="Arita Buri Bold"/>
                <a:cs typeface="Times New Roman" panose="02020603050405020304" pitchFamily="18" charset="0"/>
                <a:sym typeface="Arita Buri Bold"/>
              </a:rPr>
              <a:t>кампанія, що змінила хід історії</a:t>
            </a:r>
            <a:endParaRPr lang="en-US" sz="7200" b="1" u="none" dirty="0">
              <a:solidFill>
                <a:srgbClr val="264C3D"/>
              </a:solidFill>
              <a:latin typeface="Times New Roman" panose="02020603050405020304" pitchFamily="18" charset="0"/>
              <a:ea typeface="Arita Buri Bold"/>
              <a:cs typeface="Times New Roman" panose="02020603050405020304" pitchFamily="18" charset="0"/>
              <a:sym typeface="Arita Buri Bold"/>
            </a:endParaRPr>
          </a:p>
        </p:txBody>
      </p:sp>
      <p:sp>
        <p:nvSpPr>
          <p:cNvPr id="8" name="Прямоугольник 7"/>
          <p:cNvSpPr/>
          <p:nvPr/>
        </p:nvSpPr>
        <p:spPr>
          <a:xfrm>
            <a:off x="848734" y="2454731"/>
            <a:ext cx="9144000" cy="1200329"/>
          </a:xfrm>
          <a:prstGeom prst="rect">
            <a:avLst/>
          </a:prstGeom>
        </p:spPr>
        <p:txBody>
          <a:bodyPr>
            <a:spAutoFit/>
          </a:bodyPr>
          <a:lstStyle/>
          <a:p>
            <a:pPr algn="ctr"/>
            <a:r>
              <a:rPr lang="ru-RU" sz="2400" i="1" dirty="0" err="1">
                <a:latin typeface="Times New Roman" panose="02020603050405020304" pitchFamily="18" charset="0"/>
                <a:cs typeface="Times New Roman" panose="02020603050405020304" pitchFamily="18" charset="0"/>
              </a:rPr>
              <a:t>Банери</a:t>
            </a:r>
            <a:r>
              <a:rPr lang="ru-RU" sz="2400" i="1" dirty="0">
                <a:latin typeface="Times New Roman" panose="02020603050405020304" pitchFamily="18" charset="0"/>
                <a:cs typeface="Times New Roman" panose="02020603050405020304" pitchFamily="18" charset="0"/>
              </a:rPr>
              <a:t> </a:t>
            </a:r>
            <a:r>
              <a:rPr lang="ru-RU" sz="2400" i="1" dirty="0" err="1">
                <a:latin typeface="Times New Roman" panose="02020603050405020304" pitchFamily="18" charset="0"/>
                <a:cs typeface="Times New Roman" panose="02020603050405020304" pitchFamily="18" charset="0"/>
              </a:rPr>
              <a:t>кампанії</a:t>
            </a:r>
            <a:r>
              <a:rPr lang="ru-RU" sz="2400" i="1" dirty="0">
                <a:latin typeface="Times New Roman" panose="02020603050405020304" pitchFamily="18" charset="0"/>
                <a:cs typeface="Times New Roman" panose="02020603050405020304" pitchFamily="18" charset="0"/>
              </a:rPr>
              <a:t> «</a:t>
            </a:r>
            <a:r>
              <a:rPr lang="ru-RU" sz="2400" i="1" dirty="0" err="1">
                <a:latin typeface="Times New Roman" panose="02020603050405020304" pitchFamily="18" charset="0"/>
                <a:cs typeface="Times New Roman" panose="02020603050405020304" pitchFamily="18" charset="0"/>
              </a:rPr>
              <a:t>Vote</a:t>
            </a:r>
            <a:r>
              <a:rPr lang="ru-RU" sz="2400" i="1" dirty="0">
                <a:latin typeface="Times New Roman" panose="02020603050405020304" pitchFamily="18" charset="0"/>
                <a:cs typeface="Times New Roman" panose="02020603050405020304" pitchFamily="18" charset="0"/>
              </a:rPr>
              <a:t> </a:t>
            </a:r>
            <a:r>
              <a:rPr lang="ru-RU" sz="2400" i="1" dirty="0" err="1">
                <a:latin typeface="Times New Roman" panose="02020603050405020304" pitchFamily="18" charset="0"/>
                <a:cs typeface="Times New Roman" panose="02020603050405020304" pitchFamily="18" charset="0"/>
              </a:rPr>
              <a:t>Leave</a:t>
            </a:r>
            <a:r>
              <a:rPr lang="ru-RU" sz="2400" i="1" dirty="0">
                <a:latin typeface="Times New Roman" panose="02020603050405020304" pitchFamily="18" charset="0"/>
                <a:cs typeface="Times New Roman" panose="02020603050405020304" pitchFamily="18" charset="0"/>
              </a:rPr>
              <a:t>» у </a:t>
            </a:r>
            <a:r>
              <a:rPr lang="ru-RU" sz="2400" i="1" dirty="0" err="1">
                <a:latin typeface="Times New Roman" panose="02020603050405020304" pitchFamily="18" charset="0"/>
                <a:cs typeface="Times New Roman" panose="02020603050405020304" pitchFamily="18" charset="0"/>
              </a:rPr>
              <a:t>Британії</a:t>
            </a:r>
            <a:r>
              <a:rPr lang="ru-RU" sz="2400" i="1" dirty="0">
                <a:latin typeface="Times New Roman" panose="02020603050405020304" pitchFamily="18" charset="0"/>
                <a:cs typeface="Times New Roman" panose="02020603050405020304" pitchFamily="18" charset="0"/>
              </a:rPr>
              <a:t> закликали </a:t>
            </a:r>
            <a:r>
              <a:rPr lang="ru-RU" sz="2400" i="1" dirty="0" err="1">
                <a:latin typeface="Times New Roman" panose="02020603050405020304" pitchFamily="18" charset="0"/>
                <a:cs typeface="Times New Roman" panose="02020603050405020304" pitchFamily="18" charset="0"/>
              </a:rPr>
              <a:t>повернути</a:t>
            </a:r>
            <a:r>
              <a:rPr lang="ru-RU" sz="2400" i="1" dirty="0">
                <a:latin typeface="Times New Roman" panose="02020603050405020304" pitchFamily="18" charset="0"/>
                <a:cs typeface="Times New Roman" panose="02020603050405020304" pitchFamily="18" charset="0"/>
              </a:rPr>
              <a:t> контроль, </a:t>
            </a:r>
            <a:r>
              <a:rPr lang="ru-RU" sz="2400" i="1" dirty="0" err="1">
                <a:latin typeface="Times New Roman" panose="02020603050405020304" pitchFamily="18" charset="0"/>
                <a:cs typeface="Times New Roman" panose="02020603050405020304" pitchFamily="18" charset="0"/>
              </a:rPr>
              <a:t>апелюючи</a:t>
            </a:r>
            <a:r>
              <a:rPr lang="ru-RU" sz="2400" i="1" dirty="0">
                <a:latin typeface="Times New Roman" panose="02020603050405020304" pitchFamily="18" charset="0"/>
                <a:cs typeface="Times New Roman" panose="02020603050405020304" pitchFamily="18" charset="0"/>
              </a:rPr>
              <a:t> до </a:t>
            </a:r>
            <a:r>
              <a:rPr lang="ru-RU" sz="2400" i="1" dirty="0" err="1">
                <a:latin typeface="Times New Roman" panose="02020603050405020304" pitchFamily="18" charset="0"/>
                <a:cs typeface="Times New Roman" panose="02020603050405020304" pitchFamily="18" charset="0"/>
              </a:rPr>
              <a:t>фінансування</a:t>
            </a:r>
            <a:r>
              <a:rPr lang="ru-RU" sz="2400" i="1" dirty="0">
                <a:latin typeface="Times New Roman" panose="02020603050405020304" pitchFamily="18" charset="0"/>
                <a:cs typeface="Times New Roman" panose="02020603050405020304" pitchFamily="18" charset="0"/>
              </a:rPr>
              <a:t> </a:t>
            </a:r>
            <a:r>
              <a:rPr lang="ru-RU" sz="2400" i="1" dirty="0" err="1">
                <a:latin typeface="Times New Roman" panose="02020603050405020304" pitchFamily="18" charset="0"/>
                <a:cs typeface="Times New Roman" panose="02020603050405020304" pitchFamily="18" charset="0"/>
              </a:rPr>
              <a:t>системи</a:t>
            </a:r>
            <a:r>
              <a:rPr lang="ru-RU" sz="2400" i="1" dirty="0">
                <a:latin typeface="Times New Roman" panose="02020603050405020304" pitchFamily="18" charset="0"/>
                <a:cs typeface="Times New Roman" panose="02020603050405020304" pitchFamily="18" charset="0"/>
              </a:rPr>
              <a:t> </a:t>
            </a:r>
            <a:r>
              <a:rPr lang="ru-RU" sz="2400" i="1" dirty="0" err="1">
                <a:latin typeface="Times New Roman" panose="02020603050405020304" pitchFamily="18" charset="0"/>
                <a:cs typeface="Times New Roman" panose="02020603050405020304" pitchFamily="18" charset="0"/>
              </a:rPr>
              <a:t>охорони</a:t>
            </a:r>
            <a:r>
              <a:rPr lang="ru-RU" sz="2400" i="1" dirty="0">
                <a:latin typeface="Times New Roman" panose="02020603050405020304" pitchFamily="18" charset="0"/>
                <a:cs typeface="Times New Roman" panose="02020603050405020304" pitchFamily="18" charset="0"/>
              </a:rPr>
              <a:t> </a:t>
            </a:r>
            <a:r>
              <a:rPr lang="ru-RU" sz="2400" i="1" dirty="0" err="1">
                <a:latin typeface="Times New Roman" panose="02020603050405020304" pitchFamily="18" charset="0"/>
                <a:cs typeface="Times New Roman" panose="02020603050405020304" pitchFamily="18" charset="0"/>
              </a:rPr>
              <a:t>здоров’я</a:t>
            </a:r>
            <a:r>
              <a:rPr lang="ru-RU" sz="2400" i="1" dirty="0">
                <a:latin typeface="Times New Roman" panose="02020603050405020304" pitchFamily="18" charset="0"/>
                <a:cs typeface="Times New Roman" panose="02020603050405020304" pitchFamily="18" charset="0"/>
              </a:rPr>
              <a:t> </a:t>
            </a:r>
            <a:r>
              <a:rPr lang="ru-RU" sz="2400" i="1" dirty="0" err="1">
                <a:latin typeface="Times New Roman" panose="02020603050405020304" pitchFamily="18" charset="0"/>
                <a:cs typeface="Times New Roman" panose="02020603050405020304" pitchFamily="18" charset="0"/>
              </a:rPr>
              <a:t>замість</a:t>
            </a:r>
            <a:r>
              <a:rPr lang="ru-RU" sz="2400" i="1" dirty="0">
                <a:latin typeface="Times New Roman" panose="02020603050405020304" pitchFamily="18" charset="0"/>
                <a:cs typeface="Times New Roman" panose="02020603050405020304" pitchFamily="18" charset="0"/>
              </a:rPr>
              <a:t> </a:t>
            </a:r>
            <a:r>
              <a:rPr lang="ru-RU" sz="2400" i="1" dirty="0" err="1">
                <a:latin typeface="Times New Roman" panose="02020603050405020304" pitchFamily="18" charset="0"/>
                <a:cs typeface="Times New Roman" panose="02020603050405020304" pitchFamily="18" charset="0"/>
              </a:rPr>
              <a:t>внесків</a:t>
            </a:r>
            <a:r>
              <a:rPr lang="ru-RU" sz="2400" i="1" dirty="0">
                <a:latin typeface="Times New Roman" panose="02020603050405020304" pitchFamily="18" charset="0"/>
                <a:cs typeface="Times New Roman" panose="02020603050405020304" pitchFamily="18" charset="0"/>
              </a:rPr>
              <a:t> у ЄС.</a:t>
            </a:r>
            <a:endParaRPr lang="uk-UA" sz="2400" i="1" dirty="0">
              <a:latin typeface="Times New Roman" panose="02020603050405020304" pitchFamily="18" charset="0"/>
              <a:cs typeface="Times New Roman" panose="02020603050405020304" pitchFamily="18" charset="0"/>
            </a:endParaRPr>
          </a:p>
        </p:txBody>
      </p:sp>
      <p:pic>
        <p:nvPicPr>
          <p:cNvPr id="9" name="Рисунок 8"/>
          <p:cNvPicPr>
            <a:picLocks noChangeAspect="1"/>
          </p:cNvPicPr>
          <p:nvPr/>
        </p:nvPicPr>
        <p:blipFill>
          <a:blip r:embed="rId2"/>
          <a:stretch>
            <a:fillRect/>
          </a:stretch>
        </p:blipFill>
        <p:spPr>
          <a:xfrm>
            <a:off x="10515600" y="495300"/>
            <a:ext cx="7403580" cy="4146005"/>
          </a:xfrm>
          <a:prstGeom prst="rect">
            <a:avLst/>
          </a:prstGeom>
        </p:spPr>
      </p:pic>
      <p:pic>
        <p:nvPicPr>
          <p:cNvPr id="10" name="Рисунок 9"/>
          <p:cNvPicPr>
            <a:picLocks noChangeAspect="1"/>
          </p:cNvPicPr>
          <p:nvPr/>
        </p:nvPicPr>
        <p:blipFill>
          <a:blip r:embed="rId3"/>
          <a:stretch>
            <a:fillRect/>
          </a:stretch>
        </p:blipFill>
        <p:spPr>
          <a:xfrm>
            <a:off x="10515600" y="4910069"/>
            <a:ext cx="7403580" cy="4926746"/>
          </a:xfrm>
          <a:prstGeom prst="rect">
            <a:avLst/>
          </a:prstGeom>
        </p:spPr>
      </p:pic>
      <p:sp>
        <p:nvSpPr>
          <p:cNvPr id="11" name="Прямоугольник 10"/>
          <p:cNvSpPr/>
          <p:nvPr/>
        </p:nvSpPr>
        <p:spPr>
          <a:xfrm>
            <a:off x="813900" y="4000500"/>
            <a:ext cx="9144000" cy="5262979"/>
          </a:xfrm>
          <a:prstGeom prst="rect">
            <a:avLst/>
          </a:prstGeom>
        </p:spPr>
        <p:txBody>
          <a:bodyPr>
            <a:spAutoFit/>
          </a:bodyPr>
          <a:lstStyle/>
          <a:p>
            <a:pPr algn="just"/>
            <a:r>
              <a:rPr lang="uk-UA" sz="2400" dirty="0">
                <a:latin typeface="Times New Roman" panose="02020603050405020304" pitchFamily="18" charset="0"/>
                <a:cs typeface="Times New Roman" panose="02020603050405020304" pitchFamily="18" charset="0"/>
              </a:rPr>
              <a:t>Референдум 2016 року щодо виходу Великої Британії з ЄС (</a:t>
            </a:r>
            <a:r>
              <a:rPr lang="uk-UA" sz="2400" dirty="0" err="1">
                <a:latin typeface="Times New Roman" panose="02020603050405020304" pitchFamily="18" charset="0"/>
                <a:cs typeface="Times New Roman" panose="02020603050405020304" pitchFamily="18" charset="0"/>
              </a:rPr>
              <a:t>Брексіт</a:t>
            </a:r>
            <a:r>
              <a:rPr lang="uk-UA" sz="2400" dirty="0">
                <a:latin typeface="Times New Roman" panose="02020603050405020304" pitchFamily="18" charset="0"/>
                <a:cs typeface="Times New Roman" panose="02020603050405020304" pitchFamily="18" charset="0"/>
              </a:rPr>
              <a:t>) став одним із найяскравіших прикладів впливу </a:t>
            </a:r>
            <a:r>
              <a:rPr lang="en-US" sz="2400" dirty="0">
                <a:latin typeface="Times New Roman" panose="02020603050405020304" pitchFamily="18" charset="0"/>
                <a:cs typeface="Times New Roman" panose="02020603050405020304" pitchFamily="18" charset="0"/>
              </a:rPr>
              <a:t>PR-</a:t>
            </a:r>
            <a:r>
              <a:rPr lang="uk-UA" sz="2400" dirty="0">
                <a:latin typeface="Times New Roman" panose="02020603050405020304" pitchFamily="18" charset="0"/>
                <a:cs typeface="Times New Roman" panose="02020603050405020304" pitchFamily="18" charset="0"/>
              </a:rPr>
              <a:t>кампаній на громадську думку. Обидві сторони – </a:t>
            </a:r>
            <a:r>
              <a:rPr lang="uk-UA" sz="2400" b="1" dirty="0">
                <a:latin typeface="Times New Roman" panose="02020603050405020304" pitchFamily="18" charset="0"/>
                <a:cs typeface="Times New Roman" panose="02020603050405020304" pitchFamily="18" charset="0"/>
              </a:rPr>
              <a:t>“</a:t>
            </a:r>
            <a:r>
              <a:rPr lang="en-US" sz="2400" b="1" dirty="0">
                <a:latin typeface="Times New Roman" panose="02020603050405020304" pitchFamily="18" charset="0"/>
                <a:cs typeface="Times New Roman" panose="02020603050405020304" pitchFamily="18" charset="0"/>
              </a:rPr>
              <a:t>Leave” (</a:t>
            </a:r>
            <a:r>
              <a:rPr lang="uk-UA" sz="2400" b="1" dirty="0">
                <a:latin typeface="Times New Roman" panose="02020603050405020304" pitchFamily="18" charset="0"/>
                <a:cs typeface="Times New Roman" panose="02020603050405020304" pitchFamily="18" charset="0"/>
              </a:rPr>
              <a:t>за вихід)</a:t>
            </a:r>
            <a:r>
              <a:rPr lang="uk-UA" sz="2400" dirty="0">
                <a:latin typeface="Times New Roman" panose="02020603050405020304" pitchFamily="18" charset="0"/>
                <a:cs typeface="Times New Roman" panose="02020603050405020304" pitchFamily="18" charset="0"/>
              </a:rPr>
              <a:t> та </a:t>
            </a:r>
            <a:r>
              <a:rPr lang="uk-UA" sz="2400" b="1" dirty="0">
                <a:latin typeface="Times New Roman" panose="02020603050405020304" pitchFamily="18" charset="0"/>
                <a:cs typeface="Times New Roman" panose="02020603050405020304" pitchFamily="18" charset="0"/>
              </a:rPr>
              <a:t>“</a:t>
            </a:r>
            <a:r>
              <a:rPr lang="en-US" sz="2400" b="1" dirty="0">
                <a:latin typeface="Times New Roman" panose="02020603050405020304" pitchFamily="18" charset="0"/>
                <a:cs typeface="Times New Roman" panose="02020603050405020304" pitchFamily="18" charset="0"/>
              </a:rPr>
              <a:t>Remain” (</a:t>
            </a:r>
            <a:r>
              <a:rPr lang="uk-UA" sz="2400" b="1" dirty="0">
                <a:latin typeface="Times New Roman" panose="02020603050405020304" pitchFamily="18" charset="0"/>
                <a:cs typeface="Times New Roman" panose="02020603050405020304" pitchFamily="18" charset="0"/>
              </a:rPr>
              <a:t>за залишення в ЄС)</a:t>
            </a:r>
            <a:r>
              <a:rPr lang="uk-UA" sz="2400" dirty="0">
                <a:latin typeface="Times New Roman" panose="02020603050405020304" pitchFamily="18" charset="0"/>
                <a:cs typeface="Times New Roman" panose="02020603050405020304" pitchFamily="18" charset="0"/>
              </a:rPr>
              <a:t> – розгорнули масовані інформаційні та агітаційні кампанії, аби переконати виборців. Особливо ефективною виявилася кампанія “</a:t>
            </a:r>
            <a:r>
              <a:rPr lang="en-US" sz="2400" dirty="0">
                <a:latin typeface="Times New Roman" panose="02020603050405020304" pitchFamily="18" charset="0"/>
                <a:cs typeface="Times New Roman" panose="02020603050405020304" pitchFamily="18" charset="0"/>
              </a:rPr>
              <a:t>Leave”, </a:t>
            </a:r>
            <a:r>
              <a:rPr lang="uk-UA" sz="2400" dirty="0">
                <a:latin typeface="Times New Roman" panose="02020603050405020304" pitchFamily="18" charset="0"/>
                <a:cs typeface="Times New Roman" panose="02020603050405020304" pitchFamily="18" charset="0"/>
              </a:rPr>
              <a:t>яка використала прості і емоційні меседжі. Головні гасла – </a:t>
            </a:r>
            <a:r>
              <a:rPr lang="uk-UA" sz="2400" i="1" dirty="0">
                <a:latin typeface="Times New Roman" panose="02020603050405020304" pitchFamily="18" charset="0"/>
                <a:cs typeface="Times New Roman" panose="02020603050405020304" pitchFamily="18" charset="0"/>
              </a:rPr>
              <a:t>“</a:t>
            </a:r>
            <a:r>
              <a:rPr lang="en-US" sz="2400" i="1" dirty="0">
                <a:latin typeface="Times New Roman" panose="02020603050405020304" pitchFamily="18" charset="0"/>
                <a:cs typeface="Times New Roman" panose="02020603050405020304" pitchFamily="18" charset="0"/>
              </a:rPr>
              <a:t>Take Back Control”</a:t>
            </a:r>
            <a:r>
              <a:rPr lang="en-US" sz="2400" dirty="0">
                <a:latin typeface="Times New Roman" panose="02020603050405020304" pitchFamily="18" charset="0"/>
                <a:cs typeface="Times New Roman" panose="02020603050405020304" pitchFamily="18" charset="0"/>
              </a:rPr>
              <a:t> («</a:t>
            </a:r>
            <a:r>
              <a:rPr lang="uk-UA" sz="2400" dirty="0">
                <a:latin typeface="Times New Roman" panose="02020603050405020304" pitchFamily="18" charset="0"/>
                <a:cs typeface="Times New Roman" panose="02020603050405020304" pitchFamily="18" charset="0"/>
              </a:rPr>
              <a:t>Повернімо контроль») та обіцянка спрямувати </a:t>
            </a:r>
            <a:r>
              <a:rPr lang="uk-UA" sz="2400" i="1" dirty="0">
                <a:latin typeface="Times New Roman" panose="02020603050405020304" pitchFamily="18" charset="0"/>
                <a:cs typeface="Times New Roman" panose="02020603050405020304" pitchFamily="18" charset="0"/>
              </a:rPr>
              <a:t>«£350 млн щотижня – на нашу </a:t>
            </a:r>
            <a:r>
              <a:rPr lang="en-US" sz="2400" i="1" dirty="0">
                <a:latin typeface="Times New Roman" panose="02020603050405020304" pitchFamily="18" charset="0"/>
                <a:cs typeface="Times New Roman" panose="02020603050405020304" pitchFamily="18" charset="0"/>
              </a:rPr>
              <a:t>NHS </a:t>
            </a:r>
            <a:r>
              <a:rPr lang="uk-UA" sz="2400" i="1" dirty="0">
                <a:latin typeface="Times New Roman" panose="02020603050405020304" pitchFamily="18" charset="0"/>
                <a:cs typeface="Times New Roman" panose="02020603050405020304" pitchFamily="18" charset="0"/>
              </a:rPr>
              <a:t>замість ЄС»</a:t>
            </a:r>
            <a:r>
              <a:rPr lang="uk-UA" sz="2400" dirty="0">
                <a:latin typeface="Times New Roman" panose="02020603050405020304" pitchFamily="18" charset="0"/>
                <a:cs typeface="Times New Roman" panose="02020603050405020304" pitchFamily="18" charset="0"/>
              </a:rPr>
              <a:t>. Цей напис на легендарному червоному автобусі став символом </a:t>
            </a:r>
            <a:r>
              <a:rPr lang="uk-UA" sz="2400" dirty="0" err="1" smtClean="0">
                <a:latin typeface="Times New Roman" panose="02020603050405020304" pitchFamily="18" charset="0"/>
                <a:cs typeface="Times New Roman" panose="02020603050405020304" pitchFamily="18" charset="0"/>
              </a:rPr>
              <a:t>Брексіту</a:t>
            </a:r>
            <a:r>
              <a:rPr lang="en-US" sz="2400" dirty="0" smtClean="0">
                <a:latin typeface="Times New Roman" panose="02020603050405020304" pitchFamily="18" charset="0"/>
                <a:cs typeface="Times New Roman" panose="02020603050405020304" pitchFamily="18" charset="0"/>
              </a:rPr>
              <a:t>. </a:t>
            </a:r>
            <a:r>
              <a:rPr lang="uk-UA" sz="2400" dirty="0">
                <a:latin typeface="Times New Roman" panose="02020603050405020304" pitchFamily="18" charset="0"/>
                <a:cs typeface="Times New Roman" panose="02020603050405020304" pitchFamily="18" charset="0"/>
              </a:rPr>
              <a:t>Хоча цифра £350 млн була оманливою (реальний чистий внесок був значно меншим</a:t>
            </a:r>
            <a:r>
              <a:rPr lang="uk-UA" sz="2400" dirty="0" smtClean="0">
                <a:latin typeface="Times New Roman" panose="02020603050405020304" pitchFamily="18" charset="0"/>
                <a:cs typeface="Times New Roman" panose="02020603050405020304" pitchFamily="18" charset="0"/>
              </a:rPr>
              <a:t>)</a:t>
            </a:r>
            <a:r>
              <a:rPr lang="en-US" sz="2400" dirty="0" smtClean="0">
                <a:latin typeface="Times New Roman" panose="02020603050405020304" pitchFamily="18" charset="0"/>
                <a:cs typeface="Times New Roman" panose="02020603050405020304" pitchFamily="18" charset="0"/>
              </a:rPr>
              <a:t>, </a:t>
            </a:r>
            <a:r>
              <a:rPr lang="uk-UA" sz="2400" dirty="0">
                <a:latin typeface="Times New Roman" panose="02020603050405020304" pitchFamily="18" charset="0"/>
                <a:cs typeface="Times New Roman" panose="02020603050405020304" pitchFamily="18" charset="0"/>
              </a:rPr>
              <a:t>гасло чудово спрацювало. Воно апелювало до турбот британців про власну систему охорони здоров’я і підкріплювало відчуття, що гроші витрачаються не за призначенням.</a:t>
            </a:r>
          </a:p>
        </p:txBody>
      </p:sp>
    </p:spTree>
    <p:extLst>
      <p:ext uri="{BB962C8B-B14F-4D97-AF65-F5344CB8AC3E}">
        <p14:creationId xmlns:p14="http://schemas.microsoft.com/office/powerpoint/2010/main" val="7923200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3B8A7"/>
        </a:solidFill>
        <a:effectLst/>
      </p:bgPr>
    </p:bg>
    <p:spTree>
      <p:nvGrpSpPr>
        <p:cNvPr id="1" name=""/>
        <p:cNvGrpSpPr/>
        <p:nvPr/>
      </p:nvGrpSpPr>
      <p:grpSpPr>
        <a:xfrm>
          <a:off x="0" y="0"/>
          <a:ext cx="0" cy="0"/>
          <a:chOff x="0" y="0"/>
          <a:chExt cx="0" cy="0"/>
        </a:xfrm>
      </p:grpSpPr>
      <p:sp>
        <p:nvSpPr>
          <p:cNvPr id="2" name="Freeform 2"/>
          <p:cNvSpPr/>
          <p:nvPr/>
        </p:nvSpPr>
        <p:spPr>
          <a:xfrm rot="-10800000">
            <a:off x="0" y="763384"/>
            <a:ext cx="8672384" cy="9333115"/>
          </a:xfrm>
          <a:custGeom>
            <a:avLst/>
            <a:gdLst/>
            <a:ahLst/>
            <a:cxnLst/>
            <a:rect l="l" t="t" r="r" b="b"/>
            <a:pathLst>
              <a:path w="7643684" h="9023208">
                <a:moveTo>
                  <a:pt x="0" y="0"/>
                </a:moveTo>
                <a:lnTo>
                  <a:pt x="7643684" y="0"/>
                </a:lnTo>
                <a:lnTo>
                  <a:pt x="7643684" y="9023208"/>
                </a:lnTo>
                <a:lnTo>
                  <a:pt x="0" y="9023208"/>
                </a:lnTo>
                <a:lnTo>
                  <a:pt x="0" y="0"/>
                </a:lnTo>
                <a:close/>
              </a:path>
            </a:pathLst>
          </a:custGeom>
          <a:blipFill>
            <a:blip r:embed="rId2">
              <a:alphaModFix amt="10999"/>
              <a:extLst>
                <a:ext uri="{96DAC541-7B7A-43D3-8B79-37D633B846F1}">
                  <asvg:svgBlip xmlns:asvg="http://schemas.microsoft.com/office/drawing/2016/SVG/main" xmlns="" r:embed="rId3"/>
                </a:ext>
              </a:extLst>
            </a:blip>
            <a:stretch>
              <a:fillRect/>
            </a:stretch>
          </a:blipFill>
        </p:spPr>
      </p:sp>
      <p:sp>
        <p:nvSpPr>
          <p:cNvPr id="4" name="TextBox 4"/>
          <p:cNvSpPr txBox="1"/>
          <p:nvPr/>
        </p:nvSpPr>
        <p:spPr>
          <a:xfrm>
            <a:off x="1643328" y="1631015"/>
            <a:ext cx="6129072" cy="7694414"/>
          </a:xfrm>
          <a:prstGeom prst="rect">
            <a:avLst/>
          </a:prstGeom>
        </p:spPr>
        <p:txBody>
          <a:bodyPr wrap="square" lIns="0" tIns="0" rIns="0" bIns="0" rtlCol="0" anchor="t">
            <a:spAutoFit/>
          </a:bodyPr>
          <a:lstStyle/>
          <a:p>
            <a:pPr lvl="0" algn="ctr"/>
            <a:r>
              <a:rPr lang="uk-UA" sz="2000" dirty="0">
                <a:solidFill>
                  <a:srgbClr val="FFFFFF"/>
                </a:solidFill>
                <a:latin typeface="Arita Buri Bold"/>
                <a:ea typeface="Arita Buri Bold"/>
                <a:cs typeface="Arita Buri Bold"/>
                <a:sym typeface="Arita Buri Bold"/>
              </a:rPr>
              <a:t>Кампанія </a:t>
            </a:r>
            <a:r>
              <a:rPr lang="en-US" sz="2000" dirty="0">
                <a:solidFill>
                  <a:srgbClr val="FFFFFF"/>
                </a:solidFill>
                <a:latin typeface="Arita Buri Bold"/>
                <a:ea typeface="Arita Buri Bold"/>
                <a:cs typeface="Arita Buri Bold"/>
                <a:sym typeface="Arita Buri Bold"/>
              </a:rPr>
              <a:t>Vote Leave </a:t>
            </a:r>
            <a:r>
              <a:rPr lang="uk-UA" sz="2000" dirty="0">
                <a:solidFill>
                  <a:srgbClr val="FFFFFF"/>
                </a:solidFill>
                <a:latin typeface="Arita Buri Bold"/>
                <a:ea typeface="Arita Buri Bold"/>
                <a:cs typeface="Arita Buri Bold"/>
                <a:sym typeface="Arita Buri Bold"/>
              </a:rPr>
              <a:t>майстерно грала на почуттях суверенітету та побоюваннях щодо імміграції. Дослідники відзначають, що її комунікація часто мала риси «</a:t>
            </a:r>
            <a:r>
              <a:rPr lang="uk-UA" sz="2000" dirty="0" err="1">
                <a:solidFill>
                  <a:srgbClr val="FFFFFF"/>
                </a:solidFill>
                <a:latin typeface="Arita Buri Bold"/>
                <a:ea typeface="Arita Buri Bold"/>
                <a:cs typeface="Arita Buri Bold"/>
                <a:sym typeface="Arita Buri Bold"/>
              </a:rPr>
              <a:t>постправди</a:t>
            </a:r>
            <a:r>
              <a:rPr lang="uk-UA" sz="2000" dirty="0">
                <a:solidFill>
                  <a:srgbClr val="FFFFFF"/>
                </a:solidFill>
                <a:latin typeface="Arita Buri Bold"/>
                <a:ea typeface="Arita Buri Bold"/>
                <a:cs typeface="Arita Buri Bold"/>
                <a:sym typeface="Arita Buri Bold"/>
              </a:rPr>
              <a:t>», тобто основу складали емоційні заклики і прості гасла, а не детальні </a:t>
            </a:r>
            <a:r>
              <a:rPr lang="uk-UA" sz="2000" dirty="0" smtClean="0">
                <a:solidFill>
                  <a:srgbClr val="FFFFFF"/>
                </a:solidFill>
                <a:latin typeface="Arita Buri Bold"/>
                <a:ea typeface="Arita Buri Bold"/>
                <a:cs typeface="Arita Buri Bold"/>
                <a:sym typeface="Arita Buri Bold"/>
              </a:rPr>
              <a:t>факти</a:t>
            </a:r>
            <a:r>
              <a:rPr lang="en-US" sz="2000" dirty="0" smtClean="0">
                <a:solidFill>
                  <a:srgbClr val="FFFFFF"/>
                </a:solidFill>
                <a:latin typeface="Arita Buri Bold"/>
                <a:ea typeface="Arita Buri Bold"/>
                <a:cs typeface="Arita Buri Bold"/>
                <a:sym typeface="Arita Buri Bold"/>
              </a:rPr>
              <a:t>. </a:t>
            </a:r>
            <a:r>
              <a:rPr lang="uk-UA" sz="2000" dirty="0">
                <a:solidFill>
                  <a:srgbClr val="FFFFFF"/>
                </a:solidFill>
                <a:latin typeface="Arita Buri Bold"/>
                <a:ea typeface="Arita Buri Bold"/>
                <a:cs typeface="Arita Buri Bold"/>
                <a:sym typeface="Arita Buri Bold"/>
              </a:rPr>
              <a:t>Професор права Майкл </a:t>
            </a:r>
            <a:r>
              <a:rPr lang="uk-UA" sz="2000" dirty="0" err="1">
                <a:solidFill>
                  <a:srgbClr val="FFFFFF"/>
                </a:solidFill>
                <a:latin typeface="Arita Buri Bold"/>
                <a:ea typeface="Arita Buri Bold"/>
                <a:cs typeface="Arita Buri Bold"/>
                <a:sym typeface="Arita Buri Bold"/>
              </a:rPr>
              <a:t>Дуґан</a:t>
            </a:r>
            <a:r>
              <a:rPr lang="uk-UA" sz="2000" dirty="0">
                <a:solidFill>
                  <a:srgbClr val="FFFFFF"/>
                </a:solidFill>
                <a:latin typeface="Arita Buri Bold"/>
                <a:ea typeface="Arita Buri Bold"/>
                <a:cs typeface="Arita Buri Bold"/>
                <a:sym typeface="Arita Buri Bold"/>
              </a:rPr>
              <a:t> публічно назвав риторику </a:t>
            </a:r>
            <a:r>
              <a:rPr lang="en-US" sz="2000" dirty="0">
                <a:solidFill>
                  <a:srgbClr val="FFFFFF"/>
                </a:solidFill>
                <a:latin typeface="Arita Buri Bold"/>
                <a:ea typeface="Arita Buri Bold"/>
                <a:cs typeface="Arita Buri Bold"/>
                <a:sym typeface="Arita Buri Bold"/>
              </a:rPr>
              <a:t>Leave «</a:t>
            </a:r>
            <a:r>
              <a:rPr lang="uk-UA" sz="2000" dirty="0">
                <a:solidFill>
                  <a:srgbClr val="FFFFFF"/>
                </a:solidFill>
                <a:latin typeface="Arita Buri Bold"/>
                <a:ea typeface="Arita Buri Bold"/>
                <a:cs typeface="Arita Buri Bold"/>
                <a:sym typeface="Arita Buri Bold"/>
              </a:rPr>
              <a:t>брехнею промислового масштабу</a:t>
            </a:r>
            <a:r>
              <a:rPr lang="uk-UA" sz="2000" dirty="0" smtClean="0">
                <a:solidFill>
                  <a:srgbClr val="FFFFFF"/>
                </a:solidFill>
                <a:latin typeface="Arita Buri Bold"/>
                <a:ea typeface="Arita Buri Bold"/>
                <a:cs typeface="Arita Buri Bold"/>
                <a:sym typeface="Arita Buri Bold"/>
              </a:rPr>
              <a:t>».</a:t>
            </a:r>
            <a:r>
              <a:rPr lang="en-US" sz="2000" dirty="0" smtClean="0">
                <a:solidFill>
                  <a:srgbClr val="FFFFFF"/>
                </a:solidFill>
                <a:latin typeface="Arita Buri Bold"/>
                <a:ea typeface="Arita Buri Bold"/>
                <a:cs typeface="Arita Buri Bold"/>
                <a:sym typeface="Arita Buri Bold"/>
              </a:rPr>
              <a:t> </a:t>
            </a:r>
            <a:r>
              <a:rPr lang="uk-UA" sz="2000" dirty="0">
                <a:solidFill>
                  <a:srgbClr val="FFFFFF"/>
                </a:solidFill>
                <a:latin typeface="Arita Buri Bold"/>
                <a:ea typeface="Arita Buri Bold"/>
                <a:cs typeface="Arita Buri Bold"/>
                <a:sym typeface="Arita Buri Bold"/>
              </a:rPr>
              <a:t>Зокрема, меседжі про фінансування </a:t>
            </a:r>
            <a:r>
              <a:rPr lang="en-US" sz="2000" dirty="0">
                <a:solidFill>
                  <a:srgbClr val="FFFFFF"/>
                </a:solidFill>
                <a:latin typeface="Arita Buri Bold"/>
                <a:ea typeface="Arita Buri Bold"/>
                <a:cs typeface="Arita Buri Bold"/>
                <a:sym typeface="Arita Buri Bold"/>
              </a:rPr>
              <a:t>NHS </a:t>
            </a:r>
            <a:r>
              <a:rPr lang="uk-UA" sz="2000" dirty="0">
                <a:solidFill>
                  <a:srgbClr val="FFFFFF"/>
                </a:solidFill>
                <a:latin typeface="Arita Buri Bold"/>
                <a:ea typeface="Arita Buri Bold"/>
                <a:cs typeface="Arita Buri Bold"/>
                <a:sym typeface="Arita Buri Bold"/>
              </a:rPr>
              <a:t>чи страхи щодо мігрантів були спрощеними і частково маніпулятивними. Проте ці повідомлення потрапили «в десятку» настроїв виборців. Домінік </a:t>
            </a:r>
            <a:r>
              <a:rPr lang="uk-UA" sz="2000" dirty="0" err="1">
                <a:solidFill>
                  <a:srgbClr val="FFFFFF"/>
                </a:solidFill>
                <a:latin typeface="Arita Buri Bold"/>
                <a:ea typeface="Arita Buri Bold"/>
                <a:cs typeface="Arita Buri Bold"/>
                <a:sym typeface="Arita Buri Bold"/>
              </a:rPr>
              <a:t>Каммінгс</a:t>
            </a:r>
            <a:r>
              <a:rPr lang="uk-UA" sz="2000" dirty="0">
                <a:solidFill>
                  <a:srgbClr val="FFFFFF"/>
                </a:solidFill>
                <a:latin typeface="Arita Buri Bold"/>
                <a:ea typeface="Arita Buri Bold"/>
                <a:cs typeface="Arita Buri Bold"/>
                <a:sym typeface="Arita Buri Bold"/>
              </a:rPr>
              <a:t>, директор </a:t>
            </a:r>
            <a:r>
              <a:rPr lang="en-US" sz="2000" dirty="0">
                <a:solidFill>
                  <a:srgbClr val="FFFFFF"/>
                </a:solidFill>
                <a:latin typeface="Arita Buri Bold"/>
                <a:ea typeface="Arita Buri Bold"/>
                <a:cs typeface="Arita Buri Bold"/>
                <a:sym typeface="Arita Buri Bold"/>
              </a:rPr>
              <a:t>Vote Leave, </a:t>
            </a:r>
            <a:r>
              <a:rPr lang="uk-UA" sz="2000" dirty="0">
                <a:solidFill>
                  <a:srgbClr val="FFFFFF"/>
                </a:solidFill>
                <a:latin typeface="Arita Buri Bold"/>
                <a:ea typeface="Arita Buri Bold"/>
                <a:cs typeface="Arita Buri Bold"/>
                <a:sym typeface="Arita Buri Bold"/>
              </a:rPr>
              <a:t>згодом писав, що успіх забезпечило поєднання кількох потужних факторів: глобальний контекст криз (міграційна криза, фінансова криза 2008) створив ґрунт, а простий і психологічно привабливий </a:t>
            </a:r>
            <a:r>
              <a:rPr lang="uk-UA" sz="2000" dirty="0" err="1">
                <a:solidFill>
                  <a:srgbClr val="FFFFFF"/>
                </a:solidFill>
                <a:latin typeface="Arita Buri Bold"/>
                <a:ea typeface="Arita Buri Bold"/>
                <a:cs typeface="Arita Buri Bold"/>
                <a:sym typeface="Arita Buri Bold"/>
              </a:rPr>
              <a:t>наратив</a:t>
            </a:r>
            <a:r>
              <a:rPr lang="uk-UA" sz="2000" dirty="0">
                <a:solidFill>
                  <a:srgbClr val="FFFFFF"/>
                </a:solidFill>
                <a:latin typeface="Arita Buri Bold"/>
                <a:ea typeface="Arita Buri Bold"/>
                <a:cs typeface="Arita Buri Bold"/>
                <a:sym typeface="Arita Buri Bold"/>
              </a:rPr>
              <a:t> про “</a:t>
            </a:r>
            <a:r>
              <a:rPr lang="en-US" sz="2000" dirty="0">
                <a:solidFill>
                  <a:srgbClr val="FFFFFF"/>
                </a:solidFill>
                <a:latin typeface="Arita Buri Bold"/>
                <a:ea typeface="Arita Buri Bold"/>
                <a:cs typeface="Arita Buri Bold"/>
                <a:sym typeface="Arita Buri Bold"/>
              </a:rPr>
              <a:t>Turkey/NHS/£350 million” </a:t>
            </a:r>
            <a:r>
              <a:rPr lang="uk-UA" sz="2000" dirty="0">
                <a:solidFill>
                  <a:srgbClr val="FFFFFF"/>
                </a:solidFill>
                <a:latin typeface="Arita Buri Bold"/>
                <a:ea typeface="Arita Buri Bold"/>
                <a:cs typeface="Arita Buri Bold"/>
                <a:sym typeface="Arita Buri Bold"/>
              </a:rPr>
              <a:t>зосередив увагу виборців на потрібних </a:t>
            </a:r>
            <a:r>
              <a:rPr lang="uk-UA" sz="2000" dirty="0" smtClean="0">
                <a:solidFill>
                  <a:srgbClr val="FFFFFF"/>
                </a:solidFill>
                <a:latin typeface="Arita Buri Bold"/>
                <a:ea typeface="Arita Buri Bold"/>
                <a:cs typeface="Arita Buri Bold"/>
                <a:sym typeface="Arita Buri Bold"/>
              </a:rPr>
              <a:t>темах.</a:t>
            </a:r>
            <a:r>
              <a:rPr lang="en-US" sz="2000" dirty="0" smtClean="0">
                <a:solidFill>
                  <a:srgbClr val="FFFFFF"/>
                </a:solidFill>
                <a:latin typeface="Arita Buri Bold"/>
                <a:ea typeface="Arita Buri Bold"/>
                <a:cs typeface="Arita Buri Bold"/>
                <a:sym typeface="Arita Buri Bold"/>
              </a:rPr>
              <a:t> </a:t>
            </a:r>
            <a:r>
              <a:rPr lang="uk-UA" sz="2000" dirty="0">
                <a:solidFill>
                  <a:srgbClr val="FFFFFF"/>
                </a:solidFill>
                <a:latin typeface="Arita Buri Bold"/>
                <a:ea typeface="Arita Buri Bold"/>
                <a:cs typeface="Arita Buri Bold"/>
                <a:sym typeface="Arita Buri Bold"/>
              </a:rPr>
              <a:t>Кампанія </a:t>
            </a:r>
            <a:r>
              <a:rPr lang="en-US" sz="2000" dirty="0">
                <a:solidFill>
                  <a:srgbClr val="FFFFFF"/>
                </a:solidFill>
                <a:latin typeface="Arita Buri Bold"/>
                <a:ea typeface="Arita Buri Bold"/>
                <a:cs typeface="Arita Buri Bold"/>
                <a:sym typeface="Arita Buri Bold"/>
              </a:rPr>
              <a:t>Leave </a:t>
            </a:r>
            <a:r>
              <a:rPr lang="uk-UA" sz="2000" dirty="0">
                <a:solidFill>
                  <a:srgbClr val="FFFFFF"/>
                </a:solidFill>
                <a:latin typeface="Arita Buri Bold"/>
                <a:ea typeface="Arita Buri Bold"/>
                <a:cs typeface="Arita Buri Bold"/>
                <a:sym typeface="Arita Buri Bold"/>
              </a:rPr>
              <a:t>створила єдиний емоційний образ ворога – «ЄС, який забирає наші гроші і контроль» – і цим об’єднала різні групи, від робітників півночі Англії до консервативних виборців півдня.</a:t>
            </a:r>
            <a:endParaRPr lang="en-US" sz="2000" u="none" dirty="0">
              <a:solidFill>
                <a:srgbClr val="FFFFFF"/>
              </a:solidFill>
              <a:latin typeface="Arita Buri Bold"/>
              <a:ea typeface="Arita Buri Bold"/>
              <a:cs typeface="Arita Buri Bold"/>
              <a:sym typeface="Arita Buri Bold"/>
            </a:endParaRPr>
          </a:p>
        </p:txBody>
      </p:sp>
      <p:sp>
        <p:nvSpPr>
          <p:cNvPr id="7" name="Freeform 7"/>
          <p:cNvSpPr/>
          <p:nvPr/>
        </p:nvSpPr>
        <p:spPr>
          <a:xfrm>
            <a:off x="8839200" y="604681"/>
            <a:ext cx="8153400" cy="9339419"/>
          </a:xfrm>
          <a:custGeom>
            <a:avLst/>
            <a:gdLst/>
            <a:ahLst/>
            <a:cxnLst/>
            <a:rect l="l" t="t" r="r" b="b"/>
            <a:pathLst>
              <a:path w="7643684" h="9023208">
                <a:moveTo>
                  <a:pt x="0" y="0"/>
                </a:moveTo>
                <a:lnTo>
                  <a:pt x="7643684" y="0"/>
                </a:lnTo>
                <a:lnTo>
                  <a:pt x="7643684" y="9023207"/>
                </a:lnTo>
                <a:lnTo>
                  <a:pt x="0" y="9023207"/>
                </a:lnTo>
                <a:lnTo>
                  <a:pt x="0" y="0"/>
                </a:lnTo>
                <a:close/>
              </a:path>
            </a:pathLst>
          </a:custGeom>
          <a:blipFill>
            <a:blip r:embed="rId4">
              <a:alphaModFix amt="10999"/>
              <a:extLst>
                <a:ext uri="{96DAC541-7B7A-43D3-8B79-37D633B846F1}">
                  <asvg:svgBlip xmlns:asvg="http://schemas.microsoft.com/office/drawing/2016/SVG/main" xmlns="" r:embed="rId5"/>
                </a:ext>
              </a:extLst>
            </a:blip>
            <a:stretch>
              <a:fillRect/>
            </a:stretch>
          </a:blipFill>
        </p:spPr>
      </p:sp>
      <p:sp>
        <p:nvSpPr>
          <p:cNvPr id="9" name="TextBox 9"/>
          <p:cNvSpPr txBox="1"/>
          <p:nvPr/>
        </p:nvSpPr>
        <p:spPr>
          <a:xfrm>
            <a:off x="10210800" y="1790700"/>
            <a:ext cx="5562600" cy="6647974"/>
          </a:xfrm>
          <a:prstGeom prst="rect">
            <a:avLst/>
          </a:prstGeom>
        </p:spPr>
        <p:txBody>
          <a:bodyPr wrap="square" lIns="0" tIns="0" rIns="0" bIns="0" rtlCol="0" anchor="t">
            <a:spAutoFit/>
          </a:bodyPr>
          <a:lstStyle/>
          <a:p>
            <a:pPr lvl="0" algn="ctr"/>
            <a:r>
              <a:rPr lang="uk-UA" sz="2400" dirty="0">
                <a:solidFill>
                  <a:schemeClr val="bg1"/>
                </a:solidFill>
                <a:latin typeface="Times New Roman" panose="02020603050405020304" pitchFamily="18" charset="0"/>
                <a:cs typeface="Times New Roman" panose="02020603050405020304" pitchFamily="18" charset="0"/>
              </a:rPr>
              <a:t>Натомість кампанія </a:t>
            </a:r>
            <a:r>
              <a:rPr lang="uk-UA" sz="2400" b="1" dirty="0">
                <a:solidFill>
                  <a:schemeClr val="bg1"/>
                </a:solidFill>
                <a:latin typeface="Times New Roman" panose="02020603050405020304" pitchFamily="18" charset="0"/>
                <a:cs typeface="Times New Roman" panose="02020603050405020304" pitchFamily="18" charset="0"/>
              </a:rPr>
              <a:t>“</a:t>
            </a:r>
            <a:r>
              <a:rPr lang="en-US" sz="2400" b="1" dirty="0">
                <a:solidFill>
                  <a:schemeClr val="bg1"/>
                </a:solidFill>
                <a:latin typeface="Times New Roman" panose="02020603050405020304" pitchFamily="18" charset="0"/>
                <a:cs typeface="Times New Roman" panose="02020603050405020304" pitchFamily="18" charset="0"/>
              </a:rPr>
              <a:t>Remain”</a:t>
            </a:r>
            <a:r>
              <a:rPr lang="en-US" sz="2400" dirty="0">
                <a:solidFill>
                  <a:schemeClr val="bg1"/>
                </a:solidFill>
                <a:latin typeface="Times New Roman" panose="02020603050405020304" pitchFamily="18" charset="0"/>
                <a:cs typeface="Times New Roman" panose="02020603050405020304" pitchFamily="18" charset="0"/>
              </a:rPr>
              <a:t> (</a:t>
            </a:r>
            <a:r>
              <a:rPr lang="uk-UA" sz="2400" dirty="0">
                <a:solidFill>
                  <a:schemeClr val="bg1"/>
                </a:solidFill>
                <a:latin typeface="Times New Roman" panose="02020603050405020304" pitchFamily="18" charset="0"/>
                <a:cs typeface="Times New Roman" panose="02020603050405020304" pitchFamily="18" charset="0"/>
              </a:rPr>
              <a:t>від офіційної групи </a:t>
            </a:r>
            <a:r>
              <a:rPr lang="en-US" sz="2400" i="1" dirty="0">
                <a:solidFill>
                  <a:schemeClr val="bg1"/>
                </a:solidFill>
                <a:latin typeface="Times New Roman" panose="02020603050405020304" pitchFamily="18" charset="0"/>
                <a:cs typeface="Times New Roman" panose="02020603050405020304" pitchFamily="18" charset="0"/>
              </a:rPr>
              <a:t>Britain Stronger in Europe</a:t>
            </a:r>
            <a:r>
              <a:rPr lang="en-US" sz="2400" dirty="0">
                <a:solidFill>
                  <a:schemeClr val="bg1"/>
                </a:solidFill>
                <a:latin typeface="Times New Roman" panose="02020603050405020304" pitchFamily="18" charset="0"/>
                <a:cs typeface="Times New Roman" panose="02020603050405020304" pitchFamily="18" charset="0"/>
              </a:rPr>
              <a:t>) </a:t>
            </a:r>
            <a:r>
              <a:rPr lang="uk-UA" sz="2400" dirty="0">
                <a:solidFill>
                  <a:schemeClr val="bg1"/>
                </a:solidFill>
                <a:latin typeface="Times New Roman" panose="02020603050405020304" pitchFamily="18" charset="0"/>
                <a:cs typeface="Times New Roman" panose="02020603050405020304" pitchFamily="18" charset="0"/>
              </a:rPr>
              <a:t>виявилась менш ефективною. Її меседж «</a:t>
            </a:r>
            <a:r>
              <a:rPr lang="en-US" sz="2400" dirty="0">
                <a:solidFill>
                  <a:schemeClr val="bg1"/>
                </a:solidFill>
                <a:latin typeface="Times New Roman" panose="02020603050405020304" pitchFamily="18" charset="0"/>
                <a:cs typeface="Times New Roman" panose="02020603050405020304" pitchFamily="18" charset="0"/>
              </a:rPr>
              <a:t>Better off in EU» (</a:t>
            </a:r>
            <a:r>
              <a:rPr lang="uk-UA" sz="2400" dirty="0">
                <a:solidFill>
                  <a:schemeClr val="bg1"/>
                </a:solidFill>
                <a:latin typeface="Times New Roman" panose="02020603050405020304" pitchFamily="18" charset="0"/>
                <a:cs typeface="Times New Roman" panose="02020603050405020304" pitchFamily="18" charset="0"/>
              </a:rPr>
              <a:t>Нам краще залишитися) не мав такої сили, як гасла опонентів. Маркетологи критично зазначали, що бренд “</a:t>
            </a:r>
            <a:r>
              <a:rPr lang="en-US" sz="2400" dirty="0">
                <a:solidFill>
                  <a:schemeClr val="bg1"/>
                </a:solidFill>
                <a:latin typeface="Times New Roman" panose="02020603050405020304" pitchFamily="18" charset="0"/>
                <a:cs typeface="Times New Roman" panose="02020603050405020304" pitchFamily="18" charset="0"/>
              </a:rPr>
              <a:t>Remain” </a:t>
            </a:r>
            <a:r>
              <a:rPr lang="uk-UA" sz="2400" dirty="0">
                <a:solidFill>
                  <a:schemeClr val="bg1"/>
                </a:solidFill>
                <a:latin typeface="Times New Roman" panose="02020603050405020304" pitchFamily="18" charset="0"/>
                <a:cs typeface="Times New Roman" panose="02020603050405020304" pitchFamily="18" charset="0"/>
              </a:rPr>
              <a:t>був слабким і складно сформульованим, у той час як слово “</a:t>
            </a:r>
            <a:r>
              <a:rPr lang="en-US" sz="2400" dirty="0">
                <a:solidFill>
                  <a:schemeClr val="bg1"/>
                </a:solidFill>
                <a:latin typeface="Times New Roman" panose="02020603050405020304" pitchFamily="18" charset="0"/>
                <a:cs typeface="Times New Roman" panose="02020603050405020304" pitchFamily="18" charset="0"/>
              </a:rPr>
              <a:t>Leave” – </a:t>
            </a:r>
            <a:r>
              <a:rPr lang="uk-UA" sz="2400" dirty="0">
                <a:solidFill>
                  <a:schemeClr val="bg1"/>
                </a:solidFill>
                <a:latin typeface="Times New Roman" panose="02020603050405020304" pitchFamily="18" charset="0"/>
                <a:cs typeface="Times New Roman" panose="02020603050405020304" pitchFamily="18" charset="0"/>
              </a:rPr>
              <a:t>просте і </a:t>
            </a:r>
            <a:r>
              <a:rPr lang="uk-UA" sz="2400" dirty="0" smtClean="0">
                <a:solidFill>
                  <a:schemeClr val="bg1"/>
                </a:solidFill>
                <a:latin typeface="Times New Roman" panose="02020603050405020304" pitchFamily="18" charset="0"/>
                <a:cs typeface="Times New Roman" panose="02020603050405020304" pitchFamily="18" charset="0"/>
              </a:rPr>
              <a:t>чітке</a:t>
            </a:r>
            <a:r>
              <a:rPr lang="en-US" sz="2400" dirty="0" smtClean="0">
                <a:solidFill>
                  <a:schemeClr val="bg1"/>
                </a:solidFill>
                <a:latin typeface="Times New Roman" panose="02020603050405020304" pitchFamily="18" charset="0"/>
                <a:cs typeface="Times New Roman" panose="02020603050405020304" pitchFamily="18" charset="0"/>
              </a:rPr>
              <a:t>. </a:t>
            </a:r>
            <a:r>
              <a:rPr lang="uk-UA" sz="2400" dirty="0">
                <a:solidFill>
                  <a:schemeClr val="bg1"/>
                </a:solidFill>
                <a:latin typeface="Times New Roman" panose="02020603050405020304" pitchFamily="18" charset="0"/>
                <a:cs typeface="Times New Roman" panose="02020603050405020304" pitchFamily="18" charset="0"/>
              </a:rPr>
              <a:t>Прихильники ЄС робили акцент переважно на раціональних економічних аргументах (ризик втрати доступу до ринку, «дірка в бюджеті» в разі виходу). Але значна частина електорату голосувала емоціями, а не цифрами. Попередження про економічний спад сприймалися як «</a:t>
            </a:r>
            <a:r>
              <a:rPr lang="en-US" sz="2400" dirty="0">
                <a:solidFill>
                  <a:schemeClr val="bg1"/>
                </a:solidFill>
                <a:latin typeface="Times New Roman" panose="02020603050405020304" pitchFamily="18" charset="0"/>
                <a:cs typeface="Times New Roman" panose="02020603050405020304" pitchFamily="18" charset="0"/>
              </a:rPr>
              <a:t>Project Fear» (</a:t>
            </a:r>
            <a:r>
              <a:rPr lang="uk-UA" sz="2400" dirty="0">
                <a:solidFill>
                  <a:schemeClr val="bg1"/>
                </a:solidFill>
                <a:latin typeface="Times New Roman" panose="02020603050405020304" pitchFamily="18" charset="0"/>
                <a:cs typeface="Times New Roman" panose="02020603050405020304" pitchFamily="18" charset="0"/>
              </a:rPr>
              <a:t>проект страху) і не зупинили прихильників виходу.</a:t>
            </a:r>
            <a:endParaRPr lang="en-US" sz="2400" b="1" u="none" dirty="0">
              <a:solidFill>
                <a:schemeClr val="bg1"/>
              </a:solidFill>
              <a:latin typeface="Times New Roman" panose="02020603050405020304" pitchFamily="18" charset="0"/>
              <a:ea typeface="Arita Buri Bold"/>
              <a:cs typeface="Times New Roman" panose="02020603050405020304" pitchFamily="18" charset="0"/>
              <a:sym typeface="Arita Buri Bold"/>
            </a:endParaRPr>
          </a:p>
        </p:txBody>
      </p:sp>
    </p:spTree>
    <p:extLst>
      <p:ext uri="{BB962C8B-B14F-4D97-AF65-F5344CB8AC3E}">
        <p14:creationId xmlns:p14="http://schemas.microsoft.com/office/powerpoint/2010/main" val="35950279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3B8A7"/>
        </a:solidFill>
        <a:effectLst/>
      </p:bgPr>
    </p:bg>
    <p:spTree>
      <p:nvGrpSpPr>
        <p:cNvPr id="1" name=""/>
        <p:cNvGrpSpPr/>
        <p:nvPr/>
      </p:nvGrpSpPr>
      <p:grpSpPr>
        <a:xfrm>
          <a:off x="0" y="0"/>
          <a:ext cx="0" cy="0"/>
          <a:chOff x="0" y="0"/>
          <a:chExt cx="0" cy="0"/>
        </a:xfrm>
      </p:grpSpPr>
      <p:sp>
        <p:nvSpPr>
          <p:cNvPr id="9" name="TextBox 9"/>
          <p:cNvSpPr txBox="1"/>
          <p:nvPr/>
        </p:nvSpPr>
        <p:spPr>
          <a:xfrm>
            <a:off x="838200" y="647700"/>
            <a:ext cx="6781800" cy="8617744"/>
          </a:xfrm>
          <a:prstGeom prst="rect">
            <a:avLst/>
          </a:prstGeom>
        </p:spPr>
        <p:txBody>
          <a:bodyPr wrap="square" lIns="0" tIns="0" rIns="0" bIns="0" rtlCol="0" anchor="t">
            <a:spAutoFit/>
          </a:bodyPr>
          <a:lstStyle/>
          <a:p>
            <a:pPr lvl="0" algn="ctr"/>
            <a:r>
              <a:rPr lang="uk-UA" sz="2800" dirty="0">
                <a:solidFill>
                  <a:schemeClr val="bg1"/>
                </a:solidFill>
                <a:latin typeface="Times New Roman" panose="02020603050405020304" pitchFamily="18" charset="0"/>
                <a:cs typeface="Times New Roman" panose="02020603050405020304" pitchFamily="18" charset="0"/>
              </a:rPr>
              <a:t>Результатом стала перемога “</a:t>
            </a:r>
            <a:r>
              <a:rPr lang="en-US" sz="2800" dirty="0">
                <a:solidFill>
                  <a:schemeClr val="bg1"/>
                </a:solidFill>
                <a:latin typeface="Times New Roman" panose="02020603050405020304" pitchFamily="18" charset="0"/>
                <a:cs typeface="Times New Roman" panose="02020603050405020304" pitchFamily="18" charset="0"/>
              </a:rPr>
              <a:t>Leave”: 51,8% </a:t>
            </a:r>
            <a:r>
              <a:rPr lang="uk-UA" sz="2800" dirty="0">
                <a:solidFill>
                  <a:schemeClr val="bg1"/>
                </a:solidFill>
                <a:latin typeface="Times New Roman" panose="02020603050405020304" pitchFamily="18" charset="0"/>
                <a:cs typeface="Times New Roman" panose="02020603050405020304" pitchFamily="18" charset="0"/>
              </a:rPr>
              <a:t>британців підтримали вихід з ЄС. Цей кейс демонструє, як </a:t>
            </a:r>
            <a:r>
              <a:rPr lang="en-US" sz="2800" dirty="0">
                <a:solidFill>
                  <a:schemeClr val="bg1"/>
                </a:solidFill>
                <a:latin typeface="Times New Roman" panose="02020603050405020304" pitchFamily="18" charset="0"/>
                <a:cs typeface="Times New Roman" panose="02020603050405020304" pitchFamily="18" charset="0"/>
              </a:rPr>
              <a:t>PR-</a:t>
            </a:r>
            <a:r>
              <a:rPr lang="uk-UA" sz="2800" dirty="0">
                <a:solidFill>
                  <a:schemeClr val="bg1"/>
                </a:solidFill>
                <a:latin typeface="Times New Roman" panose="02020603050405020304" pitchFamily="18" charset="0"/>
                <a:cs typeface="Times New Roman" panose="02020603050405020304" pitchFamily="18" charset="0"/>
              </a:rPr>
              <a:t>кампанія зі зміни думки більшості населення може здобути верх навіть над експертним консенсусом. За кілька місяців “</a:t>
            </a:r>
            <a:r>
              <a:rPr lang="en-US" sz="2800" dirty="0">
                <a:solidFill>
                  <a:schemeClr val="bg1"/>
                </a:solidFill>
                <a:latin typeface="Times New Roman" panose="02020603050405020304" pitchFamily="18" charset="0"/>
                <a:cs typeface="Times New Roman" panose="02020603050405020304" pitchFamily="18" charset="0"/>
              </a:rPr>
              <a:t>Leave” </a:t>
            </a:r>
            <a:r>
              <a:rPr lang="uk-UA" sz="2800" dirty="0">
                <a:solidFill>
                  <a:schemeClr val="bg1"/>
                </a:solidFill>
                <a:latin typeface="Times New Roman" panose="02020603050405020304" pitchFamily="18" charset="0"/>
                <a:cs typeface="Times New Roman" panose="02020603050405020304" pitchFamily="18" charset="0"/>
              </a:rPr>
              <a:t>змінила ставлення мільйонів людей до перспективи розриву з ЄС, що раніше здавалась радикальною. Інформаційні техніки – прості гасла, яскраві візуальні образи (червоний автобус), постійне повторення меседжів через мас-медіа і </a:t>
            </a:r>
            <a:r>
              <a:rPr lang="uk-UA" sz="2800" dirty="0" err="1">
                <a:solidFill>
                  <a:schemeClr val="bg1"/>
                </a:solidFill>
                <a:latin typeface="Times New Roman" panose="02020603050405020304" pitchFamily="18" charset="0"/>
                <a:cs typeface="Times New Roman" panose="02020603050405020304" pitchFamily="18" charset="0"/>
              </a:rPr>
              <a:t>соцмережі</a:t>
            </a:r>
            <a:r>
              <a:rPr lang="uk-UA" sz="2800" dirty="0">
                <a:solidFill>
                  <a:schemeClr val="bg1"/>
                </a:solidFill>
                <a:latin typeface="Times New Roman" panose="02020603050405020304" pitchFamily="18" charset="0"/>
                <a:cs typeface="Times New Roman" panose="02020603050405020304" pitchFamily="18" charset="0"/>
              </a:rPr>
              <a:t> – допомогли створити ефект присутності кампанії всюди. Британська таблоїдна преса теж зіграла свою роль, роками формуючи </a:t>
            </a:r>
            <a:r>
              <a:rPr lang="uk-UA" sz="2800" dirty="0" err="1">
                <a:solidFill>
                  <a:schemeClr val="bg1"/>
                </a:solidFill>
                <a:latin typeface="Times New Roman" panose="02020603050405020304" pitchFamily="18" charset="0"/>
                <a:cs typeface="Times New Roman" panose="02020603050405020304" pitchFamily="18" charset="0"/>
              </a:rPr>
              <a:t>євроскептичну</a:t>
            </a:r>
            <a:r>
              <a:rPr lang="uk-UA" sz="2800" dirty="0">
                <a:solidFill>
                  <a:schemeClr val="bg1"/>
                </a:solidFill>
                <a:latin typeface="Times New Roman" panose="02020603050405020304" pitchFamily="18" charset="0"/>
                <a:cs typeface="Times New Roman" panose="02020603050405020304" pitchFamily="18" charset="0"/>
              </a:rPr>
              <a:t> атмосферу. У підсумку </a:t>
            </a:r>
            <a:r>
              <a:rPr lang="en-US" sz="2800" dirty="0">
                <a:solidFill>
                  <a:schemeClr val="bg1"/>
                </a:solidFill>
                <a:latin typeface="Times New Roman" panose="02020603050405020304" pitchFamily="18" charset="0"/>
                <a:cs typeface="Times New Roman" panose="02020603050405020304" pitchFamily="18" charset="0"/>
              </a:rPr>
              <a:t>Brexit </a:t>
            </a:r>
            <a:r>
              <a:rPr lang="uk-UA" sz="2800" dirty="0">
                <a:solidFill>
                  <a:schemeClr val="bg1"/>
                </a:solidFill>
                <a:latin typeface="Times New Roman" panose="02020603050405020304" pitchFamily="18" charset="0"/>
                <a:cs typeface="Times New Roman" panose="02020603050405020304" pitchFamily="18" charset="0"/>
              </a:rPr>
              <a:t>реалізувався, а його </a:t>
            </a:r>
            <a:r>
              <a:rPr lang="en-US" sz="2800" dirty="0">
                <a:solidFill>
                  <a:schemeClr val="bg1"/>
                </a:solidFill>
                <a:latin typeface="Times New Roman" panose="02020603050405020304" pitchFamily="18" charset="0"/>
                <a:cs typeface="Times New Roman" panose="02020603050405020304" pitchFamily="18" charset="0"/>
              </a:rPr>
              <a:t>PR-</a:t>
            </a:r>
            <a:r>
              <a:rPr lang="uk-UA" sz="2800" dirty="0">
                <a:solidFill>
                  <a:schemeClr val="bg1"/>
                </a:solidFill>
                <a:latin typeface="Times New Roman" panose="02020603050405020304" pitchFamily="18" charset="0"/>
                <a:cs typeface="Times New Roman" panose="02020603050405020304" pitchFamily="18" charset="0"/>
              </a:rPr>
              <a:t>стратегія увійшла до підручників як приклад впливу на громадську думку, побудованого більше на емоціях, ніж на фактах</a:t>
            </a:r>
            <a:endParaRPr lang="en-US" sz="2800" b="1" u="none" dirty="0">
              <a:solidFill>
                <a:schemeClr val="bg1"/>
              </a:solidFill>
              <a:latin typeface="Times New Roman" panose="02020603050405020304" pitchFamily="18" charset="0"/>
              <a:ea typeface="Arita Buri Bold"/>
              <a:cs typeface="Times New Roman" panose="02020603050405020304" pitchFamily="18" charset="0"/>
              <a:sym typeface="Arita Buri Bold"/>
            </a:endParaRPr>
          </a:p>
        </p:txBody>
      </p:sp>
      <p:pic>
        <p:nvPicPr>
          <p:cNvPr id="3" name="Рисунок 2"/>
          <p:cNvPicPr>
            <a:picLocks noChangeAspect="1"/>
          </p:cNvPicPr>
          <p:nvPr/>
        </p:nvPicPr>
        <p:blipFill>
          <a:blip r:embed="rId2"/>
          <a:stretch>
            <a:fillRect/>
          </a:stretch>
        </p:blipFill>
        <p:spPr>
          <a:xfrm>
            <a:off x="8378371" y="671286"/>
            <a:ext cx="4221843" cy="3938814"/>
          </a:xfrm>
          <a:prstGeom prst="rect">
            <a:avLst/>
          </a:prstGeom>
        </p:spPr>
      </p:pic>
      <p:pic>
        <p:nvPicPr>
          <p:cNvPr id="5" name="Рисунок 4"/>
          <p:cNvPicPr>
            <a:picLocks noChangeAspect="1"/>
          </p:cNvPicPr>
          <p:nvPr/>
        </p:nvPicPr>
        <p:blipFill>
          <a:blip r:embed="rId3"/>
          <a:stretch>
            <a:fillRect/>
          </a:stretch>
        </p:blipFill>
        <p:spPr>
          <a:xfrm>
            <a:off x="8382000" y="4762500"/>
            <a:ext cx="4218214" cy="3810000"/>
          </a:xfrm>
          <a:prstGeom prst="rect">
            <a:avLst/>
          </a:prstGeom>
        </p:spPr>
      </p:pic>
      <p:pic>
        <p:nvPicPr>
          <p:cNvPr id="6" name="Рисунок 5"/>
          <p:cNvPicPr>
            <a:picLocks noChangeAspect="1"/>
          </p:cNvPicPr>
          <p:nvPr/>
        </p:nvPicPr>
        <p:blipFill>
          <a:blip r:embed="rId4"/>
          <a:stretch>
            <a:fillRect/>
          </a:stretch>
        </p:blipFill>
        <p:spPr>
          <a:xfrm>
            <a:off x="12801600" y="642256"/>
            <a:ext cx="4394200" cy="3967844"/>
          </a:xfrm>
          <a:prstGeom prst="rect">
            <a:avLst/>
          </a:prstGeom>
        </p:spPr>
      </p:pic>
      <p:pic>
        <p:nvPicPr>
          <p:cNvPr id="8" name="Рисунок 7"/>
          <p:cNvPicPr>
            <a:picLocks noChangeAspect="1"/>
          </p:cNvPicPr>
          <p:nvPr/>
        </p:nvPicPr>
        <p:blipFill>
          <a:blip r:embed="rId5"/>
          <a:stretch>
            <a:fillRect/>
          </a:stretch>
        </p:blipFill>
        <p:spPr>
          <a:xfrm>
            <a:off x="12794343" y="4762500"/>
            <a:ext cx="4401457" cy="3810000"/>
          </a:xfrm>
          <a:prstGeom prst="rect">
            <a:avLst/>
          </a:prstGeom>
        </p:spPr>
      </p:pic>
    </p:spTree>
    <p:extLst>
      <p:ext uri="{BB962C8B-B14F-4D97-AF65-F5344CB8AC3E}">
        <p14:creationId xmlns:p14="http://schemas.microsoft.com/office/powerpoint/2010/main" val="9442389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grpSp>
        <p:nvGrpSpPr>
          <p:cNvPr id="2" name="Group 2"/>
          <p:cNvGrpSpPr/>
          <p:nvPr/>
        </p:nvGrpSpPr>
        <p:grpSpPr>
          <a:xfrm>
            <a:off x="381000" y="876300"/>
            <a:ext cx="17373600" cy="8655843"/>
            <a:chOff x="0" y="57149"/>
            <a:chExt cx="11675615" cy="9001579"/>
          </a:xfrm>
        </p:grpSpPr>
        <p:sp>
          <p:nvSpPr>
            <p:cNvPr id="3" name="TextBox 3"/>
            <p:cNvSpPr txBox="1"/>
            <p:nvPr/>
          </p:nvSpPr>
          <p:spPr>
            <a:xfrm>
              <a:off x="0" y="57149"/>
              <a:ext cx="11478574" cy="1920419"/>
            </a:xfrm>
            <a:prstGeom prst="rect">
              <a:avLst/>
            </a:prstGeom>
          </p:spPr>
          <p:txBody>
            <a:bodyPr lIns="0" tIns="0" rIns="0" bIns="0" rtlCol="0" anchor="t">
              <a:spAutoFit/>
            </a:bodyPr>
            <a:lstStyle/>
            <a:p>
              <a:pPr lvl="0" algn="ctr"/>
              <a:r>
                <a:rPr lang="ru-RU" sz="4000" b="1" dirty="0" err="1">
                  <a:solidFill>
                    <a:srgbClr val="09427D"/>
                  </a:solidFill>
                  <a:latin typeface="Times New Roman" panose="02020603050405020304" pitchFamily="18" charset="0"/>
                  <a:ea typeface="Arita Buri Bold"/>
                  <a:cs typeface="Times New Roman" panose="02020603050405020304" pitchFamily="18" charset="0"/>
                  <a:sym typeface="Arita Buri Bold"/>
                </a:rPr>
                <a:t>Виступ</a:t>
              </a:r>
              <a:r>
                <a:rPr lang="ru-RU" sz="4000" b="1" dirty="0">
                  <a:solidFill>
                    <a:srgbClr val="09427D"/>
                  </a:solidFill>
                  <a:latin typeface="Times New Roman" panose="02020603050405020304" pitchFamily="18" charset="0"/>
                  <a:ea typeface="Arita Buri Bold"/>
                  <a:cs typeface="Times New Roman" panose="02020603050405020304" pitchFamily="18" charset="0"/>
                  <a:sym typeface="Arita Buri Bold"/>
                </a:rPr>
                <a:t> на </a:t>
              </a:r>
              <a:r>
                <a:rPr lang="ru-RU" sz="4000" b="1" dirty="0" err="1">
                  <a:solidFill>
                    <a:srgbClr val="09427D"/>
                  </a:solidFill>
                  <a:latin typeface="Times New Roman" panose="02020603050405020304" pitchFamily="18" charset="0"/>
                  <a:ea typeface="Arita Buri Bold"/>
                  <a:cs typeface="Times New Roman" panose="02020603050405020304" pitchFamily="18" charset="0"/>
                  <a:sym typeface="Arita Buri Bold"/>
                </a:rPr>
                <a:t>TEDx</a:t>
              </a:r>
              <a:r>
                <a:rPr lang="ru-RU" sz="4000" b="1" dirty="0">
                  <a:solidFill>
                    <a:srgbClr val="09427D"/>
                  </a:solidFill>
                  <a:latin typeface="Times New Roman" panose="02020603050405020304" pitchFamily="18" charset="0"/>
                  <a:ea typeface="Arita Buri Bold"/>
                  <a:cs typeface="Times New Roman" panose="02020603050405020304" pitchFamily="18" charset="0"/>
                  <a:sym typeface="Arita Buri Bold"/>
                </a:rPr>
                <a:t>: через </a:t>
              </a:r>
              <a:r>
                <a:rPr lang="ru-RU" sz="4000" b="1" dirty="0" err="1">
                  <a:solidFill>
                    <a:srgbClr val="09427D"/>
                  </a:solidFill>
                  <a:latin typeface="Times New Roman" panose="02020603050405020304" pitchFamily="18" charset="0"/>
                  <a:ea typeface="Arita Buri Bold"/>
                  <a:cs typeface="Times New Roman" panose="02020603050405020304" pitchFamily="18" charset="0"/>
                  <a:sym typeface="Arita Buri Bold"/>
                </a:rPr>
                <a:t>вплив</a:t>
              </a:r>
              <a:r>
                <a:rPr lang="ru-RU" sz="4000" b="1" dirty="0">
                  <a:solidFill>
                    <a:srgbClr val="09427D"/>
                  </a:solidFill>
                  <a:latin typeface="Times New Roman" panose="02020603050405020304" pitchFamily="18" charset="0"/>
                  <a:ea typeface="Arita Buri Bold"/>
                  <a:cs typeface="Times New Roman" panose="02020603050405020304" pitchFamily="18" charset="0"/>
                  <a:sym typeface="Arita Buri Bold"/>
                </a:rPr>
                <a:t> </a:t>
              </a:r>
              <a:r>
                <a:rPr lang="ru-RU" sz="4000" b="1" dirty="0" err="1">
                  <a:solidFill>
                    <a:srgbClr val="09427D"/>
                  </a:solidFill>
                  <a:latin typeface="Times New Roman" panose="02020603050405020304" pitchFamily="18" charset="0"/>
                  <a:ea typeface="Arita Buri Bold"/>
                  <a:cs typeface="Times New Roman" panose="02020603050405020304" pitchFamily="18" charset="0"/>
                  <a:sym typeface="Arita Buri Bold"/>
                </a:rPr>
                <a:t>соцмереж</a:t>
              </a:r>
              <a:r>
                <a:rPr lang="ru-RU" sz="4000" b="1" dirty="0">
                  <a:solidFill>
                    <a:srgbClr val="09427D"/>
                  </a:solidFill>
                  <a:latin typeface="Times New Roman" panose="02020603050405020304" pitchFamily="18" charset="0"/>
                  <a:ea typeface="Arita Buri Bold"/>
                  <a:cs typeface="Times New Roman" panose="02020603050405020304" pitchFamily="18" charset="0"/>
                  <a:sym typeface="Arita Buri Bold"/>
                </a:rPr>
                <a:t>, </a:t>
              </a:r>
              <a:r>
                <a:rPr lang="ru-RU" sz="4000" b="1" dirty="0" err="1">
                  <a:solidFill>
                    <a:srgbClr val="09427D"/>
                  </a:solidFill>
                  <a:latin typeface="Times New Roman" panose="02020603050405020304" pitchFamily="18" charset="0"/>
                  <a:ea typeface="Arita Buri Bold"/>
                  <a:cs typeface="Times New Roman" panose="02020603050405020304" pitchFamily="18" charset="0"/>
                  <a:sym typeface="Arita Buri Bold"/>
                </a:rPr>
                <a:t>чесні</a:t>
              </a:r>
              <a:r>
                <a:rPr lang="ru-RU" sz="4000" b="1" dirty="0">
                  <a:solidFill>
                    <a:srgbClr val="09427D"/>
                  </a:solidFill>
                  <a:latin typeface="Times New Roman" panose="02020603050405020304" pitchFamily="18" charset="0"/>
                  <a:ea typeface="Arita Buri Bold"/>
                  <a:cs typeface="Times New Roman" panose="02020603050405020304" pitchFamily="18" charset="0"/>
                  <a:sym typeface="Arita Buri Bold"/>
                </a:rPr>
                <a:t> та </a:t>
              </a:r>
              <a:r>
                <a:rPr lang="ru-RU" sz="4000" b="1" dirty="0" err="1">
                  <a:solidFill>
                    <a:srgbClr val="09427D"/>
                  </a:solidFill>
                  <a:latin typeface="Times New Roman" panose="02020603050405020304" pitchFamily="18" charset="0"/>
                  <a:ea typeface="Arita Buri Bold"/>
                  <a:cs typeface="Times New Roman" panose="02020603050405020304" pitchFamily="18" charset="0"/>
                  <a:sym typeface="Arita Buri Bold"/>
                </a:rPr>
                <a:t>справедливі</a:t>
              </a:r>
              <a:r>
                <a:rPr lang="ru-RU" sz="4000" b="1" dirty="0">
                  <a:solidFill>
                    <a:srgbClr val="09427D"/>
                  </a:solidFill>
                  <a:latin typeface="Times New Roman" panose="02020603050405020304" pitchFamily="18" charset="0"/>
                  <a:ea typeface="Arita Buri Bold"/>
                  <a:cs typeface="Times New Roman" panose="02020603050405020304" pitchFamily="18" charset="0"/>
                  <a:sym typeface="Arita Buri Bold"/>
                </a:rPr>
                <a:t> </a:t>
              </a:r>
              <a:r>
                <a:rPr lang="ru-RU" sz="4000" b="1" dirty="0" err="1">
                  <a:solidFill>
                    <a:srgbClr val="09427D"/>
                  </a:solidFill>
                  <a:latin typeface="Times New Roman" panose="02020603050405020304" pitchFamily="18" charset="0"/>
                  <a:ea typeface="Arita Buri Bold"/>
                  <a:cs typeface="Times New Roman" panose="02020603050405020304" pitchFamily="18" charset="0"/>
                  <a:sym typeface="Arita Buri Bold"/>
                </a:rPr>
                <a:t>вибори</a:t>
              </a:r>
              <a:r>
                <a:rPr lang="ru-RU" sz="4000" b="1" dirty="0">
                  <a:solidFill>
                    <a:srgbClr val="09427D"/>
                  </a:solidFill>
                  <a:latin typeface="Times New Roman" panose="02020603050405020304" pitchFamily="18" charset="0"/>
                  <a:ea typeface="Arita Buri Bold"/>
                  <a:cs typeface="Times New Roman" panose="02020603050405020304" pitchFamily="18" charset="0"/>
                  <a:sym typeface="Arita Buri Bold"/>
                </a:rPr>
                <a:t> </a:t>
              </a:r>
              <a:r>
                <a:rPr lang="ru-RU" sz="4000" b="1" dirty="0" err="1">
                  <a:solidFill>
                    <a:srgbClr val="09427D"/>
                  </a:solidFill>
                  <a:latin typeface="Times New Roman" panose="02020603050405020304" pitchFamily="18" charset="0"/>
                  <a:ea typeface="Arita Buri Bold"/>
                  <a:cs typeface="Times New Roman" panose="02020603050405020304" pitchFamily="18" charset="0"/>
                  <a:sym typeface="Arita Buri Bold"/>
                </a:rPr>
                <a:t>більше</a:t>
              </a:r>
              <a:r>
                <a:rPr lang="ru-RU" sz="4000" b="1" dirty="0">
                  <a:solidFill>
                    <a:srgbClr val="09427D"/>
                  </a:solidFill>
                  <a:latin typeface="Times New Roman" panose="02020603050405020304" pitchFamily="18" charset="0"/>
                  <a:ea typeface="Arita Buri Bold"/>
                  <a:cs typeface="Times New Roman" panose="02020603050405020304" pitchFamily="18" charset="0"/>
                  <a:sym typeface="Arita Buri Bold"/>
                </a:rPr>
                <a:t> </a:t>
              </a:r>
              <a:r>
                <a:rPr lang="ru-RU" sz="4000" b="1" dirty="0" err="1">
                  <a:solidFill>
                    <a:srgbClr val="09427D"/>
                  </a:solidFill>
                  <a:latin typeface="Times New Roman" panose="02020603050405020304" pitchFamily="18" charset="0"/>
                  <a:ea typeface="Arita Buri Bold"/>
                  <a:cs typeface="Times New Roman" panose="02020603050405020304" pitchFamily="18" charset="0"/>
                  <a:sym typeface="Arita Buri Bold"/>
                </a:rPr>
                <a:t>неможливі</a:t>
              </a:r>
              <a:r>
                <a:rPr lang="ru-RU" sz="4000" b="1" dirty="0">
                  <a:solidFill>
                    <a:srgbClr val="09427D"/>
                  </a:solidFill>
                  <a:latin typeface="Times New Roman" panose="02020603050405020304" pitchFamily="18" charset="0"/>
                  <a:ea typeface="Arita Buri Bold"/>
                  <a:cs typeface="Times New Roman" panose="02020603050405020304" pitchFamily="18" charset="0"/>
                  <a:sym typeface="Arita Buri Bold"/>
                </a:rPr>
                <a:t>. Роль </a:t>
              </a:r>
              <a:r>
                <a:rPr lang="ru-RU" sz="4000" b="1" dirty="0" err="1">
                  <a:solidFill>
                    <a:srgbClr val="09427D"/>
                  </a:solidFill>
                  <a:latin typeface="Times New Roman" panose="02020603050405020304" pitchFamily="18" charset="0"/>
                  <a:ea typeface="Arita Buri Bold"/>
                  <a:cs typeface="Times New Roman" panose="02020603050405020304" pitchFamily="18" charset="0"/>
                  <a:sym typeface="Arita Buri Bold"/>
                </a:rPr>
                <a:t>Фейсбуку</a:t>
              </a:r>
              <a:r>
                <a:rPr lang="ru-RU" sz="4000" b="1" dirty="0">
                  <a:solidFill>
                    <a:srgbClr val="09427D"/>
                  </a:solidFill>
                  <a:latin typeface="Times New Roman" panose="02020603050405020304" pitchFamily="18" charset="0"/>
                  <a:ea typeface="Arita Buri Bold"/>
                  <a:cs typeface="Times New Roman" panose="02020603050405020304" pitchFamily="18" charset="0"/>
                  <a:sym typeface="Arita Buri Bold"/>
                </a:rPr>
                <a:t> у </a:t>
              </a:r>
              <a:r>
                <a:rPr lang="ru-RU" sz="4000" b="1" dirty="0" err="1">
                  <a:solidFill>
                    <a:srgbClr val="09427D"/>
                  </a:solidFill>
                  <a:latin typeface="Times New Roman" panose="02020603050405020304" pitchFamily="18" charset="0"/>
                  <a:ea typeface="Arita Buri Bold"/>
                  <a:cs typeface="Times New Roman" panose="02020603050405020304" pitchFamily="18" charset="0"/>
                  <a:sym typeface="Arita Buri Bold"/>
                </a:rPr>
                <a:t>Брексіт</a:t>
              </a:r>
              <a:endParaRPr lang="en-US" sz="4000" b="1" u="none" dirty="0">
                <a:solidFill>
                  <a:srgbClr val="09427D"/>
                </a:solidFill>
                <a:latin typeface="Times New Roman" panose="02020603050405020304" pitchFamily="18" charset="0"/>
                <a:ea typeface="Arita Buri Bold"/>
                <a:cs typeface="Times New Roman" panose="02020603050405020304" pitchFamily="18" charset="0"/>
                <a:sym typeface="Arita Buri Bold"/>
              </a:endParaRPr>
            </a:p>
          </p:txBody>
        </p:sp>
        <p:sp>
          <p:nvSpPr>
            <p:cNvPr id="5" name="TextBox 5"/>
            <p:cNvSpPr txBox="1"/>
            <p:nvPr/>
          </p:nvSpPr>
          <p:spPr>
            <a:xfrm>
              <a:off x="0" y="2017190"/>
              <a:ext cx="11675615" cy="7041538"/>
            </a:xfrm>
            <a:prstGeom prst="rect">
              <a:avLst/>
            </a:prstGeom>
          </p:spPr>
          <p:txBody>
            <a:bodyPr wrap="square" lIns="0" tIns="0" rIns="0" bIns="0" rtlCol="0" anchor="t">
              <a:spAutoFit/>
            </a:bodyPr>
            <a:lstStyle/>
            <a:p>
              <a:pPr marL="342900" lvl="0" indent="-342900" algn="just">
                <a:buAutoNum type="arabicPeriod"/>
              </a:pPr>
              <a:r>
                <a:rPr lang="uk-UA" sz="2000" dirty="0" smtClean="0">
                  <a:solidFill>
                    <a:srgbClr val="09427D"/>
                  </a:solidFill>
                  <a:latin typeface="Times New Roman" panose="02020603050405020304" pitchFamily="18" charset="0"/>
                  <a:ea typeface="HK Grotesk Light"/>
                  <a:cs typeface="Times New Roman" panose="02020603050405020304" pitchFamily="18" charset="0"/>
                  <a:sym typeface="HK Grotesk Light"/>
                </a:rPr>
                <a:t>Приклад </a:t>
              </a:r>
              <a:r>
                <a:rPr lang="uk-UA" sz="2000" dirty="0" err="1">
                  <a:solidFill>
                    <a:srgbClr val="09427D"/>
                  </a:solidFill>
                  <a:latin typeface="Times New Roman" panose="02020603050405020304" pitchFamily="18" charset="0"/>
                  <a:ea typeface="HK Grotesk Light"/>
                  <a:cs typeface="Times New Roman" panose="02020603050405020304" pitchFamily="18" charset="0"/>
                  <a:sym typeface="HK Grotesk Light"/>
                </a:rPr>
                <a:t>Еббв-Вейлу</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 люди голосують проти того, що їм </a:t>
              </a:r>
              <a:r>
                <a:rPr lang="uk-UA" sz="2000" dirty="0" smtClean="0">
                  <a:solidFill>
                    <a:srgbClr val="09427D"/>
                  </a:solidFill>
                  <a:latin typeface="Times New Roman" panose="02020603050405020304" pitchFamily="18" charset="0"/>
                  <a:ea typeface="HK Grotesk Light"/>
                  <a:cs typeface="Times New Roman" panose="02020603050405020304" pitchFamily="18" charset="0"/>
                  <a:sym typeface="HK Grotesk Light"/>
                </a:rPr>
                <a:t>допомогло</a:t>
              </a:r>
            </a:p>
            <a:p>
              <a:pPr lvl="0" algn="just"/>
              <a:r>
                <a:rPr lang="uk-UA" sz="2000" dirty="0" err="1" smtClean="0">
                  <a:solidFill>
                    <a:srgbClr val="09427D"/>
                  </a:solidFill>
                  <a:latin typeface="Times New Roman" panose="02020603050405020304" pitchFamily="18" charset="0"/>
                  <a:ea typeface="HK Grotesk Light"/>
                  <a:cs typeface="Times New Roman" panose="02020603050405020304" pitchFamily="18" charset="0"/>
                  <a:sym typeface="HK Grotesk Light"/>
                </a:rPr>
                <a:t>Кедволладр</a:t>
              </a:r>
              <a:r>
                <a:rPr lang="uk-UA" sz="2000" dirty="0" smtClean="0">
                  <a:solidFill>
                    <a:srgbClr val="09427D"/>
                  </a:solidFill>
                  <a:latin typeface="Times New Roman" panose="02020603050405020304" pitchFamily="18" charset="0"/>
                  <a:ea typeface="HK Grotesk Light"/>
                  <a:cs typeface="Times New Roman" panose="02020603050405020304" pitchFamily="18" charset="0"/>
                  <a:sym typeface="HK Grotesk Light"/>
                </a:rPr>
                <a:t> </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починає з історії свого рідного міста </a:t>
              </a:r>
              <a:r>
                <a:rPr lang="uk-UA" sz="2000" dirty="0" err="1">
                  <a:solidFill>
                    <a:srgbClr val="09427D"/>
                  </a:solidFill>
                  <a:latin typeface="Times New Roman" panose="02020603050405020304" pitchFamily="18" charset="0"/>
                  <a:ea typeface="HK Grotesk Light"/>
                  <a:cs typeface="Times New Roman" panose="02020603050405020304" pitchFamily="18" charset="0"/>
                  <a:sym typeface="HK Grotesk Light"/>
                </a:rPr>
                <a:t>Еббв-Вейл</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 у Південному Уельсі. Це колишній депресивний промисловий регіон, який за рахунок коштів ЄС отримав новий коледж, спортивний центр, дороги, оновлену інфраструктуру – всюди таблички “фінансовано </a:t>
              </a:r>
              <a:r>
                <a:rPr lang="uk-UA" sz="2000" dirty="0" smtClean="0">
                  <a:solidFill>
                    <a:srgbClr val="09427D"/>
                  </a:solidFill>
                  <a:latin typeface="Times New Roman" panose="02020603050405020304" pitchFamily="18" charset="0"/>
                  <a:ea typeface="HK Grotesk Light"/>
                  <a:cs typeface="Times New Roman" panose="02020603050405020304" pitchFamily="18" charset="0"/>
                  <a:sym typeface="HK Grotesk Light"/>
                </a:rPr>
                <a:t>Євросоюзом”. Попри </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це, 62% мешканців проголосували за вихід з ЄС. Багато з них щиро казали журналістці, що “ЄС для них нічого не зробив” та що вони втомилися від “іммігрантів і біженців” – хоча в місті майже немає іммігрантів, і статистика показує один із найнижчих рівнів міграції в </a:t>
              </a:r>
              <a:r>
                <a:rPr lang="uk-UA" sz="2000" dirty="0" smtClean="0">
                  <a:solidFill>
                    <a:srgbClr val="09427D"/>
                  </a:solidFill>
                  <a:latin typeface="Times New Roman" panose="02020603050405020304" pitchFamily="18" charset="0"/>
                  <a:ea typeface="HK Grotesk Light"/>
                  <a:cs typeface="Times New Roman" panose="02020603050405020304" pitchFamily="18" charset="0"/>
                  <a:sym typeface="HK Grotesk Light"/>
                </a:rPr>
                <a:t>країні.</a:t>
              </a:r>
            </a:p>
            <a:p>
              <a:pPr lvl="0" algn="just"/>
              <a:r>
                <a:rPr lang="uk-UA" sz="2000" dirty="0" smtClean="0">
                  <a:solidFill>
                    <a:srgbClr val="09427D"/>
                  </a:solidFill>
                  <a:latin typeface="Times New Roman" panose="02020603050405020304" pitchFamily="18" charset="0"/>
                  <a:ea typeface="HK Grotesk Light"/>
                  <a:cs typeface="Times New Roman" panose="02020603050405020304" pitchFamily="18" charset="0"/>
                  <a:sym typeface="HK Grotesk Light"/>
                </a:rPr>
                <a:t>Питання</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 звідки взялися ці страхи й уявлення</a:t>
              </a:r>
              <a:r>
                <a:rPr lang="uk-UA" sz="2000" dirty="0" smtClean="0">
                  <a:solidFill>
                    <a:srgbClr val="09427D"/>
                  </a:solidFill>
                  <a:latin typeface="Times New Roman" panose="02020603050405020304" pitchFamily="18" charset="0"/>
                  <a:ea typeface="HK Grotesk Light"/>
                  <a:cs typeface="Times New Roman" panose="02020603050405020304" pitchFamily="18" charset="0"/>
                  <a:sym typeface="HK Grotesk Light"/>
                </a:rPr>
                <a:t>?</a:t>
              </a:r>
            </a:p>
            <a:p>
              <a:pPr lvl="0" algn="just"/>
              <a:endPar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endParaRPr>
            </a:p>
            <a:p>
              <a:pPr lvl="0" algn="just"/>
              <a:r>
                <a:rPr lang="uk-UA" sz="2000" dirty="0" smtClean="0">
                  <a:solidFill>
                    <a:srgbClr val="09427D"/>
                  </a:solidFill>
                  <a:latin typeface="Times New Roman" panose="02020603050405020304" pitchFamily="18" charset="0"/>
                  <a:ea typeface="HK Grotesk Light"/>
                  <a:cs typeface="Times New Roman" panose="02020603050405020304" pitchFamily="18" charset="0"/>
                  <a:sym typeface="HK Grotesk Light"/>
                </a:rPr>
                <a:t>2</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 Невидимий вплив </a:t>
              </a:r>
              <a:r>
                <a:rPr lang="en-US"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Facebook </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і “темна” </a:t>
              </a:r>
              <a:r>
                <a:rPr lang="uk-UA" sz="2000" dirty="0" smtClean="0">
                  <a:solidFill>
                    <a:srgbClr val="09427D"/>
                  </a:solidFill>
                  <a:latin typeface="Times New Roman" panose="02020603050405020304" pitchFamily="18" charset="0"/>
                  <a:ea typeface="HK Grotesk Light"/>
                  <a:cs typeface="Times New Roman" panose="02020603050405020304" pitchFamily="18" charset="0"/>
                  <a:sym typeface="HK Grotesk Light"/>
                </a:rPr>
                <a:t>реклама</a:t>
              </a:r>
            </a:p>
            <a:p>
              <a:pPr lvl="0" algn="just"/>
              <a:r>
                <a:rPr lang="uk-UA" sz="2000" dirty="0" smtClean="0">
                  <a:solidFill>
                    <a:srgbClr val="09427D"/>
                  </a:solidFill>
                  <a:latin typeface="Times New Roman" panose="02020603050405020304" pitchFamily="18" charset="0"/>
                  <a:ea typeface="HK Grotesk Light"/>
                  <a:cs typeface="Times New Roman" panose="02020603050405020304" pitchFamily="18" charset="0"/>
                  <a:sym typeface="HK Grotesk Light"/>
                </a:rPr>
                <a:t>Відповідь </a:t>
              </a:r>
              <a:r>
                <a:rPr lang="uk-UA" sz="2000" dirty="0" err="1">
                  <a:solidFill>
                    <a:srgbClr val="09427D"/>
                  </a:solidFill>
                  <a:latin typeface="Times New Roman" panose="02020603050405020304" pitchFamily="18" charset="0"/>
                  <a:ea typeface="HK Grotesk Light"/>
                  <a:cs typeface="Times New Roman" panose="02020603050405020304" pitchFamily="18" charset="0"/>
                  <a:sym typeface="HK Grotesk Light"/>
                </a:rPr>
                <a:t>Кедволладр</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 знаходить у </a:t>
              </a:r>
              <a:r>
                <a:rPr lang="en-US"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Facebook. </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Жінка з </a:t>
              </a:r>
              <a:r>
                <a:rPr lang="uk-UA" sz="2000" dirty="0" err="1">
                  <a:solidFill>
                    <a:srgbClr val="09427D"/>
                  </a:solidFill>
                  <a:latin typeface="Times New Roman" panose="02020603050405020304" pitchFamily="18" charset="0"/>
                  <a:ea typeface="HK Grotesk Light"/>
                  <a:cs typeface="Times New Roman" panose="02020603050405020304" pitchFamily="18" charset="0"/>
                  <a:sym typeface="HK Grotesk Light"/>
                </a:rPr>
                <a:t>Еббв-Вейлу</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 сказала їй, що всі “страшилки” про турецьких мігрантів, біженців і </a:t>
              </a:r>
              <a:r>
                <a:rPr lang="uk-UA" sz="2000" dirty="0" err="1">
                  <a:solidFill>
                    <a:srgbClr val="09427D"/>
                  </a:solidFill>
                  <a:latin typeface="Times New Roman" panose="02020603050405020304" pitchFamily="18" charset="0"/>
                  <a:ea typeface="HK Grotesk Light"/>
                  <a:cs typeface="Times New Roman" panose="02020603050405020304" pitchFamily="18" charset="0"/>
                  <a:sym typeface="HK Grotesk Light"/>
                </a:rPr>
                <a:t>т.п</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 вона бачила саме у </a:t>
              </a:r>
              <a:r>
                <a:rPr lang="en-US" sz="2000" dirty="0" smtClean="0">
                  <a:solidFill>
                    <a:srgbClr val="09427D"/>
                  </a:solidFill>
                  <a:latin typeface="Times New Roman" panose="02020603050405020304" pitchFamily="18" charset="0"/>
                  <a:ea typeface="HK Grotesk Light"/>
                  <a:cs typeface="Times New Roman" panose="02020603050405020304" pitchFamily="18" charset="0"/>
                  <a:sym typeface="HK Grotesk Light"/>
                </a:rPr>
                <a:t>Facebook</a:t>
              </a:r>
              <a:r>
                <a:rPr lang="uk-UA" sz="2000" dirty="0" smtClean="0">
                  <a:solidFill>
                    <a:srgbClr val="09427D"/>
                  </a:solidFill>
                  <a:latin typeface="Times New Roman" panose="02020603050405020304" pitchFamily="18" charset="0"/>
                  <a:ea typeface="HK Grotesk Light"/>
                  <a:cs typeface="Times New Roman" panose="02020603050405020304" pitchFamily="18" charset="0"/>
                  <a:sym typeface="HK Grotesk Light"/>
                </a:rPr>
                <a:t>. </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Журналістка спробувала знайти цю рекламу – і не </a:t>
              </a:r>
              <a:r>
                <a:rPr lang="uk-UA" sz="2000" dirty="0" err="1">
                  <a:solidFill>
                    <a:srgbClr val="09427D"/>
                  </a:solidFill>
                  <a:latin typeface="Times New Roman" panose="02020603050405020304" pitchFamily="18" charset="0"/>
                  <a:ea typeface="HK Grotesk Light"/>
                  <a:cs typeface="Times New Roman" panose="02020603050405020304" pitchFamily="18" charset="0"/>
                  <a:sym typeface="HK Grotesk Light"/>
                </a:rPr>
                <a:t>змогла:немає</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 відкритого архіву політичних оголошень</a:t>
              </a:r>
              <a:r>
                <a:rPr lang="uk-UA" sz="2000" dirty="0" smtClean="0">
                  <a:solidFill>
                    <a:srgbClr val="09427D"/>
                  </a:solidFill>
                  <a:latin typeface="Times New Roman" panose="02020603050405020304" pitchFamily="18" charset="0"/>
                  <a:ea typeface="HK Grotesk Light"/>
                  <a:cs typeface="Times New Roman" panose="02020603050405020304" pitchFamily="18" charset="0"/>
                  <a:sym typeface="HK Grotesk Light"/>
                </a:rPr>
                <a:t>; кожен </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бачить лише свою стрічку, а потім вона зникає</a:t>
              </a:r>
              <a:r>
                <a:rPr lang="uk-UA" sz="2000" dirty="0" smtClean="0">
                  <a:solidFill>
                    <a:srgbClr val="09427D"/>
                  </a:solidFill>
                  <a:latin typeface="Times New Roman" panose="02020603050405020304" pitchFamily="18" charset="0"/>
                  <a:ea typeface="HK Grotesk Light"/>
                  <a:cs typeface="Times New Roman" panose="02020603050405020304" pitchFamily="18" charset="0"/>
                  <a:sym typeface="HK Grotesk Light"/>
                </a:rPr>
                <a:t>; дослідити</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 хто що бачив, хто заплатив, на кого </a:t>
              </a:r>
              <a:r>
                <a:rPr lang="uk-UA" sz="2000" dirty="0" err="1">
                  <a:solidFill>
                    <a:srgbClr val="09427D"/>
                  </a:solidFill>
                  <a:latin typeface="Times New Roman" panose="02020603050405020304" pitchFamily="18" charset="0"/>
                  <a:ea typeface="HK Grotesk Light"/>
                  <a:cs typeface="Times New Roman" panose="02020603050405020304" pitchFamily="18" charset="0"/>
                  <a:sym typeface="HK Grotesk Light"/>
                </a:rPr>
                <a:t>таргетували</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 майже неможливо</a:t>
              </a:r>
              <a:r>
                <a:rPr lang="uk-UA" sz="2000" dirty="0" smtClean="0">
                  <a:solidFill>
                    <a:srgbClr val="09427D"/>
                  </a:solidFill>
                  <a:latin typeface="Times New Roman" panose="02020603050405020304" pitchFamily="18" charset="0"/>
                  <a:ea typeface="HK Grotesk Light"/>
                  <a:cs typeface="Times New Roman" panose="02020603050405020304" pitchFamily="18" charset="0"/>
                  <a:sym typeface="HK Grotesk Light"/>
                </a:rPr>
                <a:t>. Тобто </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референдум фактично відбувався “у темряві” – у закритому середовищі алгоритмів </a:t>
              </a:r>
              <a:r>
                <a:rPr lang="en-US"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Facebook, </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де</a:t>
              </a:r>
              <a:r>
                <a:rPr lang="uk-UA" sz="2000" dirty="0" smtClean="0">
                  <a:solidFill>
                    <a:srgbClr val="09427D"/>
                  </a:solidFill>
                  <a:latin typeface="Times New Roman" panose="02020603050405020304" pitchFamily="18" charset="0"/>
                  <a:ea typeface="HK Grotesk Light"/>
                  <a:cs typeface="Times New Roman" panose="02020603050405020304" pitchFamily="18" charset="0"/>
                  <a:sym typeface="HK Grotesk Light"/>
                </a:rPr>
                <a:t>: реклама </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не прозора</a:t>
              </a:r>
              <a:r>
                <a:rPr lang="uk-UA" sz="2000" dirty="0" smtClean="0">
                  <a:solidFill>
                    <a:srgbClr val="09427D"/>
                  </a:solidFill>
                  <a:latin typeface="Times New Roman" panose="02020603050405020304" pitchFamily="18" charset="0"/>
                  <a:ea typeface="HK Grotesk Light"/>
                  <a:cs typeface="Times New Roman" panose="02020603050405020304" pitchFamily="18" charset="0"/>
                  <a:sym typeface="HK Grotesk Light"/>
                </a:rPr>
                <a:t>; суми</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 джерела коштів і навіть громадянство замовників невідомі</a:t>
              </a:r>
              <a:r>
                <a:rPr lang="uk-UA" sz="2000" dirty="0" smtClean="0">
                  <a:solidFill>
                    <a:srgbClr val="09427D"/>
                  </a:solidFill>
                  <a:latin typeface="Times New Roman" panose="02020603050405020304" pitchFamily="18" charset="0"/>
                  <a:ea typeface="HK Grotesk Light"/>
                  <a:cs typeface="Times New Roman" panose="02020603050405020304" pitchFamily="18" charset="0"/>
                  <a:sym typeface="HK Grotesk Light"/>
                </a:rPr>
                <a:t>; класичні </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виборчі закони (ліміти на фінансування, прозора агітація) просто не працюють в </a:t>
              </a:r>
              <a:r>
                <a:rPr lang="uk-UA" sz="2000" dirty="0" smtClean="0">
                  <a:solidFill>
                    <a:srgbClr val="09427D"/>
                  </a:solidFill>
                  <a:latin typeface="Times New Roman" panose="02020603050405020304" pitchFamily="18" charset="0"/>
                  <a:ea typeface="HK Grotesk Light"/>
                  <a:cs typeface="Times New Roman" panose="02020603050405020304" pitchFamily="18" charset="0"/>
                  <a:sym typeface="HK Grotesk Light"/>
                </a:rPr>
                <a:t>онлайн-середовищі.</a:t>
              </a:r>
            </a:p>
            <a:p>
              <a:pPr lvl="0" algn="just"/>
              <a:endPar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endParaRPr>
            </a:p>
            <a:p>
              <a:pPr lvl="0" algn="just"/>
              <a:r>
                <a:rPr lang="uk-UA" sz="2000" dirty="0" smtClean="0">
                  <a:solidFill>
                    <a:srgbClr val="09427D"/>
                  </a:solidFill>
                  <a:latin typeface="Times New Roman" panose="02020603050405020304" pitchFamily="18" charset="0"/>
                  <a:ea typeface="HK Grotesk Light"/>
                  <a:cs typeface="Times New Roman" panose="02020603050405020304" pitchFamily="18" charset="0"/>
                  <a:sym typeface="HK Grotesk Light"/>
                </a:rPr>
                <a:t>3</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 Порушення законів, чорні гроші й </a:t>
              </a:r>
              <a:r>
                <a:rPr lang="uk-UA" sz="2000" dirty="0" smtClean="0">
                  <a:solidFill>
                    <a:srgbClr val="09427D"/>
                  </a:solidFill>
                  <a:latin typeface="Times New Roman" panose="02020603050405020304" pitchFamily="18" charset="0"/>
                  <a:ea typeface="HK Grotesk Light"/>
                  <a:cs typeface="Times New Roman" panose="02020603050405020304" pitchFamily="18" charset="0"/>
                  <a:sym typeface="HK Grotesk Light"/>
                </a:rPr>
                <a:t>брехня</a:t>
              </a:r>
            </a:p>
            <a:p>
              <a:pPr lvl="0" algn="just"/>
              <a:r>
                <a:rPr lang="uk-UA" sz="2000" dirty="0" err="1" smtClean="0">
                  <a:solidFill>
                    <a:srgbClr val="09427D"/>
                  </a:solidFill>
                  <a:latin typeface="Times New Roman" panose="02020603050405020304" pitchFamily="18" charset="0"/>
                  <a:ea typeface="HK Grotesk Light"/>
                  <a:cs typeface="Times New Roman" panose="02020603050405020304" pitchFamily="18" charset="0"/>
                  <a:sym typeface="HK Grotesk Light"/>
                </a:rPr>
                <a:t>Кедволладр</a:t>
              </a:r>
              <a:r>
                <a:rPr lang="uk-UA" sz="2000" dirty="0" smtClean="0">
                  <a:solidFill>
                    <a:srgbClr val="09427D"/>
                  </a:solidFill>
                  <a:latin typeface="Times New Roman" panose="02020603050405020304" pitchFamily="18" charset="0"/>
                  <a:ea typeface="HK Grotesk Light"/>
                  <a:cs typeface="Times New Roman" panose="02020603050405020304" pitchFamily="18" charset="0"/>
                  <a:sym typeface="HK Grotesk Light"/>
                </a:rPr>
                <a:t> </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нагадує, що у Британії історично обмежували витрати на вибори, щоб багаті не могли просто “купити” електорат. Але онлайн-платформи це обмеження </a:t>
              </a:r>
              <a:r>
                <a:rPr lang="uk-UA" sz="2000" dirty="0" err="1">
                  <a:solidFill>
                    <a:srgbClr val="09427D"/>
                  </a:solidFill>
                  <a:latin typeface="Times New Roman" panose="02020603050405020304" pitchFamily="18" charset="0"/>
                  <a:ea typeface="HK Grotesk Light"/>
                  <a:cs typeface="Times New Roman" panose="02020603050405020304" pitchFamily="18" charset="0"/>
                  <a:sym typeface="HK Grotesk Light"/>
                </a:rPr>
                <a:t>зламали:на</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 </a:t>
              </a:r>
              <a:r>
                <a:rPr lang="uk-UA" sz="2000" dirty="0" err="1">
                  <a:solidFill>
                    <a:srgbClr val="09427D"/>
                  </a:solidFill>
                  <a:latin typeface="Times New Roman" panose="02020603050405020304" pitchFamily="18" charset="0"/>
                  <a:ea typeface="HK Grotesk Light"/>
                  <a:cs typeface="Times New Roman" panose="02020603050405020304" pitchFamily="18" charset="0"/>
                  <a:sym typeface="HK Grotesk Light"/>
                </a:rPr>
                <a:t>таргетовану</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 рекламу у </a:t>
              </a:r>
              <a:r>
                <a:rPr lang="en-US"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Facebook, Google, YouTube </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можна витрачати будь-які суми, і це майже неможливо відстежити</a:t>
              </a:r>
              <a:r>
                <a:rPr lang="uk-UA" sz="2000" dirty="0" smtClean="0">
                  <a:solidFill>
                    <a:srgbClr val="09427D"/>
                  </a:solidFill>
                  <a:latin typeface="Times New Roman" panose="02020603050405020304" pitchFamily="18" charset="0"/>
                  <a:ea typeface="HK Grotesk Light"/>
                  <a:cs typeface="Times New Roman" panose="02020603050405020304" pitchFamily="18" charset="0"/>
                  <a:sym typeface="HK Grotesk Light"/>
                </a:rPr>
                <a:t>; частина </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коштів на кампанію “</a:t>
              </a:r>
              <a:r>
                <a:rPr lang="en-US"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Vote Leave” </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виявилась незаконною – понад 750 тис. фунтів, через що виборча комісія передала справу </a:t>
              </a:r>
              <a:r>
                <a:rPr lang="uk-UA" sz="2000" dirty="0" smtClean="0">
                  <a:solidFill>
                    <a:srgbClr val="09427D"/>
                  </a:solidFill>
                  <a:latin typeface="Times New Roman" panose="02020603050405020304" pitchFamily="18" charset="0"/>
                  <a:ea typeface="HK Grotesk Light"/>
                  <a:cs typeface="Times New Roman" panose="02020603050405020304" pitchFamily="18" charset="0"/>
                  <a:sym typeface="HK Grotesk Light"/>
                </a:rPr>
                <a:t>поліції; інша </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про-</a:t>
              </a:r>
              <a:r>
                <a:rPr lang="uk-UA" sz="2000" dirty="0" err="1">
                  <a:solidFill>
                    <a:srgbClr val="09427D"/>
                  </a:solidFill>
                  <a:latin typeface="Times New Roman" panose="02020603050405020304" pitchFamily="18" charset="0"/>
                  <a:ea typeface="HK Grotesk Light"/>
                  <a:cs typeface="Times New Roman" panose="02020603050405020304" pitchFamily="18" charset="0"/>
                  <a:sym typeface="HK Grotesk Light"/>
                </a:rPr>
                <a:t>Брекзит</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 група, пов’язана з </a:t>
              </a:r>
              <a:r>
                <a:rPr lang="uk-UA" sz="2000" dirty="0" err="1">
                  <a:solidFill>
                    <a:srgbClr val="09427D"/>
                  </a:solidFill>
                  <a:latin typeface="Times New Roman" panose="02020603050405020304" pitchFamily="18" charset="0"/>
                  <a:ea typeface="HK Grotesk Light"/>
                  <a:cs typeface="Times New Roman" panose="02020603050405020304" pitchFamily="18" charset="0"/>
                  <a:sym typeface="HK Grotesk Light"/>
                </a:rPr>
                <a:t>Найджелом</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 </a:t>
              </a:r>
              <a:r>
                <a:rPr lang="uk-UA" sz="2000" dirty="0" err="1">
                  <a:solidFill>
                    <a:srgbClr val="09427D"/>
                  </a:solidFill>
                  <a:latin typeface="Times New Roman" panose="02020603050405020304" pitchFamily="18" charset="0"/>
                  <a:ea typeface="HK Grotesk Light"/>
                  <a:cs typeface="Times New Roman" panose="02020603050405020304" pitchFamily="18" charset="0"/>
                  <a:sym typeface="HK Grotesk Light"/>
                </a:rPr>
                <a:t>Фараджем</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 та бізнесменом </a:t>
              </a:r>
              <a:r>
                <a:rPr lang="uk-UA" sz="2000" dirty="0" err="1">
                  <a:solidFill>
                    <a:srgbClr val="09427D"/>
                  </a:solidFill>
                  <a:latin typeface="Times New Roman" panose="02020603050405020304" pitchFamily="18" charset="0"/>
                  <a:ea typeface="HK Grotesk Light"/>
                  <a:cs typeface="Times New Roman" panose="02020603050405020304" pitchFamily="18" charset="0"/>
                  <a:sym typeface="HK Grotesk Light"/>
                </a:rPr>
                <a:t>Арроном</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 </a:t>
              </a:r>
              <a:r>
                <a:rPr lang="uk-UA" sz="2000" dirty="0" err="1">
                  <a:solidFill>
                    <a:srgbClr val="09427D"/>
                  </a:solidFill>
                  <a:latin typeface="Times New Roman" panose="02020603050405020304" pitchFamily="18" charset="0"/>
                  <a:ea typeface="HK Grotesk Light"/>
                  <a:cs typeface="Times New Roman" panose="02020603050405020304" pitchFamily="18" charset="0"/>
                  <a:sym typeface="HK Grotesk Light"/>
                </a:rPr>
                <a:t>Бенксом</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 теж фігурувала у порушеннях виборчого законодавства й законів про захист даних, а походження коштів викликало підозри (чи не було вони іноземними</a:t>
              </a:r>
              <a:r>
                <a:rPr lang="uk-UA" sz="2000" dirty="0" smtClean="0">
                  <a:solidFill>
                    <a:srgbClr val="09427D"/>
                  </a:solidFill>
                  <a:latin typeface="Times New Roman" panose="02020603050405020304" pitchFamily="18" charset="0"/>
                  <a:ea typeface="HK Grotesk Light"/>
                  <a:cs typeface="Times New Roman" panose="02020603050405020304" pitchFamily="18" charset="0"/>
                  <a:sym typeface="HK Grotesk Light"/>
                </a:rPr>
                <a:t>). До </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цього додається масштабна дезінформація: реклами про нібито неминучий вступ Туреччини до ЄС, потоки історій про “</a:t>
              </a:r>
              <a:r>
                <a:rPr lang="uk-UA" sz="2000" dirty="0" err="1">
                  <a:solidFill>
                    <a:srgbClr val="09427D"/>
                  </a:solidFill>
                  <a:latin typeface="Times New Roman" panose="02020603050405020304" pitchFamily="18" charset="0"/>
                  <a:ea typeface="HK Grotesk Light"/>
                  <a:cs typeface="Times New Roman" panose="02020603050405020304" pitchFamily="18" charset="0"/>
                  <a:sym typeface="HK Grotesk Light"/>
                </a:rPr>
                <a:t>наповзання</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 мігрантів”, які </a:t>
              </a:r>
              <a:r>
                <a:rPr lang="uk-UA" sz="2000" dirty="0" err="1">
                  <a:solidFill>
                    <a:srgbClr val="09427D"/>
                  </a:solidFill>
                  <a:latin typeface="Times New Roman" panose="02020603050405020304" pitchFamily="18" charset="0"/>
                  <a:ea typeface="HK Grotesk Light"/>
                  <a:cs typeface="Times New Roman" panose="02020603050405020304" pitchFamily="18" charset="0"/>
                  <a:sym typeface="HK Grotesk Light"/>
                </a:rPr>
                <a:t>таргетувалися</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 на вузькі групи людей, чутливих до цих страхів. Більшість громадян цієї реклами ніколи не бачила – вона була націлена лише на тих, кого алгоритми вважали найбільш вразливими до таких </a:t>
              </a:r>
              <a:r>
                <a:rPr lang="uk-UA" sz="2000" dirty="0" smtClean="0">
                  <a:solidFill>
                    <a:srgbClr val="09427D"/>
                  </a:solidFill>
                  <a:latin typeface="Times New Roman" panose="02020603050405020304" pitchFamily="18" charset="0"/>
                  <a:ea typeface="HK Grotesk Light"/>
                  <a:cs typeface="Times New Roman" panose="02020603050405020304" pitchFamily="18" charset="0"/>
                  <a:sym typeface="HK Grotesk Light"/>
                </a:rPr>
                <a:t>меседжів</a:t>
              </a:r>
            </a:p>
          </p:txBody>
        </p:sp>
      </p:grpSp>
    </p:spTree>
    <p:extLst>
      <p:ext uri="{BB962C8B-B14F-4D97-AF65-F5344CB8AC3E}">
        <p14:creationId xmlns:p14="http://schemas.microsoft.com/office/powerpoint/2010/main" val="42518182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5" name="TextBox 5"/>
          <p:cNvSpPr txBox="1"/>
          <p:nvPr/>
        </p:nvSpPr>
        <p:spPr>
          <a:xfrm>
            <a:off x="194855" y="877841"/>
            <a:ext cx="11032604" cy="8617744"/>
          </a:xfrm>
          <a:prstGeom prst="rect">
            <a:avLst/>
          </a:prstGeom>
        </p:spPr>
        <p:txBody>
          <a:bodyPr wrap="square" lIns="0" tIns="0" rIns="0" bIns="0" rtlCol="0" anchor="t">
            <a:spAutoFit/>
          </a:bodyPr>
          <a:lstStyle/>
          <a:p>
            <a:pPr lvl="0" algn="just"/>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4. </a:t>
            </a:r>
            <a:r>
              <a:rPr lang="en-US"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Cambridge </a:t>
            </a:r>
            <a:r>
              <a:rPr lang="en-US" sz="2000" dirty="0" err="1">
                <a:solidFill>
                  <a:srgbClr val="09427D"/>
                </a:solidFill>
                <a:latin typeface="Times New Roman" panose="02020603050405020304" pitchFamily="18" charset="0"/>
                <a:ea typeface="HK Grotesk Light"/>
                <a:cs typeface="Times New Roman" panose="02020603050405020304" pitchFamily="18" charset="0"/>
                <a:sym typeface="HK Grotesk Light"/>
              </a:rPr>
              <a:t>Analytica</a:t>
            </a:r>
            <a:r>
              <a:rPr lang="en-US"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 </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маніпуляції персональними </a:t>
            </a:r>
            <a:r>
              <a:rPr lang="uk-UA" sz="2000" dirty="0" smtClean="0">
                <a:solidFill>
                  <a:srgbClr val="09427D"/>
                </a:solidFill>
                <a:latin typeface="Times New Roman" panose="02020603050405020304" pitchFamily="18" charset="0"/>
                <a:ea typeface="HK Grotesk Light"/>
                <a:cs typeface="Times New Roman" panose="02020603050405020304" pitchFamily="18" charset="0"/>
                <a:sym typeface="HK Grotesk Light"/>
              </a:rPr>
              <a:t>даними</a:t>
            </a:r>
          </a:p>
          <a:p>
            <a:pPr lvl="0" algn="just"/>
            <a:r>
              <a:rPr lang="uk-UA" sz="2000" dirty="0" smtClean="0">
                <a:solidFill>
                  <a:srgbClr val="09427D"/>
                </a:solidFill>
                <a:latin typeface="Times New Roman" panose="02020603050405020304" pitchFamily="18" charset="0"/>
                <a:ea typeface="HK Grotesk Light"/>
                <a:cs typeface="Times New Roman" panose="02020603050405020304" pitchFamily="18" charset="0"/>
                <a:sym typeface="HK Grotesk Light"/>
              </a:rPr>
              <a:t>Журналістка </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розповідає про розслідування щодо </a:t>
            </a:r>
            <a:r>
              <a:rPr lang="en-US"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Cambridge </a:t>
            </a:r>
            <a:r>
              <a:rPr lang="en-US" sz="2000" dirty="0" err="1">
                <a:solidFill>
                  <a:srgbClr val="09427D"/>
                </a:solidFill>
                <a:latin typeface="Times New Roman" panose="02020603050405020304" pitchFamily="18" charset="0"/>
                <a:ea typeface="HK Grotesk Light"/>
                <a:cs typeface="Times New Roman" panose="02020603050405020304" pitchFamily="18" charset="0"/>
                <a:sym typeface="HK Grotesk Light"/>
              </a:rPr>
              <a:t>Analytica</a:t>
            </a:r>
            <a:r>
              <a:rPr lang="en-US"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 </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За її словами, ця компанія, яка працювала і на </a:t>
            </a:r>
            <a:r>
              <a:rPr lang="uk-UA" sz="2000" dirty="0" err="1">
                <a:solidFill>
                  <a:srgbClr val="09427D"/>
                </a:solidFill>
                <a:latin typeface="Times New Roman" panose="02020603050405020304" pitchFamily="18" charset="0"/>
                <a:ea typeface="HK Grotesk Light"/>
                <a:cs typeface="Times New Roman" panose="02020603050405020304" pitchFamily="18" charset="0"/>
                <a:sym typeface="HK Grotesk Light"/>
              </a:rPr>
              <a:t>Трампа</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 і на </a:t>
            </a:r>
            <a:r>
              <a:rPr lang="en-US"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Brexit, </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незаконно зібрала дані близько 87 мільйонів профілів </a:t>
            </a:r>
            <a:r>
              <a:rPr lang="en-US"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Facebook </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для побудови “психологічних профілів” </a:t>
            </a:r>
            <a:r>
              <a:rPr lang="uk-UA" sz="2000" dirty="0" smtClean="0">
                <a:solidFill>
                  <a:srgbClr val="09427D"/>
                </a:solidFill>
                <a:latin typeface="Times New Roman" panose="02020603050405020304" pitchFamily="18" charset="0"/>
                <a:ea typeface="HK Grotesk Light"/>
                <a:cs typeface="Times New Roman" panose="02020603050405020304" pitchFamily="18" charset="0"/>
                <a:sym typeface="HK Grotesk Light"/>
              </a:rPr>
              <a:t>виборців. На </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основі цих профілів визначалися персональні страхи і слабкі місця людей, після чого їм показували максимально релевантну політичну рекламу. Фактично йдеться про масовий експеримент із </a:t>
            </a:r>
            <a:r>
              <a:rPr lang="uk-UA" sz="2000" dirty="0" err="1">
                <a:solidFill>
                  <a:srgbClr val="09427D"/>
                </a:solidFill>
                <a:latin typeface="Times New Roman" panose="02020603050405020304" pitchFamily="18" charset="0"/>
                <a:ea typeface="HK Grotesk Light"/>
                <a:cs typeface="Times New Roman" panose="02020603050405020304" pitchFamily="18" charset="0"/>
                <a:sym typeface="HK Grotesk Light"/>
              </a:rPr>
              <a:t>мікротаргетингових</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 політичних маніпуляцій, коли кожен отримує “свою” версію реальності</a:t>
            </a:r>
            <a:r>
              <a:rPr lang="uk-UA" sz="2000" dirty="0" smtClean="0">
                <a:solidFill>
                  <a:srgbClr val="09427D"/>
                </a:solidFill>
                <a:latin typeface="Times New Roman" panose="02020603050405020304" pitchFamily="18" charset="0"/>
                <a:ea typeface="HK Grotesk Light"/>
                <a:cs typeface="Times New Roman" panose="02020603050405020304" pitchFamily="18" charset="0"/>
                <a:sym typeface="HK Grotesk Light"/>
              </a:rPr>
              <a:t>. </a:t>
            </a:r>
            <a:r>
              <a:rPr lang="en-US" sz="2000" dirty="0" smtClean="0">
                <a:solidFill>
                  <a:srgbClr val="09427D"/>
                </a:solidFill>
                <a:latin typeface="Times New Roman" panose="02020603050405020304" pitchFamily="18" charset="0"/>
                <a:ea typeface="HK Grotesk Light"/>
                <a:cs typeface="Times New Roman" panose="02020603050405020304" pitchFamily="18" charset="0"/>
                <a:sym typeface="HK Grotesk Light"/>
              </a:rPr>
              <a:t>Facebook</a:t>
            </a:r>
            <a:r>
              <a:rPr lang="en-US"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 </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за її словами, намагався перешкодити публікації розслідування, погрожуючи позовом – що тільки доводить, наскільки болючою була тема для </a:t>
            </a:r>
            <a:r>
              <a:rPr lang="uk-UA" sz="2000" dirty="0" err="1" smtClean="0">
                <a:solidFill>
                  <a:srgbClr val="09427D"/>
                </a:solidFill>
                <a:latin typeface="Times New Roman" panose="02020603050405020304" pitchFamily="18" charset="0"/>
                <a:ea typeface="HK Grotesk Light"/>
                <a:cs typeface="Times New Roman" panose="02020603050405020304" pitchFamily="18" charset="0"/>
                <a:sym typeface="HK Grotesk Light"/>
              </a:rPr>
              <a:t>компані</a:t>
            </a:r>
            <a:r>
              <a:rPr lang="uk-UA" sz="2000" dirty="0" smtClean="0">
                <a:solidFill>
                  <a:srgbClr val="09427D"/>
                </a:solidFill>
                <a:latin typeface="Times New Roman" panose="02020603050405020304" pitchFamily="18" charset="0"/>
                <a:ea typeface="HK Grotesk Light"/>
                <a:cs typeface="Times New Roman" panose="02020603050405020304" pitchFamily="18" charset="0"/>
                <a:sym typeface="HK Grotesk Light"/>
              </a:rPr>
              <a:t>.</a:t>
            </a:r>
          </a:p>
          <a:p>
            <a:pPr lvl="0" algn="just"/>
            <a:endPar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endParaRPr>
          </a:p>
          <a:p>
            <a:pPr lvl="0" algn="just"/>
            <a:r>
              <a:rPr lang="uk-UA" sz="2000" dirty="0" smtClean="0">
                <a:solidFill>
                  <a:srgbClr val="09427D"/>
                </a:solidFill>
                <a:latin typeface="Times New Roman" panose="02020603050405020304" pitchFamily="18" charset="0"/>
                <a:ea typeface="HK Grotesk Light"/>
                <a:cs typeface="Times New Roman" panose="02020603050405020304" pitchFamily="18" charset="0"/>
                <a:sym typeface="HK Grotesk Light"/>
              </a:rPr>
              <a:t>5</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 Зламана демократія і “канарка в шахті</a:t>
            </a:r>
            <a:r>
              <a:rPr lang="uk-UA" sz="2000" dirty="0" smtClean="0">
                <a:solidFill>
                  <a:srgbClr val="09427D"/>
                </a:solidFill>
                <a:latin typeface="Times New Roman" panose="02020603050405020304" pitchFamily="18" charset="0"/>
                <a:ea typeface="HK Grotesk Light"/>
                <a:cs typeface="Times New Roman" panose="02020603050405020304" pitchFamily="18" charset="0"/>
                <a:sym typeface="HK Grotesk Light"/>
              </a:rPr>
              <a:t>”</a:t>
            </a:r>
          </a:p>
          <a:p>
            <a:pPr lvl="0" algn="just"/>
            <a:r>
              <a:rPr lang="uk-UA" sz="2000" dirty="0" err="1" smtClean="0">
                <a:solidFill>
                  <a:srgbClr val="09427D"/>
                </a:solidFill>
                <a:latin typeface="Times New Roman" panose="02020603050405020304" pitchFamily="18" charset="0"/>
                <a:ea typeface="HK Grotesk Light"/>
                <a:cs typeface="Times New Roman" panose="02020603050405020304" pitchFamily="18" charset="0"/>
                <a:sym typeface="HK Grotesk Light"/>
              </a:rPr>
              <a:t>Кедволладр</a:t>
            </a:r>
            <a:r>
              <a:rPr lang="uk-UA" sz="2000" dirty="0" smtClean="0">
                <a:solidFill>
                  <a:srgbClr val="09427D"/>
                </a:solidFill>
                <a:latin typeface="Times New Roman" panose="02020603050405020304" pitchFamily="18" charset="0"/>
                <a:ea typeface="HK Grotesk Light"/>
                <a:cs typeface="Times New Roman" panose="02020603050405020304" pitchFamily="18" charset="0"/>
                <a:sym typeface="HK Grotesk Light"/>
              </a:rPr>
              <a:t> </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робить ширший висновок</a:t>
            </a:r>
            <a:r>
              <a:rPr lang="uk-UA" sz="2000" dirty="0" smtClean="0">
                <a:solidFill>
                  <a:srgbClr val="09427D"/>
                </a:solidFill>
                <a:latin typeface="Times New Roman" panose="02020603050405020304" pitchFamily="18" charset="0"/>
                <a:ea typeface="HK Grotesk Light"/>
                <a:cs typeface="Times New Roman" panose="02020603050405020304" pitchFamily="18" charset="0"/>
                <a:sym typeface="HK Grotesk Light"/>
              </a:rPr>
              <a:t>: виборчі </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закони, створені для </a:t>
            </a:r>
            <a:r>
              <a:rPr lang="uk-UA" sz="2000" dirty="0" err="1">
                <a:solidFill>
                  <a:srgbClr val="09427D"/>
                </a:solidFill>
                <a:latin typeface="Times New Roman" panose="02020603050405020304" pitchFamily="18" charset="0"/>
                <a:ea typeface="HK Grotesk Light"/>
                <a:cs typeface="Times New Roman" panose="02020603050405020304" pitchFamily="18" charset="0"/>
                <a:sym typeface="HK Grotesk Light"/>
              </a:rPr>
              <a:t>офлайн</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-епохи, більше не працюють в умовах </a:t>
            </a:r>
            <a:r>
              <a:rPr lang="uk-UA" sz="2000" dirty="0" err="1">
                <a:solidFill>
                  <a:srgbClr val="09427D"/>
                </a:solidFill>
                <a:latin typeface="Times New Roman" panose="02020603050405020304" pitchFamily="18" charset="0"/>
                <a:ea typeface="HK Grotesk Light"/>
                <a:cs typeface="Times New Roman" panose="02020603050405020304" pitchFamily="18" charset="0"/>
                <a:sym typeface="HK Grotesk Light"/>
              </a:rPr>
              <a:t>соцмереж</a:t>
            </a:r>
            <a:r>
              <a:rPr lang="uk-UA" sz="2000" dirty="0" smtClean="0">
                <a:solidFill>
                  <a:srgbClr val="09427D"/>
                </a:solidFill>
                <a:latin typeface="Times New Roman" panose="02020603050405020304" pitchFamily="18" charset="0"/>
                <a:ea typeface="HK Grotesk Light"/>
                <a:cs typeface="Times New Roman" panose="02020603050405020304" pitchFamily="18" charset="0"/>
                <a:sym typeface="HK Grotesk Light"/>
              </a:rPr>
              <a:t>; безконтрольна </a:t>
            </a:r>
            <a:r>
              <a:rPr lang="uk-UA" sz="2000" dirty="0" err="1">
                <a:solidFill>
                  <a:srgbClr val="09427D"/>
                </a:solidFill>
                <a:latin typeface="Times New Roman" panose="02020603050405020304" pitchFamily="18" charset="0"/>
                <a:ea typeface="HK Grotesk Light"/>
                <a:cs typeface="Times New Roman" panose="02020603050405020304" pitchFamily="18" charset="0"/>
                <a:sym typeface="HK Grotesk Light"/>
              </a:rPr>
              <a:t>таргетована</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 реклама і “чорні скриньки” платформ роблять вибори непрозорими</a:t>
            </a:r>
            <a:r>
              <a:rPr lang="uk-UA" sz="2000" dirty="0" smtClean="0">
                <a:solidFill>
                  <a:srgbClr val="09427D"/>
                </a:solidFill>
                <a:latin typeface="Times New Roman" panose="02020603050405020304" pitchFamily="18" charset="0"/>
                <a:ea typeface="HK Grotesk Light"/>
                <a:cs typeface="Times New Roman" panose="02020603050405020304" pitchFamily="18" charset="0"/>
                <a:sym typeface="HK Grotesk Light"/>
              </a:rPr>
              <a:t>; ми </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не можемо знати, хто і як впливає на свідомість виборців, скільки грошей і звідки в це </a:t>
            </a:r>
            <a:r>
              <a:rPr lang="uk-UA" sz="2000" dirty="0" smtClean="0">
                <a:solidFill>
                  <a:srgbClr val="09427D"/>
                </a:solidFill>
                <a:latin typeface="Times New Roman" panose="02020603050405020304" pitchFamily="18" charset="0"/>
                <a:ea typeface="HK Grotesk Light"/>
                <a:cs typeface="Times New Roman" panose="02020603050405020304" pitchFamily="18" charset="0"/>
                <a:sym typeface="HK Grotesk Light"/>
              </a:rPr>
              <a:t>вкладено. Вона </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називає Британію “канаркою в шахті” – першим сигналом небезпеки: як колись пташка попереджала шахтарів про смертельний газ, так сьогодні випадок </a:t>
            </a:r>
            <a:r>
              <a:rPr lang="en-US"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Brexit </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показує, що ліберальна демократія тріскається під тиском нових </a:t>
            </a:r>
            <a:r>
              <a:rPr lang="uk-UA" sz="2000" dirty="0" smtClean="0">
                <a:solidFill>
                  <a:srgbClr val="09427D"/>
                </a:solidFill>
                <a:latin typeface="Times New Roman" panose="02020603050405020304" pitchFamily="18" charset="0"/>
                <a:ea typeface="HK Grotesk Light"/>
                <a:cs typeface="Times New Roman" panose="02020603050405020304" pitchFamily="18" charset="0"/>
                <a:sym typeface="HK Grotesk Light"/>
              </a:rPr>
              <a:t>технологій. Головна </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теза</a:t>
            </a:r>
            <a:r>
              <a:rPr lang="uk-UA" sz="2000" dirty="0" smtClean="0">
                <a:solidFill>
                  <a:srgbClr val="09427D"/>
                </a:solidFill>
                <a:latin typeface="Times New Roman" panose="02020603050405020304" pitchFamily="18" charset="0"/>
                <a:ea typeface="HK Grotesk Light"/>
                <a:cs typeface="Times New Roman" panose="02020603050405020304" pitchFamily="18" charset="0"/>
                <a:sym typeface="HK Grotesk Light"/>
              </a:rPr>
              <a:t>: те</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 що відбувається сьогодні у </a:t>
            </a:r>
            <a:r>
              <a:rPr lang="en-US"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Facebook </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та інших платформах – це не нормальна демократія, а “поширення брехні в темряві за гроші невідомого походження”, і це підривні дії, у яких технологічні гіганти стали </a:t>
            </a:r>
            <a:r>
              <a:rPr lang="uk-UA" sz="2000" dirty="0" smtClean="0">
                <a:solidFill>
                  <a:srgbClr val="09427D"/>
                </a:solidFill>
                <a:latin typeface="Times New Roman" panose="02020603050405020304" pitchFamily="18" charset="0"/>
                <a:ea typeface="HK Grotesk Light"/>
                <a:cs typeface="Times New Roman" panose="02020603050405020304" pitchFamily="18" charset="0"/>
                <a:sym typeface="HK Grotesk Light"/>
              </a:rPr>
              <a:t>інструментами.</a:t>
            </a:r>
          </a:p>
          <a:p>
            <a:pPr lvl="0" algn="just"/>
            <a:endPar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endParaRPr>
          </a:p>
          <a:p>
            <a:pPr lvl="0" algn="just"/>
            <a:r>
              <a:rPr lang="uk-UA" sz="2000" dirty="0" smtClean="0">
                <a:solidFill>
                  <a:srgbClr val="09427D"/>
                </a:solidFill>
                <a:latin typeface="Times New Roman" panose="02020603050405020304" pitchFamily="18" charset="0"/>
                <a:ea typeface="HK Grotesk Light"/>
                <a:cs typeface="Times New Roman" panose="02020603050405020304" pitchFamily="18" charset="0"/>
                <a:sym typeface="HK Grotesk Light"/>
              </a:rPr>
              <a:t>6</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 Заклик до платформ і до </a:t>
            </a:r>
            <a:r>
              <a:rPr lang="uk-UA" sz="2000" dirty="0" smtClean="0">
                <a:solidFill>
                  <a:srgbClr val="09427D"/>
                </a:solidFill>
                <a:latin typeface="Times New Roman" panose="02020603050405020304" pitchFamily="18" charset="0"/>
                <a:ea typeface="HK Grotesk Light"/>
                <a:cs typeface="Times New Roman" panose="02020603050405020304" pitchFamily="18" charset="0"/>
                <a:sym typeface="HK Grotesk Light"/>
              </a:rPr>
              <a:t>суспільства</a:t>
            </a:r>
          </a:p>
          <a:p>
            <a:pPr lvl="0" algn="just"/>
            <a:r>
              <a:rPr lang="uk-UA" sz="2000" dirty="0" smtClean="0">
                <a:solidFill>
                  <a:srgbClr val="09427D"/>
                </a:solidFill>
                <a:latin typeface="Times New Roman" panose="02020603050405020304" pitchFamily="18" charset="0"/>
                <a:ea typeface="HK Grotesk Light"/>
                <a:cs typeface="Times New Roman" panose="02020603050405020304" pitchFamily="18" charset="0"/>
                <a:sym typeface="HK Grotesk Light"/>
              </a:rPr>
              <a:t>У </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фіналі </a:t>
            </a:r>
            <a:r>
              <a:rPr lang="uk-UA" sz="2000" dirty="0" err="1">
                <a:solidFill>
                  <a:srgbClr val="09427D"/>
                </a:solidFill>
                <a:latin typeface="Times New Roman" panose="02020603050405020304" pitchFamily="18" charset="0"/>
                <a:ea typeface="HK Grotesk Light"/>
                <a:cs typeface="Times New Roman" panose="02020603050405020304" pitchFamily="18" charset="0"/>
                <a:sym typeface="HK Grotesk Light"/>
              </a:rPr>
              <a:t>Кедволладр</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 звертається до керівників </a:t>
            </a:r>
            <a:r>
              <a:rPr lang="en-US"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Facebook, Google, Twitter </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як до “богів Кремнієвої долини” і ставить запитання</a:t>
            </a:r>
            <a:r>
              <a:rPr lang="uk-UA" sz="2000" dirty="0" smtClean="0">
                <a:solidFill>
                  <a:srgbClr val="09427D"/>
                </a:solidFill>
                <a:latin typeface="Times New Roman" panose="02020603050405020304" pitchFamily="18" charset="0"/>
                <a:ea typeface="HK Grotesk Light"/>
                <a:cs typeface="Times New Roman" panose="02020603050405020304" pitchFamily="18" charset="0"/>
                <a:sym typeface="HK Grotesk Light"/>
              </a:rPr>
              <a:t>: Чи </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такими вони хочуть увійти в історію – як слуги нового авторитаризму</a:t>
            </a:r>
            <a:r>
              <a:rPr lang="uk-UA" sz="2000" dirty="0" smtClean="0">
                <a:solidFill>
                  <a:srgbClr val="09427D"/>
                </a:solidFill>
                <a:latin typeface="Times New Roman" panose="02020603050405020304" pitchFamily="18" charset="0"/>
                <a:ea typeface="HK Grotesk Light"/>
                <a:cs typeface="Times New Roman" panose="02020603050405020304" pitchFamily="18" charset="0"/>
                <a:sym typeface="HK Grotesk Light"/>
              </a:rPr>
              <a:t>? Чи </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визнають вони свою відповідальність за руйнування демократичних процесів</a:t>
            </a:r>
            <a:r>
              <a:rPr lang="uk-UA" sz="2000" dirty="0" smtClean="0">
                <a:solidFill>
                  <a:srgbClr val="09427D"/>
                </a:solidFill>
                <a:latin typeface="Times New Roman" panose="02020603050405020304" pitchFamily="18" charset="0"/>
                <a:ea typeface="HK Grotesk Light"/>
                <a:cs typeface="Times New Roman" panose="02020603050405020304" pitchFamily="18" charset="0"/>
                <a:sym typeface="HK Grotesk Light"/>
              </a:rPr>
              <a:t>?  Вона </a:t>
            </a:r>
            <a:r>
              <a:rPr lang="uk-UA" sz="2000" dirty="0">
                <a:solidFill>
                  <a:srgbClr val="09427D"/>
                </a:solidFill>
                <a:latin typeface="Times New Roman" panose="02020603050405020304" pitchFamily="18" charset="0"/>
                <a:ea typeface="HK Grotesk Light"/>
                <a:cs typeface="Times New Roman" panose="02020603050405020304" pitchFamily="18" charset="0"/>
                <a:sym typeface="HK Grotesk Light"/>
              </a:rPr>
              <a:t>наголошує: демократія не гарантована – за неї треба боротися. І це не лише завдання політиків чи журналістів, а кожного громадянина, який має вимагати прозорості, регулювання платформ і чесних правил гри в інформаційному просторі</a:t>
            </a:r>
            <a:endParaRPr lang="en-US" sz="2000" dirty="0">
              <a:solidFill>
                <a:srgbClr val="09427D"/>
              </a:solidFill>
              <a:latin typeface="Times New Roman" panose="02020603050405020304" pitchFamily="18" charset="0"/>
              <a:ea typeface="HK Grotesk Light"/>
              <a:cs typeface="Times New Roman" panose="02020603050405020304" pitchFamily="18" charset="0"/>
              <a:sym typeface="HK Grotesk Light"/>
            </a:endParaRPr>
          </a:p>
        </p:txBody>
      </p:sp>
      <p:grpSp>
        <p:nvGrpSpPr>
          <p:cNvPr id="6" name="Group 6"/>
          <p:cNvGrpSpPr/>
          <p:nvPr/>
        </p:nvGrpSpPr>
        <p:grpSpPr>
          <a:xfrm>
            <a:off x="11194803" y="1638300"/>
            <a:ext cx="7096826" cy="7096826"/>
            <a:chOff x="0" y="0"/>
            <a:chExt cx="9462435" cy="9462435"/>
          </a:xfrm>
        </p:grpSpPr>
        <p:sp>
          <p:nvSpPr>
            <p:cNvPr id="7" name="Freeform 7"/>
            <p:cNvSpPr/>
            <p:nvPr/>
          </p:nvSpPr>
          <p:spPr>
            <a:xfrm rot="5219993">
              <a:off x="229444" y="229444"/>
              <a:ext cx="9003548" cy="9003548"/>
            </a:xfrm>
            <a:custGeom>
              <a:avLst/>
              <a:gdLst/>
              <a:ahLst/>
              <a:cxnLst/>
              <a:rect l="l" t="t" r="r" b="b"/>
              <a:pathLst>
                <a:path w="9003548" h="9003548">
                  <a:moveTo>
                    <a:pt x="0" y="0"/>
                  </a:moveTo>
                  <a:lnTo>
                    <a:pt x="9003548" y="0"/>
                  </a:lnTo>
                  <a:lnTo>
                    <a:pt x="9003548" y="9003548"/>
                  </a:lnTo>
                  <a:lnTo>
                    <a:pt x="0" y="9003548"/>
                  </a:lnTo>
                  <a:lnTo>
                    <a:pt x="0" y="0"/>
                  </a:lnTo>
                  <a:close/>
                </a:path>
              </a:pathLst>
            </a:custGeom>
            <a:blipFill>
              <a:blip r:embed="rId2">
                <a:alphaModFix amt="30000"/>
                <a:extLst>
                  <a:ext uri="{96DAC541-7B7A-43D3-8B79-37D633B846F1}">
                    <asvg:svgBlip xmlns:asvg="http://schemas.microsoft.com/office/drawing/2016/SVG/main" xmlns="" r:embed="rId3"/>
                  </a:ext>
                </a:extLst>
              </a:blip>
              <a:stretch>
                <a:fillRect/>
              </a:stretch>
            </a:blipFill>
          </p:spPr>
        </p:sp>
        <p:sp>
          <p:nvSpPr>
            <p:cNvPr id="8" name="Freeform 8"/>
            <p:cNvSpPr/>
            <p:nvPr/>
          </p:nvSpPr>
          <p:spPr>
            <a:xfrm>
              <a:off x="715719" y="2050470"/>
              <a:ext cx="8030997" cy="6386248"/>
            </a:xfrm>
            <a:custGeom>
              <a:avLst/>
              <a:gdLst/>
              <a:ahLst/>
              <a:cxnLst/>
              <a:rect l="l" t="t" r="r" b="b"/>
              <a:pathLst>
                <a:path w="8030997" h="6386248">
                  <a:moveTo>
                    <a:pt x="0" y="0"/>
                  </a:moveTo>
                  <a:lnTo>
                    <a:pt x="8030997" y="0"/>
                  </a:lnTo>
                  <a:lnTo>
                    <a:pt x="8030997" y="6386248"/>
                  </a:lnTo>
                  <a:lnTo>
                    <a:pt x="0" y="638624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1378</TotalTime>
  <Words>7620</Words>
  <Application>Microsoft Office PowerPoint</Application>
  <PresentationFormat>Произвольный</PresentationFormat>
  <Paragraphs>176</Paragraphs>
  <Slides>35</Slides>
  <Notes>0</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35</vt:i4>
      </vt:variant>
    </vt:vector>
  </HeadingPairs>
  <TitlesOfParts>
    <vt:vector size="43" baseType="lpstr">
      <vt:lpstr>Arita Buri Bold</vt:lpstr>
      <vt:lpstr>HK Grotesk Light</vt:lpstr>
      <vt:lpstr>Calibri</vt:lpstr>
      <vt:lpstr>Times New Roman</vt:lpstr>
      <vt:lpstr>Muli Ultra-Bold</vt:lpstr>
      <vt:lpstr>HK Grotesk Semi-Bold</vt:lpstr>
      <vt:lpstr>Arial</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Адмін</dc:creator>
  <cp:lastModifiedBy>Учетная запись Майкрософт</cp:lastModifiedBy>
  <cp:revision>35</cp:revision>
  <dcterms:created xsi:type="dcterms:W3CDTF">2006-08-16T00:00:00Z</dcterms:created>
  <dcterms:modified xsi:type="dcterms:W3CDTF">2025-11-29T06:44:22Z</dcterms:modified>
  <dc:identifier>DAG59wpGaJM</dc:identifier>
</cp:coreProperties>
</file>