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58" y="14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51"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21.11.2024</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922891A-BDD8-3996-E15C-F0A021C7113F}"/>
              </a:ext>
            </a:extLst>
          </p:cNvPr>
          <p:cNvSpPr>
            <a:spLocks noGrp="1"/>
          </p:cNvSpPr>
          <p:nvPr>
            <p:ph type="title"/>
          </p:nvPr>
        </p:nvSpPr>
        <p:spPr>
          <a:xfrm>
            <a:off x="0" y="1253067"/>
            <a:ext cx="12279086" cy="4986866"/>
          </a:xfrm>
        </p:spPr>
        <p:txBody>
          <a:bodyPr>
            <a:normAutofit/>
          </a:bodyPr>
          <a:lstStyle/>
          <a:p>
            <a:pPr fontAlgn="auto"/>
            <a:r>
              <a:rPr lang="uk-UA" sz="2800" b="1" i="1" u="sng" dirty="0">
                <a:latin typeface="Times New Roman" pitchFamily="18" charset="0"/>
                <a:cs typeface="Times New Roman" pitchFamily="18" charset="0"/>
              </a:rPr>
              <a:t>Тема 6. Економіка соціального забезпечення </a:t>
            </a:r>
            <a:r>
              <a:rPr lang="uk-UA" sz="2800" dirty="0">
                <a:latin typeface="Times New Roman" pitchFamily="18" charset="0"/>
                <a:cs typeface="Times New Roman" pitchFamily="18" charset="0"/>
              </a:rPr>
              <a:t/>
            </a:r>
            <a:br>
              <a:rPr lang="uk-UA" sz="2800" dirty="0">
                <a:latin typeface="Times New Roman" pitchFamily="18" charset="0"/>
                <a:cs typeface="Times New Roman" pitchFamily="18" charset="0"/>
              </a:rPr>
            </a:br>
            <a:r>
              <a:rPr lang="uk-UA" sz="2800" dirty="0" smtClean="0">
                <a:latin typeface="Times New Roman" pitchFamily="18" charset="0"/>
                <a:cs typeface="Times New Roman" pitchFamily="18" charset="0"/>
              </a:rPr>
              <a:t/>
            </a:r>
            <a:br>
              <a:rPr lang="uk-UA" sz="2800" dirty="0" smtClean="0">
                <a:latin typeface="Times New Roman" pitchFamily="18" charset="0"/>
                <a:cs typeface="Times New Roman" pitchFamily="18" charset="0"/>
              </a:rPr>
            </a:br>
            <a:r>
              <a:rPr lang="uk-UA" sz="2800" dirty="0" smtClean="0">
                <a:latin typeface="Times New Roman" pitchFamily="18" charset="0"/>
                <a:cs typeface="Times New Roman" pitchFamily="18" charset="0"/>
              </a:rPr>
              <a:t>1</a:t>
            </a:r>
            <a:r>
              <a:rPr lang="uk-UA" sz="2800" dirty="0">
                <a:latin typeface="Times New Roman" pitchFamily="18" charset="0"/>
                <a:cs typeface="Times New Roman" pitchFamily="18" charset="0"/>
              </a:rPr>
              <a:t>. Поняття та функції соціального забезпечення</a:t>
            </a:r>
            <a:br>
              <a:rPr lang="uk-UA" sz="2800" dirty="0">
                <a:latin typeface="Times New Roman" pitchFamily="18" charset="0"/>
                <a:cs typeface="Times New Roman" pitchFamily="18" charset="0"/>
              </a:rPr>
            </a:br>
            <a:r>
              <a:rPr lang="uk-UA" sz="2800" dirty="0">
                <a:latin typeface="Times New Roman" pitchFamily="18" charset="0"/>
                <a:cs typeface="Times New Roman" pitchFamily="18" charset="0"/>
              </a:rPr>
              <a:t>2. Економічні основи соціального захисту населення</a:t>
            </a:r>
            <a:br>
              <a:rPr lang="uk-UA" sz="2800" dirty="0">
                <a:latin typeface="Times New Roman" pitchFamily="18" charset="0"/>
                <a:cs typeface="Times New Roman" pitchFamily="18" charset="0"/>
              </a:rPr>
            </a:br>
            <a:r>
              <a:rPr lang="uk-UA" sz="2800" dirty="0">
                <a:latin typeface="Times New Roman" pitchFamily="18" charset="0"/>
                <a:cs typeface="Times New Roman" pitchFamily="18" charset="0"/>
              </a:rPr>
              <a:t>3. Соціальна політика держави в умовах ринкової економіки</a:t>
            </a:r>
          </a:p>
        </p:txBody>
      </p:sp>
      <p:sp>
        <p:nvSpPr>
          <p:cNvPr id="3" name="Заголовок 1">
            <a:extLst>
              <a:ext uri="{FF2B5EF4-FFF2-40B4-BE49-F238E27FC236}">
                <a16:creationId xmlns:a16="http://schemas.microsoft.com/office/drawing/2014/main" xmlns=""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500" dirty="0">
                <a:latin typeface="Times New Roman" pitchFamily="18" charset="0"/>
                <a:cs typeface="Times New Roman" pitchFamily="18" charset="0"/>
              </a:rPr>
              <a:t>1. Поняття та функції соціального забезпечення</a:t>
            </a:r>
            <a:endParaRPr lang="uk-UA" sz="3500" dirty="0"/>
          </a:p>
        </p:txBody>
      </p:sp>
      <p:sp>
        <p:nvSpPr>
          <p:cNvPr id="3" name="Місце для тексту 2"/>
          <p:cNvSpPr>
            <a:spLocks noGrp="1"/>
          </p:cNvSpPr>
          <p:nvPr>
            <p:ph type="body" sz="quarter" idx="10"/>
          </p:nvPr>
        </p:nvSpPr>
        <p:spPr>
          <a:xfrm>
            <a:off x="228601" y="944880"/>
            <a:ext cx="11628438" cy="4825683"/>
          </a:xfrm>
        </p:spPr>
        <p:txBody>
          <a:bodyPr/>
          <a:lstStyle/>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В Україні поняття "соціальний захист" почали широко вживати лише на етапі переходу до ринку і як його атрибут, хоча в тій чи іншій формі соціальний захист завжди був притаманний українському суспільству. </a:t>
            </a:r>
            <a:endParaRPr lang="uk-UA" sz="19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900" b="0" dirty="0" smtClean="0">
                <a:solidFill>
                  <a:schemeClr val="tx1">
                    <a:lumMod val="50000"/>
                  </a:schemeClr>
                </a:solidFill>
                <a:latin typeface="Times New Roman" pitchFamily="18" charset="0"/>
                <a:cs typeface="Times New Roman" pitchFamily="18" charset="0"/>
              </a:rPr>
              <a:t>Формуванню </a:t>
            </a:r>
            <a:r>
              <a:rPr lang="uk-UA" sz="1900" b="0" dirty="0">
                <a:solidFill>
                  <a:schemeClr val="tx1">
                    <a:lumMod val="50000"/>
                  </a:schemeClr>
                </a:solidFill>
                <a:latin typeface="Times New Roman" pitchFamily="18" charset="0"/>
                <a:cs typeface="Times New Roman" pitchFamily="18" charset="0"/>
              </a:rPr>
              <a:t>сучасних систем соціального захисту у світі сприяло усвідомлення необхідності створення соціальних амортизаторів ринкових ризиків. Багато людей ще й нині не сприймають термін "соціальний захист" щодо населення загалом, вважаючи, що він стосується лише </a:t>
            </a:r>
            <a:r>
              <a:rPr lang="uk-UA" sz="1900" b="0" dirty="0" err="1">
                <a:solidFill>
                  <a:schemeClr val="tx1">
                    <a:lumMod val="50000"/>
                  </a:schemeClr>
                </a:solidFill>
                <a:latin typeface="Times New Roman" pitchFamily="18" charset="0"/>
                <a:cs typeface="Times New Roman" pitchFamily="18" charset="0"/>
              </a:rPr>
              <a:t>найнужденніших</a:t>
            </a:r>
            <a:r>
              <a:rPr lang="uk-UA" sz="1900" b="0" dirty="0">
                <a:solidFill>
                  <a:schemeClr val="tx1">
                    <a:lumMod val="50000"/>
                  </a:schemeClr>
                </a:solidFill>
                <a:latin typeface="Times New Roman" pitchFamily="18" charset="0"/>
                <a:cs typeface="Times New Roman" pitchFamily="18" charset="0"/>
              </a:rPr>
              <a:t>, або, як часто нині висловлюються, незахищених верств населення. Дедалі частіше соціальний захист передбачає комплекс заходів, спрямованих на створення безпечного соціального середовища людини. Зокрема, у ст. 46 Конституції України проголошується, що громадяни мають право на соціальний захист, що включає право на забезпечення їх у разі повної, часткової або тимчасової втрати працездатності, втрати годувальника, безробіття з незалежних від них обставин, а також: у старості та інших випадках, передбачених законом. </a:t>
            </a:r>
            <a:endParaRPr lang="uk-UA" sz="19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900" b="0" dirty="0" smtClean="0">
                <a:solidFill>
                  <a:schemeClr val="tx1">
                    <a:lumMod val="50000"/>
                  </a:schemeClr>
                </a:solidFill>
                <a:latin typeface="Times New Roman" pitchFamily="18" charset="0"/>
                <a:cs typeface="Times New Roman" pitchFamily="18" charset="0"/>
              </a:rPr>
              <a:t>Це </a:t>
            </a:r>
            <a:r>
              <a:rPr lang="uk-UA" sz="1900" b="0" dirty="0">
                <a:solidFill>
                  <a:schemeClr val="tx1">
                    <a:lumMod val="50000"/>
                  </a:schemeClr>
                </a:solidFill>
                <a:latin typeface="Times New Roman" pitchFamily="18" charset="0"/>
                <a:cs typeface="Times New Roman" pitchFamily="18" charset="0"/>
              </a:rPr>
              <a:t>право гарантується загальнообов'язковим державним соціальним страхуванням за рахунок страхових внесків громадян, підприємств, установ і організацій, а також: бюджетних та інших джерел соціального забезпечення, створення мережі державних, комунальних, приватних закладів для догляду за непрацездатними. У найширшому трактуванні соціального захисту до нього включають також заходи з охорони здоров'я, соціальну роботу тощо.</a:t>
            </a:r>
          </a:p>
        </p:txBody>
      </p:sp>
    </p:spTree>
    <p:extLst>
      <p:ext uri="{BB962C8B-B14F-4D97-AF65-F5344CB8AC3E}">
        <p14:creationId xmlns:p14="http://schemas.microsoft.com/office/powerpoint/2010/main" val="270049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228600" y="168275"/>
            <a:ext cx="11628438" cy="5602288"/>
          </a:xfrm>
        </p:spPr>
        <p:txBody>
          <a:bodyPr/>
          <a:lstStyle/>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Отже, соціальний захист передбачає певний рівень матеріальної забезпеченості, тобто підтримку доходів, захист добробуту. Визначення соціального захисту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i="1" u="sng" dirty="0" smtClean="0">
                <a:solidFill>
                  <a:schemeClr val="tx1">
                    <a:lumMod val="50000"/>
                  </a:schemeClr>
                </a:solidFill>
                <a:latin typeface="Times New Roman" pitchFamily="18" charset="0"/>
                <a:cs typeface="Times New Roman" pitchFamily="18" charset="0"/>
              </a:rPr>
              <a:t>Соціальний </a:t>
            </a:r>
            <a:r>
              <a:rPr lang="uk-UA" sz="1800" i="1" u="sng" dirty="0">
                <a:solidFill>
                  <a:schemeClr val="tx1">
                    <a:lumMod val="50000"/>
                  </a:schemeClr>
                </a:solidFill>
                <a:latin typeface="Times New Roman" pitchFamily="18" charset="0"/>
                <a:cs typeface="Times New Roman" pitchFamily="18" charset="0"/>
              </a:rPr>
              <a:t>захист — це комплекс організаційно-правових та економічних заходів, спрямованих на захист добробуту кожного члена суспільства в конкретних економічних умовах. </a:t>
            </a:r>
            <a:endParaRPr lang="uk-UA" sz="1800" i="1" u="sng"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Організаційно-правові </a:t>
            </a:r>
            <a:r>
              <a:rPr lang="uk-UA" sz="1800" b="0" dirty="0">
                <a:solidFill>
                  <a:schemeClr val="tx1">
                    <a:lumMod val="50000"/>
                  </a:schemeClr>
                </a:solidFill>
                <a:latin typeface="Times New Roman" pitchFamily="18" charset="0"/>
                <a:cs typeface="Times New Roman" pitchFamily="18" charset="0"/>
              </a:rPr>
              <a:t>заходи передбачають створення інститутів соціального захисту і законів, які повинні керувати їх діяльністю, економічні — формування механізмів перерозподілу доходів, тобто стягнення податків та інших платежів і трансфертів.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Отже</a:t>
            </a:r>
            <a:r>
              <a:rPr lang="uk-UA" sz="1800" b="0" dirty="0">
                <a:solidFill>
                  <a:schemeClr val="tx1">
                    <a:lumMod val="50000"/>
                  </a:schemeClr>
                </a:solidFill>
                <a:latin typeface="Times New Roman" pitchFamily="18" charset="0"/>
                <a:cs typeface="Times New Roman" pitchFamily="18" charset="0"/>
              </a:rPr>
              <a:t>, з </a:t>
            </a:r>
            <a:r>
              <a:rPr lang="uk-UA" sz="1800" i="1" u="sng" dirty="0" smtClean="0">
                <a:solidFill>
                  <a:schemeClr val="tx1">
                    <a:lumMod val="50000"/>
                  </a:schemeClr>
                </a:solidFill>
                <a:latin typeface="Times New Roman" pitchFamily="18" charset="0"/>
                <a:cs typeface="Times New Roman" pitchFamily="18" charset="0"/>
              </a:rPr>
              <a:t>позицій економіки соціальний захист — це правила перерозподілу </a:t>
            </a:r>
            <a:r>
              <a:rPr lang="uk-UA" sz="1800" i="1" u="sng" dirty="0">
                <a:solidFill>
                  <a:schemeClr val="tx1">
                    <a:lumMod val="50000"/>
                  </a:schemeClr>
                </a:solidFill>
                <a:latin typeface="Times New Roman" pitchFamily="18" charset="0"/>
                <a:cs typeface="Times New Roman" pitchFamily="18" charset="0"/>
              </a:rPr>
              <a:t>суспільного багатства на користь людей, які тимчасово чи постійно потребують особливої </a:t>
            </a:r>
            <a:r>
              <a:rPr lang="uk-UA" sz="1800" i="1" u="sng" dirty="0" smtClean="0">
                <a:solidFill>
                  <a:schemeClr val="tx1">
                    <a:lumMod val="50000"/>
                  </a:schemeClr>
                </a:solidFill>
                <a:latin typeface="Times New Roman" pitchFamily="18" charset="0"/>
                <a:cs typeface="Times New Roman" pitchFamily="18" charset="0"/>
              </a:rPr>
              <a:t>підтримки </a:t>
            </a:r>
            <a:r>
              <a:rPr lang="uk-UA" sz="1800" i="1" u="sng" dirty="0">
                <a:solidFill>
                  <a:schemeClr val="tx1">
                    <a:lumMod val="50000"/>
                  </a:schemeClr>
                </a:solidFill>
                <a:latin typeface="Times New Roman" pitchFamily="18" charset="0"/>
                <a:cs typeface="Times New Roman" pitchFamily="18" charset="0"/>
              </a:rPr>
              <a:t>з боку суспільства: від багатих до бідних, від здорових до хворих, від молодих до літніх.</a:t>
            </a:r>
            <a:r>
              <a:rPr lang="uk-UA" sz="1800" b="0" dirty="0">
                <a:solidFill>
                  <a:schemeClr val="tx1">
                    <a:lumMod val="50000"/>
                  </a:schemeClr>
                </a:solidFill>
                <a:latin typeface="Times New Roman" pitchFamily="18" charset="0"/>
                <a:cs typeface="Times New Roman" pitchFamily="18" charset="0"/>
              </a:rPr>
              <a:t>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Термін </a:t>
            </a:r>
            <a:r>
              <a:rPr lang="uk-UA" sz="1800" b="0" dirty="0">
                <a:solidFill>
                  <a:schemeClr val="tx1">
                    <a:lumMod val="50000"/>
                  </a:schemeClr>
                </a:solidFill>
                <a:latin typeface="Times New Roman" pitchFamily="18" charset="0"/>
                <a:cs typeface="Times New Roman" pitchFamily="18" charset="0"/>
              </a:rPr>
              <a:t>"соціальний захист" вживається лише кілька років. Він замінив термін "соціальне забезпечення", який зберігає право на існування, проте характеризує дещо вужче поняття, ніж соціальний захист.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Соціальне </a:t>
            </a:r>
            <a:r>
              <a:rPr lang="uk-UA" sz="1800" b="0" dirty="0">
                <a:solidFill>
                  <a:schemeClr val="tx1">
                    <a:lumMod val="50000"/>
                  </a:schemeClr>
                </a:solidFill>
                <a:latin typeface="Times New Roman" pitchFamily="18" charset="0"/>
                <a:cs typeface="Times New Roman" pitchFamily="18" charset="0"/>
              </a:rPr>
              <a:t>забезпечення є складовою системи соціального захисту і виконує функцію накопичення та розподілу коштів соціального захисту, призначених для соціальної допомоги, виплат по соціальному страхуванню та ін. Соціальне забезпечення включає пенсії та різні види допомоги (по тимчасовій втраті працездатності, по вагітності й пологах, по догляду за дитиною до 3 років, по догляду за хворою дитиною, на поховання, допомогу непрацездатним особам, дохід яких менший від встановленої межі малозабезпеченості, тощо). Соціальне забезпечення передбачає також подання допомоги в натуральному вигляді (обслуговування інвалідів, людей похилого віку у спеціалізованих установах — </a:t>
            </a:r>
            <a:r>
              <a:rPr lang="uk-UA" sz="1800" b="0" dirty="0" smtClean="0">
                <a:solidFill>
                  <a:schemeClr val="tx1">
                    <a:lumMod val="50000"/>
                  </a:schemeClr>
                </a:solidFill>
                <a:latin typeface="Times New Roman" pitchFamily="18" charset="0"/>
                <a:cs typeface="Times New Roman" pitchFamily="18" charset="0"/>
              </a:rPr>
              <a:t>будинках інтернатах </a:t>
            </a:r>
            <a:r>
              <a:rPr lang="uk-UA" sz="1800" b="0" dirty="0">
                <a:solidFill>
                  <a:schemeClr val="tx1">
                    <a:lumMod val="50000"/>
                  </a:schemeClr>
                </a:solidFill>
                <a:latin typeface="Times New Roman" pitchFamily="18" charset="0"/>
                <a:cs typeface="Times New Roman" pitchFamily="18" charset="0"/>
              </a:rPr>
              <a:t>і вдома). За радянських часів всі соціальні виплати здійснювала виключно держава.</a:t>
            </a:r>
          </a:p>
        </p:txBody>
      </p:sp>
    </p:spTree>
    <p:extLst>
      <p:ext uri="{BB962C8B-B14F-4D97-AF65-F5344CB8AC3E}">
        <p14:creationId xmlns:p14="http://schemas.microsoft.com/office/powerpoint/2010/main" val="2031018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75261" y="175260"/>
            <a:ext cx="11681778" cy="5595303"/>
          </a:xfrm>
        </p:spPr>
        <p:txBody>
          <a:bodyPr/>
          <a:lstStyle/>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Тому під соціальним забезпеченням розуміють переважно державне </a:t>
            </a:r>
            <a:r>
              <a:rPr lang="uk-UA" sz="1900" b="0" dirty="0" smtClean="0">
                <a:solidFill>
                  <a:schemeClr val="tx1">
                    <a:lumMod val="50000"/>
                  </a:schemeClr>
                </a:solidFill>
                <a:latin typeface="Times New Roman" pitchFamily="18" charset="0"/>
                <a:cs typeface="Times New Roman" pitchFamily="18" charset="0"/>
              </a:rPr>
              <a:t>соціальне забезпечення</a:t>
            </a:r>
            <a:r>
              <a:rPr lang="uk-UA" sz="1900" b="0" dirty="0">
                <a:solidFill>
                  <a:schemeClr val="tx1">
                    <a:lumMod val="50000"/>
                  </a:schemeClr>
                </a:solidFill>
                <a:latin typeface="Times New Roman" pitchFamily="18" charset="0"/>
                <a:cs typeface="Times New Roman" pitchFamily="18" charset="0"/>
              </a:rPr>
              <a:t>, тобто яке здійснюють державні органи. </a:t>
            </a:r>
            <a:endParaRPr lang="uk-UA" sz="19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900" i="1" u="sng" dirty="0" smtClean="0">
                <a:solidFill>
                  <a:schemeClr val="tx1">
                    <a:lumMod val="50000"/>
                  </a:schemeClr>
                </a:solidFill>
                <a:latin typeface="Times New Roman" pitchFamily="18" charset="0"/>
                <a:cs typeface="Times New Roman" pitchFamily="18" charset="0"/>
              </a:rPr>
              <a:t>Отже</a:t>
            </a:r>
            <a:r>
              <a:rPr lang="uk-UA" sz="1900" i="1" u="sng" dirty="0">
                <a:solidFill>
                  <a:schemeClr val="tx1">
                    <a:lumMod val="50000"/>
                  </a:schemeClr>
                </a:solidFill>
                <a:latin typeface="Times New Roman" pitchFamily="18" charset="0"/>
                <a:cs typeface="Times New Roman" pitchFamily="18" charset="0"/>
              </a:rPr>
              <a:t>, соціальне забезпечення — </a:t>
            </a:r>
            <a:r>
              <a:rPr lang="uk-UA" sz="1900" i="1" u="sng" dirty="0" smtClean="0">
                <a:solidFill>
                  <a:schemeClr val="tx1">
                    <a:lumMod val="50000"/>
                  </a:schemeClr>
                </a:solidFill>
                <a:latin typeface="Times New Roman" pitchFamily="18" charset="0"/>
                <a:cs typeface="Times New Roman" pitchFamily="18" charset="0"/>
              </a:rPr>
              <a:t>це заходи </a:t>
            </a:r>
            <a:r>
              <a:rPr lang="uk-UA" sz="1900" i="1" u="sng" dirty="0">
                <a:solidFill>
                  <a:schemeClr val="tx1">
                    <a:lumMod val="50000"/>
                  </a:schemeClr>
                </a:solidFill>
                <a:latin typeface="Times New Roman" pitchFamily="18" charset="0"/>
                <a:cs typeface="Times New Roman" pitchFamily="18" charset="0"/>
              </a:rPr>
              <a:t>матеріальної підтримки особи та сім'ї з боку держави.</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Склад сутнісних ознак соціального забезпечення:</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1) </a:t>
            </a:r>
            <a:r>
              <a:rPr lang="uk-UA" sz="1900" b="0" dirty="0" smtClean="0">
                <a:solidFill>
                  <a:schemeClr val="tx1">
                    <a:lumMod val="50000"/>
                  </a:schemeClr>
                </a:solidFill>
                <a:latin typeface="Times New Roman" pitchFamily="18" charset="0"/>
                <a:cs typeface="Times New Roman" pitchFamily="18" charset="0"/>
              </a:rPr>
              <a:t>Державний  </a:t>
            </a:r>
            <a:r>
              <a:rPr lang="uk-UA" sz="1900" b="0" dirty="0">
                <a:solidFill>
                  <a:schemeClr val="tx1">
                    <a:lumMod val="50000"/>
                  </a:schemeClr>
                </a:solidFill>
                <a:latin typeface="Times New Roman" pitchFamily="18" charset="0"/>
                <a:cs typeface="Times New Roman" pitchFamily="18" charset="0"/>
              </a:rPr>
              <a:t>характер встановлюваних у суспільстві </a:t>
            </a:r>
            <a:r>
              <a:rPr lang="uk-UA" sz="1900" b="0" dirty="0" smtClean="0">
                <a:solidFill>
                  <a:schemeClr val="tx1">
                    <a:lumMod val="50000"/>
                  </a:schemeClr>
                </a:solidFill>
                <a:latin typeface="Times New Roman" pitchFamily="18" charset="0"/>
                <a:cs typeface="Times New Roman" pitchFamily="18" charset="0"/>
              </a:rPr>
              <a:t>організаційно-правових способів розподілу сукупного </a:t>
            </a:r>
            <a:r>
              <a:rPr lang="uk-UA" sz="1900" b="0" dirty="0">
                <a:solidFill>
                  <a:schemeClr val="tx1">
                    <a:lumMod val="50000"/>
                  </a:schemeClr>
                </a:solidFill>
                <a:latin typeface="Times New Roman" pitchFamily="18" charset="0"/>
                <a:cs typeface="Times New Roman" pitchFamily="18" charset="0"/>
              </a:rPr>
              <a:t>суспільного продукту через систему </a:t>
            </a:r>
            <a:r>
              <a:rPr lang="uk-UA" sz="1900" b="0" dirty="0" smtClean="0">
                <a:solidFill>
                  <a:schemeClr val="tx1">
                    <a:lumMod val="50000"/>
                  </a:schemeClr>
                </a:solidFill>
                <a:latin typeface="Times New Roman" pitchFamily="18" charset="0"/>
                <a:cs typeface="Times New Roman" pitchFamily="18" charset="0"/>
              </a:rPr>
              <a:t>соціального забезпечення</a:t>
            </a:r>
            <a:r>
              <a:rPr lang="uk-UA" sz="19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2) законодавче закріплення переліку соціальних ризиків, визнаних державою </a:t>
            </a:r>
            <a:r>
              <a:rPr lang="uk-UA" sz="1900" b="0" dirty="0" smtClean="0">
                <a:solidFill>
                  <a:schemeClr val="tx1">
                    <a:lumMod val="50000"/>
                  </a:schemeClr>
                </a:solidFill>
                <a:latin typeface="Times New Roman" pitchFamily="18" charset="0"/>
                <a:cs typeface="Times New Roman" pitchFamily="18" charset="0"/>
              </a:rPr>
              <a:t>як підстави </a:t>
            </a:r>
            <a:r>
              <a:rPr lang="uk-UA" sz="1900" b="0" dirty="0">
                <a:solidFill>
                  <a:schemeClr val="tx1">
                    <a:lumMod val="50000"/>
                  </a:schemeClr>
                </a:solidFill>
                <a:latin typeface="Times New Roman" pitchFamily="18" charset="0"/>
                <a:cs typeface="Times New Roman" pitchFamily="18" charset="0"/>
              </a:rPr>
              <a:t>для надання тих чи інших видів соціального забезпечення (напр. </a:t>
            </a:r>
            <a:r>
              <a:rPr lang="uk-UA" sz="1900" b="0" dirty="0" smtClean="0">
                <a:solidFill>
                  <a:schemeClr val="tx1">
                    <a:lumMod val="50000"/>
                  </a:schemeClr>
                </a:solidFill>
                <a:latin typeface="Times New Roman" pitchFamily="18" charset="0"/>
                <a:cs typeface="Times New Roman" pitchFamily="18" charset="0"/>
              </a:rPr>
              <a:t>безробіття, старість</a:t>
            </a:r>
            <a:r>
              <a:rPr lang="uk-UA" sz="1900" b="0" dirty="0">
                <a:solidFill>
                  <a:schemeClr val="tx1">
                    <a:lumMod val="50000"/>
                  </a:schemeClr>
                </a:solidFill>
                <a:latin typeface="Times New Roman" pitchFamily="18" charset="0"/>
                <a:cs typeface="Times New Roman" pitchFamily="18" charset="0"/>
              </a:rPr>
              <a:t>, непрацездатність, нещасні випадки на виробництві тощо);</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3) закріплення в нормах права або в договорах, санкціонованих державою, кола </a:t>
            </a:r>
            <a:r>
              <a:rPr lang="uk-UA" sz="1900" b="0" dirty="0" smtClean="0">
                <a:solidFill>
                  <a:schemeClr val="tx1">
                    <a:lumMod val="50000"/>
                  </a:schemeClr>
                </a:solidFill>
                <a:latin typeface="Times New Roman" pitchFamily="18" charset="0"/>
                <a:cs typeface="Times New Roman" pitchFamily="18" charset="0"/>
              </a:rPr>
              <a:t>осіб, які </a:t>
            </a:r>
            <a:r>
              <a:rPr lang="uk-UA" sz="1900" b="0" dirty="0">
                <a:solidFill>
                  <a:schemeClr val="tx1">
                    <a:lumMod val="50000"/>
                  </a:schemeClr>
                </a:solidFill>
                <a:latin typeface="Times New Roman" pitchFamily="18" charset="0"/>
                <a:cs typeface="Times New Roman" pitchFamily="18" charset="0"/>
              </a:rPr>
              <a:t>підлягають забезпеченню;</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4) нормування державою соціального стандарту забезпечення, нижче якого воно </a:t>
            </a:r>
            <a:r>
              <a:rPr lang="uk-UA" sz="1900" b="0" dirty="0" smtClean="0">
                <a:solidFill>
                  <a:schemeClr val="tx1">
                    <a:lumMod val="50000"/>
                  </a:schemeClr>
                </a:solidFill>
                <a:latin typeface="Times New Roman" pitchFamily="18" charset="0"/>
                <a:cs typeface="Times New Roman" pitchFamily="18" charset="0"/>
              </a:rPr>
              <a:t>не може </a:t>
            </a:r>
            <a:r>
              <a:rPr lang="uk-UA" sz="1900" b="0" dirty="0">
                <a:solidFill>
                  <a:schemeClr val="tx1">
                    <a:lumMod val="50000"/>
                  </a:schemeClr>
                </a:solidFill>
                <a:latin typeface="Times New Roman" pitchFamily="18" charset="0"/>
                <a:cs typeface="Times New Roman" pitchFamily="18" charset="0"/>
              </a:rPr>
              <a:t>бути, шляхом законодавчого закріплення видів забезпечення, його рівня і </a:t>
            </a:r>
            <a:r>
              <a:rPr lang="uk-UA" sz="1900" b="0" dirty="0" smtClean="0">
                <a:solidFill>
                  <a:schemeClr val="tx1">
                    <a:lumMod val="50000"/>
                  </a:schemeClr>
                </a:solidFill>
                <a:latin typeface="Times New Roman" pitchFamily="18" charset="0"/>
                <a:cs typeface="Times New Roman" pitchFamily="18" charset="0"/>
              </a:rPr>
              <a:t>умов надання</a:t>
            </a:r>
            <a:r>
              <a:rPr lang="uk-UA" sz="19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900" i="1" u="sng" dirty="0">
                <a:solidFill>
                  <a:schemeClr val="tx1">
                    <a:lumMod val="50000"/>
                  </a:schemeClr>
                </a:solidFill>
                <a:latin typeface="Times New Roman" pitchFamily="18" charset="0"/>
                <a:cs typeface="Times New Roman" pitchFamily="18" charset="0"/>
              </a:rPr>
              <a:t>Соціальне забезпечення </a:t>
            </a:r>
            <a:r>
              <a:rPr lang="uk-UA" sz="1900" b="0" dirty="0">
                <a:solidFill>
                  <a:schemeClr val="tx1">
                    <a:lumMod val="50000"/>
                  </a:schemeClr>
                </a:solidFill>
                <a:latin typeface="Times New Roman" pitchFamily="18" charset="0"/>
                <a:cs typeface="Times New Roman" pitchFamily="18" charset="0"/>
              </a:rPr>
              <a:t>– це поєднання систем державного і </a:t>
            </a:r>
            <a:r>
              <a:rPr lang="uk-UA" sz="1900" b="0" dirty="0" smtClean="0">
                <a:solidFill>
                  <a:schemeClr val="tx1">
                    <a:lumMod val="50000"/>
                  </a:schemeClr>
                </a:solidFill>
                <a:latin typeface="Times New Roman" pitchFamily="18" charset="0"/>
                <a:cs typeface="Times New Roman" pitchFamily="18" charset="0"/>
              </a:rPr>
              <a:t>недержавного матеріального </a:t>
            </a:r>
            <a:r>
              <a:rPr lang="uk-UA" sz="1900" b="0" dirty="0">
                <a:solidFill>
                  <a:schemeClr val="tx1">
                    <a:lumMod val="50000"/>
                  </a:schemeClr>
                </a:solidFill>
                <a:latin typeface="Times New Roman" pitchFamily="18" charset="0"/>
                <a:cs typeface="Times New Roman" pitchFamily="18" charset="0"/>
              </a:rPr>
              <a:t>забезпечення і соціального обслуговування фізичних осіб (їхніх сімей), </a:t>
            </a:r>
            <a:r>
              <a:rPr lang="uk-UA" sz="1900" b="0" dirty="0" smtClean="0">
                <a:solidFill>
                  <a:schemeClr val="tx1">
                    <a:lumMod val="50000"/>
                  </a:schemeClr>
                </a:solidFill>
                <a:latin typeface="Times New Roman" pitchFamily="18" charset="0"/>
                <a:cs typeface="Times New Roman" pitchFamily="18" charset="0"/>
              </a:rPr>
              <a:t>які знаходяться </a:t>
            </a:r>
            <a:r>
              <a:rPr lang="uk-UA" sz="1900" b="0" dirty="0">
                <a:solidFill>
                  <a:schemeClr val="tx1">
                    <a:lumMod val="50000"/>
                  </a:schemeClr>
                </a:solidFill>
                <a:latin typeface="Times New Roman" pitchFamily="18" charset="0"/>
                <a:cs typeface="Times New Roman" pitchFamily="18" charset="0"/>
              </a:rPr>
              <a:t>в складних, здебільшого негативних, життєвих обставинах на обумовлених, </a:t>
            </a:r>
            <a:r>
              <a:rPr lang="uk-UA" sz="1900" b="0" dirty="0" smtClean="0">
                <a:solidFill>
                  <a:schemeClr val="tx1">
                    <a:lumMod val="50000"/>
                  </a:schemeClr>
                </a:solidFill>
                <a:latin typeface="Times New Roman" pitchFamily="18" charset="0"/>
                <a:cs typeface="Times New Roman" pitchFamily="18" charset="0"/>
              </a:rPr>
              <a:t>як правило</a:t>
            </a:r>
            <a:r>
              <a:rPr lang="uk-UA" sz="1900" b="0" dirty="0">
                <a:solidFill>
                  <a:schemeClr val="tx1">
                    <a:lumMod val="50000"/>
                  </a:schemeClr>
                </a:solidFill>
                <a:latin typeface="Times New Roman" pitchFamily="18" charset="0"/>
                <a:cs typeface="Times New Roman" pitchFamily="18" charset="0"/>
              </a:rPr>
              <a:t>, в законі чи договорі умовах зі спеціально створених для цього фондів та </a:t>
            </a:r>
            <a:r>
              <a:rPr lang="uk-UA" sz="1900" b="0" dirty="0" smtClean="0">
                <a:solidFill>
                  <a:schemeClr val="tx1">
                    <a:lumMod val="50000"/>
                  </a:schemeClr>
                </a:solidFill>
                <a:latin typeface="Times New Roman" pitchFamily="18" charset="0"/>
                <a:cs typeface="Times New Roman" pitchFamily="18" charset="0"/>
              </a:rPr>
              <a:t>які ґрунтуються </a:t>
            </a:r>
            <a:r>
              <a:rPr lang="uk-UA" sz="1900" b="0" dirty="0">
                <a:solidFill>
                  <a:schemeClr val="tx1">
                    <a:lumMod val="50000"/>
                  </a:schemeClr>
                </a:solidFill>
                <a:latin typeface="Times New Roman" pitchFamily="18" charset="0"/>
                <a:cs typeface="Times New Roman" pitchFamily="18" charset="0"/>
              </a:rPr>
              <a:t>на перерозподілі частини валового національного продукту з </a:t>
            </a:r>
            <a:r>
              <a:rPr lang="uk-UA" sz="1900" b="0" dirty="0" smtClean="0">
                <a:solidFill>
                  <a:schemeClr val="tx1">
                    <a:lumMod val="50000"/>
                  </a:schemeClr>
                </a:solidFill>
                <a:latin typeface="Times New Roman" pitchFamily="18" charset="0"/>
                <a:cs typeface="Times New Roman" pitchFamily="18" charset="0"/>
              </a:rPr>
              <a:t>метою вирівнювання </a:t>
            </a:r>
            <a:r>
              <a:rPr lang="uk-UA" sz="1900" b="0" dirty="0">
                <a:solidFill>
                  <a:schemeClr val="tx1">
                    <a:lumMod val="50000"/>
                  </a:schemeClr>
                </a:solidFill>
                <a:latin typeface="Times New Roman" pitchFamily="18" charset="0"/>
                <a:cs typeface="Times New Roman" pitchFamily="18" charset="0"/>
              </a:rPr>
              <a:t>доходів різних верств населення і забезпечення соціальної злагоди </a:t>
            </a:r>
            <a:r>
              <a:rPr lang="uk-UA" sz="1900" b="0" dirty="0" smtClean="0">
                <a:solidFill>
                  <a:schemeClr val="tx1">
                    <a:lumMod val="50000"/>
                  </a:schemeClr>
                </a:solidFill>
                <a:latin typeface="Times New Roman" pitchFamily="18" charset="0"/>
                <a:cs typeface="Times New Roman" pitchFamily="18" charset="0"/>
              </a:rPr>
              <a:t>в суспільстві</a:t>
            </a:r>
            <a:r>
              <a:rPr lang="uk-UA" sz="1900" b="0" dirty="0">
                <a:solidFill>
                  <a:schemeClr val="tx1">
                    <a:lumMod val="50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3850171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4301" y="236220"/>
            <a:ext cx="11742738" cy="5534343"/>
          </a:xfrm>
        </p:spPr>
        <p:txBody>
          <a:bodyPr/>
          <a:lstStyle/>
          <a:p>
            <a:pPr marL="0" indent="457200" algn="ctr">
              <a:lnSpc>
                <a:spcPct val="100000"/>
              </a:lnSpc>
              <a:spcBef>
                <a:spcPts val="0"/>
              </a:spcBef>
              <a:buNone/>
            </a:pPr>
            <a:r>
              <a:rPr lang="uk-UA" sz="2000" i="1" u="sng" dirty="0">
                <a:solidFill>
                  <a:srgbClr val="FF0000"/>
                </a:solidFill>
                <a:latin typeface="Times New Roman" pitchFamily="18" charset="0"/>
                <a:cs typeface="Times New Roman" pitchFamily="18" charset="0"/>
              </a:rPr>
              <a:t>Функції соціального забезпечення: </a:t>
            </a:r>
            <a:endParaRPr lang="uk-UA" sz="2000" i="1" u="sng" dirty="0" smtClean="0">
              <a:solidFill>
                <a:srgbClr val="FF0000"/>
              </a:solidFill>
              <a:latin typeface="Times New Roman" pitchFamily="18" charset="0"/>
              <a:cs typeface="Times New Roman" pitchFamily="18" charset="0"/>
            </a:endParaRPr>
          </a:p>
          <a:p>
            <a:pPr marL="0" indent="457200" algn="ctr">
              <a:lnSpc>
                <a:spcPct val="100000"/>
              </a:lnSpc>
              <a:spcBef>
                <a:spcPts val="0"/>
              </a:spcBef>
              <a:buNone/>
            </a:pPr>
            <a:endParaRPr lang="uk-UA" sz="2000" i="1" u="sng" dirty="0" smtClean="0">
              <a:solidFill>
                <a:srgbClr val="FF0000"/>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економічна </a:t>
            </a:r>
            <a:r>
              <a:rPr lang="uk-UA" sz="2000" b="0" dirty="0">
                <a:solidFill>
                  <a:schemeClr val="tx1">
                    <a:lumMod val="50000"/>
                  </a:schemeClr>
                </a:solidFill>
                <a:latin typeface="Times New Roman" pitchFamily="18" charset="0"/>
                <a:cs typeface="Times New Roman" pitchFamily="18" charset="0"/>
              </a:rPr>
              <a:t>(через розподіл ВНП здійснюється спочатку акумуляція коштів із наступним використанням їх з метою надання особі допомоги);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виробнича </a:t>
            </a:r>
            <a:r>
              <a:rPr lang="uk-UA" sz="2000" b="0" dirty="0">
                <a:solidFill>
                  <a:schemeClr val="tx1">
                    <a:lumMod val="50000"/>
                  </a:schemeClr>
                </a:solidFill>
                <a:latin typeface="Times New Roman" pitchFamily="18" charset="0"/>
                <a:cs typeface="Times New Roman" pitchFamily="18" charset="0"/>
              </a:rPr>
              <a:t>(право на багато видів соціального забезпечення залежить від трудової діяльності особи – характеру роботи, виду і розміру зарплати, від самого факту тощо);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реабілітаційна </a:t>
            </a:r>
            <a:r>
              <a:rPr lang="uk-UA" sz="2000" b="0" dirty="0">
                <a:solidFill>
                  <a:schemeClr val="tx1">
                    <a:lumMod val="50000"/>
                  </a:schemeClr>
                </a:solidFill>
                <a:latin typeface="Times New Roman" pitchFamily="18" charset="0"/>
                <a:cs typeface="Times New Roman" pitchFamily="18" charset="0"/>
              </a:rPr>
              <a:t>(поновлення втраченого через певні обставини соціального статусу особи);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соціальна </a:t>
            </a:r>
            <a:r>
              <a:rPr lang="uk-UA" sz="2000" b="0" dirty="0">
                <a:solidFill>
                  <a:schemeClr val="tx1">
                    <a:lumMod val="50000"/>
                  </a:schemeClr>
                </a:solidFill>
                <a:latin typeface="Times New Roman" pitchFamily="18" charset="0"/>
                <a:cs typeface="Times New Roman" pitchFamily="18" charset="0"/>
              </a:rPr>
              <a:t>(соціальне забезпечення як один з видів соціального захисту населення; держава гарантує реалізацію людині конституційного права на соц. </a:t>
            </a:r>
            <a:r>
              <a:rPr lang="uk-UA" sz="2000" b="0" dirty="0" err="1">
                <a:solidFill>
                  <a:schemeClr val="tx1">
                    <a:lumMod val="50000"/>
                  </a:schemeClr>
                </a:solidFill>
                <a:latin typeface="Times New Roman" pitchFamily="18" charset="0"/>
                <a:cs typeface="Times New Roman" pitchFamily="18" charset="0"/>
              </a:rPr>
              <a:t>забезп</a:t>
            </a:r>
            <a:r>
              <a:rPr lang="uk-UA" sz="2000" b="0" dirty="0">
                <a:solidFill>
                  <a:schemeClr val="tx1">
                    <a:lumMod val="50000"/>
                  </a:schemeClr>
                </a:solidFill>
                <a:latin typeface="Times New Roman" pitchFamily="18" charset="0"/>
                <a:cs typeface="Times New Roman" pitchFamily="18" charset="0"/>
              </a:rPr>
              <a:t>.);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політична </a:t>
            </a:r>
            <a:r>
              <a:rPr lang="uk-UA" sz="2000" b="0" dirty="0">
                <a:solidFill>
                  <a:schemeClr val="tx1">
                    <a:lumMod val="50000"/>
                  </a:schemeClr>
                </a:solidFill>
                <a:latin typeface="Times New Roman" pitchFamily="18" charset="0"/>
                <a:cs typeface="Times New Roman" pitchFamily="18" charset="0"/>
              </a:rPr>
              <a:t>(спрямована на зняття або пом’якшення можливої соціальної напруги у суспільстві);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демографічна </a:t>
            </a:r>
            <a:r>
              <a:rPr lang="uk-UA" sz="2000" b="0" dirty="0">
                <a:solidFill>
                  <a:schemeClr val="tx1">
                    <a:lumMod val="50000"/>
                  </a:schemeClr>
                </a:solidFill>
                <a:latin typeface="Times New Roman" pitchFamily="18" charset="0"/>
                <a:cs typeface="Times New Roman" pitchFamily="18" charset="0"/>
              </a:rPr>
              <a:t>(направлена на забезпечення розширеного відтворення населення, подолання тенденції до зменшення чисельності населення – напр. стимулювання народжуваності, підтримка багатодітних сімей тощо);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виховна </a:t>
            </a:r>
            <a:r>
              <a:rPr lang="uk-UA" sz="2000" b="0" dirty="0">
                <a:solidFill>
                  <a:schemeClr val="tx1">
                    <a:lumMod val="50000"/>
                  </a:schemeClr>
                </a:solidFill>
                <a:latin typeface="Times New Roman" pitchFamily="18" charset="0"/>
                <a:cs typeface="Times New Roman" pitchFamily="18" charset="0"/>
              </a:rPr>
              <a:t>(вплив існуючої системи соціального забезпечення на свідомість, думки, почуття, волю людей з метою усвідомлення населенням позитивних якостей, як-то працелюбства, соціального обов’язку тощо). </a:t>
            </a:r>
          </a:p>
        </p:txBody>
      </p:sp>
    </p:spTree>
    <p:extLst>
      <p:ext uri="{BB962C8B-B14F-4D97-AF65-F5344CB8AC3E}">
        <p14:creationId xmlns:p14="http://schemas.microsoft.com/office/powerpoint/2010/main" val="3002027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2401" y="243840"/>
            <a:ext cx="11704638" cy="5526723"/>
          </a:xfrm>
        </p:spPr>
        <p:txBody>
          <a:bodyPr/>
          <a:lstStyle/>
          <a:p>
            <a:pPr marL="0" indent="0" algn="ctr">
              <a:buNone/>
            </a:pPr>
            <a:r>
              <a:rPr lang="uk-UA" sz="2000" dirty="0">
                <a:latin typeface="Times New Roman" pitchFamily="18" charset="0"/>
                <a:cs typeface="Times New Roman" pitchFamily="18" charset="0"/>
              </a:rPr>
              <a:t>2. Економічні основи соціального захисту </a:t>
            </a:r>
            <a:r>
              <a:rPr lang="uk-UA" sz="2000" dirty="0" smtClean="0">
                <a:latin typeface="Times New Roman" pitchFamily="18" charset="0"/>
                <a:cs typeface="Times New Roman" pitchFamily="18" charset="0"/>
              </a:rPr>
              <a:t>населення</a:t>
            </a:r>
          </a:p>
          <a:p>
            <a:pPr marL="0" indent="0" algn="just">
              <a:buNone/>
            </a:pPr>
            <a:endParaRPr lang="uk-UA" sz="2000" b="0" dirty="0">
              <a:latin typeface="Times New Roman" pitchFamily="18" charset="0"/>
              <a:cs typeface="Times New Roman" pitchFamily="18" charset="0"/>
            </a:endParaRPr>
          </a:p>
        </p:txBody>
      </p:sp>
      <p:sp>
        <p:nvSpPr>
          <p:cNvPr id="2" name="TextBox 1"/>
          <p:cNvSpPr txBox="1"/>
          <p:nvPr/>
        </p:nvSpPr>
        <p:spPr>
          <a:xfrm>
            <a:off x="274320" y="815340"/>
            <a:ext cx="11658600" cy="4247317"/>
          </a:xfrm>
          <a:prstGeom prst="rect">
            <a:avLst/>
          </a:prstGeom>
          <a:noFill/>
        </p:spPr>
        <p:txBody>
          <a:bodyPr wrap="square" rtlCol="0">
            <a:spAutoFit/>
          </a:bodyPr>
          <a:lstStyle/>
          <a:p>
            <a:pPr indent="457200" algn="just"/>
            <a:r>
              <a:rPr lang="uk-UA" dirty="0">
                <a:solidFill>
                  <a:schemeClr val="tx1">
                    <a:lumMod val="50000"/>
                  </a:schemeClr>
                </a:solidFill>
              </a:rPr>
              <a:t>Економічні основи соціального захисту населення становлять фундаментальну систему принципів, механізмів та інструментів, спрямованих на забезпечення соціальної стабільності та добробуту громадян. Розглянемо кожну з основних складових детально.</a:t>
            </a:r>
          </a:p>
          <a:p>
            <a:pPr indent="457200" algn="just"/>
            <a:r>
              <a:rPr lang="uk-UA" dirty="0">
                <a:solidFill>
                  <a:schemeClr val="tx1">
                    <a:lumMod val="50000"/>
                  </a:schemeClr>
                </a:solidFill>
              </a:rPr>
              <a:t>Сутність соціального захисту як економічної категорії полягає в тому, що це комплексна система заходів, спрямована на забезпечення добробуту кожного члена суспільства в конкретних економічних умовах. Соціальний захист виступає важливим механізмом практичної реалізації соціальної політики держави та забезпечення соціальних гарантій. В економічному контексті він представляє собою систему перерозподілу національного доходу з метою забезпечення певних соціальних стандартів життя для кожного члена суспільства.</a:t>
            </a:r>
          </a:p>
          <a:p>
            <a:pPr indent="457200" algn="just"/>
            <a:r>
              <a:rPr lang="uk-UA" dirty="0">
                <a:solidFill>
                  <a:schemeClr val="tx1">
                    <a:lumMod val="50000"/>
                  </a:schemeClr>
                </a:solidFill>
              </a:rPr>
              <a:t>Економічний фундамент соціального захисту базується на системі фінансування соціальних програм та заходів. Основним джерелом такого фінансування виступає державний бюджет, який формується за рахунок податкових надходжень та інших доходів держави. Важливу роль також відіграють спеціальні соціальні фонди, які формуються за рахунок страхових внесків працюючого населення та роботодавців. Це створює стійку фінансову базу для реалізації соціальних програм та забезпечення соціальних гарантій.</a:t>
            </a:r>
          </a:p>
          <a:p>
            <a:pPr indent="457200" algn="just"/>
            <a:endParaRPr lang="uk-UA" dirty="0">
              <a:solidFill>
                <a:schemeClr val="tx1">
                  <a:lumMod val="50000"/>
                </a:schemeClr>
              </a:solidFill>
            </a:endParaRPr>
          </a:p>
        </p:txBody>
      </p:sp>
    </p:spTree>
    <p:extLst>
      <p:ext uri="{BB962C8B-B14F-4D97-AF65-F5344CB8AC3E}">
        <p14:creationId xmlns:p14="http://schemas.microsoft.com/office/powerpoint/2010/main" val="2057710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2881" y="228600"/>
            <a:ext cx="11674158" cy="5541963"/>
          </a:xfrm>
        </p:spPr>
        <p:txBody>
          <a:bodyPr/>
          <a:lstStyle/>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Механізм соціального страхування є однією з ключових економічних основ соціального захисту. Він забезпечує захист працездатного населення від можливих ризиків втрати доходу внаслідок безробіття, хвороби, нещасного випадку на виробництві чи професійного захворювання. Система соціального страхування базується на принципах солідарності та </a:t>
            </a:r>
            <a:r>
              <a:rPr lang="uk-UA" sz="1600" b="0" dirty="0" err="1">
                <a:solidFill>
                  <a:schemeClr val="tx1">
                    <a:lumMod val="50000"/>
                  </a:schemeClr>
                </a:solidFill>
                <a:latin typeface="Times New Roman" pitchFamily="18" charset="0"/>
                <a:cs typeface="Times New Roman" pitchFamily="18" charset="0"/>
              </a:rPr>
              <a:t>субсидіарності</a:t>
            </a:r>
            <a:r>
              <a:rPr lang="uk-UA" sz="1600" b="0" dirty="0">
                <a:solidFill>
                  <a:schemeClr val="tx1">
                    <a:lumMod val="50000"/>
                  </a:schemeClr>
                </a:solidFill>
                <a:latin typeface="Times New Roman" pitchFamily="18" charset="0"/>
                <a:cs typeface="Times New Roman" pitchFamily="18" charset="0"/>
              </a:rPr>
              <a:t>, що передбачає участь всіх працюючих у формуванні страхових фондів та отримання допомоги тими, хто її потребує</a:t>
            </a:r>
            <a:r>
              <a:rPr lang="uk-UA" sz="16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600" b="0" dirty="0" smtClean="0">
                <a:solidFill>
                  <a:schemeClr val="tx1">
                    <a:lumMod val="50000"/>
                  </a:schemeClr>
                </a:solidFill>
                <a:latin typeface="Times New Roman" pitchFamily="18" charset="0"/>
                <a:cs typeface="Times New Roman" pitchFamily="18" charset="0"/>
              </a:rPr>
              <a:t>Пенсійне </a:t>
            </a:r>
            <a:r>
              <a:rPr lang="uk-UA" sz="1600" b="0" dirty="0">
                <a:solidFill>
                  <a:schemeClr val="tx1">
                    <a:lumMod val="50000"/>
                  </a:schemeClr>
                </a:solidFill>
                <a:latin typeface="Times New Roman" pitchFamily="18" charset="0"/>
                <a:cs typeface="Times New Roman" pitchFamily="18" charset="0"/>
              </a:rPr>
              <a:t>забезпечення як економічна основа соціального захисту представляє собою систему грошових виплат непрацездатним членам суспільства. Воно базується на накопичувальному та солідарному принципах, що передбачає формування пенсійних виплат за рахунок внесків працюючого населення та накопичень самих громадян. Ефективність пенсійної системи залежить від демографічної ситуації, рівня зайнятості та економічного розвитку країни</a:t>
            </a:r>
            <a:r>
              <a:rPr lang="uk-UA" sz="16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600" b="0" dirty="0" smtClean="0">
                <a:solidFill>
                  <a:schemeClr val="tx1">
                    <a:lumMod val="50000"/>
                  </a:schemeClr>
                </a:solidFill>
                <a:latin typeface="Times New Roman" pitchFamily="18" charset="0"/>
                <a:cs typeface="Times New Roman" pitchFamily="18" charset="0"/>
              </a:rPr>
              <a:t>Система </a:t>
            </a:r>
            <a:r>
              <a:rPr lang="uk-UA" sz="1600" b="0" dirty="0">
                <a:solidFill>
                  <a:schemeClr val="tx1">
                    <a:lumMod val="50000"/>
                  </a:schemeClr>
                </a:solidFill>
                <a:latin typeface="Times New Roman" pitchFamily="18" charset="0"/>
                <a:cs typeface="Times New Roman" pitchFamily="18" charset="0"/>
              </a:rPr>
              <a:t>соціальної допомоги виступає важливою економічною основою захисту найбільш вразливих верств населення. Вона включає різні види грошових виплат, натуральної допомоги та соціальних послуг, які надаються на основі перевірки потреб та доходів. Фінансування такої допомоги здійснюється переважно за рахунок бюджетних коштів та передбачає адресний підхід до її надання</a:t>
            </a:r>
            <a:r>
              <a:rPr lang="uk-UA" sz="16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600" b="0" dirty="0" smtClean="0">
                <a:solidFill>
                  <a:schemeClr val="tx1">
                    <a:lumMod val="50000"/>
                  </a:schemeClr>
                </a:solidFill>
                <a:latin typeface="Times New Roman" pitchFamily="18" charset="0"/>
                <a:cs typeface="Times New Roman" pitchFamily="18" charset="0"/>
              </a:rPr>
              <a:t>Зайнятість </a:t>
            </a:r>
            <a:r>
              <a:rPr lang="uk-UA" sz="1600" b="0" dirty="0">
                <a:solidFill>
                  <a:schemeClr val="tx1">
                    <a:lumMod val="50000"/>
                  </a:schemeClr>
                </a:solidFill>
                <a:latin typeface="Times New Roman" pitchFamily="18" charset="0"/>
                <a:cs typeface="Times New Roman" pitchFamily="18" charset="0"/>
              </a:rPr>
              <a:t>населення та політика на ринку праці є фундаментальною економічною основою соціального захисту. Це включає систему заходів щодо створення робочих місць, професійної підготовки та перепідготовки кадрів, регулювання трудових відносин та заробітної плати. Ефективна політика зайнятості сприяє зменшенню безробіття та підвищенню доходів населення, що знижує навантаження на систему соціального захисту</a:t>
            </a:r>
            <a:r>
              <a:rPr lang="uk-UA" sz="16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600" b="0" dirty="0" smtClean="0">
                <a:solidFill>
                  <a:schemeClr val="tx1">
                    <a:lumMod val="50000"/>
                  </a:schemeClr>
                </a:solidFill>
                <a:latin typeface="Times New Roman" pitchFamily="18" charset="0"/>
                <a:cs typeface="Times New Roman" pitchFamily="18" charset="0"/>
              </a:rPr>
              <a:t>Житлова </a:t>
            </a:r>
            <a:r>
              <a:rPr lang="uk-UA" sz="1600" b="0" dirty="0">
                <a:solidFill>
                  <a:schemeClr val="tx1">
                    <a:lumMod val="50000"/>
                  </a:schemeClr>
                </a:solidFill>
                <a:latin typeface="Times New Roman" pitchFamily="18" charset="0"/>
                <a:cs typeface="Times New Roman" pitchFamily="18" charset="0"/>
              </a:rPr>
              <a:t>політика та система житлових субсидій є важливою економічною основою соціального захисту, особливо в умовах зростання вартості житлово-комунальних послуг. Вона передбачає механізми підтримки малозабезпечених громадян у забезпеченні доступним житлом та оплаті комунальних послуг через систему субсидій та пільг.</a:t>
            </a:r>
          </a:p>
        </p:txBody>
      </p:sp>
    </p:spTree>
    <p:extLst>
      <p:ext uri="{BB962C8B-B14F-4D97-AF65-F5344CB8AC3E}">
        <p14:creationId xmlns:p14="http://schemas.microsoft.com/office/powerpoint/2010/main" val="2626311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66701" y="190500"/>
            <a:ext cx="11658918" cy="5389563"/>
          </a:xfrm>
        </p:spPr>
        <p:txBody>
          <a:bodyPr/>
          <a:lstStyle/>
          <a:p>
            <a:r>
              <a:rPr lang="uk-UA" sz="1500" b="0" dirty="0">
                <a:latin typeface="Times New Roman" pitchFamily="18" charset="0"/>
                <a:cs typeface="Times New Roman" pitchFamily="18" charset="0"/>
              </a:rPr>
              <a:t>Охорона здоров'я як економічна основа соціального захисту включає систему фінансування медичних послуг та забезпечення їх доступності для всіх верств населення. Це передбачає як бюджетне фінансування базових медичних послуг, так і розвиток системи медичного страхування.</a:t>
            </a:r>
          </a:p>
          <a:p>
            <a:r>
              <a:rPr lang="uk-UA" sz="1500" b="0" dirty="0">
                <a:latin typeface="Times New Roman" pitchFamily="18" charset="0"/>
                <a:cs typeface="Times New Roman" pitchFamily="18" charset="0"/>
              </a:rPr>
              <a:t>Система освіти та професійної підготовки є важливою економічною основою соціального захисту, оскільки забезпечує формування людського капіталу та підвищення конкурентоспроможності працівників на ринку праці. Це включає фінансування освітніх закладів, надання освітніх субсидій та грантів, розвиток системи професійної освіти.</a:t>
            </a:r>
          </a:p>
          <a:p>
            <a:r>
              <a:rPr lang="uk-UA" sz="1500" b="0" dirty="0">
                <a:latin typeface="Times New Roman" pitchFamily="18" charset="0"/>
                <a:cs typeface="Times New Roman" pitchFamily="18" charset="0"/>
              </a:rPr>
              <a:t>Податкова система як економічна основа соціального захисту забезпечує механізм перерозподілу доходів та формування фінансових ресурсів для соціальних програм. Прогресивне оподаткування та система податкових пільг дозволяють зменшити нерівність у доходах та підтримати малозабезпечені верстви населення.</a:t>
            </a:r>
          </a:p>
          <a:p>
            <a:r>
              <a:rPr lang="uk-UA" sz="1500" b="0" dirty="0">
                <a:latin typeface="Times New Roman" pitchFamily="18" charset="0"/>
                <a:cs typeface="Times New Roman" pitchFamily="18" charset="0"/>
              </a:rPr>
              <a:t>Інфраструктура соціального захисту включає мережу закладів та установ, які надають соціальні послуги та забезпечують реалізацію соціальних програм. Її розвиток та утримання потребує значних економічних ресурсів та ефективного управління.</a:t>
            </a:r>
          </a:p>
          <a:p>
            <a:r>
              <a:rPr lang="uk-UA" sz="1500" b="0" dirty="0">
                <a:latin typeface="Times New Roman" pitchFamily="18" charset="0"/>
                <a:cs typeface="Times New Roman" pitchFamily="18" charset="0"/>
              </a:rPr>
              <a:t>Міжнародне співробітництво у сфері соціального захисту передбачає обмін досвідом, залучення міжнародної технічної допомоги та впровадження успішних практик соціального захисту. Це дозволяє підвищити ефективність національної системи соціального захисту та забезпечити її відповідність міжнародним стандартам.</a:t>
            </a:r>
          </a:p>
          <a:p>
            <a:r>
              <a:rPr lang="uk-UA" sz="1500" b="0" dirty="0">
                <a:latin typeface="Times New Roman" pitchFamily="18" charset="0"/>
                <a:cs typeface="Times New Roman" pitchFamily="18" charset="0"/>
              </a:rPr>
              <a:t>Економічна ефективність системи соціального захисту оцінюється через показники охоплення населення соціальними програмами, адекватності соціальних виплат, своєчасності надання допомоги та цільового використання коштів. Важливим аспектом є також оцінка впливу соціальних програм на рівень бідності та нерівності в суспільстві.</a:t>
            </a:r>
          </a:p>
          <a:p>
            <a:r>
              <a:rPr lang="uk-UA" sz="1500" b="0" dirty="0">
                <a:latin typeface="Times New Roman" pitchFamily="18" charset="0"/>
                <a:cs typeface="Times New Roman" pitchFamily="18" charset="0"/>
              </a:rPr>
              <a:t>Інноваційні підходи в системі соціального захисту передбачають впровадження нових технологій та методів надання соціальних послуг, розвиток електронних сервісів, створення єдиних баз даних отримувачів соціальної допомоги. Це дозволяє підвищити ефективність використання економічних ресурсів та покращити якість соціального захисту.</a:t>
            </a:r>
          </a:p>
          <a:p>
            <a:pPr marL="0" indent="0">
              <a:buNone/>
            </a:pPr>
            <a:endParaRPr lang="uk-UA" sz="1500" b="0" dirty="0">
              <a:latin typeface="Times New Roman" pitchFamily="18" charset="0"/>
              <a:cs typeface="Times New Roman" pitchFamily="18" charset="0"/>
            </a:endParaRPr>
          </a:p>
        </p:txBody>
      </p:sp>
    </p:spTree>
    <p:extLst>
      <p:ext uri="{BB962C8B-B14F-4D97-AF65-F5344CB8AC3E}">
        <p14:creationId xmlns:p14="http://schemas.microsoft.com/office/powerpoint/2010/main" val="3681230006"/>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2753</TotalTime>
  <Words>1553</Words>
  <Application>Microsoft Office PowerPoint</Application>
  <PresentationFormat>Довільний</PresentationFormat>
  <Paragraphs>45</Paragraphs>
  <Slides>8</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8</vt:i4>
      </vt:variant>
    </vt:vector>
  </HeadingPairs>
  <TitlesOfParts>
    <vt:vector size="9" baseType="lpstr">
      <vt:lpstr>Тема Office</vt:lpstr>
      <vt:lpstr>Тема 6. Економіка соціального забезпечення   1. Поняття та функції соціального забезпечення 2. Економічні основи соціального захисту населення 3. Соціальна політика держави в умовах ринкової економіки</vt:lpstr>
      <vt:lpstr>1. Поняття та функції соціального забезпечення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User</cp:lastModifiedBy>
  <cp:revision>215</cp:revision>
  <dcterms:created xsi:type="dcterms:W3CDTF">2023-01-12T09:20:21Z</dcterms:created>
  <dcterms:modified xsi:type="dcterms:W3CDTF">2024-11-21T08:15:18Z</dcterms:modified>
</cp:coreProperties>
</file>