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6" r:id="rId3"/>
    <p:sldId id="293" r:id="rId4"/>
    <p:sldId id="271" r:id="rId5"/>
    <p:sldId id="259" r:id="rId6"/>
    <p:sldId id="289" r:id="rId7"/>
    <p:sldId id="290" r:id="rId8"/>
    <p:sldId id="260" r:id="rId9"/>
    <p:sldId id="291" r:id="rId10"/>
    <p:sldId id="261" r:id="rId11"/>
    <p:sldId id="292" r:id="rId12"/>
    <p:sldId id="262" r:id="rId13"/>
    <p:sldId id="273" r:id="rId14"/>
    <p:sldId id="294" r:id="rId15"/>
    <p:sldId id="258" r:id="rId16"/>
    <p:sldId id="286" r:id="rId17"/>
    <p:sldId id="265" r:id="rId18"/>
    <p:sldId id="279" r:id="rId19"/>
    <p:sldId id="274" r:id="rId20"/>
    <p:sldId id="275" r:id="rId21"/>
    <p:sldId id="276" r:id="rId22"/>
    <p:sldId id="285" r:id="rId23"/>
    <p:sldId id="277" r:id="rId24"/>
    <p:sldId id="278" r:id="rId25"/>
    <p:sldId id="281" r:id="rId26"/>
    <p:sldId id="282" r:id="rId27"/>
    <p:sldId id="287" r:id="rId28"/>
    <p:sldId id="288" r:id="rId29"/>
    <p:sldId id="270" r:id="rId30"/>
    <p:sldId id="283" r:id="rId31"/>
    <p:sldId id="284" r:id="rId32"/>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7"/>
  </p:normalViewPr>
  <p:slideViewPr>
    <p:cSldViewPr showGuides="1">
      <p:cViewPr varScale="1">
        <p:scale>
          <a:sx n="65" d="100"/>
          <a:sy n="65" d="100"/>
        </p:scale>
        <p:origin x="153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D218DC01-A964-46FB-AEB1-E264C98BF852}" type="datetimeFigureOut">
              <a:rPr kumimoji="0" lang="ru-RU" sz="1200" b="0" i="0" u="none" strike="noStrike" kern="1200" cap="none" spc="0" normalizeH="0" baseline="0" noProof="0">
                <a:ln>
                  <a:noFill/>
                </a:ln>
                <a:solidFill>
                  <a:schemeClr val="tx1"/>
                </a:solidFill>
                <a:effectLst/>
                <a:uLnTx/>
                <a:uFillTx/>
                <a:latin typeface="+mn-lt"/>
                <a:ea typeface="+mn-ea"/>
                <a:cs typeface="+mn-cs"/>
              </a:rPr>
            </a:fld>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Образец текста</a:t>
            </a:r>
            <a:endParaRPr kumimoji="0" lang="ru-RU"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Второй уровень</a:t>
            </a:r>
            <a:endParaRPr kumimoji="0" lang="ru-RU"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Третий уровень</a:t>
            </a:r>
            <a:endParaRPr kumimoji="0" lang="ru-RU"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Четвертый уровень</a:t>
            </a:r>
            <a:endParaRPr kumimoji="0" lang="ru-RU"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ru-RU" sz="1200" b="0" i="0" u="none" strike="noStrike" kern="1200" cap="none" spc="0" normalizeH="0" baseline="0" noProof="0">
                <a:ln>
                  <a:noFill/>
                </a:ln>
                <a:solidFill>
                  <a:schemeClr val="tx1"/>
                </a:solidFill>
                <a:effectLst/>
                <a:uLnTx/>
                <a:uFillTx/>
                <a:latin typeface="+mn-lt"/>
                <a:ea typeface="+mn-ea"/>
                <a:cs typeface="+mn-cs"/>
              </a:rPr>
              <a:t>Пятый уровень</a:t>
            </a: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ru-R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ru-RU" altLang="ru-RU" sz="1200" dirty="0">
                <a:latin typeface="Calibri" panose="020F0502020204030204" pitchFamily="34" charset="0"/>
              </a:rPr>
            </a:fld>
            <a:endParaRPr lang="ru-RU" altLang="ru-RU"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a:t>Образец подзаголовка</a:t>
            </a:r>
            <a:endParaRPr lang="en-US"/>
          </a:p>
        </p:txBody>
      </p:sp>
      <p:sp>
        <p:nvSpPr>
          <p:cNvPr id="2" name="Замещающая дата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idx="1"/>
          </p:nvPr>
        </p:nvSpPr>
        <p:spPr/>
        <p:txBody>
          <a:body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Замещающая дата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5" name="Замещающий нижний колонтитул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омер слайда 5"/>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rgbClr val="648C6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a:t>Образец заголовка</a:t>
            </a:r>
            <a:endParaRPr lang="en-US"/>
          </a:p>
        </p:txBody>
      </p:sp>
      <p:sp>
        <p:nvSpPr>
          <p:cNvPr id="3" name="Текст 2"/>
          <p:cNvSpPr>
            <a:spLocks noGrp="1"/>
          </p:cNvSpPr>
          <p:nvPr>
            <p:ph type="body" idx="1"/>
          </p:nvPr>
        </p:nvSpPr>
        <p:spPr>
          <a:xfrm>
            <a:off x="1600200" y="2507786"/>
            <a:ext cx="7086600" cy="1509712"/>
          </a:xfrm>
        </p:spPr>
        <p:txBody>
          <a:bodyPr/>
          <a:lstStyle>
            <a:lvl1pPr marL="73025"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a:t>Образец текста</a:t>
            </a:r>
            <a:endParaRPr lang="ru-RU"/>
          </a:p>
        </p:txBody>
      </p:sp>
      <p:sp>
        <p:nvSpPr>
          <p:cNvPr id="4" name="Дата 3"/>
          <p:cNvSpPr>
            <a:spLocks noGrp="1"/>
          </p:cNvSpPr>
          <p:nvPr>
            <p:ph type="dt" sz="half" idx="2"/>
          </p:nvPr>
        </p:nvSpPr>
        <p:spPr>
          <a:xfrm>
            <a:off x="457200" y="6416675"/>
            <a:ext cx="2133600" cy="365125"/>
          </a:xfrm>
          <a:prstGeom prst="rect">
            <a:avLst/>
          </a:prstGeom>
        </p:spPr>
        <p:txBody>
          <a:bodyPr vert="horz" anchor="b"/>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0EC1BDB2-0472-4FF9-9366-1A66D54558A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5" name="Нижний колонтитул 4"/>
          <p:cNvSpPr>
            <a:spLocks noGrp="1"/>
          </p:cNvSpPr>
          <p:nvPr>
            <p:ph type="ftr" sz="quarter" idx="3"/>
          </p:nvPr>
        </p:nvSpPr>
        <p:spPr>
          <a:xfrm>
            <a:off x="3124200" y="6416675"/>
            <a:ext cx="2895600" cy="365125"/>
          </a:xfrm>
          <a:prstGeom prst="rect">
            <a:avLst/>
          </a:prstGeom>
        </p:spPr>
        <p:txBody>
          <a:bodyPr vert="horz" anchor="b"/>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Номер слайда 5"/>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
            <a:pPr algn="r" eaLnBrk="1" hangingPunct="1"/>
            <a:fld id="{9A0DB2DC-4C9A-4742-B13C-FB6460FD3503}" type="slidenum">
              <a:rPr lang="en-US" altLang="ru-RU" dirty="0">
                <a:latin typeface="Book Antiqua" panose="02040602050305030304" pitchFamily="18" charset="0"/>
              </a:rPr>
            </a:fld>
            <a:endParaRPr lang="en-US" altLang="ru-RU" dirty="0">
              <a:latin typeface="Book Antiqua" panose="02040602050305030304" pitchFamily="18" charset="0"/>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a:t>Образец заголовка</a:t>
            </a:r>
            <a:endParaRPr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endParaRPr lang="ru-RU"/>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a:t>Образец текста</a:t>
            </a:r>
            <a:endParaRPr lang="ru-RU"/>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7" name="Замещающая дата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8" name="Замещающий нижний колонтитул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9" name="Замещающий номер слайда 8"/>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en-US"/>
          </a:p>
        </p:txBody>
      </p:sp>
      <p:sp>
        <p:nvSpPr>
          <p:cNvPr id="3" name="Замещающая дата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4" name="Замещающий нижний колонтитул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5" name="Замещающий номер слайда 4"/>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Замещающая дата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3" name="Замещающий нижний колонтитул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4" name="Замещающий номер слайда 3"/>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a:t>Образец заголовка</a:t>
            </a:r>
            <a:endParaRPr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a:t>Образец текста</a:t>
            </a:r>
            <a:endParaRPr lang="ru-RU"/>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ru-RU"/>
              <a:t>Образец текста</a:t>
            </a:r>
            <a:endParaRPr lang="ru-RU"/>
          </a:p>
          <a:p>
            <a:pPr lvl="1"/>
            <a:r>
              <a:rPr lang="ru-RU"/>
              <a:t>Второй уровень</a:t>
            </a:r>
            <a:endParaRPr lang="ru-RU"/>
          </a:p>
          <a:p>
            <a:pPr lvl="2"/>
            <a:r>
              <a:rPr lang="ru-RU"/>
              <a:t>Третий уровень</a:t>
            </a:r>
            <a:endParaRPr lang="ru-RU"/>
          </a:p>
          <a:p>
            <a:pPr lvl="3"/>
            <a:r>
              <a:rPr lang="ru-RU"/>
              <a:t>Четвертый уровень</a:t>
            </a:r>
            <a:endParaRPr lang="ru-RU"/>
          </a:p>
          <a:p>
            <a:pPr lvl="4"/>
            <a:r>
              <a:rPr lang="ru-RU"/>
              <a:t>Пятый уровень</a:t>
            </a:r>
            <a:endParaRPr lang="en-US"/>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t" anchorCtr="0" compatLnSpc="1">
            <a:normAutofit/>
          </a:bodyPr>
          <a:lstStyle>
            <a:lvl1pPr indent="0">
              <a:buNone/>
              <a:defRPr sz="3200"/>
            </a:lvl1pPr>
          </a:lstStyle>
          <a:p>
            <a:pPr marL="548005" marR="0" lvl="0" indent="0" algn="l"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ru-RU" sz="3200" b="0" i="0" u="none" strike="noStrike" kern="1200" cap="none" spc="0" normalizeH="0" baseline="0" noProof="0">
                <a:ln>
                  <a:noFill/>
                </a:ln>
                <a:solidFill>
                  <a:schemeClr val="lt1"/>
                </a:solidFill>
                <a:effectLst/>
                <a:uLnTx/>
                <a:uFillTx/>
                <a:latin typeface="+mn-lt"/>
                <a:ea typeface="+mn-ea"/>
                <a:cs typeface="+mn-cs"/>
              </a:rPr>
              <a:t>Вставка рисунка</a:t>
            </a:r>
            <a:endParaRPr kumimoji="0" lang="en-US" sz="3200" b="0" i="0" u="none" strike="noStrike" kern="1200" cap="none" spc="0" normalizeH="0" baseline="0" noProof="0" dirty="0">
              <a:ln>
                <a:noFill/>
              </a:ln>
              <a:solidFill>
                <a:schemeClr val="lt1"/>
              </a:solidFill>
              <a:effectLst/>
              <a:uLnTx/>
              <a:uFillTx/>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a:t>Образец текста</a:t>
            </a:r>
            <a:endParaRPr lang="ru-RU"/>
          </a:p>
        </p:txBody>
      </p:sp>
      <p:sp>
        <p:nvSpPr>
          <p:cNvPr id="5" name="Замещающая дата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6" name="Замещающий нижний колонтитул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7" name="Замещающий номер слайда 6"/>
          <p:cNvSpPr>
            <a:spLocks noGrp="1"/>
          </p:cNvSpPr>
          <p:nvPr>
            <p:ph type="sldNum" sz="quarter" idx="12"/>
          </p:nvPr>
        </p:nvSpPr>
        <p:spPr/>
        <p:txBody>
          <a:bodyPr/>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8C61"/>
        </a:solidFill>
        <a:effectLst/>
      </p:bgPr>
    </p:bg>
    <p:spTree>
      <p:nvGrpSpPr>
        <p:cNvPr id="1" name=""/>
        <p:cNvGrpSpPr/>
        <p:nvPr/>
      </p:nvGrpSpPr>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a:t>Образец заголовка</a:t>
            </a:r>
            <a:endParaRPr lang="en-US"/>
          </a:p>
        </p:txBody>
      </p:sp>
      <p:sp>
        <p:nvSpPr>
          <p:cNvPr id="1027" name="Текст 12"/>
          <p:cNvSpPr>
            <a:spLocks noGrp="1"/>
          </p:cNvSpPr>
          <p:nvPr>
            <p:ph type="body" idx="1"/>
          </p:nvPr>
        </p:nvSpPr>
        <p:spPr>
          <a:xfrm>
            <a:off x="457200" y="1600200"/>
            <a:ext cx="8229600" cy="4708525"/>
          </a:xfrm>
          <a:prstGeom prst="rect">
            <a:avLst/>
          </a:prstGeom>
          <a:noFill/>
          <a:ln w="9525">
            <a:noFill/>
          </a:ln>
        </p:spPr>
        <p:txBody>
          <a:bodyPr/>
          <a:p>
            <a:pPr lvl="0"/>
            <a:r>
              <a:rPr lang="ru-RU" altLang="ru-RU" dirty="0"/>
              <a:t>Образец текста</a:t>
            </a:r>
            <a:endParaRPr lang="ru-RU" altLang="ru-RU" dirty="0"/>
          </a:p>
          <a:p>
            <a:pPr lvl="1"/>
            <a:r>
              <a:rPr lang="ru-RU" altLang="ru-RU" dirty="0"/>
              <a:t>Второй уровень</a:t>
            </a:r>
            <a:endParaRPr lang="ru-RU" altLang="ru-RU" dirty="0"/>
          </a:p>
          <a:p>
            <a:pPr lvl="2"/>
            <a:r>
              <a:rPr lang="ru-RU" altLang="ru-RU" dirty="0"/>
              <a:t>Третий уровень</a:t>
            </a:r>
            <a:endParaRPr lang="ru-RU" altLang="ru-RU" dirty="0"/>
          </a:p>
          <a:p>
            <a:pPr lvl="3"/>
            <a:r>
              <a:rPr lang="ru-RU" altLang="ru-RU" dirty="0"/>
              <a:t>Четвертый уровень</a:t>
            </a:r>
            <a:endParaRPr lang="ru-RU" altLang="ru-RU" dirty="0"/>
          </a:p>
          <a:p>
            <a:pPr lvl="4"/>
            <a:r>
              <a:rPr lang="ru-RU" altLang="ru-RU" dirty="0"/>
              <a:t>Пятый уровень</a:t>
            </a:r>
            <a:endParaRPr lang="en-US" altLang="ru-RU" dirty="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187AFA4-26AD-464A-A3A7-AE9B75DDC73B}" type="datetimeFigureOut">
              <a:rPr kumimoji="0" lang="en-US" sz="1200" b="0" i="0" u="none" strike="noStrike" kern="1200" cap="none" spc="0" normalizeH="0" baseline="0" noProof="0">
                <a:ln>
                  <a:noFill/>
                </a:ln>
                <a:solidFill>
                  <a:schemeClr val="tx1">
                    <a:shade val="50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hade val="50000"/>
                </a:schemeClr>
              </a:solidFill>
              <a:effectLst/>
              <a:uLnTx/>
              <a:uFillTx/>
              <a:latin typeface="+mn-lt"/>
              <a:ea typeface="+mn-ea"/>
              <a:cs typeface="+mn-cs"/>
            </a:endParaRPr>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lstStyle>
            <a:lvl1pPr algn="r">
              <a:defRPr sz="1200">
                <a:solidFill>
                  <a:srgbClr val="BCBCBC"/>
                </a:solidFill>
                <a:latin typeface="Book Antiqua" panose="02040602050305030304" pitchFamily="18" charset="0"/>
              </a:defRPr>
            </a:lvl1pPr>
          </a:lstStyle>
          <a:p>
            <a:pPr lvl="0" eaLnBrk="1" hangingPunct="1"/>
            <a:fld id="{9A0DB2DC-4C9A-4742-B13C-FB6460FD3503}" type="slidenum">
              <a:rPr lang="en-US" altLang="ru-RU" dirty="0"/>
            </a:fld>
            <a:endParaRPr lang="en-US" altLang="ru-RU" dirty="0">
              <a:latin typeface="Arial" panose="020B0604020202020204" pitchFamily="34" charset="0"/>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anose="020B0602030504020204" pitchFamily="34" charset="0"/>
        </a:defRPr>
      </a:lvl2pPr>
      <a:lvl3pPr algn="ctr" rtl="0" eaLnBrk="0" fontAlgn="base" hangingPunct="0">
        <a:spcBef>
          <a:spcPct val="0"/>
        </a:spcBef>
        <a:spcAft>
          <a:spcPct val="0"/>
        </a:spcAft>
        <a:defRPr sz="4100" b="1">
          <a:solidFill>
            <a:schemeClr val="tx1"/>
          </a:solidFill>
          <a:latin typeface="Lucida Sans" panose="020B0602030504020204" pitchFamily="34" charset="0"/>
        </a:defRPr>
      </a:lvl3pPr>
      <a:lvl4pPr algn="ctr" rtl="0" eaLnBrk="0" fontAlgn="base" hangingPunct="0">
        <a:spcBef>
          <a:spcPct val="0"/>
        </a:spcBef>
        <a:spcAft>
          <a:spcPct val="0"/>
        </a:spcAft>
        <a:defRPr sz="4100" b="1">
          <a:solidFill>
            <a:schemeClr val="tx1"/>
          </a:solidFill>
          <a:latin typeface="Lucida Sans" panose="020B0602030504020204" pitchFamily="34" charset="0"/>
        </a:defRPr>
      </a:lvl4pPr>
      <a:lvl5pPr algn="ctr" rtl="0" eaLnBrk="0" fontAlgn="base" hangingPunct="0">
        <a:spcBef>
          <a:spcPct val="0"/>
        </a:spcBef>
        <a:spcAft>
          <a:spcPct val="0"/>
        </a:spcAft>
        <a:defRPr sz="4100" b="1">
          <a:solidFill>
            <a:schemeClr val="tx1"/>
          </a:solidFill>
          <a:latin typeface="Lucida Sans" panose="020B0602030504020204" pitchFamily="34" charset="0"/>
        </a:defRPr>
      </a:lvl5pPr>
      <a:lvl6pPr marL="457200" algn="ctr" rtl="0" fontAlgn="base">
        <a:spcBef>
          <a:spcPct val="0"/>
        </a:spcBef>
        <a:spcAft>
          <a:spcPct val="0"/>
        </a:spcAft>
        <a:defRPr sz="4100" b="1">
          <a:solidFill>
            <a:schemeClr val="tx1"/>
          </a:solidFill>
          <a:latin typeface="Lucida Sans" panose="020B0602030504020204" pitchFamily="34" charset="0"/>
        </a:defRPr>
      </a:lvl6pPr>
      <a:lvl7pPr marL="914400" algn="ctr" rtl="0" fontAlgn="base">
        <a:spcBef>
          <a:spcPct val="0"/>
        </a:spcBef>
        <a:spcAft>
          <a:spcPct val="0"/>
        </a:spcAft>
        <a:defRPr sz="4100" b="1">
          <a:solidFill>
            <a:schemeClr val="tx1"/>
          </a:solidFill>
          <a:latin typeface="Lucida Sans" panose="020B0602030504020204" pitchFamily="34" charset="0"/>
        </a:defRPr>
      </a:lvl7pPr>
      <a:lvl8pPr marL="1371600" algn="ctr" rtl="0" fontAlgn="base">
        <a:spcBef>
          <a:spcPct val="0"/>
        </a:spcBef>
        <a:spcAft>
          <a:spcPct val="0"/>
        </a:spcAft>
        <a:defRPr sz="4100" b="1">
          <a:solidFill>
            <a:schemeClr val="tx1"/>
          </a:solidFill>
          <a:latin typeface="Lucida Sans" panose="020B0602030504020204" pitchFamily="34" charset="0"/>
        </a:defRPr>
      </a:lvl8pPr>
      <a:lvl9pPr marL="1828800" algn="ctr" rtl="0" fontAlgn="base">
        <a:spcBef>
          <a:spcPct val="0"/>
        </a:spcBef>
        <a:spcAft>
          <a:spcPct val="0"/>
        </a:spcAft>
        <a:defRPr sz="4100" b="1">
          <a:solidFill>
            <a:schemeClr val="tx1"/>
          </a:solidFill>
          <a:latin typeface="Lucida Sans" panose="020B0602030504020204" pitchFamily="34" charset="0"/>
        </a:defRPr>
      </a:lvl9pPr>
    </p:titleStyle>
    <p:body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665" indent="-182880" algn="l" rtl="0" eaLnBrk="1" latinLnBrk="0" hangingPunct="1">
        <a:spcBef>
          <a:spcPct val="20000"/>
        </a:spcBef>
        <a:buClr>
          <a:schemeClr val="tx1"/>
        </a:buClr>
        <a:buFont typeface="Wingdings 3" panose="05040102010807070707"/>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panose="05020102010507070707"/>
        <a:buChar char=""/>
        <a:defRPr kumimoji="0" sz="1600" kern="1200">
          <a:solidFill>
            <a:schemeClr val="tx1"/>
          </a:solidFill>
          <a:latin typeface="+mn-lt"/>
          <a:ea typeface="+mn-ea"/>
          <a:cs typeface="+mn-cs"/>
        </a:defRPr>
      </a:lvl7pPr>
      <a:lvl8pPr marL="2167255" indent="-182880" algn="l" rtl="0" eaLnBrk="1" latinLnBrk="0" hangingPunct="1">
        <a:spcBef>
          <a:spcPct val="20000"/>
        </a:spcBef>
        <a:buClr>
          <a:schemeClr val="tx1"/>
        </a:buClr>
        <a:buFont typeface="Wingdings 2" panose="05020102010507070707"/>
        <a:buChar char=""/>
        <a:defRPr kumimoji="0" sz="1400" kern="1200">
          <a:solidFill>
            <a:schemeClr val="tx1"/>
          </a:solidFill>
          <a:latin typeface="+mn-lt"/>
          <a:ea typeface="+mn-ea"/>
          <a:cs typeface="+mn-cs"/>
        </a:defRPr>
      </a:lvl8pPr>
      <a:lvl9pPr marL="2368550" indent="-182880" algn="l" rtl="0" eaLnBrk="1" latinLnBrk="0" hangingPunct="1">
        <a:spcBef>
          <a:spcPct val="20000"/>
        </a:spcBef>
        <a:buClr>
          <a:schemeClr val="tx1"/>
        </a:buClr>
        <a:buFont typeface="Wingdings 2" panose="05020102010507070707"/>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2DFD1">
                <a:alpha val="100000"/>
              </a:srgbClr>
            </a:gs>
            <a:gs pos="3000">
              <a:srgbClr val="D2DFD1">
                <a:alpha val="100000"/>
              </a:srgbClr>
            </a:gs>
            <a:gs pos="48000">
              <a:srgbClr val="BCD0BA">
                <a:alpha val="100000"/>
              </a:srgbClr>
            </a:gs>
            <a:gs pos="85001">
              <a:srgbClr val="648C61">
                <a:alpha val="100000"/>
              </a:srgbClr>
            </a:gs>
            <a:gs pos="100000">
              <a:srgbClr val="435E40">
                <a:alpha val="100000"/>
              </a:srgbClr>
            </a:gs>
          </a:gsLst>
          <a:lin ang="5400000" scaled="1"/>
          <a:tileRect/>
        </a:gradFill>
        <a:effectLst/>
      </p:bgPr>
    </p:bg>
    <p:spTree>
      <p:nvGrpSpPr>
        <p:cNvPr id="1" name=""/>
        <p:cNvGrpSpPr/>
        <p:nvPr/>
      </p:nvGrpSpPr>
      <p:grpSpPr/>
      <p:sp>
        <p:nvSpPr>
          <p:cNvPr id="4098" name="Прямоугольник 5"/>
          <p:cNvSpPr/>
          <p:nvPr/>
        </p:nvSpPr>
        <p:spPr>
          <a:xfrm>
            <a:off x="762000" y="212725"/>
            <a:ext cx="7993063" cy="1692275"/>
          </a:xfrm>
          <a:prstGeom prst="rect">
            <a:avLst/>
          </a:prstGeom>
          <a:noFill/>
          <a:ln w="9525">
            <a:noFill/>
          </a:ln>
        </p:spPr>
        <p:txBody>
          <a:bodyPr>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spcBef>
                <a:spcPct val="0"/>
              </a:spcBef>
              <a:buClrTx/>
              <a:buSzTx/>
              <a:buNone/>
            </a:pPr>
            <a:r>
              <a:rPr lang="uk-UA" altLang="ru-RU" sz="2400" b="1" dirty="0">
                <a:solidFill>
                  <a:schemeClr val="bg1"/>
                </a:solidFill>
              </a:rPr>
              <a:t>Лекція з навчальної дисципліни «Товарознавство»</a:t>
            </a:r>
            <a:endParaRPr lang="uk-UA" altLang="ru-RU" sz="2400" b="1" dirty="0">
              <a:solidFill>
                <a:schemeClr val="bg1"/>
              </a:solidFill>
            </a:endParaRPr>
          </a:p>
          <a:p>
            <a:pPr marL="0" lvl="0" indent="0" algn="ctr" eaLnBrk="1" hangingPunct="1">
              <a:spcBef>
                <a:spcPct val="0"/>
              </a:spcBef>
              <a:buClrTx/>
              <a:buSzTx/>
              <a:buFontTx/>
              <a:buNone/>
            </a:pPr>
            <a:endParaRPr lang="uk-UA" altLang="uk-UA" sz="2400" b="1" dirty="0">
              <a:solidFill>
                <a:srgbClr val="4E4E5D"/>
              </a:solidFill>
              <a:latin typeface="Times New Roman" panose="02020603050405020304" pitchFamily="18" charset="0"/>
              <a:cs typeface="Times New Roman" panose="02020603050405020304" pitchFamily="18" charset="0"/>
            </a:endParaRPr>
          </a:p>
          <a:p>
            <a:pPr marL="0" lvl="0" indent="0" algn="ctr" eaLnBrk="1" hangingPunct="1">
              <a:spcBef>
                <a:spcPct val="0"/>
              </a:spcBef>
              <a:buClrTx/>
              <a:buSzTx/>
              <a:buFontTx/>
              <a:buNone/>
            </a:pPr>
            <a:r>
              <a:rPr lang="uk-UA" altLang="uk-UA" sz="2400" b="1" dirty="0">
                <a:solidFill>
                  <a:srgbClr val="4E4E5D"/>
                </a:solidFill>
                <a:latin typeface="Times New Roman" panose="02020603050405020304" pitchFamily="18" charset="0"/>
                <a:cs typeface="Times New Roman" panose="02020603050405020304" pitchFamily="18" charset="0"/>
              </a:rPr>
              <a:t>«</a:t>
            </a:r>
            <a:r>
              <a:rPr lang="uk-UA" altLang="uk-UA" sz="3200" b="1" dirty="0">
                <a:solidFill>
                  <a:schemeClr val="bg1"/>
                </a:solidFill>
                <a:latin typeface="Times New Roman" panose="02020603050405020304" pitchFamily="18" charset="0"/>
                <a:cs typeface="Times New Roman" panose="02020603050405020304" pitchFamily="18" charset="0"/>
              </a:rPr>
              <a:t>Тема</a:t>
            </a:r>
            <a:r>
              <a:rPr lang="ru-RU" altLang="uk-UA" sz="3200" b="1" dirty="0">
                <a:solidFill>
                  <a:schemeClr val="bg1"/>
                </a:solidFill>
                <a:latin typeface="Times New Roman" panose="02020603050405020304" pitchFamily="18" charset="0"/>
                <a:cs typeface="Times New Roman" panose="02020603050405020304" pitchFamily="18" charset="0"/>
              </a:rPr>
              <a:t> 1.</a:t>
            </a:r>
            <a:r>
              <a:rPr lang="ru-RU" altLang="uk-UA" sz="2400" b="1" dirty="0">
                <a:solidFill>
                  <a:schemeClr val="bg1"/>
                </a:solidFill>
                <a:latin typeface="Times New Roman" panose="02020603050405020304" pitchFamily="18" charset="0"/>
                <a:cs typeface="Times New Roman" panose="02020603050405020304" pitchFamily="18" charset="0"/>
              </a:rPr>
              <a:t> ТОВАРОЗНАВСТВО В СИСТЕМІ НАУКОВИХ ЗНАНЬ</a:t>
            </a:r>
            <a:r>
              <a:rPr lang="en-US" altLang="uk-UA" sz="2400" b="1" dirty="0">
                <a:solidFill>
                  <a:schemeClr val="bg1"/>
                </a:solidFill>
                <a:latin typeface="Times New Roman" panose="02020603050405020304" pitchFamily="18" charset="0"/>
                <a:cs typeface="Times New Roman" panose="02020603050405020304" pitchFamily="18" charset="0"/>
              </a:rPr>
              <a:t>»</a:t>
            </a:r>
            <a:endParaRPr lang="en-US" altLang="uk-UA" sz="2400" b="1" dirty="0">
              <a:solidFill>
                <a:schemeClr val="bg1"/>
              </a:solidFill>
              <a:latin typeface="Times New Roman" panose="02020603050405020304" pitchFamily="18" charset="0"/>
              <a:ea typeface="Times New Roman" panose="02020603050405020304" pitchFamily="18" charset="0"/>
            </a:endParaRPr>
          </a:p>
        </p:txBody>
      </p:sp>
      <p:sp>
        <p:nvSpPr>
          <p:cNvPr id="4099" name="TextBox 6"/>
          <p:cNvSpPr txBox="1"/>
          <p:nvPr/>
        </p:nvSpPr>
        <p:spPr>
          <a:xfrm>
            <a:off x="914400" y="2209800"/>
            <a:ext cx="6934200" cy="3000375"/>
          </a:xfrm>
          <a:prstGeom prst="rect">
            <a:avLst/>
          </a:prstGeom>
          <a:noFill/>
          <a:ln w="9525">
            <a:noFill/>
          </a:ln>
        </p:spPr>
        <p:txBody>
          <a:bodyPr>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algn="ctr" eaLnBrk="1" hangingPunct="1">
              <a:lnSpc>
                <a:spcPct val="150000"/>
              </a:lnSpc>
              <a:spcBef>
                <a:spcPct val="0"/>
              </a:spcBef>
              <a:buClrTx/>
              <a:buSzTx/>
              <a:buNone/>
            </a:pPr>
            <a:r>
              <a:rPr lang="uk-UA" altLang="ru-RU" sz="1800" b="1" dirty="0">
                <a:solidFill>
                  <a:schemeClr val="bg1"/>
                </a:solidFill>
              </a:rPr>
              <a:t>ПЛАН ЛЕКЦІЇ:</a:t>
            </a:r>
            <a:endParaRPr lang="uk-UA" altLang="ru-RU" sz="1800" b="1" dirty="0">
              <a:solidFill>
                <a:schemeClr val="bg1"/>
              </a:solidFill>
            </a:endParaRPr>
          </a:p>
          <a:p>
            <a:pPr marL="0" lvl="0" indent="0" eaLnBrk="1" hangingPunct="1">
              <a:lnSpc>
                <a:spcPct val="150000"/>
              </a:lnSpc>
              <a:spcBef>
                <a:spcPct val="0"/>
              </a:spcBef>
              <a:buClrTx/>
              <a:buSzTx/>
              <a:buFontTx/>
              <a:buNone/>
            </a:pPr>
            <a:endParaRPr lang="uk-UA" altLang="ru-RU" sz="1800" dirty="0">
              <a:solidFill>
                <a:schemeClr val="bg1"/>
              </a:solidFill>
              <a:latin typeface="Times New Roman" panose="02020603050405020304" pitchFamily="18" charset="0"/>
            </a:endParaRPr>
          </a:p>
          <a:p>
            <a:pPr marL="0" lvl="0" indent="0" eaLnBrk="1" hangingPunct="1">
              <a:lnSpc>
                <a:spcPct val="150000"/>
              </a:lnSpc>
              <a:spcBef>
                <a:spcPct val="0"/>
              </a:spcBef>
              <a:buClrTx/>
              <a:buSzTx/>
              <a:buFontTx/>
              <a:buNone/>
            </a:pPr>
            <a:r>
              <a:rPr lang="uk-UA" altLang="ru-RU" sz="1800" dirty="0">
                <a:solidFill>
                  <a:schemeClr val="bg1"/>
                </a:solidFill>
                <a:latin typeface="Times New Roman" panose="02020603050405020304" pitchFamily="18" charset="0"/>
              </a:rPr>
              <a:t>1. Історія розвитку товарознавства. Зв'язок товарознавства з іншими науками.</a:t>
            </a:r>
            <a:endParaRPr lang="uk-UA" altLang="ru-RU" sz="1800" dirty="0">
              <a:solidFill>
                <a:schemeClr val="bg1"/>
              </a:solidFill>
              <a:latin typeface="Times New Roman" panose="02020603050405020304" pitchFamily="18" charset="0"/>
            </a:endParaRPr>
          </a:p>
          <a:p>
            <a:pPr marL="0" lvl="0" indent="0" eaLnBrk="1" hangingPunct="1">
              <a:lnSpc>
                <a:spcPct val="150000"/>
              </a:lnSpc>
              <a:spcBef>
                <a:spcPct val="0"/>
              </a:spcBef>
              <a:buClrTx/>
              <a:buSzTx/>
              <a:buFontTx/>
              <a:buNone/>
            </a:pPr>
            <a:r>
              <a:rPr lang="uk-UA" altLang="ru-RU" sz="1800" dirty="0">
                <a:solidFill>
                  <a:schemeClr val="bg1"/>
                </a:solidFill>
                <a:latin typeface="Times New Roman" panose="02020603050405020304" pitchFamily="18" charset="0"/>
              </a:rPr>
              <a:t>2. Термінологія товарознавства.</a:t>
            </a:r>
            <a:endParaRPr lang="uk-UA" altLang="ru-RU" sz="1800" dirty="0">
              <a:solidFill>
                <a:schemeClr val="bg1"/>
              </a:solidFill>
              <a:latin typeface="Times New Roman" panose="02020603050405020304" pitchFamily="18" charset="0"/>
            </a:endParaRPr>
          </a:p>
          <a:p>
            <a:pPr marL="0" lvl="0" indent="0" eaLnBrk="1" hangingPunct="1">
              <a:lnSpc>
                <a:spcPct val="150000"/>
              </a:lnSpc>
              <a:spcBef>
                <a:spcPct val="0"/>
              </a:spcBef>
              <a:buClrTx/>
              <a:buSzTx/>
              <a:buFontTx/>
              <a:buNone/>
            </a:pPr>
            <a:r>
              <a:rPr lang="uk-UA" altLang="ru-RU" sz="1800" dirty="0">
                <a:solidFill>
                  <a:schemeClr val="bg1"/>
                </a:solidFill>
                <a:latin typeface="Times New Roman" panose="02020603050405020304" pitchFamily="18" charset="0"/>
              </a:rPr>
              <a:t>3. Основні завдання і принципи товарознавства.</a:t>
            </a:r>
            <a:endParaRPr lang="uk-UA" altLang="ru-RU" sz="1800" dirty="0">
              <a:solidFill>
                <a:schemeClr val="bg1"/>
              </a:solidFill>
              <a:latin typeface="Times New Roman" panose="02020603050405020304" pitchFamily="18" charset="0"/>
            </a:endParaRPr>
          </a:p>
          <a:p>
            <a:pPr marL="0" lvl="0" indent="0" eaLnBrk="1" hangingPunct="1">
              <a:lnSpc>
                <a:spcPct val="150000"/>
              </a:lnSpc>
              <a:spcBef>
                <a:spcPct val="0"/>
              </a:spcBef>
              <a:buClrTx/>
              <a:buSzTx/>
              <a:buFontTx/>
              <a:buNone/>
            </a:pPr>
            <a:r>
              <a:rPr lang="uk-UA" altLang="ru-RU" sz="1800" dirty="0">
                <a:solidFill>
                  <a:schemeClr val="bg1"/>
                </a:solidFill>
                <a:latin typeface="Times New Roman" panose="02020603050405020304" pitchFamily="18" charset="0"/>
              </a:rPr>
              <a:t>4. Методи пізнання в товарознавстві.</a:t>
            </a:r>
            <a:endParaRPr lang="uk-UA" altLang="ru-RU" sz="1800" dirty="0">
              <a:solidFill>
                <a:schemeClr val="bg1"/>
              </a:solidFill>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382905" y="258445"/>
            <a:ext cx="8383905" cy="625221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Скругленный прямоугольник 4"/>
          <p:cNvSpPr/>
          <p:nvPr/>
        </p:nvSpPr>
        <p:spPr>
          <a:xfrm>
            <a:off x="609600" y="838200"/>
            <a:ext cx="8305800" cy="5867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600" b="0" i="0" u="none" strike="noStrike" kern="1200" cap="none" spc="0" normalizeH="0" baseline="0" noProof="0" dirty="0">
                <a:ln>
                  <a:noFill/>
                </a:ln>
                <a:solidFill>
                  <a:schemeClr val="bg1"/>
                </a:solidFill>
                <a:effectLst/>
                <a:uLnTx/>
                <a:uFillTx/>
                <a:latin typeface="+mn-lt"/>
                <a:ea typeface="+mn-ea"/>
                <a:cs typeface="+mn-cs"/>
              </a:rPr>
              <a:t> Початком товарознавчо-формуючого етапу розвитку товарознавства слід вважати 30-і рр. </a:t>
            </a:r>
            <a:r>
              <a:rPr kumimoji="0" lang="en-US" sz="1600" b="0" i="0" u="none" strike="noStrike" kern="1200" cap="none" spc="0" normalizeH="0" baseline="0" noProof="0" dirty="0">
                <a:ln>
                  <a:noFill/>
                </a:ln>
                <a:solidFill>
                  <a:schemeClr val="bg1"/>
                </a:solidFill>
                <a:effectLst/>
                <a:uLnTx/>
                <a:uFillTx/>
                <a:latin typeface="+mn-lt"/>
                <a:ea typeface="+mn-ea"/>
                <a:cs typeface="+mn-cs"/>
              </a:rPr>
              <a:t>XX </a:t>
            </a:r>
            <a:r>
              <a:rPr kumimoji="0" lang="uk-UA" sz="1600" b="0" i="0" u="none" strike="noStrike" kern="1200" cap="none" spc="0" normalizeH="0" baseline="0" noProof="0" dirty="0">
                <a:ln>
                  <a:noFill/>
                </a:ln>
                <a:solidFill>
                  <a:schemeClr val="bg1"/>
                </a:solidFill>
                <a:effectLst/>
                <a:uLnTx/>
                <a:uFillTx/>
                <a:latin typeface="+mn-lt"/>
                <a:ea typeface="+mn-ea"/>
                <a:cs typeface="+mn-cs"/>
              </a:rPr>
              <a:t>ст., коли відбулося зразкове розмежування об'єктів товарознавства та матеріалознавства, і матеріалознавство виділилося в самостійну науку. Товарознавство як самостійна дисципліна перестає детально вивчати сировину, матеріали та технологію виробництва товарів, а займається подальшим розкриттям сутності споживчої вартості, розробкою методів кількісної оцінки окремих споживчих властивостей товарів і споживчої вартості в цілому з метою оптимізації процесів управління якістю та асортиментом товарів. На цьому етапі в дві самостійні дисципліни виділяються товарознавство продовольчих і непродовольчих товарів.</a:t>
            </a: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600" b="0" i="0" u="none" strike="noStrike" kern="1200" cap="none" spc="0" normalizeH="0" baseline="0" noProof="0" dirty="0">
                <a:ln>
                  <a:noFill/>
                </a:ln>
                <a:solidFill>
                  <a:schemeClr val="dk1"/>
                </a:solidFill>
                <a:effectLst/>
                <a:uLnTx/>
                <a:uFillTx/>
                <a:latin typeface="+mn-lt"/>
                <a:ea typeface="+mn-ea"/>
                <a:cs typeface="+mn-cs"/>
              </a:rPr>
              <a:t>З кінця XIX ст. поступово товарознавство поповнюється описом виробництва, різних способів аналізу складу та визначення властивостей товарів. Паралельно з товарознавством розвивалося і сортознавство, завданням якого було вивчення сортів товарів, які реалізовувалися на ринку без будь-якого аналізу їх властивостей, виникнення та вивчення виробничих процесів.</a:t>
            </a:r>
            <a:endParaRPr kumimoji="0" lang="ru-RU" sz="1600" b="0" i="0" u="none" strike="noStrike" kern="1200" cap="none" spc="0" normalizeH="0" baseline="0" noProof="0" dirty="0">
              <a:ln>
                <a:noFill/>
              </a:ln>
              <a:solidFill>
                <a:schemeClr val="dk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600" b="0" i="0" u="none" strike="noStrike" kern="1200" cap="none" spc="0" normalizeH="0" baseline="0" noProof="0" dirty="0">
                <a:ln>
                  <a:noFill/>
                </a:ln>
                <a:solidFill>
                  <a:schemeClr val="dk1"/>
                </a:solidFill>
                <a:effectLst/>
                <a:uLnTx/>
                <a:uFillTx/>
                <a:latin typeface="+mn-lt"/>
                <a:ea typeface="+mn-ea"/>
                <a:cs typeface="+mn-cs"/>
              </a:rPr>
              <a:t>З часом починається розподіл товарознавства за галузями відповідно до груп товарів, що вплинуло на професію товарознавців. Так з’явилися фахівці з певних груп товарів (товарознавець продовольчих товарів, товарознавець непродовольчих товарів), були розроблені державні стандарти та технічні умови визначення якості товарів.</a:t>
            </a:r>
            <a:endParaRPr kumimoji="0" lang="ru-RU" sz="1600" b="0" i="0" u="none" strike="noStrike" kern="1200" cap="none" spc="0" normalizeH="0" baseline="0" noProof="0" dirty="0">
              <a:ln>
                <a:noFill/>
              </a:ln>
              <a:solidFill>
                <a:schemeClr val="dk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600" b="0" i="0" u="none" strike="noStrike" kern="1200" cap="none" spc="0" normalizeH="0" baseline="0" noProof="0" dirty="0">
                <a:ln>
                  <a:noFill/>
                </a:ln>
                <a:solidFill>
                  <a:schemeClr val="dk1"/>
                </a:solidFill>
                <a:effectLst/>
                <a:uLnTx/>
                <a:uFillTx/>
                <a:latin typeface="+mn-lt"/>
                <a:ea typeface="+mn-ea"/>
                <a:cs typeface="+mn-cs"/>
              </a:rPr>
              <a:t>Пізніше утвердилося більш глибоке вивчення властивостей товару, що передбачало дослідження всіх його властивостей шляхом застосування наукових лабораторних методів його вивчення. Ці два напрямки в діяльності товарознавців притаманні і сучасному етапові.</a:t>
            </a: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Заголовок 1"/>
          <p:cNvSpPr>
            <a:spLocks noGrp="1"/>
          </p:cNvSpPr>
          <p:nvPr>
            <p:ph type="title"/>
          </p:nvPr>
        </p:nvSpPr>
        <p:spPr>
          <a:xfrm>
            <a:off x="457200" y="274638"/>
            <a:ext cx="7239000" cy="563562"/>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uk-UA"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Товарознавчо-формуючий етап </a:t>
            </a:r>
            <a:endPar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15" name="Стрелка углом 14"/>
          <p:cNvSpPr/>
          <p:nvPr/>
        </p:nvSpPr>
        <p:spPr>
          <a:xfrm rot="10800000" flipH="1">
            <a:off x="457200" y="685800"/>
            <a:ext cx="228600" cy="3124200"/>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Скругленный прямоугольник 4"/>
          <p:cNvSpPr/>
          <p:nvPr/>
        </p:nvSpPr>
        <p:spPr>
          <a:xfrm>
            <a:off x="609600" y="838200"/>
            <a:ext cx="8305800" cy="58674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Товарознавство передбачає широке використання зведень і положень різних наукових дисциплін. Філософія озброює товарознавство діалектичним методом пізнання споживчої вартості та якості товарів. </a:t>
            </a:r>
            <a:r>
              <a:rPr kumimoji="0" lang="uk-UA" sz="1800" b="0" i="0" u="none" strike="noStrike" kern="1200" cap="none" spc="0" normalizeH="0" baseline="0" noProof="0" dirty="0" err="1">
                <a:ln>
                  <a:noFill/>
                </a:ln>
                <a:solidFill>
                  <a:schemeClr val="bg1"/>
                </a:solidFill>
                <a:effectLst/>
                <a:uLnTx/>
                <a:uFillTx/>
                <a:latin typeface="+mn-lt"/>
                <a:ea typeface="+mn-ea"/>
                <a:cs typeface="+mn-cs"/>
              </a:rPr>
              <a:t>Макро-</a:t>
            </a:r>
            <a:r>
              <a:rPr kumimoji="0" lang="uk-UA" sz="1800" b="0" i="0" u="none" strike="noStrike" kern="1200" cap="none" spc="0" normalizeH="0" baseline="0" noProof="0" dirty="0">
                <a:ln>
                  <a:noFill/>
                </a:ln>
                <a:solidFill>
                  <a:schemeClr val="bg1"/>
                </a:solidFill>
                <a:effectLst/>
                <a:uLnTx/>
                <a:uFillTx/>
                <a:latin typeface="+mn-lt"/>
                <a:ea typeface="+mn-ea"/>
                <a:cs typeface="+mn-cs"/>
              </a:rPr>
              <a:t> і мікроекономіка дають можливість пізнати товар як економічну категорію, місце і роль товару в механізмі ринкових стосунків, розкривають природу попиту та пропозиції товару на ринку, порядок формування цін на товари.</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Маркетинг дозволяє визначити ефективні шляхи просування товару на ринку від виробника до кінцевого споживача для одержання стійкого рівня прибутку з урахуванням дослідження якості товарів, їх споживчих властивостей, місткості ринку та наявності конкурентів.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Фізика, хімія, математика, біологія – знання цих наук використовується в товарознавстві при дослідженні властивостей товару, розробці методів визначення показників якості.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Технічні та технологічні дисципліни (технології галузей промисловості, що виробляють товари, матеріалознавство) дозволяють вивчати формування властивостей товару, причини появи в товарах дефектів і шляхи їх усунення.</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Суміжні спеціальні дисципліни (комерційна діяльність організацій торгівлі, бухгалтерський облік, фінанси, статистика, менеджмент та ін.) збагачують товарознавство знаннями в галузі соціально-економічних, організаційних і правових питань</a:t>
            </a:r>
            <a:r>
              <a:rPr kumimoji="0" lang="uk-UA" sz="1600" b="0" i="0" u="none" strike="noStrike" kern="1200" cap="none" spc="0" normalizeH="0" baseline="0" noProof="0" dirty="0">
                <a:ln>
                  <a:noFill/>
                </a:ln>
                <a:solidFill>
                  <a:schemeClr val="bg1"/>
                </a:solidFill>
                <a:effectLst/>
                <a:uLnTx/>
                <a:uFillTx/>
                <a:latin typeface="+mn-lt"/>
                <a:ea typeface="+mn-ea"/>
                <a:cs typeface="+mn-cs"/>
              </a:rPr>
              <a:t>.</a:t>
            </a: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Заголовок 1"/>
          <p:cNvSpPr>
            <a:spLocks noGrp="1"/>
          </p:cNvSpPr>
          <p:nvPr>
            <p:ph type="title"/>
          </p:nvPr>
        </p:nvSpPr>
        <p:spPr>
          <a:xfrm>
            <a:off x="457200" y="152400"/>
            <a:ext cx="8229600" cy="563561"/>
          </a:xfrm>
          <a:noFill/>
          <a:ln>
            <a:noFill/>
          </a:ln>
          <a:effectLst/>
          <a:sp3d prstMaterial="plastic"/>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ru-RU" sz="2800" b="1" i="1" u="none" strike="noStrike" kern="1200" cap="none" spc="0" normalizeH="0" baseline="0" noProof="0" dirty="0" err="1">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Зв’язок</a:t>
            </a:r>
            <a:r>
              <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 </a:t>
            </a:r>
            <a:r>
              <a:rPr kumimoji="0" lang="ru-RU" sz="2800" b="1" i="1" u="none" strike="noStrike" kern="1200" cap="none" spc="0" normalizeH="0" baseline="0" noProof="0" dirty="0" err="1">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товарознавства</a:t>
            </a:r>
            <a:r>
              <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 </a:t>
            </a:r>
            <a:r>
              <a:rPr kumimoji="0" lang="ru-RU" sz="2800" b="1" i="1" u="none" strike="noStrike" kern="1200" cap="none" spc="0" normalizeH="0" baseline="0" noProof="0" dirty="0" err="1">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з</a:t>
            </a:r>
            <a:r>
              <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 </a:t>
            </a:r>
            <a:r>
              <a:rPr kumimoji="0" lang="ru-RU" sz="2800" b="1" i="1" u="none" strike="noStrike" kern="1200" cap="none" spc="0" normalizeH="0" baseline="0" noProof="0" dirty="0" err="1">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іншими</a:t>
            </a:r>
            <a:r>
              <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 </a:t>
            </a:r>
            <a:r>
              <a:rPr kumimoji="0" lang="ru-RU" sz="2800" b="1" i="1" u="none" strike="noStrike" kern="1200" cap="none" spc="0" normalizeH="0" baseline="0" noProof="0" dirty="0" err="1">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дисциплінами</a:t>
            </a:r>
            <a:r>
              <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a:t>
            </a:r>
            <a:endPar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15" name="Стрелка углом 14"/>
          <p:cNvSpPr/>
          <p:nvPr/>
        </p:nvSpPr>
        <p:spPr>
          <a:xfrm rot="10800000" flipH="1">
            <a:off x="457200" y="685800"/>
            <a:ext cx="228600" cy="3124200"/>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457200" y="275590"/>
            <a:ext cx="8310245" cy="6149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Скругленный прямоугольник 5"/>
          <p:cNvSpPr/>
          <p:nvPr/>
        </p:nvSpPr>
        <p:spPr>
          <a:xfrm>
            <a:off x="990600" y="228600"/>
            <a:ext cx="7924800" cy="609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lt1"/>
              </a:solidFill>
              <a:effectLst/>
              <a:uLnTx/>
              <a:uFillTx/>
              <a:latin typeface="+mn-lt"/>
              <a:ea typeface="+mn-ea"/>
              <a:cs typeface="+mn-cs"/>
            </a:endParaRPr>
          </a:p>
        </p:txBody>
      </p:sp>
      <p:sp>
        <p:nvSpPr>
          <p:cNvPr id="5" name="Прямоугольник 4"/>
          <p:cNvSpPr/>
          <p:nvPr/>
        </p:nvSpPr>
        <p:spPr>
          <a:xfrm>
            <a:off x="1066800" y="304800"/>
            <a:ext cx="7924800" cy="460375"/>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400" b="1" i="1" u="none" strike="noStrike" kern="1200" cap="none" spc="0" normalizeH="0" baseline="0" noProof="0" dirty="0">
                <a:ln w="6350">
                  <a:noFill/>
                </a:ln>
                <a:solidFill>
                  <a:schemeClr val="accent5">
                    <a:lumMod val="50000"/>
                  </a:schemeClr>
                </a:solidFill>
                <a:effectLst/>
                <a:uLnTx/>
                <a:uFillTx/>
                <a:latin typeface="+mn-lt"/>
                <a:ea typeface="+mj-ea"/>
                <a:cs typeface="+mj-cs"/>
              </a:rPr>
              <a:t>2. Термінологія товарознавства</a:t>
            </a:r>
            <a:endParaRPr kumimoji="0" lang="uk-UA" sz="1600" b="1" i="1" u="none" strike="noStrike" kern="1200" cap="none" spc="0" normalizeH="0" baseline="0" noProof="0" dirty="0">
              <a:ln>
                <a:noFill/>
              </a:ln>
              <a:solidFill>
                <a:schemeClr val="accent5">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Скругленный прямоугольник 6"/>
          <p:cNvSpPr/>
          <p:nvPr/>
        </p:nvSpPr>
        <p:spPr>
          <a:xfrm>
            <a:off x="990600" y="914400"/>
            <a:ext cx="8001000" cy="1600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uk-UA" altLang="x-none" sz="2000" b="1" i="1" dirty="0">
                <a:solidFill>
                  <a:schemeClr val="bg1"/>
                </a:solidFill>
                <a:latin typeface="Times New Roman" panose="02020603050405020304" pitchFamily="18" charset="0"/>
                <a:cs typeface="Times New Roman" panose="02020603050405020304" pitchFamily="18" charset="0"/>
              </a:rPr>
              <a:t>Товарознавство – </a:t>
            </a:r>
            <a:r>
              <a:rPr lang="uk-UA" altLang="x-none" sz="2000" dirty="0">
                <a:solidFill>
                  <a:schemeClr val="bg1"/>
                </a:solidFill>
                <a:latin typeface="Times New Roman" panose="02020603050405020304" pitchFamily="18" charset="0"/>
                <a:cs typeface="Times New Roman" panose="02020603050405020304" pitchFamily="18" charset="0"/>
              </a:rPr>
              <a:t>наукова дисципліна, яка системно вивчає товари на всіх етапах життєвого циклу, методи пізнання їхньої споживної вартості (цінності), закономірності формування асортименту та вимог до якості для забезпечення ефективності їх виробництва, обігу та споживання.</a:t>
            </a:r>
            <a:endParaRPr lang="uk-UA" altLang="x-none" sz="2000" dirty="0">
              <a:solidFill>
                <a:schemeClr val="bg1"/>
              </a:solidFill>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990600" y="2667000"/>
            <a:ext cx="8001000" cy="16764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uk-UA" altLang="x-none" sz="2000" b="1" i="1" dirty="0">
                <a:solidFill>
                  <a:schemeClr val="bg1"/>
                </a:solidFill>
                <a:latin typeface="Times New Roman" panose="02020603050405020304" pitchFamily="18" charset="0"/>
                <a:cs typeface="Times New Roman" panose="02020603050405020304" pitchFamily="18" charset="0"/>
              </a:rPr>
              <a:t>Об’єкт товарознавства </a:t>
            </a:r>
            <a:r>
              <a:rPr lang="ru-RU" altLang="x-none" sz="2000" b="1" i="1" dirty="0">
                <a:solidFill>
                  <a:schemeClr val="bg1"/>
                </a:solidFill>
                <a:latin typeface="Times New Roman" panose="02020603050405020304" pitchFamily="18" charset="0"/>
                <a:cs typeface="Times New Roman" panose="02020603050405020304" pitchFamily="18" charset="0"/>
              </a:rPr>
              <a:t>– </a:t>
            </a:r>
            <a:r>
              <a:rPr lang="uk-UA" altLang="x-none" sz="2000" dirty="0">
                <a:solidFill>
                  <a:schemeClr val="bg1"/>
                </a:solidFill>
                <a:latin typeface="Times New Roman" panose="02020603050405020304" pitchFamily="18" charset="0"/>
                <a:cs typeface="Times New Roman" panose="02020603050405020304" pitchFamily="18" charset="0"/>
              </a:rPr>
              <a:t>товари як продукти праці для задоволення потреб споживача та методи їх теоретичного та практичного пізнання. Таким чином, об’єктами товарознавства є товари, а також все, що з ними пов’язане: процеси зберігання, руху товару, підготовка до продажу, контроль якості, упакування, маркування.</a:t>
            </a:r>
            <a:endParaRPr lang="uk-UA" altLang="x-none" sz="2000" dirty="0">
              <a:solidFill>
                <a:schemeClr val="bg1"/>
              </a:solidFill>
              <a:latin typeface="Times New Roman" panose="02020603050405020304" pitchFamily="18" charset="0"/>
              <a:ea typeface="Times New Roman" panose="02020603050405020304" pitchFamily="18" charset="0"/>
            </a:endParaRPr>
          </a:p>
        </p:txBody>
      </p:sp>
      <p:sp>
        <p:nvSpPr>
          <p:cNvPr id="10" name="Скругленный прямоугольник 9"/>
          <p:cNvSpPr/>
          <p:nvPr/>
        </p:nvSpPr>
        <p:spPr>
          <a:xfrm>
            <a:off x="990600" y="4495800"/>
            <a:ext cx="7924800" cy="685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uk-UA" altLang="x-none" sz="2000" b="1" i="1" dirty="0">
                <a:solidFill>
                  <a:schemeClr val="bg1"/>
                </a:solidFill>
                <a:latin typeface="Times New Roman" panose="02020603050405020304" pitchFamily="18" charset="0"/>
                <a:cs typeface="Times New Roman" panose="02020603050405020304" pitchFamily="18" charset="0"/>
              </a:rPr>
              <a:t>Предмет товарознавства </a:t>
            </a:r>
            <a:r>
              <a:rPr lang="uk-UA" altLang="x-none" sz="2000" dirty="0">
                <a:solidFill>
                  <a:schemeClr val="bg1"/>
                </a:solidFill>
                <a:latin typeface="Times New Roman" panose="02020603050405020304" pitchFamily="18" charset="0"/>
                <a:cs typeface="Times New Roman" panose="02020603050405020304" pitchFamily="18" charset="0"/>
              </a:rPr>
              <a:t>– споживна вартість (цінність) товарів, закономірності її прояву та збереження.</a:t>
            </a:r>
            <a:endParaRPr lang="uk-UA" altLang="x-none" sz="2000" dirty="0">
              <a:solidFill>
                <a:schemeClr val="bg1"/>
              </a:solidFill>
              <a:latin typeface="Times New Roman" panose="02020603050405020304" pitchFamily="18" charset="0"/>
              <a:ea typeface="Times New Roman" panose="02020603050405020304" pitchFamily="18" charset="0"/>
            </a:endParaRPr>
          </a:p>
        </p:txBody>
      </p:sp>
      <p:sp>
        <p:nvSpPr>
          <p:cNvPr id="11" name="Скругленный прямоугольник 10"/>
          <p:cNvSpPr/>
          <p:nvPr/>
        </p:nvSpPr>
        <p:spPr>
          <a:xfrm>
            <a:off x="990600" y="5257800"/>
            <a:ext cx="7924800" cy="1143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buNone/>
            </a:pPr>
            <a:r>
              <a:rPr lang="uk-UA" altLang="x-none" sz="2000" b="1" i="1" dirty="0">
                <a:solidFill>
                  <a:schemeClr val="bg1"/>
                </a:solidFill>
                <a:latin typeface="Times New Roman" panose="02020603050405020304" pitchFamily="18" charset="0"/>
                <a:cs typeface="Times New Roman" panose="02020603050405020304" pitchFamily="18" charset="0"/>
              </a:rPr>
              <a:t>Актуальна проблема товарознавства </a:t>
            </a:r>
            <a:r>
              <a:rPr lang="uk-UA" altLang="x-none" sz="2000" dirty="0">
                <a:solidFill>
                  <a:schemeClr val="bg1"/>
                </a:solidFill>
                <a:latin typeface="Times New Roman" panose="02020603050405020304" pitchFamily="18" charset="0"/>
                <a:cs typeface="Times New Roman" panose="02020603050405020304" pitchFamily="18" charset="0"/>
              </a:rPr>
              <a:t>– розробка науково-теоретичних основ формування торгового асортименту й управління якістю товарів в умовах ринкової економіки.</a:t>
            </a:r>
            <a:endParaRPr lang="uk-UA" altLang="x-none" sz="20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228600"/>
            <a:ext cx="8229600" cy="762000"/>
          </a:xfrm>
          <a:noFill/>
          <a:ln>
            <a:noFill/>
          </a:ln>
          <a:effectLst/>
          <a:sp3d prstMaterial="plastic"/>
        </p:spPr>
        <p:txBody>
          <a:bodyPr vert="horz" anchor="ctr">
            <a:no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2400" b="1" i="1" u="none" strike="noStrike" kern="1200" cap="none" spc="0" normalizeH="0" baseline="0" noProof="0" dirty="0">
                <a:ln w="6350">
                  <a:noFill/>
                </a:ln>
                <a:solidFill>
                  <a:schemeClr val="accent5">
                    <a:lumMod val="50000"/>
                  </a:schemeClr>
                </a:solidFill>
                <a:effectLst/>
                <a:uLnTx/>
                <a:uFillTx/>
                <a:latin typeface="+mn-lt"/>
                <a:ea typeface="+mj-ea"/>
                <a:cs typeface="+mj-cs"/>
              </a:rPr>
              <a:t>Термінологія товарознавства</a:t>
            </a:r>
            <a:br>
              <a:rPr kumimoji="0" lang="uk-UA" sz="2400" b="1" i="1" u="none" strike="noStrike" kern="1200" cap="none" spc="0" normalizeH="0" baseline="0" noProof="0" dirty="0">
                <a:ln w="6350">
                  <a:noFill/>
                </a:ln>
                <a:solidFill>
                  <a:schemeClr val="accent5">
                    <a:lumMod val="50000"/>
                  </a:schemeClr>
                </a:solidFill>
                <a:effectLst/>
                <a:uLnTx/>
                <a:uFillTx/>
                <a:latin typeface="Times New Roman" panose="02020603050405020304" pitchFamily="18" charset="0"/>
                <a:ea typeface="+mj-ea"/>
                <a:cs typeface="Times New Roman" panose="02020603050405020304" pitchFamily="18" charset="0"/>
              </a:rPr>
            </a:br>
            <a:endParaRPr kumimoji="0" lang="ru-RU" sz="2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uLnTx/>
              <a:uFillTx/>
              <a:latin typeface="+mj-lt"/>
              <a:ea typeface="+mj-ea"/>
              <a:cs typeface="+mj-cs"/>
            </a:endParaRPr>
          </a:p>
        </p:txBody>
      </p:sp>
      <p:sp>
        <p:nvSpPr>
          <p:cNvPr id="12291" name="Объект 2"/>
          <p:cNvSpPr>
            <a:spLocks noGrp="1"/>
          </p:cNvSpPr>
          <p:nvPr>
            <p:ph idx="1"/>
          </p:nvPr>
        </p:nvSpPr>
        <p:spPr>
          <a:xfrm>
            <a:off x="457200" y="914400"/>
            <a:ext cx="8229600" cy="5394325"/>
          </a:xfrm>
          <a:ln/>
        </p:spPr>
        <p:txBody>
          <a:bodyPr vert="horz" wrap="square" lIns="91440" tIns="45720" rIns="91440" bIns="45720" anchor="t" anchorCtr="0"/>
          <a:p>
            <a:pPr marL="136525" indent="0" algn="just">
              <a:buNone/>
            </a:pPr>
            <a:r>
              <a:rPr lang="uk-UA" altLang="ru-RU" sz="2000" b="1" dirty="0">
                <a:latin typeface="Times New Roman" panose="02020603050405020304" pitchFamily="18" charset="0"/>
              </a:rPr>
              <a:t>Товар</a:t>
            </a:r>
            <a:r>
              <a:rPr lang="uk-UA" altLang="ru-RU" sz="2000" dirty="0">
                <a:latin typeface="Times New Roman" panose="02020603050405020304" pitchFamily="18" charset="0"/>
              </a:rPr>
              <a:t> – це продукт праці, який володіє здатністю задовольняти конкретні потреби людини, що розподіляється в суспільстві шляхом купівлі-продажу. </a:t>
            </a:r>
            <a:endParaRPr lang="uk-UA" altLang="ru-RU" sz="2000" dirty="0">
              <a:latin typeface="Times New Roman" panose="02020603050405020304" pitchFamily="18" charset="0"/>
            </a:endParaRPr>
          </a:p>
          <a:p>
            <a:pPr marL="136525" indent="0" algn="just">
              <a:buNone/>
            </a:pPr>
            <a:r>
              <a:rPr lang="uk-UA" altLang="ru-RU" sz="2000" dirty="0">
                <a:latin typeface="Times New Roman" panose="02020603050405020304" pitchFamily="18" charset="0"/>
              </a:rPr>
              <a:t>Товар як продукт праці має подвійний характер. З одного боку, він є вартістю, з іншого боку – споживною вартістю. Вартість товару характеризується витратами суспільно необхідної праці на його проектування, виробництво та розподіл. Виразом вартості є його ціна. </a:t>
            </a:r>
            <a:endParaRPr lang="uk-UA" altLang="ru-RU" sz="2000" dirty="0">
              <a:latin typeface="Times New Roman" panose="02020603050405020304" pitchFamily="18" charset="0"/>
            </a:endParaRPr>
          </a:p>
          <a:p>
            <a:pPr marL="136525" indent="0" algn="just">
              <a:buNone/>
            </a:pPr>
            <a:r>
              <a:rPr lang="uk-UA" altLang="ru-RU" sz="2000" b="1" dirty="0">
                <a:latin typeface="Times New Roman" panose="02020603050405020304" pitchFamily="18" charset="0"/>
              </a:rPr>
              <a:t>Товар</a:t>
            </a:r>
            <a:r>
              <a:rPr lang="uk-UA" altLang="ru-RU" sz="2000" dirty="0">
                <a:latin typeface="Times New Roman" panose="02020603050405020304" pitchFamily="18" charset="0"/>
              </a:rPr>
              <a:t> – це готова продукція, що володіє споживною вартістю і призначена для обміну на ринку за допомогою купівлі-продажу і задоволення потреб споживачів.</a:t>
            </a:r>
            <a:endParaRPr lang="uk-UA" altLang="ru-RU" sz="2000" dirty="0">
              <a:latin typeface="Times New Roman" panose="02020603050405020304" pitchFamily="18" charset="0"/>
            </a:endParaRPr>
          </a:p>
          <a:p>
            <a:pPr marL="136525" indent="0" algn="just">
              <a:buNone/>
            </a:pPr>
            <a:r>
              <a:rPr lang="uk-UA" altLang="ru-RU" sz="2000" b="1" dirty="0">
                <a:latin typeface="Times New Roman" panose="02020603050405020304" pitchFamily="18" charset="0"/>
              </a:rPr>
              <a:t>Готова продукція </a:t>
            </a:r>
            <a:r>
              <a:rPr lang="uk-UA" altLang="ru-RU" sz="2000" dirty="0">
                <a:latin typeface="Times New Roman" panose="02020603050405020304" pitchFamily="18" charset="0"/>
              </a:rPr>
              <a:t>– це продукція, яка відповідає стандартам, що діють, або технічним умовам, також пройшла технічний контроль, має паспорт, сертифікат або інший документ, що засвідчує якість, комплексність, і яка здана на склад і переходить в категорію товару тільки тоді, коли стає об'єктом купівлі-продажу і володіє споживчими властивостями і може задовольнити потреби споживача.</a:t>
            </a:r>
            <a:endParaRPr lang="uk-UA" altLang="ru-RU" sz="2000"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762000" y="228600"/>
            <a:ext cx="7924800" cy="43021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200" b="1" i="1" u="none" strike="noStrike" kern="1200" cap="none" spc="0" normalizeH="0" baseline="0" noProof="0" dirty="0">
                <a:ln w="6350">
                  <a:noFill/>
                </a:ln>
                <a:solidFill>
                  <a:schemeClr val="accent5">
                    <a:lumMod val="50000"/>
                  </a:schemeClr>
                </a:solidFill>
                <a:effectLst/>
                <a:uLnTx/>
                <a:uFillTx/>
                <a:latin typeface="+mn-lt"/>
                <a:ea typeface="+mj-ea"/>
                <a:cs typeface="+mj-cs"/>
              </a:rPr>
              <a:t>Термінологія товарознавства</a:t>
            </a:r>
            <a:endParaRPr kumimoji="0" lang="uk-UA" sz="2200" b="1" i="1" u="none" strike="noStrike" kern="1200" cap="none" spc="0" normalizeH="0" baseline="0" noProof="0" dirty="0">
              <a:ln w="6350">
                <a:noFill/>
              </a:ln>
              <a:solidFill>
                <a:schemeClr val="accent5">
                  <a:lumMod val="50000"/>
                </a:schemeClr>
              </a:solidFill>
              <a:effectLst/>
              <a:uLnTx/>
              <a:uFillTx/>
              <a:latin typeface="+mn-lt"/>
              <a:ea typeface="+mj-ea"/>
              <a:cs typeface="+mj-cs"/>
            </a:endParaRPr>
          </a:p>
        </p:txBody>
      </p:sp>
      <p:sp>
        <p:nvSpPr>
          <p:cNvPr id="13" name="Скругленный прямоугольник 12"/>
          <p:cNvSpPr/>
          <p:nvPr/>
        </p:nvSpPr>
        <p:spPr>
          <a:xfrm>
            <a:off x="381000" y="838200"/>
            <a:ext cx="8534400" cy="579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2000" b="1" i="1" u="none" strike="noStrike" kern="1200" cap="none" spc="0" normalizeH="0" baseline="0" noProof="0" dirty="0">
                <a:ln>
                  <a:noFill/>
                </a:ln>
                <a:solidFill>
                  <a:schemeClr val="bg1"/>
                </a:solidFill>
                <a:effectLst/>
                <a:uLnTx/>
                <a:uFillTx/>
                <a:latin typeface="+mn-lt"/>
                <a:ea typeface="+mn-ea"/>
                <a:cs typeface="+mn-cs"/>
              </a:rPr>
              <a:t>Мета товарознавства</a:t>
            </a:r>
            <a:r>
              <a:rPr kumimoji="0" lang="uk-UA" sz="2000" b="0" i="0" u="none" strike="noStrike" kern="1200" cap="none" spc="0" normalizeH="0" baseline="0" noProof="0" dirty="0">
                <a:ln>
                  <a:noFill/>
                </a:ln>
                <a:solidFill>
                  <a:schemeClr val="bg1"/>
                </a:solidFill>
                <a:effectLst/>
                <a:uLnTx/>
                <a:uFillTx/>
                <a:latin typeface="+mn-lt"/>
                <a:ea typeface="+mn-ea"/>
                <a:cs typeface="+mn-cs"/>
              </a:rPr>
              <a:t> – вивчення основоположних характеристик товару, які складають його споживну вартість, а також їх змін на всіх етапах товароруху.</a:t>
            </a:r>
            <a:endParaRPr kumimoji="0" lang="uk-UA" sz="20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2000" b="1" i="1" u="none" strike="noStrike" kern="1200" cap="none" spc="0" normalizeH="0" baseline="0" noProof="0" dirty="0">
                <a:ln>
                  <a:noFill/>
                </a:ln>
                <a:solidFill>
                  <a:schemeClr val="bg1"/>
                </a:solidFill>
                <a:effectLst/>
                <a:uLnTx/>
                <a:uFillTx/>
                <a:latin typeface="+mn-lt"/>
                <a:ea typeface="+mn-ea"/>
                <a:cs typeface="+mn-cs"/>
              </a:rPr>
              <a:t>Споживна вартість (цінність) товару</a:t>
            </a:r>
            <a:r>
              <a:rPr kumimoji="0" lang="uk-UA" sz="2000" b="0" i="0" u="none" strike="noStrike" kern="1200" cap="none" spc="0" normalizeH="0" baseline="0" noProof="0" dirty="0">
                <a:ln>
                  <a:noFill/>
                </a:ln>
                <a:solidFill>
                  <a:schemeClr val="bg1"/>
                </a:solidFill>
                <a:effectLst/>
                <a:uLnTx/>
                <a:uFillTx/>
                <a:latin typeface="+mn-lt"/>
                <a:ea typeface="+mn-ea"/>
                <a:cs typeface="+mn-cs"/>
              </a:rPr>
              <a:t> – корисність товару, яка визначається сукупністю його споживних властивостей і проявляється через задоволення потреб відповідно до призначення товару, його кількості та встановлених умов споживання або експлуатації.</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2000" b="0" i="0" u="none" strike="noStrike" kern="1200" cap="none" spc="0" normalizeH="0" baseline="0" noProof="0" dirty="0">
                <a:ln>
                  <a:noFill/>
                </a:ln>
                <a:solidFill>
                  <a:schemeClr val="bg1"/>
                </a:solidFill>
                <a:effectLst/>
                <a:uLnTx/>
                <a:uFillTx/>
                <a:latin typeface="+mn-lt"/>
                <a:ea typeface="+mn-ea"/>
                <a:cs typeface="+mn-cs"/>
              </a:rPr>
              <a:t>Таким чином, споживна вартість товару – це благо для людей, елемент багатства. Щоб стати споживною вартістю, товар має володіти корисністю.</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2000" b="1" i="1" u="none" strike="noStrike" kern="1200" cap="none" spc="0" normalizeH="0" baseline="0" noProof="0" dirty="0">
                <a:ln>
                  <a:noFill/>
                </a:ln>
                <a:solidFill>
                  <a:schemeClr val="bg1"/>
                </a:solidFill>
                <a:effectLst/>
                <a:uLnTx/>
                <a:uFillTx/>
                <a:latin typeface="+mn-lt"/>
                <a:ea typeface="+mn-ea"/>
                <a:cs typeface="+mn-cs"/>
              </a:rPr>
              <a:t>Споживна властивість товару</a:t>
            </a:r>
            <a:r>
              <a:rPr kumimoji="0" lang="uk-UA" sz="2000" b="0" i="0" u="none" strike="noStrike" kern="1200" cap="none" spc="0" normalizeH="0" baseline="0" noProof="0" dirty="0">
                <a:ln>
                  <a:noFill/>
                </a:ln>
                <a:solidFill>
                  <a:schemeClr val="bg1"/>
                </a:solidFill>
                <a:effectLst/>
                <a:uLnTx/>
                <a:uFillTx/>
                <a:latin typeface="+mn-lt"/>
                <a:ea typeface="+mn-ea"/>
                <a:cs typeface="+mn-cs"/>
              </a:rPr>
              <a:t> – властивість товару, яка обумовлює його корисність і здатність задовольняти потреби споживачів і проявляється у процесі споживання.</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2000" b="1" i="1" u="none" strike="noStrike" kern="1200" cap="none" spc="0" normalizeH="0" baseline="0" noProof="0" dirty="0">
                <a:ln>
                  <a:noFill/>
                </a:ln>
                <a:solidFill>
                  <a:schemeClr val="bg1"/>
                </a:solidFill>
                <a:effectLst/>
                <a:uLnTx/>
                <a:uFillTx/>
                <a:latin typeface="+mn-lt"/>
                <a:ea typeface="+mn-ea"/>
                <a:cs typeface="+mn-cs"/>
              </a:rPr>
              <a:t>Корисність товару</a:t>
            </a:r>
            <a:r>
              <a:rPr kumimoji="0" lang="uk-UA" sz="2000" b="0" i="0" u="none" strike="noStrike" kern="1200" cap="none" spc="0" normalizeH="0" baseline="0" noProof="0" dirty="0">
                <a:ln>
                  <a:noFill/>
                </a:ln>
                <a:solidFill>
                  <a:schemeClr val="bg1"/>
                </a:solidFill>
                <a:effectLst/>
                <a:uLnTx/>
                <a:uFillTx/>
                <a:latin typeface="+mn-lt"/>
                <a:ea typeface="+mn-ea"/>
                <a:cs typeface="+mn-cs"/>
              </a:rPr>
              <a:t> – це його здатність задовольняти певні потреби людини. Корисність речі (продукту) робить її носієм споживчої вартості. Корисність – поняття </a:t>
            </a:r>
            <a:r>
              <a:rPr kumimoji="0" lang="uk-UA" sz="2000" b="0" i="0" u="none" strike="noStrike" kern="1200" cap="none" spc="0" normalizeH="0" baseline="0" noProof="0" dirty="0" err="1">
                <a:ln>
                  <a:noFill/>
                </a:ln>
                <a:solidFill>
                  <a:schemeClr val="bg1"/>
                </a:solidFill>
                <a:effectLst/>
                <a:uLnTx/>
                <a:uFillTx/>
                <a:latin typeface="+mn-lt"/>
                <a:ea typeface="+mn-ea"/>
                <a:cs typeface="+mn-cs"/>
              </a:rPr>
              <a:t>суб</a:t>
            </a:r>
            <a:r>
              <a:rPr kumimoji="0" lang="ru-RU" sz="2000" b="0" i="0" u="none" strike="noStrike" kern="1200" cap="none" spc="0" normalizeH="0" baseline="0" noProof="0" dirty="0">
                <a:ln>
                  <a:noFill/>
                </a:ln>
                <a:solidFill>
                  <a:schemeClr val="bg1"/>
                </a:solidFill>
                <a:effectLst/>
                <a:uLnTx/>
                <a:uFillTx/>
                <a:latin typeface="+mn-lt"/>
                <a:ea typeface="+mn-ea"/>
                <a:cs typeface="+mn-cs"/>
              </a:rPr>
              <a:t>’</a:t>
            </a:r>
            <a:r>
              <a:rPr kumimoji="0" lang="uk-UA" sz="2000" b="0" i="0" u="none" strike="noStrike" kern="1200" cap="none" spc="0" normalizeH="0" baseline="0" noProof="0" dirty="0" err="1">
                <a:ln>
                  <a:noFill/>
                </a:ln>
                <a:solidFill>
                  <a:schemeClr val="bg1"/>
                </a:solidFill>
                <a:effectLst/>
                <a:uLnTx/>
                <a:uFillTx/>
                <a:latin typeface="+mn-lt"/>
                <a:ea typeface="+mn-ea"/>
                <a:cs typeface="+mn-cs"/>
              </a:rPr>
              <a:t>єктивне</a:t>
            </a:r>
            <a:r>
              <a:rPr kumimoji="0" lang="uk-UA" sz="2000" b="0" i="0" u="none" strike="noStrike" kern="1200" cap="none" spc="0" normalizeH="0" baseline="0" noProof="0" dirty="0">
                <a:ln>
                  <a:noFill/>
                </a:ln>
                <a:solidFill>
                  <a:schemeClr val="bg1"/>
                </a:solidFill>
                <a:effectLst/>
                <a:uLnTx/>
                <a:uFillTx/>
                <a:latin typeface="+mn-lt"/>
                <a:ea typeface="+mn-ea"/>
                <a:cs typeface="+mn-cs"/>
              </a:rPr>
              <a:t>. Той самий товар для різних людей може бути і корисним, і марним, і навіть шкідливим, наприклад, окуляри або ліки без призначення.</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685800" y="228600"/>
            <a:ext cx="7924800" cy="40005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000" b="1" i="1" u="none" strike="noStrike" kern="1200" cap="none" spc="0" normalizeH="0" baseline="0" noProof="0">
                <a:ln w="6350">
                  <a:noFill/>
                </a:ln>
                <a:solidFill>
                  <a:prstClr val="black"/>
                </a:solidFill>
                <a:effectLst/>
                <a:uLnTx/>
                <a:uFillTx/>
                <a:latin typeface="+mn-lt"/>
                <a:ea typeface="+mj-ea"/>
                <a:cs typeface="+mj-cs"/>
              </a:rPr>
              <a:t>Споживні властивості товарів і показники, що їх визначають</a:t>
            </a:r>
            <a:endParaRPr kumimoji="0" lang="uk-UA" sz="2000" b="1" i="1" u="none" strike="noStrike" kern="1200" cap="none" spc="0" normalizeH="0" baseline="0" noProof="0">
              <a:ln w="6350">
                <a:noFill/>
              </a:ln>
              <a:solidFill>
                <a:prstClr val="black"/>
              </a:solidFill>
              <a:effectLst/>
              <a:uLnTx/>
              <a:uFillTx/>
              <a:latin typeface="+mn-lt"/>
              <a:ea typeface="+mj-ea"/>
              <a:cs typeface="+mj-cs"/>
            </a:endParaRPr>
          </a:p>
        </p:txBody>
      </p:sp>
      <p:sp>
        <p:nvSpPr>
          <p:cNvPr id="13" name="Скругленный прямоугольник 12"/>
          <p:cNvSpPr/>
          <p:nvPr/>
        </p:nvSpPr>
        <p:spPr>
          <a:xfrm>
            <a:off x="609600" y="762000"/>
            <a:ext cx="8305800" cy="5943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15900" algn="just" eaLnBrk="1" hangingPunct="1">
              <a:lnSpc>
                <a:spcPct val="115000"/>
              </a:lnSpc>
              <a:buNone/>
            </a:pPr>
            <a:r>
              <a:rPr lang="uk-UA" altLang="x-none" b="1" i="1" dirty="0">
                <a:solidFill>
                  <a:srgbClr val="000000"/>
                </a:solidFill>
                <a:latin typeface="Times New Roman" panose="02020603050405020304" pitchFamily="18" charset="0"/>
                <a:cs typeface="Times New Roman" panose="02020603050405020304" pitchFamily="18" charset="0"/>
              </a:rPr>
              <a:t>Споживна властивість товару</a:t>
            </a:r>
            <a:r>
              <a:rPr lang="uk-UA" altLang="x-none" dirty="0">
                <a:solidFill>
                  <a:srgbClr val="000000"/>
                </a:solidFill>
                <a:latin typeface="Times New Roman" panose="02020603050405020304" pitchFamily="18" charset="0"/>
                <a:cs typeface="Times New Roman" panose="02020603050405020304" pitchFamily="18" charset="0"/>
              </a:rPr>
              <a:t> – властивість товару, яка обумовлює його корисність і здатність задовольняти потреби споживачів і проявляється в процесі споживання.</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Номенклатура споживних властивостей та їхні показники якості повинні відповідати таким вимогам: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 враховувати призначення та умови споживання даної групи товарів або конкретного товару;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 використовувати сучасні досягнення науки і техніки;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 своєчасно враховувати зміни в структурі попиту та потреб населення з метою підвищення якості товарів.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Вибір номенклатури споживних властивостей включає такі </a:t>
            </a:r>
            <a:r>
              <a:rPr lang="uk-UA" altLang="x-none" b="1" i="1" dirty="0">
                <a:solidFill>
                  <a:srgbClr val="000000"/>
                </a:solidFill>
                <a:latin typeface="Times New Roman" panose="02020603050405020304" pitchFamily="18" charset="0"/>
                <a:cs typeface="Times New Roman" panose="02020603050405020304" pitchFamily="18" charset="0"/>
              </a:rPr>
              <a:t>етапи</a:t>
            </a:r>
            <a:r>
              <a:rPr lang="uk-UA" altLang="x-none" dirty="0">
                <a:solidFill>
                  <a:srgbClr val="000000"/>
                </a:solidFill>
                <a:latin typeface="Times New Roman" panose="02020603050405020304" pitchFamily="18" charset="0"/>
                <a:cs typeface="Times New Roman" panose="02020603050405020304" pitchFamily="18" charset="0"/>
              </a:rPr>
              <a:t>: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 дослідження товару;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 розробка номенклатури споживних властивостей; </a:t>
            </a:r>
            <a:endParaRPr lang="ru-RU" altLang="x-none" sz="1400" dirty="0">
              <a:solidFill>
                <a:srgbClr val="FFFFFF"/>
              </a:solidFill>
              <a:latin typeface="Calibri" panose="020F0502020204030204" pitchFamily="34" charset="0"/>
              <a:cs typeface="Times New Roman" panose="02020603050405020304" pitchFamily="18" charset="0"/>
            </a:endParaRPr>
          </a:p>
          <a:p>
            <a:pPr lvl="0" indent="215900" algn="just" eaLnBrk="1" hangingPunct="1">
              <a:buChar char="-"/>
            </a:pPr>
            <a:r>
              <a:rPr lang="uk-UA" altLang="x-none" dirty="0">
                <a:solidFill>
                  <a:srgbClr val="000000"/>
                </a:solidFill>
                <a:latin typeface="Times New Roman" panose="02020603050405020304" pitchFamily="18" charset="0"/>
                <a:cs typeface="Times New Roman" panose="02020603050405020304" pitchFamily="18" charset="0"/>
              </a:rPr>
              <a:t>розробка показників, що характеризують ці властивості.</a:t>
            </a:r>
            <a:endParaRPr lang="uk-UA" altLang="x-none" dirty="0">
              <a:solidFill>
                <a:srgbClr val="000000"/>
              </a:solidFill>
              <a:latin typeface="Times New Roman" panose="02020603050405020304" pitchFamily="18"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Розробка номенклатури споживних властивостей залежить від технічного рівня вироблюваних товарів, зміни вимог споживачів щодо якості товару. </a:t>
            </a:r>
            <a:endParaRPr lang="uk-UA" altLang="x-none" dirty="0">
              <a:solidFill>
                <a:srgbClr val="000000"/>
              </a:solidFill>
              <a:latin typeface="Times New Roman" panose="02020603050405020304" pitchFamily="18" charset="0"/>
              <a:cs typeface="Times New Roman" panose="02020603050405020304" pitchFamily="18" charset="0"/>
            </a:endParaRPr>
          </a:p>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Основним методом визначення номенклатури споживних властивостей є експертний метод.</a:t>
            </a:r>
            <a:endParaRPr lang="uk-UA" altLang="x-none" dirty="0">
              <a:solidFill>
                <a:schemeClr val="bg1"/>
              </a:solidFill>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685800" y="228600"/>
            <a:ext cx="7924800" cy="42989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200" b="1" i="1" u="none" strike="noStrike" kern="1200" cap="none" spc="0" normalizeH="0" baseline="0" noProof="0" dirty="0">
                <a:ln w="6350">
                  <a:noFill/>
                </a:ln>
                <a:solidFill>
                  <a:prstClr val="black"/>
                </a:solidFill>
                <a:effectLst/>
                <a:uLnTx/>
                <a:uFillTx/>
                <a:latin typeface="+mn-lt"/>
                <a:ea typeface="+mj-ea"/>
                <a:cs typeface="+mj-cs"/>
              </a:rPr>
              <a:t>Основні характеристики товару:</a:t>
            </a:r>
            <a:endParaRPr kumimoji="0" lang="uk-UA" sz="2200" b="1" i="1" u="none" strike="noStrike" kern="1200" cap="none" spc="0" normalizeH="0" baseline="0" noProof="0" dirty="0">
              <a:ln w="6350">
                <a:noFill/>
              </a:ln>
              <a:solidFill>
                <a:prstClr val="black"/>
              </a:solidFill>
              <a:effectLst/>
              <a:uLnTx/>
              <a:uFillTx/>
              <a:latin typeface="+mn-lt"/>
              <a:ea typeface="+mj-ea"/>
              <a:cs typeface="+mj-cs"/>
            </a:endParaRPr>
          </a:p>
        </p:txBody>
      </p:sp>
      <p:sp>
        <p:nvSpPr>
          <p:cNvPr id="13" name="Скругленный прямоугольник 12"/>
          <p:cNvSpPr/>
          <p:nvPr/>
        </p:nvSpPr>
        <p:spPr>
          <a:xfrm>
            <a:off x="609600" y="914400"/>
            <a:ext cx="8153400" cy="579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1" i="1" u="none" strike="noStrike" kern="1200" cap="none" spc="0" normalizeH="0" baseline="0" noProof="0" dirty="0">
                <a:ln>
                  <a:noFill/>
                </a:ln>
                <a:solidFill>
                  <a:schemeClr val="bg1"/>
                </a:solidFill>
                <a:effectLst/>
                <a:uLnTx/>
                <a:uFillTx/>
                <a:latin typeface="+mn-lt"/>
                <a:ea typeface="+mn-ea"/>
                <a:cs typeface="+mn-cs"/>
              </a:rPr>
              <a:t>Асортиментна характеристика товарів </a:t>
            </a:r>
            <a:r>
              <a:rPr kumimoji="0" lang="uk-UA" sz="1800" b="0" i="0" u="none" strike="noStrike" kern="1200" cap="none" spc="0" normalizeH="0" baseline="0" noProof="0" dirty="0">
                <a:ln>
                  <a:noFill/>
                </a:ln>
                <a:solidFill>
                  <a:schemeClr val="bg1"/>
                </a:solidFill>
                <a:effectLst/>
                <a:uLnTx/>
                <a:uFillTx/>
                <a:latin typeface="+mn-lt"/>
                <a:ea typeface="+mn-ea"/>
                <a:cs typeface="+mn-cs"/>
              </a:rPr>
              <a:t>– сукупність відмінних групових та видових властивостей і ознак товарів, що визначають їх функціональне і (або) соціальне призначення. Така характеристика включає: групу, підгрупу, вид, різновид, найменування, торговельну марку, і встановлює принципові відмінності одного виду або найменування товару від іншого. Наприклад, масло вершкове, топлене і рослинне принципово відрізняються одне від одного функціональним призначенням і харчовою цінністю. Ці відмінності обумовлені також їх якісними характеристиками.</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1" i="1" u="none" strike="noStrike" kern="1200" cap="none" spc="0" normalizeH="0" baseline="0" noProof="0" dirty="0">
                <a:ln>
                  <a:noFill/>
                </a:ln>
                <a:solidFill>
                  <a:schemeClr val="bg1"/>
                </a:solidFill>
                <a:effectLst/>
                <a:uLnTx/>
                <a:uFillTx/>
                <a:latin typeface="+mn-lt"/>
                <a:ea typeface="+mn-ea"/>
                <a:cs typeface="+mn-cs"/>
              </a:rPr>
              <a:t>Якісна характеристика (якість) товарів </a:t>
            </a:r>
            <a:r>
              <a:rPr kumimoji="0" lang="uk-UA" sz="1800" b="0" i="0" u="none" strike="noStrike" kern="1200" cap="none" spc="0" normalizeH="0" baseline="0" noProof="0" dirty="0">
                <a:ln>
                  <a:noFill/>
                </a:ln>
                <a:solidFill>
                  <a:schemeClr val="bg1"/>
                </a:solidFill>
                <a:effectLst/>
                <a:uLnTx/>
                <a:uFillTx/>
                <a:latin typeface="+mn-lt"/>
                <a:ea typeface="+mn-ea"/>
                <a:cs typeface="+mn-cs"/>
              </a:rPr>
              <a:t>– сукупність внутрішньовидових споживчих властивостей, що володіють здатністю задовольняти різноманітні потреби. Дана характеристика товарів тісно пов’язана з асортиментною, так як їм обом притаманна загальна споживча властивість-призначення. Якісна характеристика відрізняється від асортиментної більшою повнотою споживних властивостей, серед яких важливе місце займають безпека та екологічність. Порушення встановлених обов’язкових вимог щодо безпеки та екологічності призводять до того, що всі інші характеристики товару втрачають для споживача сенс, навіть у випадку, якщо вони є бажаними. Наслідок цього – відмова споживача від покупки або споживання небезпечних товарів.</a:t>
            </a:r>
            <a:endParaRPr kumimoji="0" lang="uk-UA" sz="1800" b="0" i="0" u="none" strike="noStrike" kern="1200" cap="none" spc="0" normalizeH="0" baseline="0" noProof="0" dirty="0">
              <a:ln>
                <a:noFill/>
              </a:ln>
              <a:solidFill>
                <a:schemeClr val="bg1"/>
              </a:solidFill>
              <a:effectLst/>
              <a:uLnTx/>
              <a:uFillTx/>
              <a:latin typeface="+mn-lt"/>
              <a:ea typeface="+mn-ea"/>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685800" y="228600"/>
            <a:ext cx="7924800" cy="42989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200" b="1" i="1" u="none" strike="noStrike" kern="1200" cap="none" spc="0" normalizeH="0" baseline="0" noProof="0" dirty="0">
                <a:ln w="6350">
                  <a:noFill/>
                </a:ln>
                <a:solidFill>
                  <a:prstClr val="black"/>
                </a:solidFill>
                <a:effectLst/>
                <a:uLnTx/>
                <a:uFillTx/>
                <a:latin typeface="+mn-lt"/>
                <a:ea typeface="+mj-ea"/>
                <a:cs typeface="+mj-cs"/>
              </a:rPr>
              <a:t>Основні характеристики товару:</a:t>
            </a:r>
            <a:endParaRPr kumimoji="0" lang="uk-UA" sz="2200" b="1" i="1" u="none" strike="noStrike" kern="1200" cap="none" spc="0" normalizeH="0" baseline="0" noProof="0" dirty="0">
              <a:ln w="6350">
                <a:noFill/>
              </a:ln>
              <a:solidFill>
                <a:prstClr val="black"/>
              </a:solidFill>
              <a:effectLst/>
              <a:uLnTx/>
              <a:uFillTx/>
              <a:latin typeface="+mn-lt"/>
              <a:ea typeface="+mj-ea"/>
              <a:cs typeface="+mj-cs"/>
            </a:endParaRPr>
          </a:p>
        </p:txBody>
      </p:sp>
      <p:sp>
        <p:nvSpPr>
          <p:cNvPr id="13" name="Скругленный прямоугольник 12"/>
          <p:cNvSpPr/>
          <p:nvPr/>
        </p:nvSpPr>
        <p:spPr>
          <a:xfrm>
            <a:off x="609600" y="914400"/>
            <a:ext cx="8153400" cy="5791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1" i="1" u="none" strike="noStrike" kern="1200" cap="none" spc="0" normalizeH="0" baseline="0" noProof="0" dirty="0">
                <a:ln>
                  <a:noFill/>
                </a:ln>
                <a:solidFill>
                  <a:schemeClr val="bg1"/>
                </a:solidFill>
                <a:effectLst/>
                <a:uLnTx/>
                <a:uFillTx/>
                <a:latin typeface="+mn-lt"/>
                <a:ea typeface="+mn-ea"/>
                <a:cs typeface="+mn-cs"/>
              </a:rPr>
              <a:t>Кількісна характеристика товарів – </a:t>
            </a:r>
            <a:r>
              <a:rPr kumimoji="0" lang="uk-UA" sz="1800" b="0" i="0" u="none" strike="noStrike" kern="1200" cap="none" spc="0" normalizeH="0" baseline="0" noProof="0" dirty="0">
                <a:ln>
                  <a:noFill/>
                </a:ln>
                <a:solidFill>
                  <a:schemeClr val="bg1"/>
                </a:solidFill>
                <a:effectLst/>
                <a:uLnTx/>
                <a:uFillTx/>
                <a:latin typeface="+mn-lt"/>
                <a:ea typeface="+mn-ea"/>
                <a:cs typeface="+mn-cs"/>
              </a:rPr>
              <a:t>сукупність певних внутрішньовидових властивостей, виражених за допомогою фізичних величин і одиниць їх вимірювання. Ці характеристики задовольняють потреби в товарах певних розмірів і часто при створенні споживчих переваг не менш значущі, ніж асортиментна і якісна.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Кількісна характеристика товару застосовується при оцінці якості. Більш того, багато показників споживчих властивостей виражаються через кількісні характеристики. Неприпустимі відхилення від встановлених кількісних характеристик товарів, наприклад, за об'ємом або масою упаковок, що служить підставою для заборони реалізації або уцінки товарів. У ряді випадків допустимі норми відхилень за масою або об'ємом, які регламентуються нормативними документами.</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1" i="1" u="none" strike="noStrike" kern="1200" cap="none" spc="0" normalizeH="0" baseline="0" noProof="0" dirty="0">
                <a:ln>
                  <a:noFill/>
                </a:ln>
                <a:solidFill>
                  <a:schemeClr val="bg1"/>
                </a:solidFill>
                <a:effectLst/>
                <a:uLnTx/>
                <a:uFillTx/>
                <a:latin typeface="+mn-lt"/>
                <a:ea typeface="+mn-ea"/>
                <a:cs typeface="+mn-cs"/>
              </a:rPr>
              <a:t>Вартісна характеристика товарів</a:t>
            </a:r>
            <a:r>
              <a:rPr kumimoji="0" lang="uk-UA" sz="1800" b="0" i="0" u="none" strike="noStrike" kern="1200" cap="none" spc="0" normalizeH="0" baseline="0" noProof="0" dirty="0">
                <a:ln>
                  <a:noFill/>
                </a:ln>
                <a:solidFill>
                  <a:schemeClr val="bg1"/>
                </a:solidFill>
                <a:effectLst/>
                <a:uLnTx/>
                <a:uFillTx/>
                <a:latin typeface="+mn-lt"/>
                <a:ea typeface="+mn-ea"/>
                <a:cs typeface="+mn-cs"/>
              </a:rPr>
              <a:t> проявляється в тому, що кожен товар має ціну.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base" latinLnBrk="0" hangingPunct="1">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Всі товарознавчі характеристики товару безпосередньо, але по-різному, пов’язані з вартістю. Між кількісними та вартісними характеристиками найбільш виражена пряма пропорційна залежність. Це обумовлено тим, що ціна, як міра вартості, встановлюється найчастіше за одиницю виміру товару.</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457200" y="294005"/>
            <a:ext cx="8298815" cy="617728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762000" y="76200"/>
            <a:ext cx="7924800" cy="461963"/>
          </a:xfrm>
          <a:prstGeom prst="rect">
            <a:avLst/>
          </a:prstGeom>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400" b="1" i="1" u="none" strike="noStrike" kern="1200" cap="none" spc="0" normalizeH="0" baseline="0" noProof="0" dirty="0">
                <a:ln w="6350">
                  <a:noFill/>
                </a:ln>
                <a:solidFill>
                  <a:schemeClr val="accent5">
                    <a:lumMod val="75000"/>
                  </a:schemeClr>
                </a:solidFill>
                <a:effectLst/>
                <a:uLnTx/>
                <a:uFillTx/>
                <a:latin typeface="+mn-lt"/>
                <a:ea typeface="+mj-ea"/>
                <a:cs typeface="+mj-cs"/>
              </a:rPr>
              <a:t>Термінологія товарознавства</a:t>
            </a:r>
            <a:endParaRPr kumimoji="0" lang="uk-UA" sz="1600" b="1" i="1" u="none" strike="noStrike" kern="1200" cap="none" spc="0" normalizeH="0" baseline="0" noProof="0" dirty="0">
              <a:ln>
                <a:noFill/>
              </a:ln>
              <a:solidFill>
                <a:schemeClr val="accent5">
                  <a:lumMod val="75000"/>
                </a:schemeClr>
              </a:solidFill>
              <a:effectLst/>
              <a:uLnTx/>
              <a:uFillTx/>
              <a:latin typeface="Times New Roman" panose="02020603050405020304" pitchFamily="18" charset="0"/>
              <a:ea typeface="+mn-ea"/>
              <a:cs typeface="Times New Roman" panose="02020603050405020304" pitchFamily="18" charset="0"/>
            </a:endParaRPr>
          </a:p>
        </p:txBody>
      </p:sp>
      <p:sp>
        <p:nvSpPr>
          <p:cNvPr id="7" name="Скругленный прямоугольник 6"/>
          <p:cNvSpPr/>
          <p:nvPr/>
        </p:nvSpPr>
        <p:spPr>
          <a:xfrm>
            <a:off x="304800" y="1905000"/>
            <a:ext cx="8455660" cy="478917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457200" algn="just" eaLnBrk="1" hangingPunct="1">
              <a:buNone/>
            </a:pPr>
            <a:endParaRPr lang="uk-UA" altLang="x-none" sz="1600" b="1" i="1"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sz="1600" b="1" dirty="0">
                <a:solidFill>
                  <a:schemeClr val="bg1"/>
                </a:solidFill>
                <a:latin typeface="Times New Roman" panose="02020603050405020304" pitchFamily="18" charset="0"/>
                <a:cs typeface="Times New Roman" panose="02020603050405020304" pitchFamily="18" charset="0"/>
              </a:rPr>
              <a:t>Суб’єктами товарознавства</a:t>
            </a:r>
            <a:r>
              <a:rPr lang="uk-UA" altLang="x-none" sz="1600" b="1" i="1" dirty="0">
                <a:solidFill>
                  <a:schemeClr val="bg1"/>
                </a:solidFill>
                <a:latin typeface="Times New Roman" panose="02020603050405020304" pitchFamily="18" charset="0"/>
                <a:cs typeface="Times New Roman" panose="02020603050405020304" pitchFamily="18" charset="0"/>
              </a:rPr>
              <a:t> </a:t>
            </a:r>
            <a:r>
              <a:rPr lang="uk-UA" altLang="x-none" sz="1600" dirty="0">
                <a:solidFill>
                  <a:schemeClr val="bg1"/>
                </a:solidFill>
                <a:latin typeface="Times New Roman" panose="02020603050405020304" pitchFamily="18" charset="0"/>
                <a:cs typeface="Times New Roman" panose="02020603050405020304" pitchFamily="18" charset="0"/>
              </a:rPr>
              <a:t>є фізичні та юридичні особи або організації як носії певних прав і обов’язків, які мають мотивацію досліджувати споживні вартості товарів. Суб’єктами товарознавства є підприємці, споживачі і держава. </a:t>
            </a:r>
            <a:endParaRPr lang="uk-UA" altLang="x-none" sz="1600"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sz="1600" b="1" dirty="0">
                <a:solidFill>
                  <a:schemeClr val="bg1"/>
                </a:solidFill>
                <a:latin typeface="Times New Roman" panose="02020603050405020304" pitchFamily="18" charset="0"/>
                <a:cs typeface="Times New Roman" panose="02020603050405020304" pitchFamily="18" charset="0"/>
              </a:rPr>
              <a:t>Підприємці </a:t>
            </a:r>
            <a:r>
              <a:rPr lang="uk-UA" altLang="x-none" sz="1600" dirty="0">
                <a:solidFill>
                  <a:schemeClr val="bg1"/>
                </a:solidFill>
                <a:latin typeface="Times New Roman" panose="02020603050405020304" pitchFamily="18" charset="0"/>
                <a:cs typeface="Times New Roman" panose="02020603050405020304" pitchFamily="18" charset="0"/>
              </a:rPr>
              <a:t>досліджують і формують споживні вартості товарів з метою отримання прибутку та визначення: що виробляти, скільки виробляти, якої якості, за якою ціною продавати. </a:t>
            </a:r>
            <a:endParaRPr lang="uk-UA" altLang="x-none" sz="1600"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sz="1600" b="1" dirty="0">
                <a:solidFill>
                  <a:schemeClr val="bg1"/>
                </a:solidFill>
                <a:latin typeface="Times New Roman" panose="02020603050405020304" pitchFamily="18" charset="0"/>
                <a:cs typeface="Times New Roman" panose="02020603050405020304" pitchFamily="18" charset="0"/>
              </a:rPr>
              <a:t>Споживачі</a:t>
            </a:r>
            <a:r>
              <a:rPr lang="uk-UA" altLang="x-none" sz="1600" dirty="0">
                <a:solidFill>
                  <a:schemeClr val="bg1"/>
                </a:solidFill>
                <a:latin typeface="Times New Roman" panose="02020603050405020304" pitchFamily="18" charset="0"/>
                <a:cs typeface="Times New Roman" panose="02020603050405020304" pitchFamily="18" charset="0"/>
              </a:rPr>
              <a:t> досліджують і формують споживні вартості товарів з метою визначення їх споживчої цінності для забезпечення своєї життєдіяльності: визначення корисності і соціальної значимості товару, які визначають ціну, яку споживач міг би заплатити за товар. </a:t>
            </a:r>
            <a:endParaRPr lang="uk-UA" altLang="x-none" sz="1600"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sz="1600" b="1" dirty="0">
                <a:solidFill>
                  <a:schemeClr val="bg1"/>
                </a:solidFill>
                <a:latin typeface="Times New Roman" panose="02020603050405020304" pitchFamily="18" charset="0"/>
                <a:cs typeface="Times New Roman" panose="02020603050405020304" pitchFamily="18" charset="0"/>
              </a:rPr>
              <a:t>Держава</a:t>
            </a:r>
            <a:r>
              <a:rPr lang="uk-UA" altLang="x-none" sz="1600" dirty="0">
                <a:solidFill>
                  <a:schemeClr val="bg1"/>
                </a:solidFill>
                <a:latin typeface="Times New Roman" panose="02020603050405020304" pitchFamily="18" charset="0"/>
                <a:cs typeface="Times New Roman" panose="02020603050405020304" pitchFamily="18" charset="0"/>
              </a:rPr>
              <a:t> досліджує та формує споживні вартості товарів з метою забезпечення компромісу інтересів підприємців і споживачів, забезпечення отримання максимальних податків від підприємницької діяльності, забезпечення соціальних зобов’язань перед населенням, які визначені Конституцією щодо кількості, якості і безпечності товарів, правдивої і своєчасної інформації про них, їх доступності.</a:t>
            </a:r>
            <a:endParaRPr lang="uk-UA" altLang="x-none" sz="1600" dirty="0">
              <a:solidFill>
                <a:schemeClr val="bg1"/>
              </a:solidFill>
              <a:latin typeface="Times New Roman" panose="02020603050405020304" pitchFamily="18" charset="0"/>
              <a:cs typeface="Times New Roman" panose="02020603050405020304" pitchFamily="18" charset="0"/>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lang="uk-UA" sz="1400" b="1" noProof="0" dirty="0">
                <a:ln>
                  <a:noFill/>
                </a:ln>
                <a:solidFill>
                  <a:schemeClr val="bg1"/>
                </a:solidFill>
                <a:effectLst/>
                <a:uLnTx/>
                <a:uFillTx/>
                <a:cs typeface="Arial" panose="020B0604020202020204" pitchFamily="34" charset="0"/>
                <a:sym typeface="+mn-ea"/>
              </a:rPr>
              <a:t>Також до основних суб'єктів товарознавства можна віднести:</a:t>
            </a:r>
            <a:endParaRPr kumimoji="0" lang="uk-UA" sz="1400" b="1" i="0" u="none" strike="noStrike" kern="1200" cap="none" spc="0" normalizeH="0" baseline="0" noProof="0" dirty="0">
              <a:ln>
                <a:noFill/>
              </a:ln>
              <a:solidFill>
                <a:schemeClr val="bg1"/>
              </a:solidFill>
              <a:effectLst/>
              <a:uLnTx/>
              <a:uFillTx/>
              <a:ea typeface="+mn-ea"/>
              <a:cs typeface="Arial" panose="020B0604020202020204" pitchFamily="34" charset="0"/>
            </a:endParaRPr>
          </a:p>
          <a:p>
            <a:pPr marL="548005" marR="0" lvl="0" indent="-411480" algn="just" defTabSz="914400" rtl="0" eaLnBrk="0" fontAlgn="base" latinLnBrk="0" hangingPunct="0">
              <a:lnSpc>
                <a:spcPct val="100000"/>
              </a:lnSpc>
              <a:spcBef>
                <a:spcPct val="20000"/>
              </a:spcBef>
              <a:spcAft>
                <a:spcPct val="0"/>
              </a:spcAft>
              <a:buClr>
                <a:srgbClr val="F9F9F9"/>
              </a:buClr>
              <a:buSzPct val="65000"/>
              <a:buFontTx/>
              <a:buChar char="-"/>
              <a:defRPr/>
            </a:pPr>
            <a:r>
              <a:rPr lang="uk-UA" sz="1400" noProof="0" dirty="0">
                <a:ln>
                  <a:noFill/>
                </a:ln>
                <a:solidFill>
                  <a:schemeClr val="bg1"/>
                </a:solidFill>
                <a:effectLst/>
                <a:uLnTx/>
                <a:uFillTx/>
                <a:cs typeface="Arial" panose="020B0604020202020204" pitchFamily="34" charset="0"/>
                <a:sym typeface="+mn-ea"/>
              </a:rPr>
              <a:t>- Державну Службу Технічного Регулювання (ДСТР) Украйни;</a:t>
            </a:r>
            <a:endParaRPr kumimoji="0" lang="uk-UA" sz="1400" b="0" i="0" u="none" strike="noStrike" kern="1200" cap="none" spc="0" normalizeH="0" baseline="0" noProof="0" dirty="0">
              <a:ln>
                <a:noFill/>
              </a:ln>
              <a:solidFill>
                <a:schemeClr val="bg1"/>
              </a:solidFill>
              <a:effectLst/>
              <a:uLnTx/>
              <a:uFillTx/>
              <a:ea typeface="+mn-ea"/>
              <a:cs typeface="Arial" panose="020B0604020202020204" pitchFamily="34" charset="0"/>
            </a:endParaRPr>
          </a:p>
          <a:p>
            <a:pPr marL="548005" marR="0" lvl="0" indent="-411480" algn="just" defTabSz="914400" rtl="0" eaLnBrk="0" fontAlgn="base" latinLnBrk="0" hangingPunct="0">
              <a:lnSpc>
                <a:spcPct val="100000"/>
              </a:lnSpc>
              <a:spcBef>
                <a:spcPct val="20000"/>
              </a:spcBef>
              <a:spcAft>
                <a:spcPct val="0"/>
              </a:spcAft>
              <a:buClr>
                <a:srgbClr val="F9F9F9"/>
              </a:buClr>
              <a:buSzPct val="65000"/>
              <a:buFontTx/>
              <a:buChar char="-"/>
              <a:defRPr/>
            </a:pPr>
            <a:r>
              <a:rPr lang="uk-UA" sz="1400" noProof="0" dirty="0">
                <a:ln>
                  <a:noFill/>
                </a:ln>
                <a:solidFill>
                  <a:schemeClr val="bg1"/>
                </a:solidFill>
                <a:effectLst/>
                <a:uLnTx/>
                <a:uFillTx/>
                <a:cs typeface="Arial" panose="020B0604020202020204" pitchFamily="34" charset="0"/>
                <a:sym typeface="+mn-ea"/>
              </a:rPr>
              <a:t>- Комітет захисту прав споживачів. </a:t>
            </a:r>
            <a:endParaRPr kumimoji="0" lang="uk-UA" sz="1400" b="0" i="0" u="none" strike="noStrike" kern="1200" cap="none" spc="0" normalizeH="0" baseline="0" noProof="0" dirty="0">
              <a:ln>
                <a:noFill/>
              </a:ln>
              <a:solidFill>
                <a:schemeClr val="bg1"/>
              </a:solidFill>
              <a:effectLst/>
              <a:uLnTx/>
              <a:uFillTx/>
              <a:ea typeface="+mn-ea"/>
              <a:cs typeface="Arial" panose="020B0604020202020204" pitchFamily="34" charset="0"/>
            </a:endParaRPr>
          </a:p>
          <a:p>
            <a:pPr lvl="0" indent="457200" algn="just" eaLnBrk="1" hangingPunct="1">
              <a:buNone/>
            </a:pPr>
            <a:endParaRPr lang="uk-UA" altLang="x-none" sz="1400" dirty="0">
              <a:solidFill>
                <a:schemeClr val="bg1"/>
              </a:solidFill>
              <a:cs typeface="Arial" panose="020B0604020202020204" pitchFamily="34" charset="0"/>
            </a:endParaRPr>
          </a:p>
          <a:p>
            <a:pPr lvl="0" indent="457200" algn="just" eaLnBrk="1" hangingPunct="1">
              <a:buNone/>
            </a:pPr>
            <a:endParaRPr lang="uk-UA" altLang="x-none" sz="1400" dirty="0">
              <a:solidFill>
                <a:schemeClr val="bg1"/>
              </a:solidFill>
              <a:ea typeface="Times New Roman" panose="02020603050405020304" pitchFamily="18" charset="0"/>
              <a:cs typeface="Arial" panose="020B0604020202020204" pitchFamily="34" charset="0"/>
            </a:endParaRPr>
          </a:p>
        </p:txBody>
      </p:sp>
      <p:sp>
        <p:nvSpPr>
          <p:cNvPr id="11" name="Скругленный прямоугольник 10"/>
          <p:cNvSpPr/>
          <p:nvPr/>
        </p:nvSpPr>
        <p:spPr>
          <a:xfrm>
            <a:off x="494030" y="152400"/>
            <a:ext cx="8077200" cy="1600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457200" algn="just" eaLnBrk="1" hangingPunct="1">
              <a:buNone/>
            </a:pPr>
            <a:r>
              <a:rPr lang="uk-UA" altLang="x-none" b="1" i="1" dirty="0">
                <a:solidFill>
                  <a:schemeClr val="bg1"/>
                </a:solidFill>
                <a:latin typeface="Times New Roman" panose="02020603050405020304" pitchFamily="18" charset="0"/>
                <a:cs typeface="Times New Roman" panose="02020603050405020304" pitchFamily="18" charset="0"/>
              </a:rPr>
              <a:t>В цілому суб'єктів товарознавчої діяльності можна поділити на дві великі групи:</a:t>
            </a:r>
            <a:endParaRPr lang="uk-UA" altLang="x-none" b="1" i="1"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b="1" i="1" dirty="0">
                <a:solidFill>
                  <a:schemeClr val="bg1"/>
                </a:solidFill>
                <a:latin typeface="Times New Roman" panose="02020603050405020304" pitchFamily="18" charset="0"/>
                <a:cs typeface="Times New Roman" panose="02020603050405020304" pitchFamily="18" charset="0"/>
              </a:rPr>
              <a:t>- Споживач товару </a:t>
            </a:r>
            <a:r>
              <a:rPr lang="uk-UA" altLang="x-none" dirty="0">
                <a:solidFill>
                  <a:schemeClr val="bg1"/>
                </a:solidFill>
                <a:latin typeface="Times New Roman" panose="02020603050405020304" pitchFamily="18" charset="0"/>
                <a:cs typeface="Times New Roman" panose="02020603050405020304" pitchFamily="18" charset="0"/>
              </a:rPr>
              <a:t>– громадянин, що замовляє, купує, використовує товари для особистих потреб, не отримуючи прибутку. </a:t>
            </a:r>
            <a:endParaRPr lang="uk-UA" altLang="x-none"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b="1" i="1" dirty="0">
                <a:solidFill>
                  <a:schemeClr val="bg1"/>
                </a:solidFill>
                <a:latin typeface="Times New Roman" panose="02020603050405020304" pitchFamily="18" charset="0"/>
                <a:cs typeface="Times New Roman" panose="02020603050405020304" pitchFamily="18" charset="0"/>
              </a:rPr>
              <a:t>- Товарознавець –</a:t>
            </a:r>
            <a:r>
              <a:rPr lang="uk-UA" altLang="x-none" dirty="0">
                <a:solidFill>
                  <a:schemeClr val="bg1"/>
                </a:solidFill>
                <a:latin typeface="Times New Roman" panose="02020603050405020304" pitchFamily="18" charset="0"/>
                <a:cs typeface="Times New Roman" panose="02020603050405020304" pitchFamily="18" charset="0"/>
              </a:rPr>
              <a:t> це фахівець у галузі товарознавства, що здійснює цю діяльність через свої посадові обов’язки.</a:t>
            </a:r>
            <a:endParaRPr lang="uk-UA" altLang="x-none"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6414" y="228600"/>
            <a:ext cx="8229600" cy="685800"/>
          </a:xfrm>
          <a:noFill/>
          <a:ln>
            <a:noFill/>
          </a:ln>
          <a:effectLst/>
          <a:sp3d prstMaterial="plastic"/>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2400" b="1" i="1" u="none" strike="noStrike" kern="1200" cap="none" spc="0" normalizeH="0" baseline="0" noProof="0" dirty="0">
                <a:ln w="6350">
                  <a:noFill/>
                </a:ln>
                <a:solidFill>
                  <a:schemeClr val="accent5">
                    <a:lumMod val="50000"/>
                  </a:schemeClr>
                </a:solidFill>
                <a:effectLst>
                  <a:outerShdw blurRad="38100" dist="38100" dir="2700000" algn="tl">
                    <a:srgbClr val="000000">
                      <a:alpha val="43137"/>
                    </a:srgbClr>
                  </a:outerShdw>
                </a:effectLst>
                <a:uLnTx/>
                <a:uFillTx/>
                <a:latin typeface="+mn-lt"/>
                <a:ea typeface="+mj-ea"/>
                <a:cs typeface="+mj-cs"/>
              </a:rPr>
              <a:t>Термінологія товарознавства</a:t>
            </a:r>
            <a:br>
              <a:rPr kumimoji="0" lang="uk-UA" sz="2400" b="1" i="1" u="none" strike="noStrike" kern="1200" cap="none" spc="0" normalizeH="0" baseline="0" noProof="0" dirty="0">
                <a:ln w="6350">
                  <a:noFill/>
                </a:ln>
                <a:solidFill>
                  <a:schemeClr val="accent5">
                    <a:lumMod val="50000"/>
                  </a:schemeClr>
                </a:solidFill>
                <a:effectLst>
                  <a:outerShdw blurRad="38100" dist="38100" dir="2700000" algn="tl">
                    <a:srgbClr val="000000">
                      <a:alpha val="43137"/>
                    </a:srgbClr>
                  </a:outerShdw>
                </a:effectLst>
                <a:uLnTx/>
                <a:uFillTx/>
                <a:latin typeface="+mn-lt"/>
                <a:ea typeface="+mj-ea"/>
                <a:cs typeface="Times New Roman" panose="02020603050405020304" pitchFamily="18" charset="0"/>
              </a:rPr>
            </a:br>
            <a:endParaRPr kumimoji="0" lang="ru-RU" sz="2400" b="1" i="1" u="none" strike="noStrike" kern="1200" cap="none" spc="0" normalizeH="0" baseline="0" noProof="0" dirty="0">
              <a:ln w="6350">
                <a:noFill/>
              </a:ln>
              <a:solidFill>
                <a:schemeClr val="accent5">
                  <a:lumMod val="50000"/>
                </a:schemeClr>
              </a:solidFill>
              <a:effectLst>
                <a:outerShdw blurRad="38100" dist="38100" dir="2700000" algn="tl">
                  <a:srgbClr val="000000">
                    <a:alpha val="43137"/>
                  </a:srgbClr>
                </a:outerShdw>
              </a:effectLst>
              <a:uLnTx/>
              <a:uFillTx/>
              <a:latin typeface="+mn-lt"/>
              <a:ea typeface="+mj-ea"/>
              <a:cs typeface="+mj-cs"/>
            </a:endParaRPr>
          </a:p>
        </p:txBody>
      </p:sp>
      <p:sp>
        <p:nvSpPr>
          <p:cNvPr id="3" name="Объект 2"/>
          <p:cNvSpPr>
            <a:spLocks noGrp="1"/>
          </p:cNvSpPr>
          <p:nvPr>
            <p:ph idx="1"/>
          </p:nvPr>
        </p:nvSpPr>
        <p:spPr>
          <a:xfrm>
            <a:off x="457200" y="762000"/>
            <a:ext cx="8229600" cy="6019800"/>
          </a:xfrm>
        </p:spPr>
        <p:txBody>
          <a:bodyPr vert="horz" wrap="square" lIns="91440" tIns="45720" rIns="91440" bIns="45720" numCol="1" anchor="t" anchorCtr="0" compatLnSpc="1"/>
          <a:lstStyle/>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Посадові обов’язки товарознавців значною мірою визначаються цілями та завданнями структурного підрозділу, в яких вони працюють. Доцільно виділити </a:t>
            </a:r>
            <a:r>
              <a:rPr kumimoji="0" lang="uk-UA" sz="1800" b="1" i="0" u="none" strike="noStrike" kern="1200" cap="none" spc="0" normalizeH="0" baseline="0" noProof="0" dirty="0">
                <a:ln>
                  <a:noFill/>
                </a:ln>
                <a:solidFill>
                  <a:schemeClr val="bg1"/>
                </a:solidFill>
                <a:effectLst/>
                <a:uLnTx/>
                <a:uFillTx/>
                <a:latin typeface="+mn-lt"/>
                <a:ea typeface="+mn-ea"/>
                <a:cs typeface="+mn-cs"/>
              </a:rPr>
              <a:t>три основні напрями товарознавчої діяльності: </a:t>
            </a:r>
            <a:endParaRPr kumimoji="0" lang="uk-UA" sz="1800" b="1" i="0" u="none" strike="noStrike" kern="1200" cap="none" spc="0" normalizeH="0" baseline="0" noProof="0" dirty="0">
              <a:ln>
                <a:noFill/>
              </a:ln>
              <a:solidFill>
                <a:schemeClr val="bg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1) </a:t>
            </a:r>
            <a:r>
              <a:rPr kumimoji="0" lang="uk-UA" sz="1800" b="1" i="0" u="none" strike="noStrike" kern="1200" cap="none" spc="0" normalizeH="0" baseline="0" noProof="0" dirty="0">
                <a:ln>
                  <a:noFill/>
                </a:ln>
                <a:solidFill>
                  <a:schemeClr val="tx1"/>
                </a:solidFill>
                <a:effectLst/>
                <a:uLnTx/>
                <a:uFillTx/>
                <a:latin typeface="+mn-lt"/>
                <a:ea typeface="+mn-ea"/>
                <a:cs typeface="+mn-cs"/>
              </a:rPr>
              <a:t>технологічний</a:t>
            </a:r>
            <a:r>
              <a:rPr kumimoji="0" lang="uk-UA" sz="1800" b="0" i="0" u="none" strike="noStrike" kern="1200" cap="none" spc="0" normalizeH="0" baseline="0" noProof="0" dirty="0">
                <a:ln>
                  <a:noFill/>
                </a:ln>
                <a:solidFill>
                  <a:schemeClr val="tx1"/>
                </a:solidFill>
                <a:effectLst/>
                <a:uLnTx/>
                <a:uFillTx/>
                <a:latin typeface="+mn-lt"/>
                <a:ea typeface="+mn-ea"/>
                <a:cs typeface="+mn-cs"/>
              </a:rPr>
              <a:t> – напрям діяльності, що забезпечує технологію руху товарів;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2) </a:t>
            </a:r>
            <a:r>
              <a:rPr kumimoji="0" lang="uk-UA" sz="1800" b="1" i="0" u="none" strike="noStrike" kern="1200" cap="none" spc="0" normalizeH="0" baseline="0" noProof="0" dirty="0">
                <a:ln>
                  <a:noFill/>
                </a:ln>
                <a:solidFill>
                  <a:schemeClr val="tx1"/>
                </a:solidFill>
                <a:effectLst/>
                <a:uLnTx/>
                <a:uFillTx/>
                <a:latin typeface="+mn-lt"/>
                <a:ea typeface="+mn-ea"/>
                <a:cs typeface="+mn-cs"/>
              </a:rPr>
              <a:t>організаційно-управлінський</a:t>
            </a:r>
            <a:r>
              <a:rPr kumimoji="0" lang="uk-UA" sz="1800" b="0" i="0" u="none" strike="noStrike" kern="1200" cap="none" spc="0" normalizeH="0" baseline="0" noProof="0" dirty="0">
                <a:ln>
                  <a:noFill/>
                </a:ln>
                <a:solidFill>
                  <a:schemeClr val="tx1"/>
                </a:solidFill>
                <a:effectLst/>
                <a:uLnTx/>
                <a:uFillTx/>
                <a:latin typeface="+mn-lt"/>
                <a:ea typeface="+mn-ea"/>
                <a:cs typeface="+mn-cs"/>
              </a:rPr>
              <a:t> – напрям діяльності, який націлений на стимулювання збуту, виявлення попиту і ринків збуту, організацію </a:t>
            </a:r>
            <a:r>
              <a:rPr kumimoji="0" lang="uk-UA" sz="1800" b="0" i="0" u="none" strike="noStrike" kern="1200" cap="none" spc="0" normalizeH="0" baseline="0" noProof="0" dirty="0" err="1">
                <a:ln>
                  <a:noFill/>
                </a:ln>
                <a:solidFill>
                  <a:schemeClr val="tx1"/>
                </a:solidFill>
                <a:effectLst/>
                <a:uLnTx/>
                <a:uFillTx/>
                <a:latin typeface="+mn-lt"/>
                <a:ea typeface="+mn-ea"/>
                <a:cs typeface="+mn-cs"/>
              </a:rPr>
              <a:t>закупівель</a:t>
            </a:r>
            <a:r>
              <a:rPr kumimoji="0" lang="uk-UA" sz="1800" b="0" i="0" u="none" strike="noStrike" kern="1200" cap="none" spc="0" normalizeH="0" baseline="0" noProof="0" dirty="0">
                <a:ln>
                  <a:noFill/>
                </a:ln>
                <a:solidFill>
                  <a:schemeClr val="tx1"/>
                </a:solidFill>
                <a:effectLst/>
                <a:uLnTx/>
                <a:uFillTx/>
                <a:latin typeface="+mn-lt"/>
                <a:ea typeface="+mn-ea"/>
                <a:cs typeface="+mn-cs"/>
              </a:rPr>
              <a:t> товарів;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3) </a:t>
            </a:r>
            <a:r>
              <a:rPr kumimoji="0" lang="uk-UA" sz="1800" b="1" i="0" u="none" strike="noStrike" kern="1200" cap="none" spc="0" normalizeH="0" baseline="0" noProof="0" dirty="0">
                <a:ln>
                  <a:noFill/>
                </a:ln>
                <a:solidFill>
                  <a:schemeClr val="tx1"/>
                </a:solidFill>
                <a:effectLst/>
                <a:uLnTx/>
                <a:uFillTx/>
                <a:latin typeface="+mn-lt"/>
                <a:ea typeface="+mn-ea"/>
                <a:cs typeface="+mn-cs"/>
              </a:rPr>
              <a:t>маркетинговий</a:t>
            </a:r>
            <a:r>
              <a:rPr kumimoji="0" lang="uk-UA" sz="1800" b="0" i="0" u="none" strike="noStrike" kern="1200" cap="none" spc="0" normalizeH="0" baseline="0" noProof="0" dirty="0">
                <a:ln>
                  <a:noFill/>
                </a:ln>
                <a:solidFill>
                  <a:schemeClr val="tx1"/>
                </a:solidFill>
                <a:effectLst/>
                <a:uLnTx/>
                <a:uFillTx/>
                <a:latin typeface="+mn-lt"/>
                <a:ea typeface="+mn-ea"/>
                <a:cs typeface="+mn-cs"/>
              </a:rPr>
              <a:t> – напрям діяльності, призначений для виявлення потреб споживачів і товарів, як засобів їх задоволення.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1" i="0" u="none" strike="noStrike" kern="1200" cap="none" spc="0" normalizeH="0" baseline="0" noProof="0" dirty="0">
                <a:ln>
                  <a:noFill/>
                </a:ln>
                <a:solidFill>
                  <a:schemeClr val="tx1"/>
                </a:solidFill>
                <a:effectLst/>
                <a:uLnTx/>
                <a:uFillTx/>
                <a:latin typeface="+mn-lt"/>
                <a:ea typeface="+mn-ea"/>
                <a:cs typeface="+mn-cs"/>
              </a:rPr>
              <a:t>Продукція</a:t>
            </a:r>
            <a:r>
              <a:rPr kumimoji="0" lang="uk-UA" sz="1800" b="0" i="0" u="none" strike="noStrike" kern="1200" cap="none" spc="0" normalizeH="0" baseline="0" noProof="0" dirty="0">
                <a:ln>
                  <a:noFill/>
                </a:ln>
                <a:solidFill>
                  <a:schemeClr val="tx1"/>
                </a:solidFill>
                <a:effectLst/>
                <a:uLnTx/>
                <a:uFillTx/>
                <a:latin typeface="+mn-lt"/>
                <a:ea typeface="+mn-ea"/>
                <a:cs typeface="+mn-cs"/>
              </a:rPr>
              <a:t> – результат діяльності людей, призначений для задоволення їх сьогоднішніх або потенційних потреб.</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1" i="0" u="none" strike="noStrike" kern="1200" cap="none" spc="0" normalizeH="0" baseline="0" noProof="0" dirty="0">
                <a:ln>
                  <a:noFill/>
                </a:ln>
                <a:solidFill>
                  <a:schemeClr val="tx1"/>
                </a:solidFill>
                <a:effectLst/>
                <a:uLnTx/>
                <a:uFillTx/>
                <a:latin typeface="+mn-lt"/>
                <a:ea typeface="+mn-ea"/>
                <a:cs typeface="+mn-cs"/>
              </a:rPr>
              <a:t>Діяльність з виготовлення продукції </a:t>
            </a:r>
            <a:r>
              <a:rPr kumimoji="0" lang="uk-UA" sz="1800" b="0" i="0" u="none" strike="noStrike" kern="1200" cap="none" spc="0" normalizeH="0" baseline="0" noProof="0" dirty="0">
                <a:ln>
                  <a:noFill/>
                </a:ln>
                <a:solidFill>
                  <a:schemeClr val="tx1"/>
                </a:solidFill>
                <a:effectLst/>
                <a:uLnTx/>
                <a:uFillTx/>
                <a:latin typeface="+mn-lt"/>
                <a:ea typeface="+mn-ea"/>
                <a:cs typeface="+mn-cs"/>
              </a:rPr>
              <a:t>– це не тільки виробництво матеріальної продукції, але і виробіток ідей (які є на ринку), а також розробка технологічних процесів.</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Враховуючи зазначені напрями діяльності, на виробництві і в торгівлі потрібно мати три категорії товарознавців: товарознавців-технологів (інженерів), товарознавців менеджерів і товарознавців-маркетологів.</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685800" y="228600"/>
            <a:ext cx="7924800" cy="429895"/>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200" b="1" i="1" u="none" strike="noStrike" kern="1200" cap="none" spc="0" normalizeH="0" baseline="0" noProof="0">
                <a:ln w="6350">
                  <a:noFill/>
                </a:ln>
                <a:solidFill>
                  <a:prstClr val="black"/>
                </a:solidFill>
                <a:effectLst/>
                <a:uLnTx/>
                <a:uFillTx/>
                <a:latin typeface="+mn-lt"/>
                <a:ea typeface="+mj-ea"/>
                <a:cs typeface="+mj-cs"/>
              </a:rPr>
              <a:t>3. Основні завдання і принципи товарознавства </a:t>
            </a:r>
            <a:endParaRPr kumimoji="0" lang="uk-UA" sz="2200" b="1" i="1" u="none" strike="noStrike" kern="1200" cap="none" spc="0" normalizeH="0" baseline="0" noProof="0">
              <a:ln w="6350">
                <a:noFill/>
              </a:ln>
              <a:solidFill>
                <a:prstClr val="black"/>
              </a:solidFill>
              <a:effectLst/>
              <a:uLnTx/>
              <a:uFillTx/>
              <a:latin typeface="+mn-lt"/>
              <a:ea typeface="+mj-ea"/>
              <a:cs typeface="+mj-cs"/>
            </a:endParaRPr>
          </a:p>
        </p:txBody>
      </p:sp>
      <p:sp>
        <p:nvSpPr>
          <p:cNvPr id="13" name="Скругленный прямоугольник 12"/>
          <p:cNvSpPr/>
          <p:nvPr/>
        </p:nvSpPr>
        <p:spPr>
          <a:xfrm>
            <a:off x="76200" y="762000"/>
            <a:ext cx="8991600" cy="5943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28600" marR="0" lvl="0" algn="just" defTabSz="914400" rtl="0" eaLnBrk="1" fontAlgn="base" latinLnBrk="0" hangingPunct="1">
              <a:lnSpc>
                <a:spcPct val="100000"/>
              </a:lnSpc>
              <a:spcBef>
                <a:spcPct val="0"/>
              </a:spcBef>
              <a:spcAft>
                <a:spcPct val="0"/>
              </a:spcAft>
              <a:buClrTx/>
              <a:buSzTx/>
              <a:buFontTx/>
              <a:buNone/>
              <a:defRPr/>
            </a:pPr>
            <a:r>
              <a:rPr kumimoji="0" lang="uk-UA" sz="2000" b="0" i="0" u="none" strike="noStrike" kern="1200" cap="none" spc="0" normalizeH="0" baseline="0" noProof="0" dirty="0">
                <a:ln>
                  <a:noFill/>
                </a:ln>
                <a:solidFill>
                  <a:schemeClr val="bg1"/>
                </a:solidFill>
                <a:effectLst/>
                <a:uLnTx/>
                <a:uFillTx/>
                <a:latin typeface="+mn-lt"/>
                <a:ea typeface="+mn-ea"/>
                <a:cs typeface="+mn-cs"/>
              </a:rPr>
              <a:t>Товарознавство як наукова та навчальна дисципліна повинна вирішувати наступні </a:t>
            </a:r>
            <a:r>
              <a:rPr kumimoji="0" lang="uk-UA" sz="2000" b="1" i="1" u="none" strike="noStrike" kern="1200" cap="none" spc="0" normalizeH="0" baseline="0" noProof="0" dirty="0">
                <a:ln>
                  <a:noFill/>
                </a:ln>
                <a:solidFill>
                  <a:schemeClr val="bg1"/>
                </a:solidFill>
                <a:effectLst/>
                <a:uLnTx/>
                <a:uFillTx/>
                <a:latin typeface="+mn-lt"/>
                <a:ea typeface="+mn-ea"/>
                <a:cs typeface="+mn-cs"/>
              </a:rPr>
              <a:t>основні завдання</a:t>
            </a:r>
            <a:r>
              <a:rPr kumimoji="0" lang="uk-UA" sz="2000" b="0" i="0" u="none" strike="noStrike" kern="1200" cap="none" spc="0" normalizeH="0" baseline="0" noProof="0" dirty="0">
                <a:ln>
                  <a:noFill/>
                </a:ln>
                <a:solidFill>
                  <a:schemeClr val="bg1"/>
                </a:solidFill>
                <a:effectLst/>
                <a:uLnTx/>
                <a:uFillTx/>
                <a:latin typeface="+mn-lt"/>
                <a:ea typeface="+mn-ea"/>
                <a:cs typeface="+mn-cs"/>
              </a:rPr>
              <a:t>:</a:t>
            </a:r>
            <a:endParaRPr kumimoji="0" lang="ru-RU" sz="20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вивчення основоположних характеристик товару;</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дослідження та розробка загальних підходів до формування споживної цінності товарів;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розвиток теоретичних положень про товар як споживчу вартість і виявлення закономірностей, пов'язаних із просуванням товару на ринку і задоволенням потреб населення на сучасному етапі;</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розробка наукових принципів і правил класифікації та кодування товарів, які сприяють упровадженню комп'ютеризації в процеси управління асортиментом, якістю товарів і удосконалення інформаційного забезпечення;</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дослідження закономірностей формування та шляхів оптимізації асортименту товарів у сфері виробництва;</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участь у розробленні вимог до якості товарів, що закладаються в нормативно-технічні документи на продукцію;</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створення нових приладів і сучасних методів контролю якості товарів, що забезпечують об'єктивність результатів, мінімальні витрати ресурсів і часу;</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визначення номенклатури, споживчих властивостей і показників товарів;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виявлення градацій якості та дефектів товарів, причин їх виникнення і заходів для попередження реалізації неякісних товарів;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визначення кількісних характеристик одиничних примірників товарів і товарних партій;</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забезпечення якості та кількості товарів на різних етапах їх технологічного циклу шляхом обліку формуючих і регулюючих та </a:t>
            </a:r>
            <a:r>
              <a:rPr kumimoji="0" lang="uk-UA" sz="1300" b="0" i="0" u="none" strike="noStrike" kern="1200" cap="none" spc="0" normalizeH="0" baseline="0" noProof="0" dirty="0" err="1">
                <a:ln>
                  <a:noFill/>
                </a:ln>
                <a:solidFill>
                  <a:schemeClr val="bg1"/>
                </a:solidFill>
                <a:effectLst/>
                <a:uLnTx/>
                <a:uFillTx/>
                <a:latin typeface="+mn-lt"/>
                <a:ea typeface="+mn-ea"/>
                <a:cs typeface="+mn-cs"/>
              </a:rPr>
              <a:t>зберігаючих</a:t>
            </a:r>
            <a:r>
              <a:rPr kumimoji="0" lang="uk-UA" sz="1300" b="0" i="0" u="none" strike="noStrike" kern="1200" cap="none" spc="0" normalizeH="0" baseline="0" noProof="0" dirty="0">
                <a:ln>
                  <a:noFill/>
                </a:ln>
                <a:solidFill>
                  <a:schemeClr val="bg1"/>
                </a:solidFill>
                <a:effectLst/>
                <a:uLnTx/>
                <a:uFillTx/>
                <a:latin typeface="+mn-lt"/>
                <a:ea typeface="+mn-ea"/>
                <a:cs typeface="+mn-cs"/>
              </a:rPr>
              <a:t> чинників;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встановлення видів товарних втрат, причин їх виникнення та розробка заходів для їх попередження або зниження;</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інформаційне забезпечення руху товару від виробника до споживача;</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дослідження властивостей нових товарів, насамперед, властивостей безпеки, розробка номенклатури їх показників;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розробка нормативних документів на нові види продукції;</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розробка систем якості на підприємствах, що виготовляють і реалізують товари на основі міжнародних стандартів;</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a:p>
            <a:pPr marL="228600" marR="0" lvl="0" indent="-228600" algn="just" defTabSz="914400" rtl="0" eaLnBrk="1" fontAlgn="base" latinLnBrk="0" hangingPunct="1">
              <a:lnSpc>
                <a:spcPct val="100000"/>
              </a:lnSpc>
              <a:spcBef>
                <a:spcPct val="0"/>
              </a:spcBef>
              <a:spcAft>
                <a:spcPct val="0"/>
              </a:spcAft>
              <a:buClrTx/>
              <a:buSzTx/>
              <a:buFont typeface="Arial" panose="020B0604020202020204" pitchFamily="34" charset="0"/>
              <a:buChar char="•"/>
              <a:defRPr/>
            </a:pPr>
            <a:r>
              <a:rPr kumimoji="0" lang="uk-UA" sz="1300" b="0" i="0" u="none" strike="noStrike" kern="1200" cap="none" spc="0" normalizeH="0" baseline="0" noProof="0" dirty="0">
                <a:ln>
                  <a:noFill/>
                </a:ln>
                <a:solidFill>
                  <a:schemeClr val="bg1"/>
                </a:solidFill>
                <a:effectLst/>
                <a:uLnTx/>
                <a:uFillTx/>
                <a:latin typeface="+mn-lt"/>
                <a:ea typeface="+mn-ea"/>
                <a:cs typeface="+mn-cs"/>
              </a:rPr>
              <a:t>розробка рекомендацій щодо нагляду за товарами в процесі їх збереження та транспортування.</a:t>
            </a:r>
            <a:endParaRPr kumimoji="0" lang="ru-RU" sz="13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2" name="Таблица 20481"/>
          <p:cNvGraphicFramePr/>
          <p:nvPr/>
        </p:nvGraphicFramePr>
        <p:xfrm>
          <a:off x="381000" y="1143000"/>
          <a:ext cx="8382000" cy="4767263"/>
        </p:xfrm>
        <a:graphic>
          <a:graphicData uri="http://schemas.openxmlformats.org/drawingml/2006/table">
            <a:tbl>
              <a:tblPr/>
              <a:tblGrid>
                <a:gridCol w="1905000"/>
                <a:gridCol w="6477000"/>
              </a:tblGrid>
              <a:tr h="280988">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Принцип</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BFBF"/>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Сутність принципу</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BFBFBF"/>
                    </a:solidFill>
                  </a:tcPr>
                </a:tc>
              </a:tr>
              <a:tr h="841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uk-UA" altLang="x-none" sz="1600" b="1" i="1" dirty="0">
                          <a:solidFill>
                            <a:schemeClr val="bg1"/>
                          </a:solidFill>
                          <a:latin typeface="Times New Roman" panose="02020603050405020304" pitchFamily="18" charset="0"/>
                          <a:cs typeface="Times New Roman" panose="02020603050405020304" pitchFamily="18" charset="0"/>
                        </a:rPr>
                        <a:t>Безпека</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Основоположний принцип, суть якого полягає у відсутності недопустимого ризику, пов’язаного з можливістю нанесення товаром чи послугою (процесом) шкоди життю, здоров’ю та майну.</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1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uk-UA" altLang="x-none" sz="1600" b="1" i="1" dirty="0">
                          <a:solidFill>
                            <a:schemeClr val="bg1"/>
                          </a:solidFill>
                          <a:latin typeface="Times New Roman" panose="02020603050405020304" pitchFamily="18" charset="0"/>
                          <a:cs typeface="Times New Roman" panose="02020603050405020304" pitchFamily="18" charset="0"/>
                        </a:rPr>
                        <a:t>Ефективність</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Принцип, який полягає у досягненні найбільш оптимального результату при виробництві, упаковці, зберіганні, реалізації та споживанні (експлуатації) товарів.</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60387">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uk-UA" altLang="x-none" sz="1600" b="1" i="1" dirty="0">
                          <a:solidFill>
                            <a:schemeClr val="bg1"/>
                          </a:solidFill>
                          <a:latin typeface="Times New Roman" panose="02020603050405020304" pitchFamily="18" charset="0"/>
                          <a:cs typeface="Times New Roman" panose="02020603050405020304" pitchFamily="18" charset="0"/>
                        </a:rPr>
                        <a:t>Сумісність</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Принцип, який визначається придатністю товарів, процесів чи послуг для сумісного використання, яке не призводить до небажаних взаємодій.</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41375">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uk-UA" altLang="x-none" sz="1600" b="1" i="1" dirty="0">
                          <a:solidFill>
                            <a:schemeClr val="bg1"/>
                          </a:solidFill>
                          <a:latin typeface="Times New Roman" panose="02020603050405020304" pitchFamily="18" charset="0"/>
                          <a:cs typeface="Times New Roman" panose="02020603050405020304" pitchFamily="18" charset="0"/>
                        </a:rPr>
                        <a:t>Взаємозамінність</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Принцип, який визначається придатністю одного товару, процесу чи послуги для використання замість іншого товару, процесу чи послуги з метою виконання одних і тих самих вимог.</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01763">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eaLnBrk="1" hangingPunct="1">
                        <a:lnSpc>
                          <a:spcPct val="115000"/>
                        </a:lnSpc>
                        <a:buNone/>
                      </a:pPr>
                      <a:r>
                        <a:rPr lang="uk-UA" altLang="x-none" sz="1600" b="1" i="1" dirty="0">
                          <a:solidFill>
                            <a:schemeClr val="bg1"/>
                          </a:solidFill>
                          <a:latin typeface="Times New Roman" panose="02020603050405020304" pitchFamily="18" charset="0"/>
                          <a:cs typeface="Times New Roman" panose="02020603050405020304" pitchFamily="18" charset="0"/>
                        </a:rPr>
                        <a:t>Систематизація</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2F2F2"/>
                    </a:solidFill>
                  </a:tcPr>
                </a:tc>
                <a:tc>
                  <a:txBody>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eaLnBrk="1" hangingPunct="1">
                        <a:lnSpc>
                          <a:spcPct val="115000"/>
                        </a:lnSpc>
                        <a:buNone/>
                      </a:pPr>
                      <a:r>
                        <a:rPr lang="uk-UA" altLang="x-none" sz="1600" dirty="0">
                          <a:solidFill>
                            <a:schemeClr val="bg1"/>
                          </a:solidFill>
                          <a:latin typeface="Times New Roman" panose="02020603050405020304" pitchFamily="18" charset="0"/>
                          <a:cs typeface="Times New Roman" panose="02020603050405020304" pitchFamily="18" charset="0"/>
                        </a:rPr>
                        <a:t>Принцип, який полягає у встановленні певної послідовності однорідних, взаємопов’язаних товарів, процесів чи послуг. Принцип систематизації покладений в основу групи методів, до складу котрих входять ідентифікація, класифікація, узагальнення та кодування. Він широко застосовується у товарознавстві.</a:t>
                      </a:r>
                      <a:endParaRPr lang="ru-RU" altLang="x-none" sz="1600" dirty="0">
                        <a:solidFill>
                          <a:schemeClr val="bg1"/>
                        </a:solidFill>
                        <a:latin typeface="Calibri" panose="020F0502020204030204" pitchFamily="34" charset="0"/>
                        <a:ea typeface="Times New Roman" panose="02020603050405020304" pitchFamily="18" charset="0"/>
                      </a:endParaRPr>
                    </a:p>
                  </a:txBody>
                  <a:tcPr marL="65653" marR="65653"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20505" name="Rectangle 1"/>
          <p:cNvSpPr/>
          <p:nvPr/>
        </p:nvSpPr>
        <p:spPr>
          <a:xfrm>
            <a:off x="0" y="381000"/>
            <a:ext cx="8763000" cy="646113"/>
          </a:xfrm>
          <a:prstGeom prst="rect">
            <a:avLst/>
          </a:prstGeom>
          <a:noFill/>
          <a:ln w="9525">
            <a:noFill/>
          </a:ln>
        </p:spPr>
        <p:txBody>
          <a:bodyPr anchor="ctr" anchorCtr="0">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algn="r">
              <a:spcBef>
                <a:spcPct val="0"/>
              </a:spcBef>
              <a:buClrTx/>
              <a:buSzTx/>
              <a:buFontTx/>
              <a:buNone/>
            </a:pPr>
            <a:r>
              <a:rPr lang="uk-UA" altLang="ru-RU" sz="1800" b="1" i="1" dirty="0">
                <a:solidFill>
                  <a:schemeClr val="bg1"/>
                </a:solidFill>
                <a:latin typeface="Times New Roman" panose="02020603050405020304" pitchFamily="18" charset="0"/>
                <a:cs typeface="Times New Roman" panose="02020603050405020304" pitchFamily="18" charset="0"/>
              </a:rPr>
              <a:t>Таблиця 1</a:t>
            </a:r>
            <a:endParaRPr lang="ru-RU" altLang="ru-RU" sz="1800" b="1" dirty="0">
              <a:solidFill>
                <a:schemeClr val="bg1"/>
              </a:solidFill>
              <a:latin typeface="Arial" panose="020B0604020202020204" pitchFamily="34" charset="0"/>
            </a:endParaRPr>
          </a:p>
          <a:p>
            <a:pPr marL="0" lvl="0" indent="0" algn="ctr">
              <a:spcBef>
                <a:spcPct val="0"/>
              </a:spcBef>
              <a:buClrTx/>
              <a:buSzTx/>
              <a:buFontTx/>
              <a:buNone/>
            </a:pPr>
            <a:r>
              <a:rPr lang="uk-UA" altLang="ru-RU" sz="1800" b="1" i="1" dirty="0">
                <a:solidFill>
                  <a:schemeClr val="bg1"/>
                </a:solidFill>
                <a:latin typeface="Times New Roman" panose="02020603050405020304" pitchFamily="18" charset="0"/>
                <a:cs typeface="Times New Roman" panose="02020603050405020304" pitchFamily="18" charset="0"/>
              </a:rPr>
              <a:t>Характеристика принципів товарознавства</a:t>
            </a:r>
            <a:endParaRPr lang="uk-UA" altLang="ru-RU" sz="1800" b="1" dirty="0">
              <a:solidFill>
                <a:schemeClr val="bg1"/>
              </a:solidFill>
              <a:latin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685800" y="228600"/>
            <a:ext cx="7924800" cy="39878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000" b="1" i="1" u="none" strike="noStrike" kern="1200" cap="none" spc="0" normalizeH="0" baseline="0" noProof="0" dirty="0">
                <a:ln w="6350">
                  <a:noFill/>
                </a:ln>
                <a:solidFill>
                  <a:prstClr val="black"/>
                </a:solidFill>
                <a:effectLst/>
                <a:uLnTx/>
                <a:uFillTx/>
                <a:latin typeface="+mn-lt"/>
                <a:ea typeface="+mj-ea"/>
                <a:cs typeface="+mj-cs"/>
              </a:rPr>
              <a:t>4. Методи товарознавства</a:t>
            </a:r>
            <a:endParaRPr kumimoji="0" lang="uk-UA" sz="2000" b="1" i="1" u="none" strike="noStrike" kern="1200" cap="none" spc="0" normalizeH="0" baseline="0" noProof="0" dirty="0">
              <a:ln w="6350">
                <a:noFill/>
              </a:ln>
              <a:solidFill>
                <a:prstClr val="black"/>
              </a:solidFill>
              <a:effectLst/>
              <a:uLnTx/>
              <a:uFillTx/>
              <a:latin typeface="+mn-lt"/>
              <a:ea typeface="+mj-ea"/>
              <a:cs typeface="+mj-cs"/>
            </a:endParaRPr>
          </a:p>
        </p:txBody>
      </p:sp>
      <p:sp>
        <p:nvSpPr>
          <p:cNvPr id="13" name="Скругленный прямоугольник 12"/>
          <p:cNvSpPr/>
          <p:nvPr/>
        </p:nvSpPr>
        <p:spPr>
          <a:xfrm>
            <a:off x="381000" y="762000"/>
            <a:ext cx="8534400" cy="2209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15900" algn="just" eaLnBrk="1" hangingPunct="1">
              <a:lnSpc>
                <a:spcPct val="115000"/>
              </a:lnSpc>
              <a:buNone/>
            </a:pPr>
            <a:r>
              <a:rPr lang="uk-UA" altLang="x-none" b="1" i="1" dirty="0">
                <a:solidFill>
                  <a:srgbClr val="000000"/>
                </a:solidFill>
                <a:latin typeface="Times New Roman" panose="02020603050405020304" pitchFamily="18" charset="0"/>
                <a:cs typeface="Times New Roman" panose="02020603050405020304" pitchFamily="18" charset="0"/>
              </a:rPr>
              <a:t>Метод – </a:t>
            </a:r>
            <a:r>
              <a:rPr lang="uk-UA" altLang="x-none" dirty="0">
                <a:solidFill>
                  <a:srgbClr val="000000"/>
                </a:solidFill>
                <a:latin typeface="Times New Roman" panose="02020603050405020304" pitchFamily="18" charset="0"/>
                <a:cs typeface="Times New Roman" panose="02020603050405020304" pitchFamily="18" charset="0"/>
              </a:rPr>
              <a:t>(гр. «</a:t>
            </a:r>
            <a:r>
              <a:rPr dirty="0">
                <a:solidFill>
                  <a:srgbClr val="000000"/>
                </a:solidFill>
                <a:latin typeface="Book Antiqua" panose="02040602050305030304" pitchFamily="18" charset="0"/>
                <a:cs typeface="Times New Roman" panose="02020603050405020304" pitchFamily="18" charset="0"/>
              </a:rPr>
              <a:t>methodos») </a:t>
            </a:r>
            <a:r>
              <a:rPr lang="uk-UA" altLang="x-none" dirty="0">
                <a:solidFill>
                  <a:srgbClr val="000000"/>
                </a:solidFill>
                <a:latin typeface="Times New Roman" panose="02020603050405020304" pitchFamily="18" charset="0"/>
                <a:cs typeface="Times New Roman" panose="02020603050405020304" pitchFamily="18" charset="0"/>
              </a:rPr>
              <a:t>сукупність прийомів чи операцій практичного або теоретичного освоєння дійсності, підпорядкованих вирішенню конкретного завдання. Отже, метод є шляхом або способом досягнення поставленої мети і завдання дослідження.</a:t>
            </a:r>
            <a:endParaRPr lang="uk-UA" altLang="x-none" dirty="0">
              <a:solidFill>
                <a:srgbClr val="000000"/>
              </a:solidFill>
              <a:latin typeface="Times New Roman" panose="02020603050405020304" pitchFamily="18" charset="0"/>
              <a:cs typeface="Times New Roman" panose="02020603050405020304" pitchFamily="18" charset="0"/>
            </a:endParaRPr>
          </a:p>
          <a:p>
            <a:pPr lvl="0" indent="215900" algn="just" eaLnBrk="1" hangingPunct="1">
              <a:lnSpc>
                <a:spcPct val="115000"/>
              </a:lnSpc>
              <a:buNone/>
            </a:pPr>
            <a:r>
              <a:rPr lang="uk-UA" altLang="x-none" b="1" i="1" dirty="0">
                <a:solidFill>
                  <a:srgbClr val="000000"/>
                </a:solidFill>
                <a:latin typeface="Times New Roman" panose="02020603050405020304" pitchFamily="18" charset="0"/>
                <a:cs typeface="Times New Roman" panose="02020603050405020304" pitchFamily="18" charset="0"/>
              </a:rPr>
              <a:t>Метод товарознавства – </a:t>
            </a:r>
            <a:r>
              <a:rPr lang="uk-UA" altLang="x-none" dirty="0">
                <a:solidFill>
                  <a:srgbClr val="000000"/>
                </a:solidFill>
                <a:latin typeface="Times New Roman" panose="02020603050405020304" pitchFamily="18" charset="0"/>
                <a:cs typeface="Times New Roman" panose="02020603050405020304" pitchFamily="18" charset="0"/>
              </a:rPr>
              <a:t>системний підхід до пізнання споживної вартості (цінності) товарів і вивчення закономірностей її прояву та збереження.</a:t>
            </a:r>
            <a:endParaRPr lang="uk-UA" altLang="x-none" dirty="0">
              <a:solidFill>
                <a:schemeClr val="bg1"/>
              </a:solidFill>
              <a:latin typeface="Times New Roman" panose="02020603050405020304" pitchFamily="18" charset="0"/>
            </a:endParaRPr>
          </a:p>
        </p:txBody>
      </p:sp>
      <p:sp>
        <p:nvSpPr>
          <p:cNvPr id="4" name="Скругленный прямоугольник 3"/>
          <p:cNvSpPr/>
          <p:nvPr/>
        </p:nvSpPr>
        <p:spPr>
          <a:xfrm>
            <a:off x="457200" y="3048000"/>
            <a:ext cx="8534400" cy="762000"/>
          </a:xfrm>
          <a:prstGeom prst="roundRect">
            <a:avLst/>
          </a:prstGeom>
        </p:spPr>
        <p:style>
          <a:lnRef idx="2">
            <a:schemeClr val="accent2"/>
          </a:lnRef>
          <a:fillRef idx="1">
            <a:schemeClr val="lt1"/>
          </a:fillRef>
          <a:effectRef idx="0">
            <a:schemeClr val="accent2"/>
          </a:effectRef>
          <a:fontRef idx="minor">
            <a:schemeClr val="dk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215900" algn="just" eaLnBrk="1" hangingPunct="1">
              <a:lnSpc>
                <a:spcPct val="115000"/>
              </a:lnSpc>
              <a:buNone/>
            </a:pPr>
            <a:r>
              <a:rPr lang="uk-UA" altLang="x-none" dirty="0">
                <a:solidFill>
                  <a:srgbClr val="000000"/>
                </a:solidFill>
                <a:latin typeface="Times New Roman" panose="02020603050405020304" pitchFamily="18" charset="0"/>
                <a:cs typeface="Times New Roman" panose="02020603050405020304" pitchFamily="18" charset="0"/>
              </a:rPr>
              <a:t>Методи пізнання, які використовуються в товарознавстві, поділяються на три групи:</a:t>
            </a:r>
            <a:endParaRPr lang="uk-UA" altLang="x-none" dirty="0">
              <a:solidFill>
                <a:schemeClr val="bg1"/>
              </a:solidFill>
              <a:latin typeface="Times New Roman" panose="02020603050405020304" pitchFamily="18" charset="0"/>
            </a:endParaRPr>
          </a:p>
        </p:txBody>
      </p:sp>
      <p:sp>
        <p:nvSpPr>
          <p:cNvPr id="6" name="Выноска со стрелкой вверх 5"/>
          <p:cNvSpPr/>
          <p:nvPr/>
        </p:nvSpPr>
        <p:spPr>
          <a:xfrm>
            <a:off x="152400" y="3810000"/>
            <a:ext cx="2971800" cy="3048000"/>
          </a:xfrm>
          <a:prstGeom prst="upArrowCallout">
            <a:avLst>
              <a:gd name="adj1" fmla="val 23999"/>
              <a:gd name="adj2" fmla="val 25000"/>
              <a:gd name="adj3" fmla="val 12979"/>
              <a:gd name="adj4" fmla="val 82760"/>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1800" b="1" i="0" u="none" strike="noStrike" kern="1200" cap="none" spc="0" normalizeH="0" baseline="0" noProof="0" dirty="0">
                <a:ln>
                  <a:noFill/>
                </a:ln>
                <a:solidFill>
                  <a:schemeClr val="bg1"/>
                </a:solidFill>
                <a:effectLst/>
                <a:uLnTx/>
                <a:uFillTx/>
                <a:latin typeface="+mn-lt"/>
                <a:ea typeface="+mn-ea"/>
                <a:cs typeface="+mn-cs"/>
              </a:rPr>
              <a:t>Теоретичні методи</a:t>
            </a:r>
            <a:r>
              <a:rPr kumimoji="0" lang="uk-UA" sz="1800" b="0" i="0" u="none" strike="noStrike" kern="1200" cap="none" spc="0" normalizeH="0" baseline="0" noProof="0" dirty="0">
                <a:ln>
                  <a:noFill/>
                </a:ln>
                <a:solidFill>
                  <a:schemeClr val="bg1"/>
                </a:solidFill>
                <a:effectLst/>
                <a:uLnTx/>
                <a:uFillTx/>
                <a:latin typeface="+mn-lt"/>
                <a:ea typeface="+mn-ea"/>
                <a:cs typeface="+mn-cs"/>
              </a:rPr>
              <a:t> – </a:t>
            </a:r>
            <a:r>
              <a:rPr kumimoji="0" lang="uk-UA" sz="1800" b="0" i="0" u="none" strike="noStrike" kern="1200" cap="none" spc="0" normalizeH="0" baseline="0" noProof="0" dirty="0" err="1">
                <a:ln>
                  <a:noFill/>
                </a:ln>
                <a:solidFill>
                  <a:schemeClr val="bg1"/>
                </a:solidFill>
                <a:effectLst/>
                <a:uLnTx/>
                <a:uFillTx/>
                <a:latin typeface="+mn-lt"/>
                <a:ea typeface="+mn-ea"/>
                <a:cs typeface="+mn-cs"/>
              </a:rPr>
              <a:t>методи</a:t>
            </a:r>
            <a:r>
              <a:rPr kumimoji="0" lang="uk-UA" sz="1800" b="0" i="0" u="none" strike="noStrike" kern="1200" cap="none" spc="0" normalizeH="0" baseline="0" noProof="0" dirty="0">
                <a:ln>
                  <a:noFill/>
                </a:ln>
                <a:solidFill>
                  <a:schemeClr val="bg1"/>
                </a:solidFill>
                <a:effectLst/>
                <a:uLnTx/>
                <a:uFillTx/>
                <a:latin typeface="+mn-lt"/>
                <a:ea typeface="+mn-ea"/>
                <a:cs typeface="+mn-cs"/>
              </a:rPr>
              <a:t>, засновані на розумових діях і/або операціях, в цілях пізнання і/або дослідження дійсності. До них відносяться: аналіз, порівняння, синтез, діагностика та інші методи-операції</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Выноска со стрелкой вверх 6"/>
          <p:cNvSpPr/>
          <p:nvPr/>
        </p:nvSpPr>
        <p:spPr>
          <a:xfrm>
            <a:off x="3276600" y="3810000"/>
            <a:ext cx="2819400" cy="3048000"/>
          </a:xfrm>
          <a:prstGeom prst="upArrowCallout">
            <a:avLst>
              <a:gd name="adj1" fmla="val 24854"/>
              <a:gd name="adj2" fmla="val 25000"/>
              <a:gd name="adj3" fmla="val 12979"/>
              <a:gd name="adj4" fmla="val 82760"/>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1800" b="1" i="0" u="none" strike="noStrike" kern="1200" cap="none" spc="0" normalizeH="0" baseline="0" noProof="0" dirty="0">
                <a:ln>
                  <a:noFill/>
                </a:ln>
                <a:solidFill>
                  <a:schemeClr val="dk1"/>
                </a:solidFill>
                <a:effectLst/>
                <a:uLnTx/>
                <a:uFillTx/>
                <a:latin typeface="+mn-lt"/>
                <a:ea typeface="+mn-ea"/>
                <a:cs typeface="+mn-cs"/>
              </a:rPr>
              <a:t>Емпіричні методи </a:t>
            </a:r>
            <a:r>
              <a:rPr kumimoji="0" lang="uk-UA" sz="1800" b="0" i="0" u="none" strike="noStrike" kern="1200" cap="none" spc="0" normalizeH="0" baseline="0" noProof="0" dirty="0">
                <a:ln>
                  <a:noFill/>
                </a:ln>
                <a:solidFill>
                  <a:schemeClr val="dk1"/>
                </a:solidFill>
                <a:effectLst/>
                <a:uLnTx/>
                <a:uFillTx/>
                <a:latin typeface="+mn-lt"/>
                <a:ea typeface="+mn-ea"/>
                <a:cs typeface="+mn-cs"/>
              </a:rPr>
              <a:t>– </a:t>
            </a:r>
            <a:r>
              <a:rPr kumimoji="0" lang="uk-UA" sz="1800" b="0" i="0" u="none" strike="noStrike" kern="1200" cap="none" spc="0" normalizeH="0" baseline="0" noProof="0" dirty="0" err="1">
                <a:ln>
                  <a:noFill/>
                </a:ln>
                <a:solidFill>
                  <a:schemeClr val="dk1"/>
                </a:solidFill>
                <a:effectLst/>
                <a:uLnTx/>
                <a:uFillTx/>
                <a:latin typeface="+mn-lt"/>
                <a:ea typeface="+mn-ea"/>
                <a:cs typeface="+mn-cs"/>
              </a:rPr>
              <a:t>методи</a:t>
            </a:r>
            <a:r>
              <a:rPr kumimoji="0" lang="uk-UA" sz="1800" b="0" i="0" u="none" strike="noStrike" kern="1200" cap="none" spc="0" normalizeH="0" baseline="0" noProof="0" dirty="0">
                <a:ln>
                  <a:noFill/>
                </a:ln>
                <a:solidFill>
                  <a:schemeClr val="dk1"/>
                </a:solidFill>
                <a:effectLst/>
                <a:uLnTx/>
                <a:uFillTx/>
                <a:latin typeface="+mn-lt"/>
                <a:ea typeface="+mn-ea"/>
                <a:cs typeface="+mn-cs"/>
              </a:rPr>
              <a:t>, засновані на пізнавальних діях і операціях з використанням засобів вимірювань для визначення дійсних значень характеристик досліджуваних об’єктів.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8" name="Выноска со стрелкой вверх 7"/>
          <p:cNvSpPr/>
          <p:nvPr/>
        </p:nvSpPr>
        <p:spPr>
          <a:xfrm>
            <a:off x="6172200" y="3810000"/>
            <a:ext cx="2971800" cy="3048000"/>
          </a:xfrm>
          <a:prstGeom prst="upArrowCallout">
            <a:avLst>
              <a:gd name="adj1" fmla="val 23953"/>
              <a:gd name="adj2" fmla="val 25000"/>
              <a:gd name="adj3" fmla="val 12979"/>
              <a:gd name="adj4" fmla="val 82760"/>
            </a:avLst>
          </a:prstGeom>
          <a:solidFill>
            <a:schemeClr val="tx2">
              <a:lumMod val="40000"/>
              <a:lumOff val="60000"/>
            </a:schemeClr>
          </a:solidFill>
        </p:spPr>
        <p:style>
          <a:lnRef idx="2">
            <a:schemeClr val="accent6"/>
          </a:lnRef>
          <a:fillRef idx="1">
            <a:schemeClr val="lt1"/>
          </a:fillRef>
          <a:effectRef idx="0">
            <a:schemeClr val="accent6"/>
          </a:effectRef>
          <a:fontRef idx="minor">
            <a:schemeClr val="dk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uk-UA" sz="1800" b="1" i="0" u="none" strike="noStrike" kern="1200" cap="none" spc="0" normalizeH="0" baseline="0" noProof="0" dirty="0">
                <a:ln>
                  <a:noFill/>
                </a:ln>
                <a:solidFill>
                  <a:schemeClr val="dk1"/>
                </a:solidFill>
                <a:effectLst/>
                <a:uLnTx/>
                <a:uFillTx/>
                <a:latin typeface="+mn-lt"/>
                <a:ea typeface="+mn-ea"/>
                <a:cs typeface="+mn-cs"/>
              </a:rPr>
              <a:t>Практичні методи </a:t>
            </a:r>
            <a:r>
              <a:rPr kumimoji="0" lang="ru-RU" sz="1800" b="1" i="0" u="none" strike="noStrike" kern="1200" cap="none" spc="0" normalizeH="0" baseline="0" noProof="0" dirty="0">
                <a:ln>
                  <a:noFill/>
                </a:ln>
                <a:solidFill>
                  <a:schemeClr val="dk1"/>
                </a:solidFill>
                <a:effectLst/>
                <a:uLnTx/>
                <a:uFillTx/>
                <a:latin typeface="+mn-lt"/>
                <a:ea typeface="+mn-ea"/>
                <a:cs typeface="+mn-cs"/>
              </a:rPr>
              <a:t>– </a:t>
            </a:r>
            <a:r>
              <a:rPr kumimoji="0" lang="uk-UA" sz="1800" b="0" i="0" u="none" strike="noStrike" kern="1200" cap="none" spc="0" normalizeH="0" baseline="0" noProof="0" dirty="0">
                <a:ln>
                  <a:noFill/>
                </a:ln>
                <a:solidFill>
                  <a:schemeClr val="dk1"/>
                </a:solidFill>
                <a:effectLst/>
                <a:uLnTx/>
                <a:uFillTx/>
                <a:latin typeface="+mn-lt"/>
                <a:ea typeface="+mn-ea"/>
                <a:cs typeface="+mn-cs"/>
              </a:rPr>
              <a:t>методи, засновані на технологічних діях і операціях, призначених для визначення характеристик товару (якості, кількості, товарної інформації) і забезпечення їх збереження при русі товару.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19"/>
          <p:cNvSpPr/>
          <p:nvPr/>
        </p:nvSpPr>
        <p:spPr>
          <a:xfrm>
            <a:off x="0" y="0"/>
            <a:ext cx="9144000" cy="457200"/>
          </a:xfrm>
          <a:prstGeom prst="rect">
            <a:avLst/>
          </a:prstGeom>
          <a:noFill/>
          <a:ln w="9525">
            <a:noFill/>
          </a:ln>
        </p:spPr>
        <p:txBody>
          <a:bodyPr wrap="none" anchor="ctr" anchorCtr="0">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eaLnBrk="1" hangingPunct="1">
              <a:spcBef>
                <a:spcPct val="0"/>
              </a:spcBef>
              <a:buClrTx/>
              <a:buSzTx/>
              <a:buFontTx/>
              <a:buNone/>
            </a:pPr>
            <a:endParaRPr lang="ru-RU" altLang="ru-RU" sz="1800" dirty="0">
              <a:latin typeface="Arial" panose="020B0604020202020204" pitchFamily="34" charset="0"/>
            </a:endParaRPr>
          </a:p>
        </p:txBody>
      </p:sp>
      <p:grpSp>
        <p:nvGrpSpPr>
          <p:cNvPr id="2" name="Group 1"/>
          <p:cNvGrpSpPr>
            <a:grpSpLocks noChangeAspect="1"/>
          </p:cNvGrpSpPr>
          <p:nvPr/>
        </p:nvGrpSpPr>
        <p:grpSpPr bwMode="auto">
          <a:xfrm>
            <a:off x="762000" y="914400"/>
            <a:ext cx="7912954" cy="4038600"/>
            <a:chOff x="600" y="3801"/>
            <a:chExt cx="7200" cy="3326"/>
          </a:xfrm>
          <a:solidFill>
            <a:schemeClr val="accent5">
              <a:lumMod val="20000"/>
              <a:lumOff val="80000"/>
            </a:schemeClr>
          </a:solidFill>
        </p:grpSpPr>
        <p:sp>
          <p:nvSpPr>
            <p:cNvPr id="50194" name="AutoShape 18"/>
            <p:cNvSpPr>
              <a:spLocks noChangeAspect="1" noChangeArrowheads="1" noTextEdit="1"/>
            </p:cNvSpPr>
            <p:nvPr/>
          </p:nvSpPr>
          <p:spPr bwMode="auto">
            <a:xfrm>
              <a:off x="600" y="3801"/>
              <a:ext cx="7200" cy="3326"/>
            </a:xfrm>
            <a:prstGeom prst="rect">
              <a:avLst/>
            </a:prstGeom>
            <a:grpFill/>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93" name="Oval 17"/>
            <p:cNvSpPr>
              <a:spLocks noChangeArrowheads="1"/>
            </p:cNvSpPr>
            <p:nvPr/>
          </p:nvSpPr>
          <p:spPr bwMode="auto">
            <a:xfrm>
              <a:off x="2988" y="4965"/>
              <a:ext cx="2734" cy="1129"/>
            </a:xfrm>
            <a:prstGeom prst="ellipse">
              <a:avLst/>
            </a:prstGeom>
            <a:grpFill/>
            <a:ln w="9525">
              <a:solidFill>
                <a:srgbClr val="000000"/>
              </a:solidFill>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92" name="Text Box 16"/>
            <p:cNvSpPr txBox="1">
              <a:spLocks noChangeArrowheads="1"/>
            </p:cNvSpPr>
            <p:nvPr/>
          </p:nvSpPr>
          <p:spPr bwMode="auto">
            <a:xfrm>
              <a:off x="3323" y="5194"/>
              <a:ext cx="2099" cy="671"/>
            </a:xfrm>
            <a:prstGeom prst="rect">
              <a:avLst/>
            </a:prstGeom>
            <a:grpFill/>
            <a:ln w="9525">
              <a:solidFill>
                <a:srgbClr val="FF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Методи</a:t>
              </a:r>
              <a:r>
                <a:rPr kumimoji="0" lang="en-US"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 </a:t>
              </a:r>
              <a:r>
                <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визначення якості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91" name="Text Box 15"/>
            <p:cNvSpPr txBox="1">
              <a:spLocks noChangeArrowheads="1"/>
            </p:cNvSpPr>
            <p:nvPr/>
          </p:nvSpPr>
          <p:spPr bwMode="auto">
            <a:xfrm>
              <a:off x="871" y="4417"/>
              <a:ext cx="1922" cy="529"/>
            </a:xfrm>
            <a:prstGeom prst="rect">
              <a:avLst/>
            </a:prstGeom>
            <a:solidFill>
              <a:schemeClr val="accent5">
                <a:lumMod val="40000"/>
                <a:lumOff val="60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економіко-статистичні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90" name="Text Box 14"/>
            <p:cNvSpPr txBox="1">
              <a:spLocks noChangeArrowheads="1"/>
            </p:cNvSpPr>
            <p:nvPr/>
          </p:nvSpPr>
          <p:spPr bwMode="auto">
            <a:xfrm>
              <a:off x="3253" y="3903"/>
              <a:ext cx="2169" cy="741"/>
            </a:xfrm>
            <a:prstGeom prst="rect">
              <a:avLst/>
            </a:prstGeom>
            <a:solidFill>
              <a:srgbClr val="92D050"/>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mn-lt"/>
                  <a:ea typeface="+mn-ea"/>
                  <a:cs typeface="+mn-cs"/>
                </a:rPr>
                <a:t>інструментальні (або лабораторні)</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50189" name="Text Box 13"/>
            <p:cNvSpPr txBox="1">
              <a:spLocks noChangeArrowheads="1"/>
            </p:cNvSpPr>
            <p:nvPr/>
          </p:nvSpPr>
          <p:spPr bwMode="auto">
            <a:xfrm>
              <a:off x="5722" y="4454"/>
              <a:ext cx="1923" cy="740"/>
            </a:xfrm>
            <a:prstGeom prst="rect">
              <a:avLst/>
            </a:prstGeom>
            <a:solidFill>
              <a:schemeClr val="bg2">
                <a:lumMod val="40000"/>
                <a:lumOff val="60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органолептичні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88" name="Text Box 12"/>
            <p:cNvSpPr txBox="1">
              <a:spLocks noChangeArrowheads="1"/>
            </p:cNvSpPr>
            <p:nvPr/>
          </p:nvSpPr>
          <p:spPr bwMode="auto">
            <a:xfrm>
              <a:off x="5722" y="5738"/>
              <a:ext cx="1923" cy="529"/>
            </a:xfrm>
            <a:prstGeom prst="rect">
              <a:avLst/>
            </a:prstGeom>
            <a:solidFill>
              <a:schemeClr val="accent6">
                <a:lumMod val="60000"/>
                <a:lumOff val="40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розрахункові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87" name="Text Box 11"/>
            <p:cNvSpPr txBox="1">
              <a:spLocks noChangeArrowheads="1"/>
            </p:cNvSpPr>
            <p:nvPr/>
          </p:nvSpPr>
          <p:spPr bwMode="auto">
            <a:xfrm>
              <a:off x="4558" y="6478"/>
              <a:ext cx="1640" cy="530"/>
            </a:xfrm>
            <a:prstGeom prst="rect">
              <a:avLst/>
            </a:prstGeom>
            <a:solidFill>
              <a:schemeClr val="accent4">
                <a:lumMod val="60000"/>
                <a:lumOff val="40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експертні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86" name="Text Box 10"/>
            <p:cNvSpPr txBox="1">
              <a:spLocks noChangeArrowheads="1"/>
            </p:cNvSpPr>
            <p:nvPr/>
          </p:nvSpPr>
          <p:spPr bwMode="auto">
            <a:xfrm>
              <a:off x="2441" y="6478"/>
              <a:ext cx="1641" cy="530"/>
            </a:xfrm>
            <a:prstGeom prst="rect">
              <a:avLst/>
            </a:prstGeom>
            <a:solidFill>
              <a:schemeClr val="tx2">
                <a:lumMod val="75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соціологічні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85" name="Text Box 9"/>
            <p:cNvSpPr txBox="1">
              <a:spLocks noChangeArrowheads="1"/>
            </p:cNvSpPr>
            <p:nvPr/>
          </p:nvSpPr>
          <p:spPr bwMode="auto">
            <a:xfrm>
              <a:off x="907" y="5738"/>
              <a:ext cx="1922" cy="529"/>
            </a:xfrm>
            <a:prstGeom prst="rect">
              <a:avLst/>
            </a:prstGeom>
            <a:solidFill>
              <a:schemeClr val="accent1">
                <a:lumMod val="60000"/>
                <a:lumOff val="40000"/>
              </a:schemeClr>
            </a:solidFill>
            <a:ln w="9525">
              <a:solidFill>
                <a:srgbClr val="000000"/>
              </a:solidFill>
              <a:miter lim="800000"/>
            </a:ln>
          </p:spPr>
          <p:txBody>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1800" b="0" i="0" u="none" strike="noStrike" kern="1200" cap="none" spc="0" normalizeH="0" baseline="0" noProof="0" dirty="0">
                  <a:ln>
                    <a:noFill/>
                  </a:ln>
                  <a:solidFill>
                    <a:schemeClr val="bg1"/>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реєстраційні</a:t>
              </a:r>
              <a:endParaRPr kumimoji="0" lang="uk-UA" sz="1800" b="0"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50184" name="AutoShape 8"/>
            <p:cNvSpPr>
              <a:spLocks noChangeShapeType="1"/>
            </p:cNvSpPr>
            <p:nvPr/>
          </p:nvSpPr>
          <p:spPr bwMode="auto">
            <a:xfrm flipH="1" flipV="1">
              <a:off x="4338" y="4644"/>
              <a:ext cx="18" cy="321"/>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83" name="AutoShape 7"/>
            <p:cNvSpPr>
              <a:spLocks noChangeShapeType="1"/>
            </p:cNvSpPr>
            <p:nvPr/>
          </p:nvSpPr>
          <p:spPr bwMode="auto">
            <a:xfrm flipH="1" flipV="1">
              <a:off x="2829" y="4820"/>
              <a:ext cx="559" cy="311"/>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82" name="AutoShape 6"/>
            <p:cNvSpPr>
              <a:spLocks noChangeShapeType="1"/>
            </p:cNvSpPr>
            <p:nvPr/>
          </p:nvSpPr>
          <p:spPr bwMode="auto">
            <a:xfrm flipV="1">
              <a:off x="5322" y="4824"/>
              <a:ext cx="400" cy="307"/>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81" name="AutoShape 5"/>
            <p:cNvSpPr>
              <a:spLocks noChangeShapeType="1"/>
            </p:cNvSpPr>
            <p:nvPr/>
          </p:nvSpPr>
          <p:spPr bwMode="auto">
            <a:xfrm flipH="1">
              <a:off x="1869" y="5529"/>
              <a:ext cx="1119" cy="210"/>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80" name="AutoShape 4"/>
            <p:cNvSpPr>
              <a:spLocks noChangeShapeType="1"/>
            </p:cNvSpPr>
            <p:nvPr/>
          </p:nvSpPr>
          <p:spPr bwMode="auto">
            <a:xfrm>
              <a:off x="5722" y="5529"/>
              <a:ext cx="962" cy="210"/>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79" name="AutoShape 3"/>
            <p:cNvSpPr>
              <a:spLocks noChangeShapeType="1"/>
            </p:cNvSpPr>
            <p:nvPr/>
          </p:nvSpPr>
          <p:spPr bwMode="auto">
            <a:xfrm flipH="1">
              <a:off x="3262" y="6094"/>
              <a:ext cx="646" cy="384"/>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50178" name="AutoShape 2"/>
            <p:cNvSpPr>
              <a:spLocks noChangeShapeType="1"/>
            </p:cNvSpPr>
            <p:nvPr/>
          </p:nvSpPr>
          <p:spPr bwMode="auto">
            <a:xfrm>
              <a:off x="4814" y="6094"/>
              <a:ext cx="565" cy="384"/>
            </a:xfrm>
            <a:prstGeom prst="straightConnector1">
              <a:avLst/>
            </a:prstGeom>
            <a:grpFill/>
            <a:ln w="9525">
              <a:solidFill>
                <a:srgbClr val="000000"/>
              </a:solidFill>
              <a:round/>
              <a:tailEnd type="triangle" w="med" len="me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ru-RU" sz="18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grpSp>
      <p:sp>
        <p:nvSpPr>
          <p:cNvPr id="22532" name="Rectangle 28"/>
          <p:cNvSpPr/>
          <p:nvPr/>
        </p:nvSpPr>
        <p:spPr>
          <a:xfrm>
            <a:off x="2057400" y="5105400"/>
            <a:ext cx="4822825" cy="400050"/>
          </a:xfrm>
          <a:prstGeom prst="rect">
            <a:avLst/>
          </a:prstGeom>
          <a:noFill/>
          <a:ln w="9525">
            <a:noFill/>
          </a:ln>
        </p:spPr>
        <p:txBody>
          <a:bodyPr wrap="none" anchor="ctr" anchorCtr="0">
            <a:spAutoFit/>
          </a:bodyPr>
          <a:lstStyle>
            <a:lvl1pPr marL="548005" indent="-411480"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680"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880"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955" indent="-182880"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stStyle>
          <a:p>
            <a:pPr marL="0" lvl="0" indent="0" algn="ctr">
              <a:spcBef>
                <a:spcPct val="0"/>
              </a:spcBef>
              <a:buClrTx/>
              <a:buSzTx/>
              <a:buFontTx/>
              <a:buNone/>
            </a:pPr>
            <a:r>
              <a:rPr lang="uk-UA" altLang="ru-RU" sz="2000" b="1" i="1" dirty="0">
                <a:solidFill>
                  <a:srgbClr val="000000"/>
                </a:solidFill>
                <a:latin typeface="Times New Roman" panose="02020603050405020304" pitchFamily="18" charset="0"/>
                <a:cs typeface="Times New Roman" panose="02020603050405020304" pitchFamily="18" charset="0"/>
              </a:rPr>
              <a:t>Рис. 1. Групи методів визначення якості</a:t>
            </a:r>
            <a:endParaRPr lang="uk-UA" altLang="ru-RU" sz="2000" b="1" i="1" dirty="0">
              <a:solidFill>
                <a:srgbClr val="000000"/>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76200"/>
            <a:ext cx="8229600" cy="914400"/>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2400" b="1" i="1" u="none" strike="noStrike" kern="1200" cap="none" spc="0" normalizeH="0" baseline="0" noProof="0" dirty="0">
                <a:ln w="6350">
                  <a:noFill/>
                </a:ln>
                <a:solidFill>
                  <a:prstClr val="black"/>
                </a:solidFill>
                <a:effectLst>
                  <a:outerShdw blurRad="114300" dist="101600" dir="2700000" algn="tl" rotWithShape="0">
                    <a:srgbClr val="000000">
                      <a:alpha val="40000"/>
                    </a:srgbClr>
                  </a:outerShdw>
                </a:effectLst>
                <a:uLnTx/>
                <a:uFillTx/>
                <a:latin typeface="+mj-lt"/>
                <a:ea typeface="+mj-ea"/>
                <a:cs typeface="+mj-cs"/>
              </a:rPr>
              <a:t>Методи пізнання в товарознавстві</a:t>
            </a:r>
            <a:br>
              <a:rPr kumimoji="0" lang="uk-UA" sz="2800" b="1" i="1" u="none" strike="noStrike" kern="1200" cap="none" spc="0" normalizeH="0" baseline="0" noProof="0" dirty="0">
                <a:ln w="6350">
                  <a:noFill/>
                </a:ln>
                <a:solidFill>
                  <a:prstClr val="black"/>
                </a:solidFill>
                <a:effectLst>
                  <a:outerShdw blurRad="114300" dist="101600" dir="2700000" algn="tl" rotWithShape="0">
                    <a:srgbClr val="000000">
                      <a:alpha val="40000"/>
                    </a:srgbClr>
                  </a:outerShdw>
                </a:effectLst>
                <a:uLnTx/>
                <a:uFillTx/>
                <a:latin typeface="+mj-lt"/>
                <a:ea typeface="+mj-ea"/>
                <a:cs typeface="+mj-cs"/>
              </a:rPr>
            </a:br>
            <a:endParaRPr kumimoji="0" lang="ru-RU" sz="28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n-lt"/>
              <a:ea typeface="+mj-ea"/>
              <a:cs typeface="+mj-cs"/>
            </a:endParaRPr>
          </a:p>
        </p:txBody>
      </p:sp>
      <p:sp>
        <p:nvSpPr>
          <p:cNvPr id="3" name="Объект 2"/>
          <p:cNvSpPr>
            <a:spLocks noGrp="1"/>
          </p:cNvSpPr>
          <p:nvPr>
            <p:ph idx="1"/>
          </p:nvPr>
        </p:nvSpPr>
        <p:spPr>
          <a:xfrm>
            <a:off x="228600" y="457200"/>
            <a:ext cx="8686800" cy="6324600"/>
          </a:xfrm>
        </p:spPr>
        <p:txBody>
          <a:bodyPr vert="horz" wrap="square" lIns="91440" tIns="45720" rIns="91440" bIns="45720" numCol="1" anchor="t" anchorCtr="0" compatLnSpc="1"/>
          <a:lstStyle/>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В більшості випадків для визначення розміру якісних показників рівня якості та їх оцінки пропонують використовувати наступні методи: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593725" marR="0" lvl="0" indent="-45720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AutoNum type="arabicParenR"/>
              <a:defRPr/>
            </a:pP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інструментальні (або лабораторні) </a:t>
            </a:r>
            <a:r>
              <a:rPr kumimoji="0" lang="uk-UA" sz="1800" b="0" i="0" u="none" strike="noStrike" kern="1200" cap="none" spc="0" normalizeH="0" baseline="0" noProof="0" dirty="0">
                <a:ln>
                  <a:noFill/>
                </a:ln>
                <a:solidFill>
                  <a:schemeClr val="tx1"/>
                </a:solidFill>
                <a:effectLst/>
                <a:uLnTx/>
                <a:uFillTx/>
                <a:latin typeface="+mn-lt"/>
                <a:ea typeface="+mn-ea"/>
                <a:cs typeface="+mn-cs"/>
              </a:rPr>
              <a:t>– засновані на застосуванні технічних вимірювальних засобів, на їх основі дають фізико-хімічну характеристику продукту. Ці методи знаходять широке застосування в товарознавстві. Завдяки їм можливі дослідження хімічної, фізичної й біологічної природи товарів.</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593725" marR="0" lvl="0" indent="-45720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AutoNum type="arabicParenR"/>
              <a:defRPr/>
            </a:pP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органолептичний </a:t>
            </a:r>
            <a:r>
              <a:rPr kumimoji="0" lang="uk-UA" sz="1800" b="0" i="0" u="none" strike="noStrike" kern="1200" cap="none" spc="0" normalizeH="0" baseline="0" noProof="0" dirty="0">
                <a:ln>
                  <a:noFill/>
                </a:ln>
                <a:solidFill>
                  <a:schemeClr val="tx1"/>
                </a:solidFill>
                <a:effectLst/>
                <a:uLnTx/>
                <a:uFillTx/>
                <a:latin typeface="+mn-lt"/>
                <a:ea typeface="+mn-ea"/>
                <a:cs typeface="+mn-cs"/>
              </a:rPr>
              <a:t>– це метод визначення якості продукції безпосередньо за допомогою органів відчуття людини (зору, слуху, дотику, смаку, нюху) без застосування технічних вимірювальних або реєстраційних засобів.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593725" marR="0" lvl="0" indent="-45720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AutoNum type="arabicParenR"/>
              <a:defRPr/>
            </a:pP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розрахунковий</a:t>
            </a:r>
            <a:r>
              <a:rPr kumimoji="0" lang="uk-UA" sz="1800" b="0" i="0" u="none" strike="noStrike" kern="1200" cap="none" spc="0" normalizeH="0" baseline="0" noProof="0" dirty="0">
                <a:ln>
                  <a:noFill/>
                </a:ln>
                <a:solidFill>
                  <a:schemeClr val="tx1"/>
                </a:solidFill>
                <a:effectLst/>
                <a:uLnTx/>
                <a:uFillTx/>
                <a:latin typeface="+mn-lt"/>
                <a:ea typeface="+mn-ea"/>
                <a:cs typeface="+mn-cs"/>
              </a:rPr>
              <a:t> – характеризується обчисленням з використанням параметрів, здійснених іншими методами; слугує для визначення значень показників продуктивності та зберігання; використовується головним чином при проектуванні продукції, коли остання ще не може бути об’єктом експериментальних досліджень;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593725" marR="0" lvl="0" indent="-45720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AutoNum type="arabicParenR"/>
              <a:defRPr/>
            </a:pP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експертний</a:t>
            </a:r>
            <a:r>
              <a:rPr kumimoji="0" lang="uk-UA" sz="1800" b="0" i="0" u="none" strike="noStrike" kern="1200" cap="none" spc="0" normalizeH="0" baseline="0" noProof="0" dirty="0">
                <a:ln>
                  <a:noFill/>
                </a:ln>
                <a:solidFill>
                  <a:schemeClr val="tx1"/>
                </a:solidFill>
                <a:effectLst/>
                <a:uLnTx/>
                <a:uFillTx/>
                <a:latin typeface="+mn-lt"/>
                <a:ea typeface="+mn-ea"/>
                <a:cs typeface="+mn-cs"/>
              </a:rPr>
              <a:t> – метод, що ґрунтується на визначенні показників якості групою спеціалістів-експертів. Метод разом з іншими або самостійно застосовують для класифікації оцінюваної продукції, формування номенклатури показників якості, одержання коефіцієнтів значущості показників якості, визначення комплексних показників, при виборі базових зразків і встановлення значень показників цих зразків. Використання експертного методу доцільне, якщо завдання не може бути розв’язане іншими методами, або якщо останні менш точні чи більш трудомісткі;</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152400"/>
            <a:ext cx="8229600" cy="655638"/>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2400" b="1" i="1" u="none" strike="noStrike" kern="1200" cap="none" spc="0" normalizeH="0" baseline="0" noProof="0" dirty="0">
                <a:ln w="6350">
                  <a:noFill/>
                </a:ln>
                <a:solidFill>
                  <a:prstClr val="black"/>
                </a:solidFill>
                <a:effectLst>
                  <a:outerShdw blurRad="114300" dist="101600" dir="2700000" algn="tl" rotWithShape="0">
                    <a:srgbClr val="000000">
                      <a:alpha val="40000"/>
                    </a:srgbClr>
                  </a:outerShdw>
                </a:effectLst>
                <a:uLnTx/>
                <a:uFillTx/>
                <a:latin typeface="+mj-lt"/>
                <a:ea typeface="+mj-ea"/>
                <a:cs typeface="+mj-cs"/>
              </a:rPr>
              <a:t>Методи пізнання в товарознавстві</a:t>
            </a:r>
            <a:endParaRPr kumimoji="0" lang="ru-RU" sz="2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n-lt"/>
              <a:ea typeface="+mj-ea"/>
              <a:cs typeface="+mj-cs"/>
            </a:endParaRPr>
          </a:p>
        </p:txBody>
      </p:sp>
      <p:sp>
        <p:nvSpPr>
          <p:cNvPr id="3" name="Объект 2"/>
          <p:cNvSpPr>
            <a:spLocks noGrp="1"/>
          </p:cNvSpPr>
          <p:nvPr>
            <p:ph idx="1"/>
          </p:nvPr>
        </p:nvSpPr>
        <p:spPr>
          <a:xfrm>
            <a:off x="457200" y="1066800"/>
            <a:ext cx="8229600" cy="5486400"/>
          </a:xfrm>
        </p:spPr>
        <p:txBody>
          <a:bodyPr vert="horz" wrap="square" lIns="91440" tIns="45720" rIns="91440" bIns="45720" numCol="1" anchor="t" anchorCtr="0" compatLnSpc="1"/>
          <a:lstStyle/>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5) </a:t>
            </a: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соціологічний –</a:t>
            </a:r>
            <a:r>
              <a:rPr kumimoji="0" lang="uk-UA" sz="1800" b="0" i="0" u="none" strike="noStrike" kern="1200" cap="none" spc="0" normalizeH="0" baseline="0" noProof="0" dirty="0">
                <a:ln>
                  <a:noFill/>
                </a:ln>
                <a:solidFill>
                  <a:schemeClr val="tx1"/>
                </a:solidFill>
                <a:effectLst/>
                <a:uLnTx/>
                <a:uFillTx/>
                <a:latin typeface="+mn-lt"/>
                <a:ea typeface="+mn-ea"/>
                <a:cs typeface="+mn-cs"/>
              </a:rPr>
              <a:t> полягає у збиранні та аналізі думок споживачів продукції за результатами анкетного опитування, конференцій, нарад, виставок-продажів та інших форм виявлення відгуків споживачів на товари;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6) </a:t>
            </a: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реєстраційний метод </a:t>
            </a:r>
            <a:r>
              <a:rPr kumimoji="0" lang="uk-UA" sz="1800" b="0" i="0" u="none" strike="noStrike" kern="1200" cap="none" spc="0" normalizeH="0" baseline="0" noProof="0" dirty="0">
                <a:ln>
                  <a:noFill/>
                </a:ln>
                <a:solidFill>
                  <a:schemeClr val="tx1"/>
                </a:solidFill>
                <a:effectLst/>
                <a:uLnTx/>
                <a:uFillTx/>
                <a:latin typeface="+mn-lt"/>
                <a:ea typeface="+mn-ea"/>
                <a:cs typeface="+mn-cs"/>
              </a:rPr>
              <a:t>– метод, заснований на спостереженні й урахуванні певних об’єктів (товарів, процесів і послуг) та їх характеристик. Різновидом реєстраційного методу є моніторинг.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Моніторинг – метод, заснований на постійному нагляді за яким-небудь процесом з метою виявлення його відповідності бажаному результату або первинній пропозиції. Достатньо часто моніторинг проводиться за якістю і безпекою харчових продуктів, з метою визначення захворювань, пов'язаних з нераціональним харчуванням, а також для виявлення фальсифікованої і контрафактної продукції. </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a:p>
            <a:pPr marL="136525" marR="0" lvl="0" indent="0" algn="just" defTabSz="914400" rtl="0" eaLnBrk="0" fontAlgn="base" latinLnBrk="0" hangingPunct="0">
              <a:lnSpc>
                <a:spcPct val="100000"/>
              </a:lnSpc>
              <a:spcBef>
                <a:spcPct val="20000"/>
              </a:spcBef>
              <a:spcAft>
                <a:spcPct val="0"/>
              </a:spcAft>
              <a:buClr>
                <a:srgbClr val="F9F9F9"/>
              </a:buClr>
              <a:buSzPct val="65000"/>
              <a:buFont typeface="Wingdings 2" panose="05020102010507070707" pitchFamily="18" charset="2"/>
              <a:buNone/>
              <a:defRPr/>
            </a:pPr>
            <a:r>
              <a:rPr kumimoji="0" lang="uk-UA" sz="1800" b="0" i="0" u="none" strike="noStrike" kern="1200" cap="none" spc="0" normalizeH="0" baseline="0" noProof="0" dirty="0">
                <a:ln>
                  <a:noFill/>
                </a:ln>
                <a:solidFill>
                  <a:schemeClr val="tx1"/>
                </a:solidFill>
                <a:effectLst/>
                <a:uLnTx/>
                <a:uFillTx/>
                <a:latin typeface="+mn-lt"/>
                <a:ea typeface="+mn-ea"/>
                <a:cs typeface="+mn-cs"/>
              </a:rPr>
              <a:t>7) </a:t>
            </a:r>
            <a:r>
              <a:rPr kumimoji="0" lang="uk-UA" sz="18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n-lt"/>
                <a:ea typeface="+mn-ea"/>
                <a:cs typeface="+mn-cs"/>
              </a:rPr>
              <a:t>економіко-статистичний метод </a:t>
            </a:r>
            <a:r>
              <a:rPr kumimoji="0" lang="uk-UA" sz="1800" b="0" i="0" u="none" strike="noStrike" kern="1200" cap="none" spc="0" normalizeH="0" baseline="0" noProof="0" dirty="0">
                <a:ln>
                  <a:noFill/>
                </a:ln>
                <a:solidFill>
                  <a:schemeClr val="tx1"/>
                </a:solidFill>
                <a:effectLst/>
                <a:uLnTx/>
                <a:uFillTx/>
                <a:latin typeface="+mn-lt"/>
                <a:ea typeface="+mn-ea"/>
                <a:cs typeface="+mn-cs"/>
              </a:rPr>
              <a:t>використовується для визначення в процесі аналізу відхилення окремих показників якості від прийнятих стандартів. З його допомогою здійснюють пошук резервів підвищення якості продукції, а також оцінку діяльності окремих підрозділів, готують план заходів про відповідальність за зниження якості продукції або матеріального стимулювання за кращі якісні показники.</a:t>
            </a:r>
            <a:endParaRPr kumimoji="0" lang="uk-UA"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533400" y="2057400"/>
            <a:ext cx="8229600" cy="1143000"/>
          </a:xfrm>
          <a:noFill/>
          <a:ln>
            <a:solidFill>
              <a:schemeClr val="accent5">
                <a:lumMod val="20000"/>
                <a:lumOff val="80000"/>
              </a:schemeClr>
            </a:solid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sz="6000" b="1" i="0" u="none" strike="noStrike" kern="1200" cap="none" spc="0" normalizeH="0" baseline="0" noProof="0" dirty="0">
                <a:ln w="6350">
                  <a:noFill/>
                </a:ln>
                <a:solidFill>
                  <a:schemeClr val="accent5">
                    <a:lumMod val="20000"/>
                    <a:lumOff val="80000"/>
                  </a:schemeClr>
                </a:solidFill>
                <a:effectLst>
                  <a:outerShdw blurRad="114300" dist="101600" dir="2700000" algn="tl" rotWithShape="0">
                    <a:srgbClr val="000000">
                      <a:alpha val="40000"/>
                    </a:srgbClr>
                  </a:outerShdw>
                </a:effectLst>
                <a:uLnTx/>
                <a:uFillTx/>
                <a:latin typeface="Franklin Gothic Heavy" panose="020B0903020102020204" pitchFamily="34" charset="0"/>
                <a:ea typeface="+mj-ea"/>
                <a:cs typeface="+mj-cs"/>
              </a:rPr>
              <a:t>Дякую за увагу! </a:t>
            </a:r>
            <a:endParaRPr kumimoji="0" lang="ru-RU" sz="6000" b="1" i="0" u="none" strike="noStrike" kern="1200" cap="none" spc="0" normalizeH="0" baseline="0" noProof="0" dirty="0">
              <a:ln w="6350">
                <a:noFill/>
              </a:ln>
              <a:solidFill>
                <a:schemeClr val="accent5">
                  <a:lumMod val="20000"/>
                  <a:lumOff val="80000"/>
                </a:schemeClr>
              </a:solidFill>
              <a:effectLst>
                <a:outerShdw blurRad="114300" dist="101600" dir="2700000" algn="tl" rotWithShape="0">
                  <a:srgbClr val="000000">
                    <a:alpha val="40000"/>
                  </a:srgbClr>
                </a:outerShdw>
              </a:effectLst>
              <a:uLnTx/>
              <a:uFillTx/>
              <a:latin typeface="Franklin Gothic Heavy" panose="020B0903020102020204" pitchFamily="34" charset="0"/>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457200" y="0"/>
            <a:ext cx="8229600" cy="914400"/>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uk-UA"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Питання для обговорення:</a:t>
            </a:r>
            <a:endParaRPr kumimoji="0" lang="uk-UA"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26627" name="Объект 2"/>
          <p:cNvSpPr>
            <a:spLocks noGrp="1"/>
          </p:cNvSpPr>
          <p:nvPr>
            <p:ph idx="1"/>
          </p:nvPr>
        </p:nvSpPr>
        <p:spPr>
          <a:xfrm>
            <a:off x="457200" y="1143000"/>
            <a:ext cx="8229600" cy="5165725"/>
          </a:xfrm>
          <a:ln/>
        </p:spPr>
        <p:txBody>
          <a:bodyPr vert="horz" wrap="square" lIns="91440" tIns="45720" rIns="91440" bIns="45720" anchor="t" anchorCtr="0"/>
          <a:p>
            <a:r>
              <a:rPr lang="uk-UA" altLang="ru-RU" sz="2000" dirty="0">
                <a:latin typeface="Times New Roman" panose="02020603050405020304" pitchFamily="18" charset="0"/>
              </a:rPr>
              <a:t>1. Що вивчає наука «товарознавство», назвіть предмет та мету курсу?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2. Які три головні періоди розвитку товарознавства як науки виділяють?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3. Вплив яких наукових дисциплін сприяв створенню товарознавства як самостійної дисципліни?</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 4. Розкрийте зміст основних термінів, що використовуються в товарознавстві.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5. Які чотири основні характеристики мають товари як об’єкти товарознавчої діяльності?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6. Які основні завдання товарознавства в умовах ринкових відносин?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7. Що таке товар і його споживча вартість?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8. Назвіть і охарактеризуйте основні принципи товарознавства.</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 9. Які існують методи пізнання в товарознавстві? </a:t>
            </a:r>
            <a:endParaRPr lang="uk-UA" altLang="ru-RU" sz="2000" dirty="0">
              <a:latin typeface="Times New Roman" panose="02020603050405020304" pitchFamily="18" charset="0"/>
            </a:endParaRPr>
          </a:p>
          <a:p>
            <a:r>
              <a:rPr lang="uk-UA" altLang="ru-RU" sz="2000" dirty="0">
                <a:latin typeface="Times New Roman" panose="02020603050405020304" pitchFamily="18" charset="0"/>
              </a:rPr>
              <a:t>10. Охарактеризуйте інструментальні методи товарознавства.</a:t>
            </a:r>
            <a:endParaRPr lang="uk-UA" altLang="ru-RU" sz="2000"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Прямоугольник 4"/>
          <p:cNvSpPr/>
          <p:nvPr/>
        </p:nvSpPr>
        <p:spPr>
          <a:xfrm>
            <a:off x="457200" y="228600"/>
            <a:ext cx="8229600" cy="430213"/>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uk-UA" sz="2200" b="1" i="1" u="none" strike="noStrike" kern="1200" cap="none" spc="0" normalizeH="0" baseline="0" noProof="0" dirty="0">
                <a:ln w="6350">
                  <a:noFill/>
                </a:ln>
                <a:solidFill>
                  <a:prstClr val="black"/>
                </a:solidFill>
                <a:effectLst/>
                <a:uLnTx/>
                <a:uFillTx/>
                <a:latin typeface="+mn-lt"/>
                <a:ea typeface="+mj-ea"/>
                <a:cs typeface="+mj-cs"/>
              </a:rPr>
              <a:t>1. Історія розвитку товарознавства</a:t>
            </a:r>
            <a:endParaRPr kumimoji="0" lang="uk-UA" sz="2200" b="1" i="1" u="none" strike="noStrike" kern="1200" cap="none" spc="0" normalizeH="0" baseline="0" noProof="0" dirty="0">
              <a:ln>
                <a:noFill/>
              </a:ln>
              <a:solidFill>
                <a:schemeClr val="lt1"/>
              </a:solidFill>
              <a:effectLst/>
              <a:uLnTx/>
              <a:uFillTx/>
              <a:latin typeface="+mn-lt"/>
              <a:ea typeface="+mn-ea"/>
              <a:cs typeface="Times New Roman" panose="02020603050405020304" pitchFamily="18" charset="0"/>
            </a:endParaRPr>
          </a:p>
        </p:txBody>
      </p:sp>
      <p:sp>
        <p:nvSpPr>
          <p:cNvPr id="7" name="Скругленный прямоугольник 6"/>
          <p:cNvSpPr/>
          <p:nvPr/>
        </p:nvSpPr>
        <p:spPr>
          <a:xfrm>
            <a:off x="609600" y="838200"/>
            <a:ext cx="8153400" cy="2971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457200" algn="just" eaLnBrk="1" hangingPunct="1">
              <a:buNone/>
            </a:pPr>
            <a:r>
              <a:rPr lang="uk-UA" altLang="x-none" dirty="0">
                <a:solidFill>
                  <a:schemeClr val="bg1"/>
                </a:solidFill>
                <a:latin typeface="Times New Roman" panose="02020603050405020304" pitchFamily="18" charset="0"/>
                <a:cs typeface="Times New Roman" panose="02020603050405020304" pitchFamily="18" charset="0"/>
              </a:rPr>
              <a:t>В умовах ринкової системи господарювання товар визначає долю підприємства-виробника і підприємства-продавця, комерційний успіх яких залежить від наявності високоякісного та вигідного для покупця товару. Покупцеві від виробника необхідне одне – задовольнити свої потреби і вирішити, тим самим, проблеми, що виникли. Основна задача підприємця-виробника та підприємця-продавця – правильно зробити ставку на той товар відповідної якості, який потрібний в даний момент часу покупцеві. </a:t>
            </a:r>
            <a:endParaRPr lang="uk-UA" altLang="x-none" dirty="0">
              <a:solidFill>
                <a:schemeClr val="bg1"/>
              </a:solidFill>
              <a:latin typeface="Times New Roman" panose="02020603050405020304" pitchFamily="18" charset="0"/>
              <a:cs typeface="Times New Roman" panose="02020603050405020304" pitchFamily="18" charset="0"/>
            </a:endParaRPr>
          </a:p>
          <a:p>
            <a:pPr lvl="0" indent="457200" algn="just" eaLnBrk="1" hangingPunct="1">
              <a:buNone/>
            </a:pPr>
            <a:r>
              <a:rPr lang="uk-UA" altLang="x-none" b="1" i="1" dirty="0">
                <a:solidFill>
                  <a:schemeClr val="bg1"/>
                </a:solidFill>
                <a:latin typeface="Times New Roman" panose="02020603050405020304" pitchFamily="18" charset="0"/>
                <a:cs typeface="Times New Roman" panose="02020603050405020304" pitchFamily="18" charset="0"/>
              </a:rPr>
              <a:t>Товар</a:t>
            </a:r>
            <a:r>
              <a:rPr lang="uk-UA" altLang="x-none" dirty="0">
                <a:solidFill>
                  <a:schemeClr val="bg1"/>
                </a:solidFill>
                <a:latin typeface="Times New Roman" panose="02020603050405020304" pitchFamily="18" charset="0"/>
                <a:cs typeface="Times New Roman" panose="02020603050405020304" pitchFamily="18" charset="0"/>
              </a:rPr>
              <a:t> – це продукт праці, здатний задовольнити будь-яку людську потребу і призначений для обміну. Становлення товару як предмета обміну, зумовило необхідність його вивчення та опису.</a:t>
            </a:r>
            <a:endParaRPr lang="uk-UA" altLang="x-none" dirty="0">
              <a:solidFill>
                <a:schemeClr val="bg1"/>
              </a:solidFill>
              <a:latin typeface="Times New Roman" panose="02020603050405020304" pitchFamily="18" charset="0"/>
              <a:ea typeface="Times New Roman" panose="02020603050405020304" pitchFamily="18" charset="0"/>
            </a:endParaRPr>
          </a:p>
        </p:txBody>
      </p:sp>
      <p:sp>
        <p:nvSpPr>
          <p:cNvPr id="13" name="Скругленный прямоугольник 12"/>
          <p:cNvSpPr/>
          <p:nvPr/>
        </p:nvSpPr>
        <p:spPr>
          <a:xfrm>
            <a:off x="609600" y="3962400"/>
            <a:ext cx="8153400" cy="25908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457200" algn="just" eaLnBrk="1" hangingPunct="1">
              <a:buNone/>
            </a:pPr>
            <a:r>
              <a:rPr lang="uk-UA" altLang="x-none" sz="2000" dirty="0">
                <a:solidFill>
                  <a:schemeClr val="bg1"/>
                </a:solidFill>
                <a:latin typeface="Times New Roman" panose="02020603050405020304" pitchFamily="18" charset="0"/>
                <a:cs typeface="Times New Roman" panose="02020603050405020304" pitchFamily="18" charset="0"/>
              </a:rPr>
              <a:t>Загалом слід відзначити, що історія розвитку товарознавства має давнє коріння. Перша кафедра товарознавства (рослинних і тваринних фармацевтичних матеріалів) була заснована в 1549 р. в Падуанському університеті (Італія). У більшості навчальних закладів товарознавство було введено як самостійну навчальну дисципліну в 18 столітті. У деяких країнах (Великобританії, США) товарознавство вивчається в розширених курсах технології різних груп товарів.</a:t>
            </a:r>
            <a:endParaRPr lang="uk-UA" altLang="x-none" sz="20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noFill/>
          <a:ln>
            <a:noFill/>
          </a:ln>
          <a:effectLst/>
          <a:sp3d prstMaterial="plastic"/>
        </p:spPr>
        <p:txBody>
          <a:bodyPr vert="horz" anchor="ctr">
            <a:normAutofit fontScale="90000"/>
            <a:scene3d>
              <a:camera prst="orthographicFront"/>
              <a:lightRig rig="soft" dir="t">
                <a:rot lat="0" lon="0" rev="16800000"/>
              </a:lightRig>
            </a:scene3d>
            <a:sp3d prstMaterial="softEdge">
              <a:bevelT w="38100" h="38100"/>
            </a:sp3d>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ru-RU"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Теми </a:t>
            </a:r>
            <a:r>
              <a:rPr kumimoji="0" lang="ru-RU" sz="4400" b="1" i="0" u="none" strike="noStrike" kern="1200" cap="none" spc="0" normalizeH="0" baseline="0" noProof="0" dirty="0" err="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доповідей</a:t>
            </a:r>
            <a:r>
              <a:rPr kumimoji="0" lang="ru-RU"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t>:</a:t>
            </a:r>
            <a:br>
              <a:rPr kumimoji="0" lang="ru-RU" sz="44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rPr>
            </a:br>
            <a:endParaRPr kumimoji="0" lang="ru-RU" sz="4100" b="1" i="0" u="none" strike="noStrike" kern="1200" cap="none" spc="0" normalizeH="0" baseline="0" noProof="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uLnTx/>
              <a:uFillTx/>
              <a:latin typeface="+mj-lt"/>
              <a:ea typeface="+mj-ea"/>
              <a:cs typeface="+mj-cs"/>
            </a:endParaRPr>
          </a:p>
        </p:txBody>
      </p:sp>
      <p:sp>
        <p:nvSpPr>
          <p:cNvPr id="27651" name="Объект 2"/>
          <p:cNvSpPr>
            <a:spLocks noGrp="1"/>
          </p:cNvSpPr>
          <p:nvPr>
            <p:ph idx="1"/>
          </p:nvPr>
        </p:nvSpPr>
        <p:spPr>
          <a:ln/>
        </p:spPr>
        <p:txBody>
          <a:bodyPr vert="horz" wrap="square" lIns="91440" tIns="45720" rIns="91440" bIns="45720" anchor="t" anchorCtr="0"/>
          <a:p>
            <a:r>
              <a:rPr lang="uk-UA" altLang="ru-RU" dirty="0">
                <a:latin typeface="Times New Roman" panose="02020603050405020304" pitchFamily="18" charset="0"/>
              </a:rPr>
              <a:t>1. Історія розвитку товарознавства в Україні.</a:t>
            </a:r>
            <a:endParaRPr lang="uk-UA" altLang="ru-RU" dirty="0">
              <a:latin typeface="Times New Roman" panose="02020603050405020304" pitchFamily="18" charset="0"/>
            </a:endParaRPr>
          </a:p>
          <a:p>
            <a:r>
              <a:rPr lang="uk-UA" altLang="ru-RU" dirty="0">
                <a:latin typeface="Times New Roman" panose="02020603050405020304" pitchFamily="18" charset="0"/>
              </a:rPr>
              <a:t>2. Історія розвитку товарознавства в світі.</a:t>
            </a:r>
            <a:endParaRPr lang="uk-UA" altLang="ru-RU" dirty="0">
              <a:latin typeface="Times New Roman" panose="02020603050405020304" pitchFamily="18" charset="0"/>
            </a:endParaRPr>
          </a:p>
          <a:p>
            <a:r>
              <a:rPr lang="uk-UA" altLang="ru-RU" dirty="0">
                <a:latin typeface="Times New Roman" panose="02020603050405020304" pitchFamily="18" charset="0"/>
              </a:rPr>
              <a:t>3. Зміст товарознавства, основні категорії товарознавства.</a:t>
            </a:r>
            <a:endParaRPr lang="uk-UA" altLang="ru-RU" dirty="0">
              <a:latin typeface="Times New Roman" panose="02020603050405020304" pitchFamily="18" charset="0"/>
            </a:endParaRPr>
          </a:p>
          <a:p>
            <a:r>
              <a:rPr lang="uk-UA" altLang="ru-RU" dirty="0">
                <a:latin typeface="Times New Roman" panose="02020603050405020304" pitchFamily="18" charset="0"/>
              </a:rPr>
              <a:t>4. Завдання товарознавства в ринкових умовах.</a:t>
            </a:r>
            <a:endParaRPr lang="uk-UA" altLang="ru-RU" dirty="0">
              <a:latin typeface="Times New Roman" panose="02020603050405020304" pitchFamily="18" charset="0"/>
            </a:endParaRPr>
          </a:p>
          <a:p>
            <a:r>
              <a:rPr lang="uk-UA" altLang="ru-RU" dirty="0">
                <a:latin typeface="Times New Roman" panose="02020603050405020304" pitchFamily="18" charset="0"/>
              </a:rPr>
              <a:t>5. Сучасні проблеми товарознавства.</a:t>
            </a:r>
            <a:endParaRPr lang="uk-UA" altLang="ru-RU" dirty="0">
              <a:latin typeface="Times New Roman" panose="02020603050405020304" pitchFamily="18" charset="0"/>
            </a:endParaRPr>
          </a:p>
          <a:p>
            <a:r>
              <a:rPr lang="uk-UA" altLang="ru-RU" dirty="0">
                <a:latin typeface="Times New Roman" panose="02020603050405020304" pitchFamily="18" charset="0"/>
              </a:rPr>
              <a:t>6. Методологія товарознавства.</a:t>
            </a:r>
            <a:endParaRPr lang="ru-RU" altLang="ru-RU" dirty="0">
              <a:latin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a:xfrm>
            <a:off x="990600" y="609600"/>
            <a:ext cx="7162800" cy="1143000"/>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uk-UA" sz="2800" b="1" i="0" u="none" strike="noStrike" kern="1200" cap="none" spc="0" normalizeH="0" baseline="0" noProof="0" dirty="0">
                <a:ln w="6350">
                  <a:noFill/>
                </a:ln>
                <a:solidFill>
                  <a:schemeClr val="bg1"/>
                </a:solidFill>
                <a:effectLst/>
                <a:uLnTx/>
                <a:uFillTx/>
                <a:latin typeface="Times New Roman" panose="02020603050405020304" pitchFamily="18" charset="0"/>
                <a:ea typeface="+mj-ea"/>
                <a:cs typeface="Times New Roman" panose="02020603050405020304" pitchFamily="18" charset="0"/>
              </a:rPr>
              <a:t>Етапи розвитку товарознавства:</a:t>
            </a:r>
            <a:endParaRPr kumimoji="0" lang="uk-UA" sz="2800" b="1" i="0" u="none" strike="noStrike" kern="1200" cap="none" spc="0" normalizeH="0" baseline="0" noProof="0" dirty="0">
              <a:ln w="6350">
                <a:noFill/>
              </a:ln>
              <a:solidFill>
                <a:schemeClr val="bg1"/>
              </a:solidFill>
              <a:effectLst/>
              <a:uLnTx/>
              <a:uFillTx/>
              <a:latin typeface="Times New Roman" panose="02020603050405020304" pitchFamily="18" charset="0"/>
              <a:ea typeface="+mj-ea"/>
              <a:cs typeface="Times New Roman" panose="02020603050405020304" pitchFamily="18" charset="0"/>
            </a:endParaRPr>
          </a:p>
        </p:txBody>
      </p:sp>
      <p:sp>
        <p:nvSpPr>
          <p:cNvPr id="5" name="Скругленный прямоугольник 4"/>
          <p:cNvSpPr/>
          <p:nvPr/>
        </p:nvSpPr>
        <p:spPr>
          <a:xfrm>
            <a:off x="3124200" y="1828800"/>
            <a:ext cx="3581400" cy="76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solidFill>
                  <a:schemeClr val="bg1"/>
                </a:solidFill>
                <a:latin typeface="Times New Roman" panose="02020603050405020304" pitchFamily="18" charset="0"/>
                <a:cs typeface="Times New Roman" panose="02020603050405020304" pitchFamily="18" charset="0"/>
              </a:rPr>
              <a:t>товарознавчо-описовий</a:t>
            </a:r>
            <a:endParaRPr lang="uk-UA" altLang="x-none" sz="2400" dirty="0">
              <a:solidFill>
                <a:schemeClr val="bg1"/>
              </a:solidFill>
              <a:latin typeface="Times New Roman" panose="02020603050405020304" pitchFamily="18" charset="0"/>
              <a:ea typeface="Times New Roman" panose="02020603050405020304" pitchFamily="18" charset="0"/>
            </a:endParaRPr>
          </a:p>
        </p:txBody>
      </p:sp>
      <p:sp>
        <p:nvSpPr>
          <p:cNvPr id="6" name="Скругленный прямоугольник 5"/>
          <p:cNvSpPr/>
          <p:nvPr/>
        </p:nvSpPr>
        <p:spPr>
          <a:xfrm>
            <a:off x="3124200" y="2743200"/>
            <a:ext cx="3581400" cy="76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solidFill>
                  <a:schemeClr val="bg1"/>
                </a:solidFill>
                <a:latin typeface="Times New Roman" panose="02020603050405020304" pitchFamily="18" charset="0"/>
                <a:cs typeface="Times New Roman" panose="02020603050405020304" pitchFamily="18" charset="0"/>
              </a:rPr>
              <a:t>товарознавчо-технологічний</a:t>
            </a:r>
            <a:endParaRPr lang="uk-UA" altLang="x-none" sz="2400" dirty="0">
              <a:solidFill>
                <a:schemeClr val="bg1"/>
              </a:solidFill>
              <a:latin typeface="Times New Roman" panose="02020603050405020304" pitchFamily="18" charset="0"/>
              <a:ea typeface="Times New Roman" panose="02020603050405020304" pitchFamily="18" charset="0"/>
            </a:endParaRPr>
          </a:p>
        </p:txBody>
      </p:sp>
      <p:sp>
        <p:nvSpPr>
          <p:cNvPr id="8" name="Скругленный прямоугольник 7"/>
          <p:cNvSpPr/>
          <p:nvPr/>
        </p:nvSpPr>
        <p:spPr>
          <a:xfrm>
            <a:off x="3124200" y="3657600"/>
            <a:ext cx="3733800" cy="7620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buNone/>
            </a:pPr>
            <a:r>
              <a:rPr lang="uk-UA" altLang="x-none" sz="2400" dirty="0">
                <a:solidFill>
                  <a:schemeClr val="bg1"/>
                </a:solidFill>
                <a:latin typeface="Times New Roman" panose="02020603050405020304" pitchFamily="18" charset="0"/>
                <a:cs typeface="Times New Roman" panose="02020603050405020304" pitchFamily="18" charset="0"/>
              </a:rPr>
              <a:t>товарознавчо-формуючий</a:t>
            </a:r>
            <a:endParaRPr lang="uk-UA" altLang="x-none" sz="2400" dirty="0">
              <a:solidFill>
                <a:schemeClr val="bg1"/>
              </a:solidFill>
              <a:latin typeface="Times New Roman" panose="02020603050405020304" pitchFamily="18" charset="0"/>
              <a:ea typeface="Times New Roman" panose="02020603050405020304" pitchFamily="18" charset="0"/>
            </a:endParaRPr>
          </a:p>
        </p:txBody>
      </p:sp>
      <p:sp>
        <p:nvSpPr>
          <p:cNvPr id="11" name="Выгнутая влево стрелка 10"/>
          <p:cNvSpPr/>
          <p:nvPr/>
        </p:nvSpPr>
        <p:spPr>
          <a:xfrm>
            <a:off x="2667000" y="2324100"/>
            <a:ext cx="3048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Выгнутая влево стрелка 13"/>
          <p:cNvSpPr/>
          <p:nvPr/>
        </p:nvSpPr>
        <p:spPr>
          <a:xfrm>
            <a:off x="2667000" y="3284538"/>
            <a:ext cx="304800" cy="762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331470" y="238760"/>
            <a:ext cx="8445500" cy="61766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392430" y="275590"/>
            <a:ext cx="8439785" cy="617601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Скругленный прямоугольник 4"/>
          <p:cNvSpPr/>
          <p:nvPr/>
        </p:nvSpPr>
        <p:spPr>
          <a:xfrm>
            <a:off x="838200" y="1066800"/>
            <a:ext cx="8077200" cy="55626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r>
              <a:rPr kumimoji="0" lang="uk-UA" sz="1800" b="0" i="0" u="none" strike="noStrike" kern="1200" cap="none" spc="0" normalizeH="0" baseline="0" noProof="0" dirty="0">
                <a:ln>
                  <a:noFill/>
                </a:ln>
                <a:solidFill>
                  <a:schemeClr val="bg1"/>
                </a:solidFill>
                <a:effectLst/>
                <a:uLnTx/>
                <a:uFillTx/>
                <a:latin typeface="+mn-lt"/>
                <a:ea typeface="+mn-ea"/>
                <a:cs typeface="+mn-cs"/>
              </a:rPr>
              <a:t> припадає на період з середини </a:t>
            </a:r>
            <a:r>
              <a:rPr kumimoji="0" lang="en-US" sz="1800" b="0" i="0" u="none" strike="noStrike" kern="1200" cap="none" spc="0" normalizeH="0" baseline="0" noProof="0" dirty="0">
                <a:ln>
                  <a:noFill/>
                </a:ln>
                <a:solidFill>
                  <a:schemeClr val="bg1"/>
                </a:solidFill>
                <a:effectLst/>
                <a:uLnTx/>
                <a:uFillTx/>
                <a:latin typeface="+mn-lt"/>
                <a:ea typeface="+mn-ea"/>
                <a:cs typeface="+mn-cs"/>
              </a:rPr>
              <a:t>XVI </a:t>
            </a:r>
            <a:r>
              <a:rPr kumimoji="0" lang="uk-UA" sz="1800" b="0" i="0" u="none" strike="noStrike" kern="1200" cap="none" spc="0" normalizeH="0" baseline="0" noProof="0" dirty="0">
                <a:ln>
                  <a:noFill/>
                </a:ln>
                <a:solidFill>
                  <a:schemeClr val="bg1"/>
                </a:solidFill>
                <a:effectLst/>
                <a:uLnTx/>
                <a:uFillTx/>
                <a:latin typeface="+mn-lt"/>
                <a:ea typeface="+mn-ea"/>
                <a:cs typeface="+mn-cs"/>
              </a:rPr>
              <a:t>до початку </a:t>
            </a:r>
            <a:r>
              <a:rPr kumimoji="0" lang="en-US" sz="1800" b="0" i="0" u="none" strike="noStrike" kern="1200" cap="none" spc="0" normalizeH="0" baseline="0" noProof="0" dirty="0">
                <a:ln>
                  <a:noFill/>
                </a:ln>
                <a:solidFill>
                  <a:schemeClr val="bg1"/>
                </a:solidFill>
                <a:effectLst/>
                <a:uLnTx/>
                <a:uFillTx/>
                <a:latin typeface="+mn-lt"/>
                <a:ea typeface="+mn-ea"/>
                <a:cs typeface="+mn-cs"/>
              </a:rPr>
              <a:t>XVIII </a:t>
            </a:r>
            <a:r>
              <a:rPr kumimoji="0" lang="uk-UA" sz="1800" b="0" i="0" u="none" strike="noStrike" kern="1200" cap="none" spc="0" normalizeH="0" baseline="0" noProof="0" dirty="0">
                <a:ln>
                  <a:noFill/>
                </a:ln>
                <a:solidFill>
                  <a:schemeClr val="bg1"/>
                </a:solidFill>
                <a:effectLst/>
                <a:uLnTx/>
                <a:uFillTx/>
                <a:latin typeface="+mn-lt"/>
                <a:ea typeface="+mn-ea"/>
                <a:cs typeface="+mn-cs"/>
              </a:rPr>
              <a:t>ст. Удосконалення виробництва привело до розширення номенклатури товарів, розвитку торговельних зв’язків – до розширення області їх поширення. </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r>
              <a:rPr kumimoji="0" lang="uk-UA" sz="1800" b="0" i="0" u="none" strike="noStrike" kern="1200" cap="none" spc="0" normalizeH="0" baseline="0" noProof="0" dirty="0">
                <a:ln>
                  <a:noFill/>
                </a:ln>
                <a:solidFill>
                  <a:schemeClr val="bg1"/>
                </a:solidFill>
                <a:effectLst/>
                <a:uLnTx/>
                <a:uFillTx/>
                <a:latin typeface="+mn-lt"/>
                <a:ea typeface="+mn-ea"/>
                <a:cs typeface="+mn-cs"/>
              </a:rPr>
              <a:t>Завдання товарознавства на цьому етапі розвитку торгівлі зводилися до складання посібників з описом призначення, властивостей і методів споживання товарів. Перша кафедра товарознавства, яка була заснована в 1549 році при </a:t>
            </a:r>
            <a:r>
              <a:rPr kumimoji="0" lang="uk-UA" sz="1800" b="0" i="0" u="none" strike="noStrike" kern="1200" cap="none" spc="0" normalizeH="0" baseline="0" noProof="0" dirty="0" err="1">
                <a:ln>
                  <a:noFill/>
                </a:ln>
                <a:solidFill>
                  <a:schemeClr val="bg1"/>
                </a:solidFill>
                <a:effectLst/>
                <a:uLnTx/>
                <a:uFillTx/>
                <a:latin typeface="+mn-lt"/>
                <a:ea typeface="+mn-ea"/>
                <a:cs typeface="+mn-cs"/>
              </a:rPr>
              <a:t>Падуанському</a:t>
            </a:r>
            <a:r>
              <a:rPr kumimoji="0" lang="uk-UA" sz="1800" b="0" i="0" u="none" strike="noStrike" kern="1200" cap="none" spc="0" normalizeH="0" baseline="0" noProof="0" dirty="0">
                <a:ln>
                  <a:noFill/>
                </a:ln>
                <a:solidFill>
                  <a:schemeClr val="bg1"/>
                </a:solidFill>
                <a:effectLst/>
                <a:uLnTx/>
                <a:uFillTx/>
                <a:latin typeface="+mn-lt"/>
                <a:ea typeface="+mn-ea"/>
                <a:cs typeface="+mn-cs"/>
              </a:rPr>
              <a:t> університеті, займалася описом таких рідкісних і специфічних товарів, як рослинні та тваринні фармацевтичні засоби. У числі перших вітчизняних книг, в яких є опис товарів, слід назвати «Торгову книгу», що вийшла в світ в 1575 році і була перевидана у 1610 році.</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r>
              <a:rPr kumimoji="0" lang="uk-UA" sz="1800" b="0" i="0" u="none" strike="noStrike" kern="1200" cap="none" spc="0" normalizeH="0" baseline="0" noProof="0" dirty="0">
                <a:ln>
                  <a:noFill/>
                </a:ln>
                <a:solidFill>
                  <a:schemeClr val="bg1"/>
                </a:solidFill>
                <a:effectLst/>
                <a:uLnTx/>
                <a:uFillTx/>
                <a:latin typeface="+mn-lt"/>
                <a:ea typeface="+mn-ea"/>
                <a:cs typeface="+mn-cs"/>
              </a:rPr>
              <a:t>На товарознавчо-описовому етапі товари, як правило, описувалися в алфавітному порядку без систематизації. Однак були спроби більш поглибленого вивчення товарів. Прикладом такої роботи є книга М. </a:t>
            </a:r>
            <a:r>
              <a:rPr kumimoji="0" lang="uk-UA" sz="1800" b="0" i="0" u="none" strike="noStrike" kern="1200" cap="none" spc="0" normalizeH="0" baseline="0" noProof="0" dirty="0" err="1">
                <a:ln>
                  <a:noFill/>
                </a:ln>
                <a:solidFill>
                  <a:schemeClr val="bg1"/>
                </a:solidFill>
                <a:effectLst/>
                <a:uLnTx/>
                <a:uFillTx/>
                <a:latin typeface="+mn-lt"/>
                <a:ea typeface="+mn-ea"/>
                <a:cs typeface="+mn-cs"/>
              </a:rPr>
              <a:t>Себіціуса</a:t>
            </a:r>
            <a:r>
              <a:rPr kumimoji="0" lang="uk-UA" sz="1800" b="0" i="0" u="none" strike="noStrike" kern="1200" cap="none" spc="0" normalizeH="0" baseline="0" noProof="0" dirty="0">
                <a:ln>
                  <a:noFill/>
                </a:ln>
                <a:solidFill>
                  <a:schemeClr val="bg1"/>
                </a:solidFill>
                <a:effectLst/>
                <a:uLnTx/>
                <a:uFillTx/>
                <a:latin typeface="+mn-lt"/>
                <a:ea typeface="+mn-ea"/>
                <a:cs typeface="+mn-cs"/>
              </a:rPr>
              <a:t> (видання 1630 р.), в якій дано опис багатьох прянощів, а також способів приготування вин, хліба, сиру та інших харчових продуктів, способів збільшення термінів зберігання фруктових соків в результаті нагрівання.</a:t>
            </a: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Заголовок 1"/>
          <p:cNvSpPr>
            <a:spLocks noGrp="1"/>
          </p:cNvSpPr>
          <p:nvPr>
            <p:ph type="title"/>
          </p:nvPr>
        </p:nvSpPr>
        <p:spPr>
          <a:xfrm>
            <a:off x="457200" y="274638"/>
            <a:ext cx="7239000" cy="944563"/>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uk-UA"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Товарознавчо-описовий етап </a:t>
            </a:r>
            <a:endPar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15" name="Стрелка углом 14"/>
          <p:cNvSpPr/>
          <p:nvPr/>
        </p:nvSpPr>
        <p:spPr>
          <a:xfrm rot="10800000" flipH="1">
            <a:off x="533400" y="990600"/>
            <a:ext cx="304800" cy="2819400"/>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Заголовок 1"/>
          <p:cNvSpPr>
            <a:spLocks noGrp="1"/>
          </p:cNvSpPr>
          <p:nvPr>
            <p:ph type="title"/>
          </p:nvPr>
        </p:nvSpPr>
        <p:spPr/>
        <p:txBody>
          <a:bodyPr/>
          <a:p>
            <a:endParaRPr lang="ru-RU" altLang="en-US"/>
          </a:p>
        </p:txBody>
      </p:sp>
      <p:pic>
        <p:nvPicPr>
          <p:cNvPr id="4" name="Замещающее содержимое 3"/>
          <p:cNvPicPr>
            <a:picLocks noChangeAspect="1"/>
          </p:cNvPicPr>
          <p:nvPr>
            <p:ph idx="1"/>
          </p:nvPr>
        </p:nvPicPr>
        <p:blipFill>
          <a:blip r:embed="rId1"/>
          <a:stretch>
            <a:fillRect/>
          </a:stretch>
        </p:blipFill>
        <p:spPr>
          <a:xfrm>
            <a:off x="433705" y="285115"/>
            <a:ext cx="8471535" cy="62166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Скругленный прямоугольник 4"/>
          <p:cNvSpPr/>
          <p:nvPr/>
        </p:nvSpPr>
        <p:spPr>
          <a:xfrm>
            <a:off x="838200" y="1066800"/>
            <a:ext cx="8077200" cy="50292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6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r>
              <a:rPr kumimoji="0" lang="uk-UA" sz="2000" b="0" i="0" u="none" strike="noStrike" kern="1200" cap="none" spc="0" normalizeH="0" baseline="0" noProof="0" dirty="0">
                <a:ln>
                  <a:noFill/>
                </a:ln>
                <a:solidFill>
                  <a:schemeClr val="bg1"/>
                </a:solidFill>
                <a:effectLst/>
                <a:uLnTx/>
                <a:uFillTx/>
                <a:latin typeface="+mn-lt"/>
                <a:ea typeface="+mn-ea"/>
                <a:cs typeface="+mn-cs"/>
              </a:rPr>
              <a:t> тривав з початку </a:t>
            </a:r>
            <a:r>
              <a:rPr kumimoji="0" lang="en-US" sz="2000" b="0" i="0" u="none" strike="noStrike" kern="1200" cap="none" spc="0" normalizeH="0" baseline="0" noProof="0" dirty="0">
                <a:ln>
                  <a:noFill/>
                </a:ln>
                <a:solidFill>
                  <a:schemeClr val="bg1"/>
                </a:solidFill>
                <a:effectLst/>
                <a:uLnTx/>
                <a:uFillTx/>
                <a:latin typeface="+mn-lt"/>
                <a:ea typeface="+mn-ea"/>
                <a:cs typeface="+mn-cs"/>
              </a:rPr>
              <a:t>XVIII </a:t>
            </a:r>
            <a:r>
              <a:rPr kumimoji="0" lang="uk-UA" sz="2000" b="0" i="0" u="none" strike="noStrike" kern="1200" cap="none" spc="0" normalizeH="0" baseline="0" noProof="0" dirty="0">
                <a:ln>
                  <a:noFill/>
                </a:ln>
                <a:solidFill>
                  <a:schemeClr val="bg1"/>
                </a:solidFill>
                <a:effectLst/>
                <a:uLnTx/>
                <a:uFillTx/>
                <a:latin typeface="+mn-lt"/>
                <a:ea typeface="+mn-ea"/>
                <a:cs typeface="+mn-cs"/>
              </a:rPr>
              <a:t>до середини </a:t>
            </a:r>
            <a:r>
              <a:rPr kumimoji="0" lang="en-US" sz="2000" b="0" i="0" u="none" strike="noStrike" kern="1200" cap="none" spc="0" normalizeH="0" baseline="0" noProof="0" dirty="0">
                <a:ln>
                  <a:noFill/>
                </a:ln>
                <a:solidFill>
                  <a:schemeClr val="bg1"/>
                </a:solidFill>
                <a:effectLst/>
                <a:uLnTx/>
                <a:uFillTx/>
                <a:latin typeface="+mn-lt"/>
                <a:ea typeface="+mn-ea"/>
                <a:cs typeface="+mn-cs"/>
              </a:rPr>
              <a:t>XX </a:t>
            </a:r>
            <a:r>
              <a:rPr kumimoji="0" lang="uk-UA" sz="2000" b="0" i="0" u="none" strike="noStrike" kern="1200" cap="none" spc="0" normalizeH="0" baseline="0" noProof="0" dirty="0">
                <a:ln>
                  <a:noFill/>
                </a:ln>
                <a:solidFill>
                  <a:schemeClr val="bg1"/>
                </a:solidFill>
                <a:effectLst/>
                <a:uLnTx/>
                <a:uFillTx/>
                <a:latin typeface="+mn-lt"/>
                <a:ea typeface="+mn-ea"/>
                <a:cs typeface="+mn-cs"/>
              </a:rPr>
              <a:t>ст. Він збігся з періодом розвиненого промислового виробництва, який супроводжувався бурхливим розвитком продуктивних сил і підвищенням потреб, розширенням функціональних властивостей товарів і географії їх виробництва. Відбувся перехід від опису товарів до дослідження впливу чинників, які формують і зберігають якість товарів, розробки методів дослідження показників якості і т.д. На цьому етапі товарознавство набуло характеру наукової дисципліни.</a:t>
            </a:r>
            <a:endParaRPr kumimoji="0" lang="uk-UA" sz="20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Char char="-"/>
              <a:defRPr/>
            </a:pPr>
            <a:r>
              <a:rPr kumimoji="0" lang="uk-UA" sz="2000" b="0" i="0" u="none" strike="noStrike" kern="1200" cap="none" spc="0" normalizeH="0" baseline="0" noProof="0" dirty="0">
                <a:ln>
                  <a:noFill/>
                </a:ln>
                <a:solidFill>
                  <a:schemeClr val="bg1"/>
                </a:solidFill>
                <a:effectLst/>
                <a:uLnTx/>
                <a:uFillTx/>
                <a:latin typeface="+mn-lt"/>
                <a:ea typeface="+mn-ea"/>
                <a:cs typeface="+mn-cs"/>
              </a:rPr>
              <a:t>Велике значення в розвитку товарознавства мала публікація в 1756 р. книги І. Г. </a:t>
            </a:r>
            <a:r>
              <a:rPr kumimoji="0" lang="uk-UA" sz="2000" b="0" i="0" u="none" strike="noStrike" kern="1200" cap="none" spc="0" normalizeH="0" baseline="0" noProof="0" dirty="0" err="1">
                <a:ln>
                  <a:noFill/>
                </a:ln>
                <a:solidFill>
                  <a:schemeClr val="bg1"/>
                </a:solidFill>
                <a:effectLst/>
                <a:uLnTx/>
                <a:uFillTx/>
                <a:latin typeface="+mn-lt"/>
                <a:ea typeface="+mn-ea"/>
                <a:cs typeface="+mn-cs"/>
              </a:rPr>
              <a:t>Людовіци</a:t>
            </a:r>
            <a:r>
              <a:rPr kumimoji="0" lang="uk-UA" sz="2000" b="0" i="0" u="none" strike="noStrike" kern="1200" cap="none" spc="0" normalizeH="0" baseline="0" noProof="0" dirty="0">
                <a:ln>
                  <a:noFill/>
                </a:ln>
                <a:solidFill>
                  <a:schemeClr val="bg1"/>
                </a:solidFill>
                <a:effectLst/>
                <a:uLnTx/>
                <a:uFillTx/>
                <a:latin typeface="+mn-lt"/>
                <a:ea typeface="+mn-ea"/>
                <a:cs typeface="+mn-cs"/>
              </a:rPr>
              <a:t> «Основи повної торгової системи» (Німеччина). У цій роботі викладено основи товарознавства як галузі наукових знань. </a:t>
            </a:r>
            <a:endParaRPr kumimoji="0" lang="uk-UA" sz="2000" b="0" i="0" u="none" strike="noStrike" kern="1200" cap="none" spc="0" normalizeH="0" baseline="0" noProof="0" dirty="0">
              <a:ln>
                <a:noFill/>
              </a:ln>
              <a:solidFill>
                <a:schemeClr val="bg1"/>
              </a:solidFill>
              <a:effectLst/>
              <a:uLnTx/>
              <a:uFillTx/>
              <a:latin typeface="+mn-lt"/>
              <a:ea typeface="+mn-ea"/>
              <a:cs typeface="+mn-cs"/>
            </a:endParaRPr>
          </a:p>
          <a:p>
            <a:pPr marL="0" marR="0" lvl="0" indent="457200" algn="just" defTabSz="914400" rtl="0" eaLnBrk="1" fontAlgn="auto" latinLnBrk="0" hangingPunct="1">
              <a:lnSpc>
                <a:spcPct val="100000"/>
              </a:lnSpc>
              <a:spcBef>
                <a:spcPts val="0"/>
              </a:spcBef>
              <a:spcAft>
                <a:spcPts val="0"/>
              </a:spcAft>
              <a:buClrTx/>
              <a:buSzTx/>
              <a:buFontTx/>
              <a:buNone/>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uk-UA" sz="1800" b="0" i="0" u="none" strike="noStrike" kern="1200" cap="none" spc="0" normalizeH="0" baseline="0" noProof="0" dirty="0">
              <a:ln>
                <a:noFill/>
              </a:ln>
              <a:solidFill>
                <a:schemeClr val="bg1"/>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Char char="-"/>
              <a:defRPr/>
            </a:pPr>
            <a:endParaRPr kumimoji="0" lang="ru-RU"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 name="Заголовок 1"/>
          <p:cNvSpPr>
            <a:spLocks noGrp="1"/>
          </p:cNvSpPr>
          <p:nvPr>
            <p:ph type="title"/>
          </p:nvPr>
        </p:nvSpPr>
        <p:spPr>
          <a:xfrm>
            <a:off x="457200" y="274638"/>
            <a:ext cx="7239000" cy="944563"/>
          </a:xfrm>
          <a:noFill/>
          <a:ln>
            <a:noFill/>
          </a:ln>
          <a:effectLst/>
          <a:sp3d prstMaterial="plastic"/>
        </p:spPr>
        <p:txBody>
          <a:bodyPr vert="horz" anchor="ctr">
            <a:normAutofit/>
            <a:scene3d>
              <a:camera prst="orthographicFront"/>
              <a:lightRig rig="soft" dir="t">
                <a:rot lat="0" lon="0" rev="16800000"/>
              </a:lightRig>
            </a:scene3d>
            <a:sp3d prstMaterial="softEdge">
              <a:bevelT w="38100" h="38100"/>
            </a:sp3d>
          </a:body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uk-UA"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mj-lt"/>
                <a:ea typeface="+mj-ea"/>
                <a:cs typeface="+mj-cs"/>
              </a:rPr>
              <a:t>Товарознавчо-технологічний етап </a:t>
            </a:r>
            <a:endParaRPr kumimoji="0" lang="ru-RU" sz="2800" b="1" i="1" u="none" strike="noStrike" kern="1200" cap="none" spc="0" normalizeH="0" baseline="0" noProof="0" dirty="0">
              <a:ln w="6350">
                <a:noFill/>
              </a:ln>
              <a:solidFill>
                <a:schemeClr val="bg1"/>
              </a:solidFill>
              <a:effectLst>
                <a:outerShdw blurRad="114300" dist="101600" dir="2700000" algn="tl" rotWithShape="0">
                  <a:srgbClr val="000000">
                    <a:alpha val="40000"/>
                  </a:srgbClr>
                </a:outerShdw>
              </a:effectLst>
              <a:uLnTx/>
              <a:uFillTx/>
              <a:latin typeface="Times New Roman" panose="02020603050405020304" pitchFamily="18" charset="0"/>
              <a:ea typeface="+mj-ea"/>
              <a:cs typeface="Times New Roman" panose="02020603050405020304" pitchFamily="18" charset="0"/>
            </a:endParaRPr>
          </a:p>
        </p:txBody>
      </p:sp>
      <p:sp>
        <p:nvSpPr>
          <p:cNvPr id="15" name="Стрелка углом 14"/>
          <p:cNvSpPr/>
          <p:nvPr/>
        </p:nvSpPr>
        <p:spPr>
          <a:xfrm rot="10800000" flipH="1">
            <a:off x="533400" y="990600"/>
            <a:ext cx="304800" cy="2819400"/>
          </a:xfrm>
          <a:prstGeom prst="bentArrow">
            <a:avLst>
              <a:gd name="adj1" fmla="val 25000"/>
              <a:gd name="adj2" fmla="val 25000"/>
              <a:gd name="adj3" fmla="val 50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ru-RU"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4">
      <a:dk1>
        <a:sysClr val="windowText" lastClr="000000"/>
      </a:dk1>
      <a:lt1>
        <a:sysClr val="window" lastClr="FFFFFF"/>
      </a:lt1>
      <a:dk2>
        <a:srgbClr val="00B0F0"/>
      </a:dk2>
      <a:lt2>
        <a:srgbClr val="FFE94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0</TotalTime>
  <Words>23224</Words>
  <Application>WPS Presentation</Application>
  <PresentationFormat>Экран (4:3)</PresentationFormat>
  <Paragraphs>267</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SimSun</vt:lpstr>
      <vt:lpstr>Wingdings</vt:lpstr>
      <vt:lpstr>Lucida Sans</vt:lpstr>
      <vt:lpstr>Book Antiqua</vt:lpstr>
      <vt:lpstr>Wingdings 2</vt:lpstr>
      <vt:lpstr>Wingdings 3</vt:lpstr>
      <vt:lpstr>Calibri</vt:lpstr>
      <vt:lpstr>Times New Roman</vt:lpstr>
      <vt:lpstr>Wingdings 3</vt:lpstr>
      <vt:lpstr>Wingdings 2</vt:lpstr>
      <vt:lpstr>Microsoft YaHei</vt:lpstr>
      <vt:lpstr>Arial Unicode MS</vt:lpstr>
      <vt:lpstr>Franklin Gothic Heavy</vt:lpstr>
      <vt:lpstr>Arial Black</vt:lpstr>
      <vt:lpstr>Bahnschrift Light</vt:lpstr>
      <vt:lpstr>Апекс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МІНІСТЕРСТВО ОСВІТИ І НАУКИ УКРАЇНИ  ДЕРЖАВНИЙ УНІВЕРСИТЕТ «ЖИТОМИРСЬКА ПОЛІТЕХНІКА»</dc:title>
  <dc:creator>Пользователь</dc:creator>
  <cp:lastModifiedBy>User</cp:lastModifiedBy>
  <cp:revision>67</cp:revision>
  <dcterms:created xsi:type="dcterms:W3CDTF">2025-09-01T19:10:39Z</dcterms:created>
  <dcterms:modified xsi:type="dcterms:W3CDTF">2025-09-01T20:40:55Z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034219489C9D48F0B734D04BB32905F4_12</vt:lpwstr>
  </property>
  <property fmtid="{D5CDD505-2E9C-101B-9397-08002B2CF9AE}" pid="3" name="KSOProductBuildVer">
    <vt:lpwstr>1049-12.2.0.22549</vt:lpwstr>
  </property>
</Properties>
</file>