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D963-7E37-4926-B2EF-8078F216BA48}" type="datetimeFigureOut">
              <a:rPr lang="uk-UA" smtClean="0"/>
              <a:t>01.11.2020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41D4-F410-4FED-829D-0E7DE75FD4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936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D963-7E37-4926-B2EF-8078F216BA48}" type="datetimeFigureOut">
              <a:rPr lang="uk-UA" smtClean="0"/>
              <a:t>01.11.2020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41D4-F410-4FED-829D-0E7DE75FD4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955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D963-7E37-4926-B2EF-8078F216BA48}" type="datetimeFigureOut">
              <a:rPr lang="uk-UA" smtClean="0"/>
              <a:t>01.11.2020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41D4-F410-4FED-829D-0E7DE75FD4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198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D963-7E37-4926-B2EF-8078F216BA48}" type="datetimeFigureOut">
              <a:rPr lang="uk-UA" smtClean="0"/>
              <a:t>01.11.2020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41D4-F410-4FED-829D-0E7DE75FD4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6941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D963-7E37-4926-B2EF-8078F216BA48}" type="datetimeFigureOut">
              <a:rPr lang="uk-UA" smtClean="0"/>
              <a:t>01.11.2020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41D4-F410-4FED-829D-0E7DE75FD4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282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D963-7E37-4926-B2EF-8078F216BA48}" type="datetimeFigureOut">
              <a:rPr lang="uk-UA" smtClean="0"/>
              <a:t>01.11.2020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41D4-F410-4FED-829D-0E7DE75FD4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628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D963-7E37-4926-B2EF-8078F216BA48}" type="datetimeFigureOut">
              <a:rPr lang="uk-UA" smtClean="0"/>
              <a:t>01.11.2020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41D4-F410-4FED-829D-0E7DE75FD4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3230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D963-7E37-4926-B2EF-8078F216BA48}" type="datetimeFigureOut">
              <a:rPr lang="uk-UA" smtClean="0"/>
              <a:t>01.11.2020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41D4-F410-4FED-829D-0E7DE75FD4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3292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D963-7E37-4926-B2EF-8078F216BA48}" type="datetimeFigureOut">
              <a:rPr lang="uk-UA" smtClean="0"/>
              <a:t>01.11.2020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41D4-F410-4FED-829D-0E7DE75FD4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2587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D963-7E37-4926-B2EF-8078F216BA48}" type="datetimeFigureOut">
              <a:rPr lang="uk-UA" smtClean="0"/>
              <a:t>01.11.2020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41D4-F410-4FED-829D-0E7DE75FD4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9813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1D963-7E37-4926-B2EF-8078F216BA48}" type="datetimeFigureOut">
              <a:rPr lang="uk-UA" smtClean="0"/>
              <a:t>01.11.2020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341D4-F410-4FED-829D-0E7DE75FD4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453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1D963-7E37-4926-B2EF-8078F216BA48}" type="datetimeFigureOut">
              <a:rPr lang="uk-UA" smtClean="0"/>
              <a:t>01.11.2020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341D4-F410-4FED-829D-0E7DE75FD4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532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Мова асемблера мікроконтролера 8051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2513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5218" y="751344"/>
            <a:ext cx="104951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0" u="none" strike="noStrike" baseline="0" dirty="0" smtClean="0">
                <a:latin typeface="Arial-BoldMT"/>
              </a:rPr>
              <a:t>Команди логічних операцій</a:t>
            </a:r>
          </a:p>
          <a:p>
            <a:endParaRPr lang="uk-UA" sz="2400" b="1" i="0" u="none" strike="noStrike" baseline="0" dirty="0" smtClean="0">
              <a:latin typeface="Arial-BoldMT"/>
            </a:endParaRPr>
          </a:p>
          <a:p>
            <a:r>
              <a:rPr lang="ru-RU" b="1" i="0" u="none" strike="noStrike" baseline="0" dirty="0" smtClean="0">
                <a:latin typeface="TimesNewRomanPSMT"/>
              </a:rPr>
              <a:t>А) </a:t>
            </a:r>
            <a:r>
              <a:rPr lang="ru-RU" b="1" i="0" u="none" strike="noStrike" baseline="0" dirty="0" err="1" smtClean="0">
                <a:latin typeface="TimesNewRomanPSMT"/>
              </a:rPr>
              <a:t>команди</a:t>
            </a:r>
            <a:r>
              <a:rPr lang="ru-RU" b="1" i="0" u="none" strike="noStrike" baseline="0" dirty="0" smtClean="0">
                <a:latin typeface="TimesNewRomanPSMT"/>
              </a:rPr>
              <a:t> </a:t>
            </a:r>
            <a:r>
              <a:rPr lang="ru-RU" b="1" i="0" u="none" strike="noStrike" baseline="0" dirty="0" err="1" smtClean="0">
                <a:latin typeface="TimesNewRomanPSMT"/>
              </a:rPr>
              <a:t>логічного</a:t>
            </a:r>
            <a:r>
              <a:rPr lang="ru-RU" b="1" i="0" u="none" strike="noStrike" baseline="0" dirty="0" smtClean="0">
                <a:latin typeface="TimesNewRomanPSMT"/>
              </a:rPr>
              <a:t> </a:t>
            </a:r>
            <a:r>
              <a:rPr lang="ru-RU" b="1" i="0" u="none" strike="noStrike" baseline="0" dirty="0" err="1" smtClean="0">
                <a:latin typeface="TimesNewRomanPSMT"/>
              </a:rPr>
              <a:t>множення</a:t>
            </a:r>
            <a:r>
              <a:rPr lang="ru-RU" b="1" i="0" u="none" strike="noStrike" baseline="0" dirty="0" smtClean="0">
                <a:latin typeface="TimesNewRomanPSMT"/>
              </a:rPr>
              <a:t>, </a:t>
            </a:r>
            <a:r>
              <a:rPr lang="ru-RU" b="1" i="0" u="none" strike="noStrike" baseline="0" dirty="0" err="1" smtClean="0">
                <a:latin typeface="TimesNewRomanPSMT"/>
              </a:rPr>
              <a:t>додавання</a:t>
            </a:r>
            <a:r>
              <a:rPr lang="ru-RU" b="1" i="0" u="none" strike="noStrike" baseline="0" dirty="0" smtClean="0">
                <a:latin typeface="TimesNewRomanPSMT"/>
              </a:rPr>
              <a:t> і </a:t>
            </a:r>
            <a:r>
              <a:rPr lang="ru-RU" b="1" i="0" u="none" strike="noStrike" baseline="0" dirty="0" err="1" smtClean="0">
                <a:latin typeface="TimesNewRomanPSMT"/>
              </a:rPr>
              <a:t>додавання</a:t>
            </a:r>
            <a:r>
              <a:rPr lang="ru-RU" b="1" i="0" u="none" strike="noStrike" baseline="0" dirty="0" smtClean="0">
                <a:latin typeface="TimesNewRomanPSMT"/>
              </a:rPr>
              <a:t> по модулю два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ANL A, 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r>
              <a:rPr lang="en-US" b="0" i="0" u="none" strike="noStrike" baseline="0" dirty="0" smtClean="0">
                <a:latin typeface="TimesNewRomanPSMT"/>
              </a:rPr>
              <a:t> ; A </a:t>
            </a:r>
            <a:r>
              <a:rPr lang="en-US" b="0" i="0" u="none" strike="noStrike" baseline="0" dirty="0" smtClean="0">
                <a:latin typeface="ArialMT"/>
              </a:rPr>
              <a:t>← </a:t>
            </a:r>
            <a:r>
              <a:rPr lang="en-US" b="0" i="0" u="none" strike="noStrike" baseline="0" dirty="0" smtClean="0">
                <a:latin typeface="TimesNewRomanPSMT"/>
              </a:rPr>
              <a:t>A and 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r>
              <a:rPr lang="en-US" b="0" i="0" u="none" strike="noStrike" baseline="0" dirty="0" smtClean="0">
                <a:latin typeface="TimesNewRomanPSMT"/>
              </a:rPr>
              <a:t> (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r>
              <a:rPr lang="en-US" b="0" i="0" u="none" strike="noStrike" baseline="0" dirty="0" smtClean="0">
                <a:latin typeface="TimesNewRomanPSMT"/>
              </a:rPr>
              <a:t>=Rn @</a:t>
            </a:r>
            <a:r>
              <a:rPr lang="en-US" b="0" i="0" u="none" strike="noStrike" baseline="0" dirty="0" err="1" smtClean="0">
                <a:latin typeface="TimesNewRomanPSMT"/>
              </a:rPr>
              <a:t>Ri</a:t>
            </a:r>
            <a:r>
              <a:rPr lang="en-US" b="0" i="0" u="none" strike="noStrike" baseline="0" dirty="0" smtClean="0">
                <a:latin typeface="TimesNewRomanPSMT"/>
              </a:rPr>
              <a:t>, </a:t>
            </a:r>
            <a:r>
              <a:rPr lang="en-US" b="0" i="0" u="none" strike="noStrike" baseline="0" dirty="0" err="1" smtClean="0">
                <a:latin typeface="TimesNewRomanPSMT"/>
              </a:rPr>
              <a:t>adr</a:t>
            </a:r>
            <a:r>
              <a:rPr lang="en-US" b="0" i="0" u="none" strike="noStrike" baseline="0" dirty="0" smtClean="0">
                <a:latin typeface="TimesNewRomanPSMT"/>
              </a:rPr>
              <a:t>, data8)?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ANL </a:t>
            </a:r>
            <a:r>
              <a:rPr lang="en-US" b="0" i="0" u="none" strike="noStrike" baseline="0" dirty="0" err="1" smtClean="0">
                <a:latin typeface="TimesNewRomanPSMT"/>
              </a:rPr>
              <a:t>adr,src</a:t>
            </a:r>
            <a:r>
              <a:rPr lang="en-US" b="0" i="0" u="none" strike="noStrike" baseline="0" dirty="0" smtClean="0">
                <a:latin typeface="TimesNewRomanPSMT"/>
              </a:rPr>
              <a:t> ; </a:t>
            </a:r>
            <a:r>
              <a:rPr lang="en-US" b="0" i="0" u="none" strike="noStrike" baseline="0" dirty="0" err="1" smtClean="0">
                <a:latin typeface="TimesNewRomanPSMT"/>
              </a:rPr>
              <a:t>adr</a:t>
            </a:r>
            <a:r>
              <a:rPr lang="en-US" b="0" i="0" u="none" strike="noStrike" baseline="0" dirty="0" smtClean="0">
                <a:latin typeface="TimesNewRomanPSMT"/>
              </a:rPr>
              <a:t> </a:t>
            </a:r>
            <a:r>
              <a:rPr lang="en-US" b="0" i="0" u="none" strike="noStrike" baseline="0" dirty="0" smtClean="0">
                <a:latin typeface="ArialMT"/>
              </a:rPr>
              <a:t>← </a:t>
            </a:r>
            <a:r>
              <a:rPr lang="en-US" b="0" i="0" u="none" strike="noStrike" baseline="0" dirty="0" err="1" smtClean="0">
                <a:latin typeface="TimesNewRomanPSMT"/>
              </a:rPr>
              <a:t>adr</a:t>
            </a:r>
            <a:r>
              <a:rPr lang="en-US" b="0" i="0" u="none" strike="noStrike" baseline="0" dirty="0" smtClean="0">
                <a:latin typeface="TimesNewRomanPSMT"/>
              </a:rPr>
              <a:t> and 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r>
              <a:rPr lang="en-US" b="0" i="0" u="none" strike="noStrike" baseline="0" dirty="0" smtClean="0">
                <a:latin typeface="TimesNewRomanPSMT"/>
              </a:rPr>
              <a:t> (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r>
              <a:rPr lang="en-US" b="0" i="0" u="none" strike="noStrike" baseline="0" dirty="0" smtClean="0">
                <a:latin typeface="TimesNewRomanPSMT"/>
              </a:rPr>
              <a:t>=A,#data8)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ORL A, 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r>
              <a:rPr lang="en-US" b="0" i="0" u="none" strike="noStrike" baseline="0" dirty="0" smtClean="0">
                <a:latin typeface="TimesNewRomanPSMT"/>
              </a:rPr>
              <a:t> ; A </a:t>
            </a:r>
            <a:r>
              <a:rPr lang="en-US" b="0" i="0" u="none" strike="noStrike" baseline="0" dirty="0" smtClean="0">
                <a:latin typeface="ArialMT"/>
              </a:rPr>
              <a:t>← </a:t>
            </a:r>
            <a:r>
              <a:rPr lang="en-US" b="0" i="0" u="none" strike="noStrike" baseline="0" dirty="0" smtClean="0">
                <a:latin typeface="TimesNewRomanPSMT"/>
              </a:rPr>
              <a:t>A or 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endParaRPr lang="en-US" b="0" i="0" u="none" strike="noStrike" baseline="0" dirty="0" smtClean="0">
              <a:latin typeface="TimesNewRomanPSMT"/>
            </a:endParaRPr>
          </a:p>
          <a:p>
            <a:r>
              <a:rPr lang="en-US" b="0" i="0" u="none" strike="noStrike" baseline="0" dirty="0" smtClean="0">
                <a:latin typeface="TimesNewRomanPSMT"/>
              </a:rPr>
              <a:t>ORL </a:t>
            </a:r>
            <a:r>
              <a:rPr lang="en-US" b="0" i="0" u="none" strike="noStrike" baseline="0" dirty="0" err="1" smtClean="0">
                <a:latin typeface="TimesNewRomanPSMT"/>
              </a:rPr>
              <a:t>adr,src</a:t>
            </a:r>
            <a:endParaRPr lang="en-US" b="0" i="0" u="none" strike="noStrike" baseline="0" dirty="0" smtClean="0">
              <a:latin typeface="TimesNewRomanPSMT"/>
            </a:endParaRPr>
          </a:p>
          <a:p>
            <a:r>
              <a:rPr lang="pt-BR" b="0" i="0" u="none" strike="noStrike" baseline="0" dirty="0" smtClean="0">
                <a:latin typeface="TimesNewRomanPSMT"/>
              </a:rPr>
              <a:t>XRL A, src ; A </a:t>
            </a:r>
            <a:r>
              <a:rPr lang="pt-BR" b="0" i="0" u="none" strike="noStrike" baseline="0" dirty="0" smtClean="0">
                <a:latin typeface="ArialMT"/>
              </a:rPr>
              <a:t>← </a:t>
            </a:r>
            <a:r>
              <a:rPr lang="pt-BR" b="0" i="0" u="none" strike="noStrike" baseline="0" dirty="0" smtClean="0">
                <a:latin typeface="TimesNewRomanPSMT"/>
              </a:rPr>
              <a:t>A xor src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XRL </a:t>
            </a:r>
            <a:r>
              <a:rPr lang="en-US" b="0" i="0" u="none" strike="noStrike" baseline="0" dirty="0" err="1" smtClean="0">
                <a:latin typeface="TimesNewRomanPSMT"/>
              </a:rPr>
              <a:t>adr</a:t>
            </a:r>
            <a:r>
              <a:rPr lang="en-US" b="0" i="0" u="none" strike="noStrike" baseline="0" dirty="0" smtClean="0">
                <a:latin typeface="TimesNewRomanPSMT"/>
              </a:rPr>
              <a:t>, 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endParaRPr lang="en-US" b="0" i="0" u="none" strike="noStrike" baseline="0" dirty="0" smtClean="0">
              <a:latin typeface="TimesNewRomanPSMT"/>
            </a:endParaRPr>
          </a:p>
          <a:p>
            <a:r>
              <a:rPr lang="uk-UA" b="0" i="0" u="none" strike="noStrike" baseline="0" dirty="0" smtClean="0">
                <a:latin typeface="TimesNewRomanPSMT"/>
              </a:rPr>
              <a:t>Логічні операції виконуються </a:t>
            </a:r>
            <a:r>
              <a:rPr lang="uk-UA" b="0" i="0" u="none" strike="noStrike" baseline="0" dirty="0" err="1" smtClean="0">
                <a:latin typeface="TimesNewRomanPSMT"/>
              </a:rPr>
              <a:t>побітно</a:t>
            </a:r>
            <a:r>
              <a:rPr lang="uk-UA" b="0" i="0" u="none" strike="noStrike" baseline="0" dirty="0" smtClean="0">
                <a:latin typeface="TimesNewRomanPSMT"/>
              </a:rPr>
              <a:t>.</a:t>
            </a:r>
          </a:p>
          <a:p>
            <a:endParaRPr lang="uk-UA" b="0" i="0" u="none" strike="noStrike" baseline="0" dirty="0" smtClean="0">
              <a:latin typeface="TimesNewRomanPSMT"/>
            </a:endParaRPr>
          </a:p>
          <a:p>
            <a:r>
              <a:rPr lang="ru-RU" b="1" i="0" u="none" strike="noStrike" baseline="0" dirty="0" smtClean="0">
                <a:latin typeface="TimesNewRomanPSMT"/>
              </a:rPr>
              <a:t>Б) </a:t>
            </a:r>
            <a:r>
              <a:rPr lang="ru-RU" b="1" i="0" u="none" strike="noStrike" baseline="0" dirty="0" err="1" smtClean="0">
                <a:latin typeface="TimesNewRomanPSMT"/>
              </a:rPr>
              <a:t>команди</a:t>
            </a:r>
            <a:r>
              <a:rPr lang="ru-RU" b="1" i="0" u="none" strike="noStrike" baseline="0" dirty="0" smtClean="0">
                <a:latin typeface="TimesNewRomanPSMT"/>
              </a:rPr>
              <a:t> </a:t>
            </a:r>
            <a:r>
              <a:rPr lang="ru-RU" b="1" i="0" u="none" strike="noStrike" baseline="0" dirty="0" err="1" smtClean="0">
                <a:latin typeface="TimesNewRomanPSMT"/>
              </a:rPr>
              <a:t>інверсії</a:t>
            </a:r>
            <a:r>
              <a:rPr lang="ru-RU" b="1" i="0" u="none" strike="noStrike" baseline="0" dirty="0" smtClean="0">
                <a:latin typeface="TimesNewRomanPSMT"/>
              </a:rPr>
              <a:t>, </a:t>
            </a:r>
            <a:r>
              <a:rPr lang="ru-RU" b="1" i="0" u="none" strike="noStrike" baseline="0" dirty="0" err="1" smtClean="0">
                <a:latin typeface="TimesNewRomanPSMT"/>
              </a:rPr>
              <a:t>очищення</a:t>
            </a:r>
            <a:r>
              <a:rPr lang="ru-RU" b="1" i="0" u="none" strike="noStrike" baseline="0" dirty="0" smtClean="0">
                <a:latin typeface="TimesNewRomanPSMT"/>
              </a:rPr>
              <a:t> і </a:t>
            </a:r>
            <a:r>
              <a:rPr lang="ru-RU" b="1" i="0" u="none" strike="noStrike" baseline="0" dirty="0" err="1" smtClean="0">
                <a:latin typeface="TimesNewRomanPSMT"/>
              </a:rPr>
              <a:t>зсувуакумулятора</a:t>
            </a:r>
            <a:endParaRPr lang="ru-RU" b="1" i="0" u="none" strike="noStrike" baseline="0" dirty="0" smtClean="0">
              <a:latin typeface="TimesNewRomanPSMT"/>
            </a:endParaRPr>
          </a:p>
          <a:p>
            <a:r>
              <a:rPr lang="en-US" b="0" i="0" u="none" strike="noStrike" baseline="0" dirty="0" smtClean="0">
                <a:latin typeface="TimesNewRomanPSMT"/>
              </a:rPr>
              <a:t>CPL A ; A </a:t>
            </a:r>
            <a:r>
              <a:rPr lang="en-US" b="0" i="0" u="none" strike="noStrike" baseline="0" dirty="0" smtClean="0">
                <a:latin typeface="ArialMT"/>
              </a:rPr>
              <a:t>← </a:t>
            </a:r>
            <a:r>
              <a:rPr lang="en-US" b="0" i="0" u="none" strike="noStrike" baseline="0" dirty="0" smtClean="0">
                <a:latin typeface="TimesNewRomanPSMT"/>
              </a:rPr>
              <a:t>(-</a:t>
            </a:r>
            <a:r>
              <a:rPr lang="uk-UA" b="0" i="0" u="none" strike="noStrike" baseline="0" dirty="0" smtClean="0">
                <a:latin typeface="TimesNewRomanPSMT"/>
              </a:rPr>
              <a:t>А)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CLR A ; A </a:t>
            </a:r>
            <a:r>
              <a:rPr lang="en-US" b="0" i="0" u="none" strike="noStrike" baseline="0" dirty="0" smtClean="0">
                <a:latin typeface="ArialMT"/>
              </a:rPr>
              <a:t>← </a:t>
            </a:r>
            <a:r>
              <a:rPr lang="en-US" b="0" i="0" u="none" strike="noStrike" baseline="0" dirty="0" smtClean="0">
                <a:latin typeface="TimesNewRomanPSMT"/>
              </a:rPr>
              <a:t>not А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RLA ; </a:t>
            </a:r>
            <a:r>
              <a:rPr lang="ru-RU" b="0" i="0" u="none" strike="noStrike" baseline="0" dirty="0" err="1" smtClean="0">
                <a:latin typeface="TimesNewRomanPSMT"/>
              </a:rPr>
              <a:t>циклічний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зсув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акумулятора</a:t>
            </a:r>
            <a:r>
              <a:rPr lang="ru-RU" b="0" i="0" u="none" strike="noStrike" baseline="0" dirty="0" smtClean="0">
                <a:latin typeface="TimesNewRomanPSMT"/>
              </a:rPr>
              <a:t> на один </a:t>
            </a:r>
            <a:r>
              <a:rPr lang="ru-RU" b="0" i="0" u="none" strike="noStrike" baseline="0" dirty="0" err="1" smtClean="0">
                <a:latin typeface="TimesNewRomanPSMT"/>
              </a:rPr>
              <a:t>біт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вліво</a:t>
            </a:r>
            <a:endParaRPr lang="ru-RU" b="0" i="0" u="none" strike="noStrike" baseline="0" dirty="0" smtClean="0">
              <a:latin typeface="TimesNewRomanPSMT"/>
            </a:endParaRPr>
          </a:p>
          <a:p>
            <a:r>
              <a:rPr lang="ru-RU" b="0" i="0" u="none" strike="noStrike" baseline="0" dirty="0" smtClean="0">
                <a:latin typeface="TimesNewRomanPSMT"/>
              </a:rPr>
              <a:t>RR A ; </a:t>
            </a:r>
            <a:r>
              <a:rPr lang="ru-RU" b="0" i="0" u="none" strike="noStrike" baseline="0" dirty="0" err="1" smtClean="0">
                <a:latin typeface="TimesNewRomanPSMT"/>
              </a:rPr>
              <a:t>циклічний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зсув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акумулятора</a:t>
            </a:r>
            <a:r>
              <a:rPr lang="ru-RU" b="0" i="0" u="none" strike="noStrike" baseline="0" dirty="0" smtClean="0">
                <a:latin typeface="TimesNewRomanPSMT"/>
              </a:rPr>
              <a:t> на один </a:t>
            </a:r>
            <a:r>
              <a:rPr lang="ru-RU" b="0" i="0" u="none" strike="noStrike" baseline="0" dirty="0" err="1" smtClean="0">
                <a:latin typeface="TimesNewRomanPSMT"/>
              </a:rPr>
              <a:t>біт</a:t>
            </a:r>
            <a:r>
              <a:rPr lang="ru-RU" b="0" i="0" u="none" strike="noStrike" baseline="0" dirty="0" smtClean="0">
                <a:latin typeface="TimesNewRomanPSMT"/>
              </a:rPr>
              <a:t> вправо.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RLC A ; </a:t>
            </a:r>
            <a:r>
              <a:rPr lang="ru-RU" b="0" i="0" u="none" strike="noStrike" baseline="0" dirty="0" err="1" smtClean="0">
                <a:latin typeface="TimesNewRomanPSMT"/>
              </a:rPr>
              <a:t>зсув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акумулятора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вліво</a:t>
            </a:r>
            <a:r>
              <a:rPr lang="ru-RU" b="0" i="0" u="none" strike="noStrike" baseline="0" dirty="0" smtClean="0">
                <a:latin typeface="TimesNewRomanPSMT"/>
              </a:rPr>
              <a:t> через </a:t>
            </a:r>
            <a:r>
              <a:rPr lang="ru-RU" b="0" i="0" u="none" strike="noStrike" baseline="0" dirty="0" err="1" smtClean="0">
                <a:latin typeface="TimesNewRomanPSMT"/>
              </a:rPr>
              <a:t>біт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перенесення</a:t>
            </a:r>
            <a:r>
              <a:rPr lang="ru-RU" b="0" i="0" u="none" strike="noStrike" baseline="0" dirty="0" smtClean="0">
                <a:latin typeface="TimesNewRomanPSMT"/>
              </a:rPr>
              <a:t> С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RRC A ; </a:t>
            </a:r>
            <a:r>
              <a:rPr lang="ru-RU" b="0" i="0" u="none" strike="noStrike" baseline="0" dirty="0" err="1" smtClean="0">
                <a:latin typeface="TimesNewRomanPSMT"/>
              </a:rPr>
              <a:t>зсув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акумулятора</a:t>
            </a:r>
            <a:r>
              <a:rPr lang="ru-RU" b="0" i="0" u="none" strike="noStrike" baseline="0" dirty="0" smtClean="0">
                <a:latin typeface="TimesNewRomanPSMT"/>
              </a:rPr>
              <a:t> вправо через </a:t>
            </a:r>
            <a:r>
              <a:rPr lang="ru-RU" b="0" i="0" u="none" strike="noStrike" baseline="0" dirty="0" err="1" smtClean="0">
                <a:latin typeface="TimesNewRomanPSMT"/>
              </a:rPr>
              <a:t>біт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перенесення</a:t>
            </a:r>
            <a:r>
              <a:rPr lang="ru-RU" b="0" i="0" u="none" strike="noStrike" baseline="0" dirty="0" smtClean="0">
                <a:latin typeface="TimesNewRomanPSMT"/>
              </a:rPr>
              <a:t> С.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6100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2514" y="1533309"/>
            <a:ext cx="803853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</a:rPr>
              <a:t>M1 EQU 40h</a:t>
            </a:r>
          </a:p>
          <a:p>
            <a:r>
              <a:rPr lang="en-US" dirty="0" smtClean="0">
                <a:latin typeface="Courier New" panose="02070309020205020404" pitchFamily="49" charset="0"/>
              </a:rPr>
              <a:t>M2 EQU 50h</a:t>
            </a:r>
          </a:p>
          <a:p>
            <a:r>
              <a:rPr lang="en-US" dirty="0" smtClean="0">
                <a:latin typeface="Courier New" panose="02070309020205020404" pitchFamily="49" charset="0"/>
              </a:rPr>
              <a:t>M3 EQU 60h</a:t>
            </a:r>
          </a:p>
          <a:p>
            <a:endParaRPr lang="ru-RU" dirty="0" smtClean="0">
              <a:latin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</a:rPr>
              <a:t>MOV M1, #100</a:t>
            </a:r>
          </a:p>
          <a:p>
            <a:r>
              <a:rPr lang="en-US" dirty="0" smtClean="0">
                <a:latin typeface="Courier New" panose="02070309020205020404" pitchFamily="49" charset="0"/>
              </a:rPr>
              <a:t>MOV M2, #20</a:t>
            </a:r>
          </a:p>
          <a:p>
            <a:r>
              <a:rPr lang="en-US" dirty="0" smtClean="0">
                <a:latin typeface="Courier New" panose="02070309020205020404" pitchFamily="49" charset="0"/>
              </a:rPr>
              <a:t>MOV R3, #5</a:t>
            </a:r>
          </a:p>
          <a:p>
            <a:r>
              <a:rPr lang="en-US" dirty="0" smtClean="0">
                <a:latin typeface="Courier New" panose="02070309020205020404" pitchFamily="49" charset="0"/>
              </a:rPr>
              <a:t>MOV R5, #10</a:t>
            </a:r>
          </a:p>
          <a:p>
            <a:r>
              <a:rPr lang="en-US" dirty="0" smtClean="0">
                <a:latin typeface="Courier New" panose="02070309020205020404" pitchFamily="49" charset="0"/>
              </a:rPr>
              <a:t>MOV R6, #20</a:t>
            </a:r>
          </a:p>
          <a:p>
            <a:endParaRPr lang="ru-RU" dirty="0" smtClean="0">
              <a:latin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</a:rPr>
              <a:t>MOV A, M1</a:t>
            </a:r>
          </a:p>
          <a:p>
            <a:r>
              <a:rPr lang="en-US" dirty="0" smtClean="0">
                <a:latin typeface="Courier New" panose="02070309020205020404" pitchFamily="49" charset="0"/>
              </a:rPr>
              <a:t>SUBB A, #</a:t>
            </a:r>
            <a:r>
              <a:rPr lang="uk-UA" dirty="0" smtClean="0">
                <a:latin typeface="Courier New" panose="02070309020205020404" pitchFamily="49" charset="0"/>
              </a:rPr>
              <a:t>73</a:t>
            </a:r>
            <a:endParaRPr lang="en-US" dirty="0" smtClean="0">
              <a:latin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</a:rPr>
              <a:t>ADD A, M2</a:t>
            </a:r>
          </a:p>
          <a:p>
            <a:r>
              <a:rPr lang="en-US" dirty="0" smtClean="0">
                <a:latin typeface="Courier New" panose="02070309020205020404" pitchFamily="49" charset="0"/>
              </a:rPr>
              <a:t>SUBB A, R3</a:t>
            </a:r>
          </a:p>
          <a:p>
            <a:r>
              <a:rPr lang="en-US" dirty="0" smtClean="0">
                <a:latin typeface="Courier New" panose="02070309020205020404" pitchFamily="49" charset="0"/>
              </a:rPr>
              <a:t>SUBB A, R6</a:t>
            </a:r>
          </a:p>
          <a:p>
            <a:r>
              <a:rPr lang="en-US" dirty="0" smtClean="0">
                <a:latin typeface="Courier New" panose="02070309020205020404" pitchFamily="49" charset="0"/>
              </a:rPr>
              <a:t>SUBB A, R5</a:t>
            </a:r>
          </a:p>
          <a:p>
            <a:r>
              <a:rPr lang="en-US" dirty="0" smtClean="0">
                <a:latin typeface="Courier New" panose="02070309020205020404" pitchFamily="49" charset="0"/>
              </a:rPr>
              <a:t>MOV M3, A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28048" y="542076"/>
            <a:ext cx="57344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latin typeface="TimesNewRomanPSMT"/>
              </a:rPr>
              <a:t>Приклад : </a:t>
            </a:r>
            <a:r>
              <a:rPr lang="pt-BR" b="1" i="0" u="none" strike="noStrike" baseline="0" dirty="0" smtClean="0">
                <a:latin typeface="TimesNewRomanPSMT"/>
              </a:rPr>
              <a:t>М3=(M1-(73)</a:t>
            </a:r>
            <a:r>
              <a:rPr lang="pt-BR" sz="1050" b="1" i="0" u="none" strike="noStrike" baseline="0" dirty="0" smtClean="0">
                <a:latin typeface="TimesNewRomanPSMT"/>
              </a:rPr>
              <a:t>16</a:t>
            </a:r>
            <a:r>
              <a:rPr lang="pt-BR" b="1" i="0" u="none" strike="noStrike" baseline="0" dirty="0" smtClean="0">
                <a:latin typeface="TimesNewRomanPSMT"/>
              </a:rPr>
              <a:t>)+M2-(R3+R6)-R5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48620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6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6729" y="136478"/>
            <a:ext cx="11300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	</a:t>
            </a:r>
            <a:r>
              <a:rPr lang="ru-RU" dirty="0" smtClean="0"/>
              <a:t>Оператором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асемблера</a:t>
            </a:r>
            <a:r>
              <a:rPr lang="ru-RU" dirty="0"/>
              <a:t> </a:t>
            </a:r>
            <a:r>
              <a:rPr lang="ru-RU" dirty="0" err="1"/>
              <a:t>мікроконтролера</a:t>
            </a:r>
            <a:r>
              <a:rPr lang="ru-RU" dirty="0"/>
              <a:t> 8051 (</a:t>
            </a:r>
            <a:r>
              <a:rPr lang="ru-RU" dirty="0" err="1"/>
              <a:t>мови</a:t>
            </a:r>
            <a:r>
              <a:rPr lang="ru-RU" dirty="0"/>
              <a:t> АСМ51) </a:t>
            </a:r>
            <a:r>
              <a:rPr lang="ru-RU" dirty="0" smtClean="0"/>
              <a:t>є рядок </a:t>
            </a:r>
            <a:r>
              <a:rPr lang="ru-RU" dirty="0" err="1"/>
              <a:t>вихідного</a:t>
            </a:r>
            <a:r>
              <a:rPr lang="ru-RU" dirty="0"/>
              <a:t> </a:t>
            </a:r>
            <a:r>
              <a:rPr lang="ru-RU" dirty="0" smtClean="0"/>
              <a:t>тексту </a:t>
            </a:r>
            <a:r>
              <a:rPr lang="ru-RU" dirty="0" err="1" smtClean="0"/>
              <a:t>мікроконтролерної</a:t>
            </a:r>
            <a:r>
              <a:rPr lang="ru-RU" dirty="0" smtClean="0"/>
              <a:t> </a:t>
            </a:r>
            <a:r>
              <a:rPr lang="ru-RU" dirty="0" err="1"/>
              <a:t>програми</a:t>
            </a:r>
            <a:r>
              <a:rPr lang="ru-RU" dirty="0"/>
              <a:t> (МК-программы),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uk-UA" dirty="0" smtClean="0"/>
              <a:t>наступний </a:t>
            </a:r>
            <a:r>
              <a:rPr lang="uk-UA" dirty="0"/>
              <a:t>формат</a:t>
            </a:r>
            <a:r>
              <a:rPr lang="uk-UA" dirty="0" smtClean="0"/>
              <a:t>: 	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47900" y="1115284"/>
            <a:ext cx="53226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0" u="none" strike="noStrike" baseline="0" dirty="0" smtClean="0">
                <a:latin typeface="SymbolMT"/>
              </a:rPr>
              <a:t>&lt;</a:t>
            </a:r>
            <a:r>
              <a:rPr lang="uk-UA" b="1" i="0" u="none" strike="noStrike" baseline="0" dirty="0" smtClean="0">
                <a:latin typeface="TimesNewRomanPSMT"/>
              </a:rPr>
              <a:t>мітка&gt; </a:t>
            </a:r>
            <a:r>
              <a:rPr lang="uk-UA" b="1" i="0" u="none" strike="noStrike" baseline="0" dirty="0" smtClean="0">
                <a:latin typeface="SymbolMT"/>
              </a:rPr>
              <a:t>&lt;</a:t>
            </a:r>
            <a:r>
              <a:rPr lang="uk-UA" b="1" i="0" u="none" strike="noStrike" baseline="0" dirty="0" smtClean="0">
                <a:latin typeface="TimesNewRomanPSMT"/>
              </a:rPr>
              <a:t>операція&gt; &lt;операнди&gt; ;</a:t>
            </a:r>
            <a:r>
              <a:rPr lang="uk-UA" b="1" i="0" u="none" strike="noStrike" baseline="0" dirty="0" smtClean="0">
                <a:latin typeface="SymbolMT"/>
              </a:rPr>
              <a:t>&lt;</a:t>
            </a:r>
            <a:r>
              <a:rPr lang="uk-UA" b="1" i="0" u="none" strike="noStrike" baseline="0" dirty="0" smtClean="0">
                <a:latin typeface="TimesNewRomanPSMT"/>
              </a:rPr>
              <a:t>коментар&gt;</a:t>
            </a:r>
            <a:endParaRPr lang="uk-UA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84253" y="1635416"/>
            <a:ext cx="108499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u="none" strike="noStrike" baseline="0" dirty="0" smtClean="0">
                <a:latin typeface="TimesNewRomanPSMT"/>
              </a:rPr>
              <a:t>	Поле </a:t>
            </a:r>
            <a:r>
              <a:rPr lang="ru-RU" b="1" i="0" u="none" strike="noStrike" baseline="0" dirty="0" smtClean="0">
                <a:latin typeface="SymbolMT"/>
              </a:rPr>
              <a:t>&lt;</a:t>
            </a:r>
            <a:r>
              <a:rPr lang="ru-RU" b="1" i="0" u="none" strike="noStrike" baseline="0" dirty="0" err="1" smtClean="0">
                <a:latin typeface="TimesNewRomanPSMT"/>
              </a:rPr>
              <a:t>операція</a:t>
            </a:r>
            <a:r>
              <a:rPr lang="ru-RU" b="1" i="0" u="none" strike="noStrike" baseline="0" dirty="0" smtClean="0">
                <a:latin typeface="TimesNewRomanPSMT"/>
              </a:rPr>
              <a:t>&gt; &lt;</a:t>
            </a:r>
            <a:r>
              <a:rPr lang="ru-RU" b="1" i="0" u="none" strike="noStrike" baseline="0" dirty="0" err="1" smtClean="0">
                <a:latin typeface="TimesNewRomanPSMT"/>
              </a:rPr>
              <a:t>операнди</a:t>
            </a:r>
            <a:r>
              <a:rPr lang="ru-RU" b="1" i="0" u="none" strike="noStrike" baseline="0" dirty="0" smtClean="0">
                <a:latin typeface="TimesNewRomanPSMT"/>
              </a:rPr>
              <a:t>&gt;</a:t>
            </a:r>
            <a:r>
              <a:rPr lang="ru-RU" b="0" i="0" u="none" strike="noStrike" baseline="0" dirty="0" smtClean="0">
                <a:latin typeface="TimesNewRomanPSMT"/>
              </a:rPr>
              <a:t> є </a:t>
            </a:r>
            <a:r>
              <a:rPr lang="ru-RU" b="0" i="0" u="none" strike="noStrike" baseline="0" dirty="0" err="1" smtClean="0">
                <a:latin typeface="TimesNewRomanPSMT"/>
              </a:rPr>
              <a:t>головним</a:t>
            </a:r>
            <a:r>
              <a:rPr lang="ru-RU" b="0" i="0" u="none" strike="noStrike" baseline="0" dirty="0" smtClean="0">
                <a:latin typeface="TimesNewRomanPSMT"/>
              </a:rPr>
              <a:t> полем рядка. Поле </a:t>
            </a:r>
            <a:r>
              <a:rPr lang="ru-RU" b="1" i="0" u="none" strike="noStrike" baseline="0" dirty="0" smtClean="0">
                <a:latin typeface="TimesNewRomanPSMT"/>
              </a:rPr>
              <a:t>&lt;</a:t>
            </a:r>
            <a:r>
              <a:rPr lang="ru-RU" b="1" i="0" u="none" strike="noStrike" baseline="0" dirty="0" err="1" smtClean="0">
                <a:latin typeface="TimesNewRomanPSMT"/>
              </a:rPr>
              <a:t>операція</a:t>
            </a:r>
            <a:r>
              <a:rPr lang="ru-RU" b="1" i="0" u="none" strike="noStrike" baseline="0" dirty="0" smtClean="0">
                <a:latin typeface="TimesNewRomanPSMT"/>
              </a:rPr>
              <a:t>&gt;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містить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мнемонічне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позначення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команди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або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директиви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асемблера</a:t>
            </a:r>
            <a:r>
              <a:rPr lang="ru-RU" b="0" i="0" u="none" strike="noStrike" baseline="0" dirty="0" smtClean="0">
                <a:latin typeface="TimesNewRomanPSMT"/>
              </a:rPr>
              <a:t>, яке є </a:t>
            </a:r>
            <a:r>
              <a:rPr lang="ru-RU" b="0" i="0" u="none" strike="noStrike" baseline="0" dirty="0" err="1" smtClean="0">
                <a:latin typeface="TimesNewRomanPSMT"/>
              </a:rPr>
              <a:t>скороченням</a:t>
            </a:r>
            <a:r>
              <a:rPr lang="ru-RU" b="0" i="0" u="none" strike="noStrike" baseline="0" dirty="0" smtClean="0">
                <a:latin typeface="TimesNewRomanPSMT"/>
              </a:rPr>
              <a:t> (</a:t>
            </a:r>
            <a:r>
              <a:rPr lang="ru-RU" b="0" i="0" u="none" strike="noStrike" baseline="0" dirty="0" err="1" smtClean="0">
                <a:latin typeface="TimesNewRomanPSMT"/>
              </a:rPr>
              <a:t>абревіатурою</a:t>
            </a:r>
            <a:r>
              <a:rPr lang="ru-RU" b="0" i="0" u="none" strike="noStrike" baseline="0" dirty="0" smtClean="0">
                <a:latin typeface="TimesNewRomanPSMT"/>
              </a:rPr>
              <a:t>) </a:t>
            </a:r>
            <a:r>
              <a:rPr lang="ru-RU" b="0" i="0" u="none" strike="noStrike" baseline="0" dirty="0" err="1" smtClean="0">
                <a:latin typeface="TimesNewRomanPSMT"/>
              </a:rPr>
              <a:t>повного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англійського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найменування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виконуваної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uk-UA" b="0" i="0" u="none" strike="noStrike" baseline="0" dirty="0" smtClean="0">
                <a:latin typeface="TimesNewRomanPSMT"/>
              </a:rPr>
              <a:t>дії.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47900" y="446223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TimesNewRomanPSMT"/>
              </a:rPr>
              <a:t>B</a:t>
            </a:r>
            <a:r>
              <a:rPr lang="en-US" b="0" i="0" u="none" strike="noStrike" baseline="0" dirty="0" smtClean="0">
                <a:latin typeface="TimesNewRomanPSMT"/>
              </a:rPr>
              <a:t>  (Bin) </a:t>
            </a:r>
            <a:r>
              <a:rPr lang="en-US" b="1" i="0" u="none" strike="noStrike" baseline="0" dirty="0" smtClean="0">
                <a:latin typeface="TimesNewRomanPSMT"/>
              </a:rPr>
              <a:t>-</a:t>
            </a:r>
            <a:r>
              <a:rPr lang="en-US" b="0" i="0" u="none" strike="noStrike" baseline="0" dirty="0" smtClean="0">
                <a:latin typeface="TimesNewRomanPSMT"/>
              </a:rPr>
              <a:t> </a:t>
            </a:r>
            <a:r>
              <a:rPr lang="uk-UA" b="0" i="0" u="none" strike="noStrike" baseline="0" dirty="0" smtClean="0">
                <a:latin typeface="TimesNewRomanPSMT"/>
              </a:rPr>
              <a:t>для двійкової СЧ,</a:t>
            </a:r>
          </a:p>
          <a:p>
            <a:r>
              <a:rPr lang="en-US" b="1" i="0" u="none" strike="noStrike" baseline="0" dirty="0" smtClean="0">
                <a:latin typeface="TimesNewRomanPSMT"/>
              </a:rPr>
              <a:t>O </a:t>
            </a:r>
            <a:r>
              <a:rPr lang="en-US" b="0" i="0" u="none" strike="noStrike" baseline="0" dirty="0" smtClean="0">
                <a:latin typeface="TimesNewRomanPSMT"/>
              </a:rPr>
              <a:t> </a:t>
            </a:r>
            <a:r>
              <a:rPr lang="en-US" dirty="0" smtClean="0">
                <a:latin typeface="TimesNewRomanPSMT"/>
              </a:rPr>
              <a:t>(Oct) </a:t>
            </a:r>
            <a:r>
              <a:rPr lang="en-US" b="1" i="0" u="none" strike="noStrike" baseline="0" dirty="0" smtClean="0">
                <a:latin typeface="TimesNewRomanPSMT"/>
              </a:rPr>
              <a:t>-</a:t>
            </a:r>
            <a:r>
              <a:rPr lang="en-US" b="0" i="0" u="none" strike="noStrike" baseline="0" dirty="0" smtClean="0">
                <a:latin typeface="TimesNewRomanPSMT"/>
              </a:rPr>
              <a:t> </a:t>
            </a:r>
            <a:r>
              <a:rPr lang="uk-UA" b="0" i="0" u="none" strike="noStrike" baseline="0" dirty="0" smtClean="0">
                <a:latin typeface="TimesNewRomanPSMT"/>
              </a:rPr>
              <a:t>для </a:t>
            </a:r>
            <a:r>
              <a:rPr lang="uk-UA" b="0" i="0" u="none" strike="noStrike" baseline="0" dirty="0" err="1" smtClean="0">
                <a:latin typeface="TimesNewRomanPSMT"/>
              </a:rPr>
              <a:t>вісімкової</a:t>
            </a:r>
            <a:r>
              <a:rPr lang="uk-UA" b="0" i="0" u="none" strike="noStrike" baseline="0" dirty="0" smtClean="0">
                <a:latin typeface="TimesNewRomanPSMT"/>
              </a:rPr>
              <a:t> СЧ,</a:t>
            </a:r>
          </a:p>
          <a:p>
            <a:r>
              <a:rPr lang="ru-RU" b="1" i="0" u="none" strike="noStrike" baseline="0" dirty="0" smtClean="0">
                <a:latin typeface="TimesNewRomanPSMT"/>
              </a:rPr>
              <a:t>D</a:t>
            </a:r>
            <a:r>
              <a:rPr lang="en-US" b="0" i="0" u="none" strike="noStrike" baseline="0" dirty="0" smtClean="0">
                <a:latin typeface="TimesNewRomanPSMT"/>
              </a:rPr>
              <a:t> (Dec)</a:t>
            </a:r>
            <a:r>
              <a:rPr lang="ru-RU" b="0" i="0" u="none" strike="noStrike" baseline="0" dirty="0" smtClean="0">
                <a:latin typeface="TimesNewRomanPSMT"/>
              </a:rPr>
              <a:t> і H</a:t>
            </a:r>
            <a:r>
              <a:rPr lang="en-US" b="0" i="0" u="none" strike="noStrike" baseline="0" dirty="0" smtClean="0">
                <a:latin typeface="TimesNewRomanPSMT"/>
              </a:rPr>
              <a:t> (Hex)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1" i="0" u="none" strike="noStrike" baseline="0" dirty="0" smtClean="0">
                <a:latin typeface="TimesNewRomanPSMT"/>
              </a:rPr>
              <a:t>-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відповідно</a:t>
            </a:r>
            <a:r>
              <a:rPr lang="ru-RU" b="0" i="0" u="none" strike="noStrike" baseline="0" dirty="0" smtClean="0">
                <a:latin typeface="TimesNewRomanPSMT"/>
              </a:rPr>
              <a:t> для </a:t>
            </a:r>
            <a:r>
              <a:rPr lang="ru-RU" b="0" i="0" u="none" strike="noStrike" baseline="0" dirty="0" err="1" smtClean="0">
                <a:latin typeface="TimesNewRomanPSMT"/>
              </a:rPr>
              <a:t>десяткової</a:t>
            </a:r>
            <a:r>
              <a:rPr lang="ru-RU" b="0" i="0" u="none" strike="noStrike" baseline="0" dirty="0" smtClean="0">
                <a:latin typeface="TimesNewRomanPSMT"/>
              </a:rPr>
              <a:t> і </a:t>
            </a:r>
            <a:r>
              <a:rPr lang="ru-RU" b="0" i="0" u="none" strike="noStrike" baseline="0" dirty="0" err="1" smtClean="0">
                <a:latin typeface="TimesNewRomanPSMT"/>
              </a:rPr>
              <a:t>шістнадцяткової</a:t>
            </a:r>
            <a:r>
              <a:rPr lang="ru-RU" b="0" i="0" u="none" strike="noStrike" baseline="0" dirty="0" smtClean="0">
                <a:latin typeface="TimesNewRomanPSMT"/>
              </a:rPr>
              <a:t> СЧ.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9661" y="3242693"/>
            <a:ext cx="109045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u="none" strike="noStrike" baseline="0" dirty="0" smtClean="0">
                <a:latin typeface="TimesNewRomanPSMT"/>
              </a:rPr>
              <a:t>	</a:t>
            </a:r>
            <a:r>
              <a:rPr lang="ru-RU" b="0" i="0" u="none" strike="noStrike" baseline="0" dirty="0" err="1" smtClean="0">
                <a:latin typeface="TimesNewRomanPSMT"/>
              </a:rPr>
              <a:t>Вживані</a:t>
            </a:r>
            <a:r>
              <a:rPr lang="ru-RU" b="0" i="0" u="none" strike="noStrike" baseline="0" dirty="0" smtClean="0">
                <a:latin typeface="TimesNewRomanPSMT"/>
              </a:rPr>
              <a:t> як </a:t>
            </a:r>
            <a:r>
              <a:rPr lang="ru-RU" b="0" i="0" u="none" strike="noStrike" baseline="0" dirty="0" err="1" smtClean="0">
                <a:latin typeface="TimesNewRomanPSMT"/>
              </a:rPr>
              <a:t>операнди</a:t>
            </a:r>
            <a:r>
              <a:rPr lang="ru-RU" b="0" i="0" u="none" strike="noStrike" baseline="0" dirty="0" smtClean="0">
                <a:latin typeface="TimesNewRomanPSMT"/>
              </a:rPr>
              <a:t> числа </a:t>
            </a:r>
            <a:r>
              <a:rPr lang="ru-RU" b="0" i="0" u="none" strike="noStrike" baseline="0" dirty="0" err="1" smtClean="0">
                <a:latin typeface="TimesNewRomanPSMT"/>
              </a:rPr>
              <a:t>наводяться</a:t>
            </a:r>
            <a:r>
              <a:rPr lang="ru-RU" b="0" i="0" u="none" strike="noStrike" baseline="0" dirty="0" smtClean="0">
                <a:latin typeface="TimesNewRomanPSMT"/>
              </a:rPr>
              <a:t> з </a:t>
            </a:r>
            <a:r>
              <a:rPr lang="ru-RU" b="0" i="0" u="none" strike="noStrike" baseline="0" dirty="0" err="1" smtClean="0">
                <a:latin typeface="TimesNewRomanPSMT"/>
              </a:rPr>
              <a:t>вказівкою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системи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числення</a:t>
            </a:r>
            <a:r>
              <a:rPr lang="ru-RU" b="0" i="0" u="none" strike="noStrike" baseline="0" dirty="0" smtClean="0">
                <a:latin typeface="TimesNewRomanPSMT"/>
              </a:rPr>
              <a:t> (СЧ),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для </a:t>
            </a:r>
            <a:r>
              <a:rPr lang="ru-RU" b="0" i="0" u="none" strike="noStrike" baseline="0" dirty="0" err="1" smtClean="0">
                <a:latin typeface="TimesNewRomanPSMT"/>
              </a:rPr>
              <a:t>чого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використовується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суфікс</a:t>
            </a:r>
            <a:r>
              <a:rPr lang="ru-RU" b="0" i="0" u="none" strike="noStrike" baseline="0" dirty="0" smtClean="0">
                <a:latin typeface="TimesNewRomanPSMT"/>
              </a:rPr>
              <a:t> (</a:t>
            </a:r>
            <a:r>
              <a:rPr lang="ru-RU" b="0" i="0" u="none" strike="noStrike" baseline="0" dirty="0" err="1" smtClean="0">
                <a:latin typeface="TimesNewRomanPSMT"/>
              </a:rPr>
              <a:t>латинська</a:t>
            </a:r>
            <a:r>
              <a:rPr lang="ru-RU" b="0" i="0" u="none" strike="noStrike" baseline="0" dirty="0" smtClean="0">
                <a:latin typeface="TimesNewRomanPSMT"/>
              </a:rPr>
              <a:t> буква, </a:t>
            </a:r>
            <a:r>
              <a:rPr lang="ru-RU" b="0" i="0" u="none" strike="noStrike" baseline="0" dirty="0" err="1" smtClean="0">
                <a:latin typeface="TimesNewRomanPSMT"/>
              </a:rPr>
              <a:t>що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стоїть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після</a:t>
            </a:r>
            <a:r>
              <a:rPr lang="ru-RU" b="0" i="0" u="none" strike="noStrike" baseline="0" dirty="0" smtClean="0">
                <a:latin typeface="TimesNewRomanPSMT"/>
              </a:rPr>
              <a:t> числа):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285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355" y="1050865"/>
            <a:ext cx="9048465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u="none" strike="noStrike" baseline="0" dirty="0" err="1" smtClean="0">
                <a:latin typeface="TimesNewRomanPSMT"/>
              </a:rPr>
              <a:t>Вираження</a:t>
            </a:r>
            <a:r>
              <a:rPr lang="ru-RU" b="0" i="0" u="none" strike="noStrike" baseline="0" dirty="0" smtClean="0">
                <a:latin typeface="TimesNewRomanPSMT"/>
              </a:rPr>
              <a:t>, </a:t>
            </a:r>
            <a:r>
              <a:rPr lang="ru-RU" b="0" i="0" u="none" strike="noStrike" baseline="0" dirty="0" err="1" smtClean="0">
                <a:latin typeface="TimesNewRomanPSMT"/>
              </a:rPr>
              <a:t>використовуване</a:t>
            </a:r>
            <a:r>
              <a:rPr lang="ru-RU" b="0" i="0" u="none" strike="noStrike" baseline="0" dirty="0" smtClean="0">
                <a:latin typeface="TimesNewRomanPSMT"/>
              </a:rPr>
              <a:t> в </a:t>
            </a:r>
            <a:r>
              <a:rPr lang="ru-RU" b="0" i="0" u="none" strike="noStrike" baseline="0" dirty="0" err="1" smtClean="0">
                <a:latin typeface="TimesNewRomanPSMT"/>
              </a:rPr>
              <a:t>полі</a:t>
            </a:r>
            <a:r>
              <a:rPr lang="ru-RU" b="0" i="0" u="none" strike="noStrike" baseline="0" dirty="0" smtClean="0">
                <a:latin typeface="TimesNewRomanPSMT"/>
              </a:rPr>
              <a:t> &lt;</a:t>
            </a:r>
            <a:r>
              <a:rPr lang="ru-RU" b="0" i="0" u="none" strike="noStrike" baseline="0" dirty="0" err="1" smtClean="0">
                <a:latin typeface="TimesNewRomanPSMT"/>
              </a:rPr>
              <a:t>операнди</a:t>
            </a:r>
            <a:r>
              <a:rPr lang="ru-RU" b="0" i="0" u="none" strike="noStrike" baseline="0" dirty="0" smtClean="0">
                <a:latin typeface="TimesNewRomanPSMT"/>
              </a:rPr>
              <a:t>&gt;, </a:t>
            </a:r>
            <a:r>
              <a:rPr lang="ru-RU" b="0" i="0" u="none" strike="noStrike" baseline="0" dirty="0" err="1" smtClean="0">
                <a:latin typeface="TimesNewRomanPSMT"/>
              </a:rPr>
              <a:t>обчислюється</a:t>
            </a:r>
            <a:r>
              <a:rPr lang="ru-RU" b="0" i="0" u="none" strike="noStrike" baseline="0" dirty="0" smtClean="0">
                <a:latin typeface="TimesNewRomanPSMT"/>
              </a:rPr>
              <a:t> в </a:t>
            </a:r>
            <a:r>
              <a:rPr lang="ru-RU" b="0" i="0" u="none" strike="noStrike" baseline="0" dirty="0" err="1" smtClean="0">
                <a:latin typeface="TimesNewRomanPSMT"/>
              </a:rPr>
              <a:t>процесі</a:t>
            </a:r>
            <a:endParaRPr lang="ru-RU" b="0" i="0" u="none" strike="noStrike" baseline="0" dirty="0" smtClean="0">
              <a:latin typeface="TimesNewRomanPSMT"/>
            </a:endParaRPr>
          </a:p>
          <a:p>
            <a:r>
              <a:rPr lang="uk-UA" b="0" i="0" u="none" strike="noStrike" baseline="0" dirty="0" smtClean="0">
                <a:latin typeface="TimesNewRomanPSMT"/>
              </a:rPr>
              <a:t>трансляції вихідної МК-програми і є сукупністю символічних імен і (або) чисел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(у </a:t>
            </a:r>
            <a:r>
              <a:rPr lang="ru-RU" b="0" i="0" u="none" strike="noStrike" baseline="0" dirty="0" err="1" smtClean="0">
                <a:latin typeface="TimesNewRomanPSMT"/>
              </a:rPr>
              <a:t>форматі</a:t>
            </a:r>
            <a:r>
              <a:rPr lang="ru-RU" b="0" i="0" u="none" strike="noStrike" baseline="0" dirty="0" smtClean="0">
                <a:latin typeface="TimesNewRomanPSMT"/>
              </a:rPr>
              <a:t> 2-байтових </a:t>
            </a:r>
            <a:r>
              <a:rPr lang="ru-RU" b="0" i="0" u="none" strike="noStrike" baseline="0" dirty="0" err="1" smtClean="0">
                <a:latin typeface="TimesNewRomanPSMT"/>
              </a:rPr>
              <a:t>слів</a:t>
            </a:r>
            <a:r>
              <a:rPr lang="ru-RU" b="0" i="0" u="none" strike="noStrike" baseline="0" dirty="0" smtClean="0">
                <a:latin typeface="TimesNewRomanPSMT"/>
              </a:rPr>
              <a:t>), </a:t>
            </a:r>
            <a:r>
              <a:rPr lang="ru-RU" b="0" i="0" u="none" strike="noStrike" baseline="0" dirty="0" err="1" smtClean="0">
                <a:latin typeface="TimesNewRomanPSMT"/>
              </a:rPr>
              <a:t>що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містить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наступні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основні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оператори</a:t>
            </a:r>
            <a:r>
              <a:rPr lang="ru-RU" b="0" i="0" u="none" strike="noStrike" baseline="0" dirty="0" smtClean="0">
                <a:latin typeface="TimesNewRomanPSMT"/>
              </a:rPr>
              <a:t>:</a:t>
            </a:r>
            <a:endParaRPr lang="en-US" b="0" i="0" u="none" strike="noStrike" baseline="0" dirty="0" smtClean="0">
              <a:latin typeface="TimesNewRomanPSMT"/>
            </a:endParaRPr>
          </a:p>
          <a:p>
            <a:endParaRPr lang="en-US" dirty="0">
              <a:latin typeface="TimesNewRomanPSMT"/>
            </a:endParaRPr>
          </a:p>
          <a:p>
            <a:endParaRPr lang="ru-RU" b="0" i="0" u="none" strike="noStrike" baseline="0" dirty="0" smtClean="0">
              <a:latin typeface="TimesNewRomanPSMT"/>
            </a:endParaRPr>
          </a:p>
          <a:p>
            <a:r>
              <a:rPr lang="uk-UA" b="0" i="0" u="none" strike="noStrike" baseline="0" dirty="0" smtClean="0">
                <a:latin typeface="TimesNewRomanPSMT"/>
              </a:rPr>
              <a:t>"</a:t>
            </a:r>
            <a:r>
              <a:rPr lang="uk-UA" b="1" i="0" u="none" strike="noStrike" baseline="0" dirty="0" smtClean="0">
                <a:latin typeface="TimesNewRomanPSMT"/>
              </a:rPr>
              <a:t>+</a:t>
            </a:r>
            <a:r>
              <a:rPr lang="uk-UA" b="0" i="0" u="none" strike="noStrike" baseline="0" dirty="0" smtClean="0">
                <a:latin typeface="TimesNewRomanPSMT"/>
              </a:rPr>
              <a:t>" - додавання (третій рівень пріоритету);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"</a:t>
            </a:r>
            <a:r>
              <a:rPr lang="uk-UA" b="1" i="0" u="none" strike="noStrike" baseline="0" dirty="0" smtClean="0">
                <a:latin typeface="TimesNewRomanPSMT"/>
              </a:rPr>
              <a:t>-</a:t>
            </a:r>
            <a:r>
              <a:rPr lang="uk-UA" b="0" i="0" u="none" strike="noStrike" baseline="0" dirty="0" smtClean="0">
                <a:latin typeface="TimesNewRomanPSMT"/>
              </a:rPr>
              <a:t>" - віднімання (третій рівень пріоритету);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"</a:t>
            </a:r>
            <a:r>
              <a:rPr lang="uk-UA" b="1" i="0" u="none" strike="noStrike" baseline="0" dirty="0" smtClean="0">
                <a:latin typeface="SymbolMT"/>
              </a:rPr>
              <a:t>*</a:t>
            </a:r>
            <a:r>
              <a:rPr lang="uk-UA" b="0" i="0" u="none" strike="noStrike" baseline="0" dirty="0" smtClean="0">
                <a:latin typeface="TimesNewRomanPSMT"/>
              </a:rPr>
              <a:t>" - множення (четвертий рівень пріоритету);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"</a:t>
            </a:r>
            <a:r>
              <a:rPr lang="uk-UA" b="1" i="0" u="none" strike="noStrike" baseline="0" dirty="0" smtClean="0">
                <a:latin typeface="TimesNewRomanPSMT"/>
              </a:rPr>
              <a:t>/</a:t>
            </a:r>
            <a:r>
              <a:rPr lang="uk-UA" b="0" i="0" u="none" strike="noStrike" baseline="0" dirty="0" smtClean="0">
                <a:latin typeface="TimesNewRomanPSMT"/>
              </a:rPr>
              <a:t>" - ділення (четвертий рівень пріоритету);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"</a:t>
            </a:r>
            <a:r>
              <a:rPr lang="ru-RU" b="1" i="0" u="none" strike="noStrike" baseline="0" dirty="0" smtClean="0">
                <a:latin typeface="SymbolMT"/>
              </a:rPr>
              <a:t>**</a:t>
            </a:r>
            <a:r>
              <a:rPr lang="ru-RU" b="0" i="0" u="none" strike="noStrike" baseline="0" dirty="0" smtClean="0">
                <a:latin typeface="TimesNewRomanPSMT"/>
              </a:rPr>
              <a:t>" - </a:t>
            </a:r>
            <a:r>
              <a:rPr lang="ru-RU" b="0" i="0" u="none" strike="noStrike" baseline="0" dirty="0" err="1" smtClean="0">
                <a:latin typeface="TimesNewRomanPSMT"/>
              </a:rPr>
              <a:t>піднесення</a:t>
            </a:r>
            <a:r>
              <a:rPr lang="ru-RU" b="0" i="0" u="none" strike="noStrike" baseline="0" dirty="0" smtClean="0">
                <a:latin typeface="TimesNewRomanPSMT"/>
              </a:rPr>
              <a:t> до </a:t>
            </a:r>
            <a:r>
              <a:rPr lang="ru-RU" b="0" i="0" u="none" strike="noStrike" baseline="0" dirty="0" err="1" smtClean="0">
                <a:latin typeface="TimesNewRomanPSMT"/>
              </a:rPr>
              <a:t>ступеня</a:t>
            </a:r>
            <a:r>
              <a:rPr lang="ru-RU" b="0" i="0" u="none" strike="noStrike" baseline="0" dirty="0" smtClean="0">
                <a:latin typeface="TimesNewRomanPSMT"/>
              </a:rPr>
              <a:t> (</a:t>
            </a:r>
            <a:r>
              <a:rPr lang="ru-RU" b="0" i="0" u="none" strike="noStrike" baseline="0" dirty="0" err="1" smtClean="0">
                <a:latin typeface="TimesNewRomanPSMT"/>
              </a:rPr>
              <a:t>п'ятий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рівень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пріоритету</a:t>
            </a:r>
            <a:r>
              <a:rPr lang="ru-RU" b="0" i="0" u="none" strike="noStrike" baseline="0" dirty="0" smtClean="0">
                <a:latin typeface="TimesNewRomanPSMT"/>
              </a:rPr>
              <a:t>);</a:t>
            </a:r>
            <a:endParaRPr lang="en-US" b="0" i="0" u="none" strike="noStrike" baseline="0" dirty="0" smtClean="0">
              <a:latin typeface="TimesNewRomanPSMT"/>
            </a:endParaRPr>
          </a:p>
          <a:p>
            <a:endParaRPr lang="en-US" sz="1100" dirty="0">
              <a:latin typeface="TimesNewRomanPSMT"/>
            </a:endParaRPr>
          </a:p>
          <a:p>
            <a:endParaRPr lang="uk-UA" sz="1100" b="0" i="0" u="none" strike="noStrike" baseline="0" dirty="0" smtClean="0">
              <a:latin typeface="TimesNewRomanPSMT"/>
            </a:endParaRPr>
          </a:p>
          <a:p>
            <a:r>
              <a:rPr lang="ru-RU" b="1" i="0" u="none" strike="noStrike" baseline="0" dirty="0" smtClean="0">
                <a:latin typeface="TimesNewRomanPSMT"/>
              </a:rPr>
              <a:t>.OR. </a:t>
            </a:r>
            <a:r>
              <a:rPr lang="ru-RU" b="0" i="0" u="none" strike="noStrike" baseline="0" dirty="0" smtClean="0">
                <a:latin typeface="TimesNewRomanPSMT"/>
              </a:rPr>
              <a:t>- АБО (перший </a:t>
            </a:r>
            <a:r>
              <a:rPr lang="ru-RU" b="0" i="0" u="none" strike="noStrike" baseline="0" dirty="0" err="1" smtClean="0">
                <a:latin typeface="TimesNewRomanPSMT"/>
              </a:rPr>
              <a:t>рівень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пріоритету</a:t>
            </a:r>
            <a:r>
              <a:rPr lang="ru-RU" b="0" i="0" u="none" strike="noStrike" baseline="0" dirty="0" smtClean="0">
                <a:latin typeface="TimesNewRomanPSMT"/>
              </a:rPr>
              <a:t>);</a:t>
            </a:r>
          </a:p>
          <a:p>
            <a:r>
              <a:rPr lang="ru-RU" b="1" u="none" strike="noStrike" baseline="0" dirty="0" smtClean="0">
                <a:latin typeface="TimesNewRomanPSMT"/>
              </a:rPr>
              <a:t>.AND.</a:t>
            </a:r>
            <a:r>
              <a:rPr lang="ru-RU" b="0" i="0" u="none" strike="noStrike" baseline="0" dirty="0" smtClean="0">
                <a:latin typeface="TimesNewRomanPSMT"/>
              </a:rPr>
              <a:t> - І (</a:t>
            </a:r>
            <a:r>
              <a:rPr lang="ru-RU" b="0" i="0" u="none" strike="noStrike" baseline="0" dirty="0" err="1" smtClean="0">
                <a:latin typeface="TimesNewRomanPSMT"/>
              </a:rPr>
              <a:t>другий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рівень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пріоритету</a:t>
            </a:r>
            <a:r>
              <a:rPr lang="ru-RU" b="0" i="0" u="none" strike="noStrike" baseline="0" dirty="0" smtClean="0">
                <a:latin typeface="TimesNewRomanPSMT"/>
              </a:rPr>
              <a:t>);</a:t>
            </a:r>
          </a:p>
          <a:p>
            <a:r>
              <a:rPr lang="ru-RU" b="1" i="0" u="none" strike="noStrike" baseline="0" dirty="0" smtClean="0">
                <a:latin typeface="TimesNewRomanPSMT"/>
              </a:rPr>
              <a:t>.XOR. </a:t>
            </a:r>
            <a:r>
              <a:rPr lang="ru-RU" b="0" i="0" u="none" strike="noStrike" baseline="0" dirty="0" smtClean="0">
                <a:latin typeface="TimesNewRomanPSMT"/>
              </a:rPr>
              <a:t>- </a:t>
            </a:r>
            <a:r>
              <a:rPr lang="ru-RU" b="0" i="0" u="none" strike="noStrike" baseline="0" dirty="0" err="1" smtClean="0">
                <a:latin typeface="TimesNewRomanPSMT"/>
              </a:rPr>
              <a:t>що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виключне</a:t>
            </a:r>
            <a:r>
              <a:rPr lang="ru-RU" b="0" i="0" u="none" strike="noStrike" baseline="0" dirty="0" smtClean="0">
                <a:latin typeface="TimesNewRomanPSMT"/>
              </a:rPr>
              <a:t> АБО (перший </a:t>
            </a:r>
            <a:r>
              <a:rPr lang="ru-RU" b="0" i="0" u="none" strike="noStrike" baseline="0" dirty="0" err="1" smtClean="0">
                <a:latin typeface="TimesNewRomanPSMT"/>
              </a:rPr>
              <a:t>рівень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пріоритету</a:t>
            </a:r>
            <a:r>
              <a:rPr lang="ru-RU" b="0" i="0" u="none" strike="noStrike" baseline="0" dirty="0" smtClean="0">
                <a:latin typeface="TimesNewRomanPSMT"/>
              </a:rPr>
              <a:t>);</a:t>
            </a:r>
          </a:p>
          <a:p>
            <a:r>
              <a:rPr lang="ru-RU" b="1" i="0" u="none" strike="noStrike" baseline="0" dirty="0" smtClean="0">
                <a:latin typeface="TimesNewRomanPSMT"/>
              </a:rPr>
              <a:t>.NOT. </a:t>
            </a:r>
            <a:r>
              <a:rPr lang="ru-RU" b="0" i="0" u="none" strike="noStrike" baseline="0" dirty="0" smtClean="0">
                <a:latin typeface="TimesNewRomanPSMT"/>
              </a:rPr>
              <a:t>- </a:t>
            </a:r>
            <a:r>
              <a:rPr lang="ru-RU" b="0" i="0" u="none" strike="noStrike" baseline="0" dirty="0" err="1" smtClean="0">
                <a:latin typeface="TimesNewRomanPSMT"/>
              </a:rPr>
              <a:t>заперечення</a:t>
            </a:r>
            <a:r>
              <a:rPr lang="ru-RU" b="0" i="0" u="none" strike="noStrike" baseline="0" dirty="0" smtClean="0">
                <a:latin typeface="TimesNewRomanPSMT"/>
              </a:rPr>
              <a:t> (</a:t>
            </a:r>
            <a:r>
              <a:rPr lang="ru-RU" b="0" i="0" u="none" strike="noStrike" baseline="0" dirty="0" err="1" smtClean="0">
                <a:latin typeface="TimesNewRomanPSMT"/>
              </a:rPr>
              <a:t>шостий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рівень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пріоритету</a:t>
            </a:r>
            <a:r>
              <a:rPr lang="ru-RU" b="0" i="0" u="none" strike="noStrike" baseline="0" dirty="0" smtClean="0">
                <a:latin typeface="TimesNewRomanPSMT"/>
              </a:rPr>
              <a:t>);</a:t>
            </a:r>
          </a:p>
          <a:p>
            <a:r>
              <a:rPr lang="ru-RU" b="1" i="0" u="none" strike="noStrike" baseline="0" dirty="0" smtClean="0">
                <a:latin typeface="TimesNewRomanPSMT"/>
              </a:rPr>
              <a:t>"&lt;" ("&gt;") </a:t>
            </a:r>
            <a:r>
              <a:rPr lang="ru-RU" b="0" i="0" u="none" strike="noStrike" baseline="0" dirty="0" smtClean="0">
                <a:latin typeface="TimesNewRomanPSMT"/>
              </a:rPr>
              <a:t>- </a:t>
            </a:r>
            <a:r>
              <a:rPr lang="ru-RU" b="0" i="0" u="none" strike="noStrike" baseline="0" dirty="0" err="1" smtClean="0">
                <a:latin typeface="TimesNewRomanPSMT"/>
              </a:rPr>
              <a:t>виділення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молодшого</a:t>
            </a:r>
            <a:r>
              <a:rPr lang="ru-RU" b="0" i="0" u="none" strike="noStrike" baseline="0" dirty="0" smtClean="0">
                <a:latin typeface="TimesNewRomanPSMT"/>
              </a:rPr>
              <a:t> (старшого) байта 2-байтового слова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(шостий рівень пріоритету).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44062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8135" y="1631025"/>
            <a:ext cx="6359218" cy="308971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396370" y="351008"/>
            <a:ext cx="60627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i="0" u="none" strike="noStrike" baseline="0" dirty="0" smtClean="0">
                <a:latin typeface="Arial-BoldMT"/>
              </a:rPr>
              <a:t>Команди пересилання даних</a:t>
            </a:r>
            <a:endParaRPr lang="uk-UA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7450" y="4805382"/>
            <a:ext cx="5114931" cy="53444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961932" y="5564454"/>
            <a:ext cx="4411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TimesNewRomanPSMT"/>
              </a:rPr>
              <a:t>Рис. </a:t>
            </a:r>
            <a:r>
              <a:rPr lang="uk-UA" b="0" i="0" u="none" strike="noStrike" baseline="0" dirty="0" smtClean="0">
                <a:latin typeface="TimesNewRomanPSMT"/>
              </a:rPr>
              <a:t>Схема команд пересилання даних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2847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78675" y="670974"/>
            <a:ext cx="84343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u="none" strike="noStrike" baseline="0" dirty="0" smtClean="0">
                <a:latin typeface="TimesNewRomanPSMT"/>
              </a:rPr>
              <a:t>#</a:t>
            </a:r>
            <a:r>
              <a:rPr lang="uk-UA" b="1" i="0" u="none" strike="noStrike" baseline="0" dirty="0" smtClean="0">
                <a:latin typeface="TimesNewRomanPSMT"/>
              </a:rPr>
              <a:t>data16- </a:t>
            </a:r>
            <a:r>
              <a:rPr lang="uk-UA" b="0" i="0" u="none" strike="noStrike" baseline="0" dirty="0" smtClean="0">
                <a:latin typeface="TimesNewRomanPSMT"/>
              </a:rPr>
              <a:t>безпосереднє 16-розрядне значення (байт). Допустимо лише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для регістра DPTR.</a:t>
            </a:r>
          </a:p>
          <a:p>
            <a:r>
              <a:rPr lang="uk-UA" b="1" i="0" u="none" strike="noStrike" baseline="0" dirty="0" err="1" smtClean="0">
                <a:latin typeface="TimesNewRomanPSMT"/>
              </a:rPr>
              <a:t>Rn</a:t>
            </a:r>
            <a:r>
              <a:rPr lang="uk-UA" b="1" i="0" u="none" strike="noStrike" baseline="0" dirty="0" smtClean="0">
                <a:latin typeface="TimesNewRomanPSMT"/>
              </a:rPr>
              <a:t>-</a:t>
            </a:r>
            <a:r>
              <a:rPr lang="uk-UA" b="0" i="0" u="none" strike="noStrike" baseline="0" dirty="0" smtClean="0">
                <a:latin typeface="TimesNewRomanPSMT"/>
              </a:rPr>
              <a:t>операнд знаходиться в регістрі загального призначення, поточного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регістрового банка (n=0..7);</a:t>
            </a:r>
          </a:p>
          <a:p>
            <a:r>
              <a:rPr lang="uk-UA" b="1" i="0" u="none" strike="noStrike" baseline="0" dirty="0" err="1" smtClean="0">
                <a:latin typeface="TimesNewRomanPSMT"/>
              </a:rPr>
              <a:t>adr</a:t>
            </a:r>
            <a:r>
              <a:rPr lang="uk-UA" b="1" i="0" u="none" strike="noStrike" baseline="0" dirty="0" smtClean="0">
                <a:latin typeface="TimesNewRomanPSMT"/>
              </a:rPr>
              <a:t> -</a:t>
            </a:r>
            <a:r>
              <a:rPr lang="uk-UA" b="0" i="0" u="none" strike="noStrike" baseline="0" dirty="0" smtClean="0">
                <a:latin typeface="TimesNewRomanPSMT"/>
              </a:rPr>
              <a:t> пряма адреса комірки РПД;</a:t>
            </a:r>
          </a:p>
          <a:p>
            <a:r>
              <a:rPr lang="uk-UA" b="1" i="0" u="none" strike="noStrike" baseline="0" dirty="0" smtClean="0">
                <a:latin typeface="TimesNewRomanPSMT"/>
              </a:rPr>
              <a:t>@</a:t>
            </a:r>
            <a:r>
              <a:rPr lang="uk-UA" b="1" i="0" u="none" strike="noStrike" baseline="0" dirty="0" err="1" smtClean="0">
                <a:latin typeface="TimesNewRomanPSMT"/>
              </a:rPr>
              <a:t>Ri</a:t>
            </a:r>
            <a:r>
              <a:rPr lang="uk-UA" b="1" i="0" u="none" strike="noStrike" baseline="0" dirty="0" smtClean="0">
                <a:latin typeface="TimesNewRomanPSMT"/>
              </a:rPr>
              <a:t> – </a:t>
            </a:r>
            <a:r>
              <a:rPr lang="uk-UA" b="0" i="0" u="none" strike="noStrike" baseline="0" dirty="0" smtClean="0">
                <a:latin typeface="TimesNewRomanPSMT"/>
              </a:rPr>
              <a:t>непряма адреса комірки РПД, 8-розрядна, яка знаходиться в R0 або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R1;</a:t>
            </a:r>
          </a:p>
          <a:p>
            <a:r>
              <a:rPr lang="uk-UA" b="1" i="0" u="none" strike="noStrike" baseline="0" dirty="0" smtClean="0">
                <a:latin typeface="TimesNewRomanPSMT"/>
              </a:rPr>
              <a:t>@</a:t>
            </a:r>
            <a:r>
              <a:rPr lang="uk-UA" b="1" i="0" u="none" strike="noStrike" baseline="0" dirty="0" err="1" smtClean="0">
                <a:latin typeface="TimesNewRomanPSMT"/>
              </a:rPr>
              <a:t>Ri</a:t>
            </a:r>
            <a:r>
              <a:rPr lang="uk-UA" b="1" i="0" u="none" strike="noStrike" baseline="0" dirty="0" smtClean="0">
                <a:latin typeface="TimesNewRomanPSMT"/>
              </a:rPr>
              <a:t> </a:t>
            </a:r>
            <a:r>
              <a:rPr lang="uk-UA" b="0" i="0" u="none" strike="noStrike" baseline="0" dirty="0" smtClean="0">
                <a:latin typeface="TimesNewRomanPSMT"/>
              </a:rPr>
              <a:t>- непряма адреса комірки ЗПД, 8-розрядна, яка знаходиться в R0 або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R1;</a:t>
            </a:r>
          </a:p>
          <a:p>
            <a:r>
              <a:rPr lang="uk-UA" b="1" i="0" u="none" strike="noStrike" baseline="0" dirty="0" smtClean="0">
                <a:latin typeface="TimesNewRomanPSMT"/>
              </a:rPr>
              <a:t>@DPTR</a:t>
            </a:r>
            <a:r>
              <a:rPr lang="uk-UA" b="0" i="0" u="none" strike="noStrike" baseline="0" dirty="0" smtClean="0">
                <a:latin typeface="TimesNewRomanPSMT"/>
              </a:rPr>
              <a:t> - непряма адреса комірки ЗПД, 16-розрядна, який знаходиться у в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DPTR;</a:t>
            </a:r>
          </a:p>
          <a:p>
            <a:r>
              <a:rPr lang="uk-UA" b="1" i="0" u="none" strike="noStrike" baseline="0" dirty="0" smtClean="0">
                <a:latin typeface="TimesNewRomanPSMT"/>
              </a:rPr>
              <a:t>@A+DPTR </a:t>
            </a:r>
            <a:r>
              <a:rPr lang="uk-UA" b="0" i="0" u="none" strike="noStrike" baseline="0" dirty="0" smtClean="0">
                <a:latin typeface="TimesNewRomanPSMT"/>
              </a:rPr>
              <a:t>- непряма адреса елементу пам'яті програм, 16-розрядна, який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обчислюється як сума вмісту регістра-покажчика DPTR і акумулятора;</a:t>
            </a:r>
          </a:p>
          <a:p>
            <a:r>
              <a:rPr lang="uk-UA" b="1" i="0" u="none" strike="noStrike" baseline="0" dirty="0" smtClean="0">
                <a:latin typeface="TimesNewRomanPSMT"/>
              </a:rPr>
              <a:t>@A+PC </a:t>
            </a:r>
            <a:r>
              <a:rPr lang="uk-UA" b="0" i="0" u="none" strike="noStrike" baseline="0" dirty="0" smtClean="0">
                <a:latin typeface="TimesNewRomanPSMT"/>
              </a:rPr>
              <a:t>- непряма адреса елементу пам'яті програм, 16-розрядна, який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обчислюється як сума вмісту лічильника команд РС і акумулятора;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С – прапорець перенесення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8723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8991" y="2261977"/>
            <a:ext cx="850255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u="none" strike="noStrike" baseline="0" dirty="0" smtClean="0">
                <a:latin typeface="TimesNewRomanPSMT"/>
              </a:rPr>
              <a:t>А) </a:t>
            </a:r>
            <a:r>
              <a:rPr lang="ru-RU" b="0" i="0" u="none" strike="noStrike" baseline="0" dirty="0" err="1" smtClean="0">
                <a:latin typeface="TimesNewRomanPSMT"/>
              </a:rPr>
              <a:t>Команди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пересилки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даних</a:t>
            </a:r>
            <a:r>
              <a:rPr lang="ru-RU" b="0" i="0" u="none" strike="noStrike" baseline="0" dirty="0" smtClean="0">
                <a:latin typeface="TimesNewRomanPSMT"/>
              </a:rPr>
              <a:t> в РПД.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MOV A, Rn ; A </a:t>
            </a:r>
            <a:r>
              <a:rPr lang="en-US" b="0" i="0" u="none" strike="noStrike" baseline="0" dirty="0" smtClean="0">
                <a:latin typeface="ArialMT"/>
              </a:rPr>
              <a:t>← </a:t>
            </a:r>
            <a:r>
              <a:rPr lang="en-US" b="0" i="0" u="none" strike="noStrike" baseline="0" dirty="0" smtClean="0">
                <a:latin typeface="TimesNewRomanPSMT"/>
              </a:rPr>
              <a:t>Rn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MOV A, @</a:t>
            </a:r>
            <a:r>
              <a:rPr lang="en-US" b="0" i="0" u="none" strike="noStrike" baseline="0" dirty="0" err="1" smtClean="0">
                <a:latin typeface="TimesNewRomanPSMT"/>
              </a:rPr>
              <a:t>Ri</a:t>
            </a:r>
            <a:r>
              <a:rPr lang="en-US" b="0" i="0" u="none" strike="noStrike" baseline="0" dirty="0" smtClean="0">
                <a:latin typeface="TimesNewRomanPSMT"/>
              </a:rPr>
              <a:t> ; A </a:t>
            </a:r>
            <a:r>
              <a:rPr lang="en-US" b="0" i="0" u="none" strike="noStrike" baseline="0" dirty="0" smtClean="0">
                <a:latin typeface="ArialMT"/>
              </a:rPr>
              <a:t>← </a:t>
            </a:r>
            <a:r>
              <a:rPr lang="en-US" b="0" i="0" u="none" strike="noStrike" baseline="0" dirty="0" err="1" smtClean="0">
                <a:latin typeface="TimesNewRomanPSMT"/>
              </a:rPr>
              <a:t>Ri</a:t>
            </a:r>
            <a:r>
              <a:rPr lang="en-US" b="0" i="0" u="none" strike="noStrike" baseline="0" dirty="0" smtClean="0">
                <a:latin typeface="TimesNewRomanPSMT"/>
              </a:rPr>
              <a:t>, </a:t>
            </a:r>
            <a:r>
              <a:rPr lang="en-US" b="0" i="0" u="none" strike="noStrike" baseline="0" dirty="0" err="1" smtClean="0">
                <a:latin typeface="TimesNewRomanPSMT"/>
              </a:rPr>
              <a:t>i</a:t>
            </a:r>
            <a:r>
              <a:rPr lang="en-US" b="0" i="0" u="none" strike="noStrike" baseline="0" dirty="0" smtClean="0">
                <a:latin typeface="TimesNewRomanPSMT"/>
              </a:rPr>
              <a:t> = 0..1</a:t>
            </a:r>
          </a:p>
          <a:p>
            <a:r>
              <a:rPr lang="pt-BR" b="0" i="0" u="none" strike="noStrike" baseline="0" dirty="0" smtClean="0">
                <a:latin typeface="TimesNewRomanPSMT"/>
              </a:rPr>
              <a:t>MOV A, adr ; adr = 00...7FH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MOV A, #data8 ; data8 = 00...0FFH</a:t>
            </a:r>
            <a:endParaRPr lang="uk-UA" sz="1100" b="0" i="0" u="none" strike="noStrike" baseline="0" dirty="0" smtClean="0">
              <a:latin typeface="TimesNewRomanPSMT"/>
            </a:endParaRPr>
          </a:p>
          <a:p>
            <a:r>
              <a:rPr lang="en-US" b="0" i="0" u="none" strike="noStrike" baseline="0" dirty="0" smtClean="0">
                <a:latin typeface="TimesNewRomanPSMT"/>
              </a:rPr>
              <a:t>MOV Rn, 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r>
              <a:rPr lang="en-US" b="0" i="0" u="none" strike="noStrike" baseline="0" dirty="0" smtClean="0">
                <a:latin typeface="TimesNewRomanPSMT"/>
              </a:rPr>
              <a:t> ; Rn </a:t>
            </a:r>
            <a:r>
              <a:rPr lang="en-US" b="0" i="0" u="none" strike="noStrike" baseline="0" dirty="0" smtClean="0">
                <a:latin typeface="ArialMT"/>
              </a:rPr>
              <a:t>← 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r>
              <a:rPr lang="en-US" b="0" i="0" u="none" strike="noStrike" baseline="0" dirty="0" smtClean="0">
                <a:latin typeface="TimesNewRomanPSMT"/>
              </a:rPr>
              <a:t> (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r>
              <a:rPr lang="en-US" b="0" i="0" u="none" strike="noStrike" baseline="0" dirty="0" smtClean="0">
                <a:latin typeface="TimesNewRomanPSMT"/>
              </a:rPr>
              <a:t>=A, </a:t>
            </a:r>
            <a:r>
              <a:rPr lang="en-US" b="0" i="0" u="none" strike="noStrike" baseline="0" dirty="0" err="1" smtClean="0">
                <a:latin typeface="TimesNewRomanPSMT"/>
              </a:rPr>
              <a:t>adr</a:t>
            </a:r>
            <a:r>
              <a:rPr lang="en-US" b="0" i="0" u="none" strike="noStrike" baseline="0" dirty="0" smtClean="0">
                <a:latin typeface="TimesNewRomanPSMT"/>
              </a:rPr>
              <a:t>, #data8)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MOV @</a:t>
            </a:r>
            <a:r>
              <a:rPr lang="en-US" b="0" i="0" u="none" strike="noStrike" baseline="0" dirty="0" err="1" smtClean="0">
                <a:latin typeface="TimesNewRomanPSMT"/>
              </a:rPr>
              <a:t>Ri</a:t>
            </a:r>
            <a:r>
              <a:rPr lang="en-US" b="0" i="0" u="none" strike="noStrike" baseline="0" dirty="0" smtClean="0">
                <a:latin typeface="TimesNewRomanPSMT"/>
              </a:rPr>
              <a:t>, 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r>
              <a:rPr lang="en-US" b="0" i="0" u="none" strike="noStrike" baseline="0" dirty="0" smtClean="0">
                <a:latin typeface="TimesNewRomanPSMT"/>
              </a:rPr>
              <a:t> ; @</a:t>
            </a:r>
            <a:r>
              <a:rPr lang="en-US" b="0" i="0" u="none" strike="noStrike" baseline="0" dirty="0" err="1" smtClean="0">
                <a:latin typeface="TimesNewRomanPSMT"/>
              </a:rPr>
              <a:t>Ri</a:t>
            </a:r>
            <a:r>
              <a:rPr lang="en-US" b="0" i="0" u="none" strike="noStrike" baseline="0" dirty="0" smtClean="0">
                <a:latin typeface="TimesNewRomanPSMT"/>
              </a:rPr>
              <a:t> </a:t>
            </a:r>
            <a:r>
              <a:rPr lang="en-US" b="0" i="0" u="none" strike="noStrike" baseline="0" dirty="0" smtClean="0">
                <a:latin typeface="ArialMT"/>
              </a:rPr>
              <a:t>← 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r>
              <a:rPr lang="en-US" b="0" i="0" u="none" strike="noStrike" baseline="0" dirty="0" smtClean="0">
                <a:latin typeface="TimesNewRomanPSMT"/>
              </a:rPr>
              <a:t> </a:t>
            </a:r>
            <a:r>
              <a:rPr lang="uk-UA" b="0" i="0" u="none" strike="noStrike" baseline="0" dirty="0" smtClean="0">
                <a:latin typeface="TimesNewRomanPSMT"/>
              </a:rPr>
              <a:t>РПД (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r>
              <a:rPr lang="en-US" b="0" i="0" u="none" strike="noStrike" baseline="0" dirty="0" smtClean="0">
                <a:latin typeface="TimesNewRomanPSMT"/>
              </a:rPr>
              <a:t>=A, </a:t>
            </a:r>
            <a:r>
              <a:rPr lang="en-US" b="0" i="0" u="none" strike="noStrike" baseline="0" dirty="0" err="1" smtClean="0">
                <a:latin typeface="TimesNewRomanPSMT"/>
              </a:rPr>
              <a:t>adr</a:t>
            </a:r>
            <a:r>
              <a:rPr lang="en-US" b="0" i="0" u="none" strike="noStrike" baseline="0" dirty="0" smtClean="0">
                <a:latin typeface="TimesNewRomanPSMT"/>
              </a:rPr>
              <a:t>, #data8)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MOV </a:t>
            </a:r>
            <a:r>
              <a:rPr lang="en-US" b="0" i="0" u="none" strike="noStrike" baseline="0" dirty="0" err="1" smtClean="0">
                <a:latin typeface="TimesNewRomanPSMT"/>
              </a:rPr>
              <a:t>adr</a:t>
            </a:r>
            <a:r>
              <a:rPr lang="en-US" b="0" i="0" u="none" strike="noStrike" baseline="0" dirty="0" smtClean="0">
                <a:latin typeface="TimesNewRomanPSMT"/>
              </a:rPr>
              <a:t>, 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r>
              <a:rPr lang="en-US" b="0" i="0" u="none" strike="noStrike" baseline="0" dirty="0" smtClean="0">
                <a:latin typeface="TimesNewRomanPSMT"/>
              </a:rPr>
              <a:t> ; </a:t>
            </a:r>
            <a:r>
              <a:rPr lang="en-US" b="0" i="0" u="none" strike="noStrike" baseline="0" dirty="0" err="1" smtClean="0">
                <a:latin typeface="TimesNewRomanPSMT"/>
              </a:rPr>
              <a:t>adr</a:t>
            </a:r>
            <a:r>
              <a:rPr lang="en-US" b="0" i="0" u="none" strike="noStrike" baseline="0" dirty="0" smtClean="0">
                <a:latin typeface="TimesNewRomanPSMT"/>
              </a:rPr>
              <a:t> </a:t>
            </a:r>
            <a:r>
              <a:rPr lang="en-US" b="0" i="0" u="none" strike="noStrike" baseline="0" dirty="0" smtClean="0">
                <a:latin typeface="ArialMT"/>
              </a:rPr>
              <a:t>← 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r>
              <a:rPr lang="en-US" b="0" i="0" u="none" strike="noStrike" baseline="0" dirty="0" smtClean="0">
                <a:latin typeface="TimesNewRomanPSMT"/>
              </a:rPr>
              <a:t> (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r>
              <a:rPr lang="en-US" b="0" i="0" u="none" strike="noStrike" baseline="0" dirty="0" smtClean="0">
                <a:latin typeface="TimesNewRomanPSMT"/>
              </a:rPr>
              <a:t>=A, </a:t>
            </a:r>
            <a:r>
              <a:rPr lang="en-US" b="0" i="0" u="none" strike="noStrike" baseline="0" dirty="0" err="1" smtClean="0">
                <a:latin typeface="TimesNewRomanPSMT"/>
              </a:rPr>
              <a:t>adr</a:t>
            </a:r>
            <a:r>
              <a:rPr lang="en-US" b="0" i="0" u="none" strike="noStrike" baseline="0" dirty="0" smtClean="0">
                <a:latin typeface="TimesNewRomanPSMT"/>
              </a:rPr>
              <a:t>, Rn @</a:t>
            </a:r>
            <a:r>
              <a:rPr lang="en-US" b="0" i="0" u="none" strike="noStrike" baseline="0" dirty="0" err="1" smtClean="0">
                <a:latin typeface="TimesNewRomanPSMT"/>
              </a:rPr>
              <a:t>Ri</a:t>
            </a:r>
            <a:r>
              <a:rPr lang="en-US" b="0" i="0" u="none" strike="noStrike" baseline="0" dirty="0" smtClean="0">
                <a:latin typeface="TimesNewRomanPSMT"/>
              </a:rPr>
              <a:t>, #data8)</a:t>
            </a:r>
            <a:endParaRPr lang="uk-UA" b="0" i="0" u="none" strike="noStrike" baseline="0" dirty="0" smtClean="0">
              <a:latin typeface="TimesNewRomanPSMT"/>
            </a:endParaRPr>
          </a:p>
          <a:p>
            <a:endParaRPr lang="en-US" b="0" i="0" u="none" strike="noStrike" baseline="0" dirty="0" smtClean="0">
              <a:latin typeface="TimesNewRomanPSMT"/>
            </a:endParaRPr>
          </a:p>
          <a:p>
            <a:r>
              <a:rPr lang="ru-RU" b="1" i="0" u="none" strike="noStrike" baseline="0" dirty="0" smtClean="0">
                <a:latin typeface="TimesNewRomanPSMT"/>
              </a:rPr>
              <a:t>Приклад: 1) </a:t>
            </a:r>
            <a:r>
              <a:rPr lang="ru-RU" b="1" i="0" u="none" strike="noStrike" baseline="0" dirty="0" err="1" smtClean="0">
                <a:latin typeface="TimesNewRomanPSMT"/>
              </a:rPr>
              <a:t>переслати</a:t>
            </a:r>
            <a:r>
              <a:rPr lang="ru-RU" b="1" i="0" u="none" strike="noStrike" baseline="0" dirty="0" smtClean="0">
                <a:latin typeface="TimesNewRomanPSMT"/>
              </a:rPr>
              <a:t> </a:t>
            </a:r>
            <a:r>
              <a:rPr lang="ru-RU" b="1" i="0" u="none" strike="noStrike" baseline="0" dirty="0" err="1" smtClean="0">
                <a:latin typeface="TimesNewRomanPSMT"/>
              </a:rPr>
              <a:t>вміст</a:t>
            </a:r>
            <a:r>
              <a:rPr lang="ru-RU" b="1" i="0" u="none" strike="noStrike" baseline="0" dirty="0" smtClean="0">
                <a:latin typeface="TimesNewRomanPSMT"/>
              </a:rPr>
              <a:t> </a:t>
            </a:r>
            <a:r>
              <a:rPr lang="ru-RU" b="1" i="0" u="none" strike="noStrike" baseline="0" dirty="0" err="1" smtClean="0">
                <a:latin typeface="TimesNewRomanPSMT"/>
              </a:rPr>
              <a:t>регістра</a:t>
            </a:r>
            <a:r>
              <a:rPr lang="ru-RU" b="1" i="0" u="none" strike="noStrike" baseline="0" dirty="0" smtClean="0">
                <a:latin typeface="TimesNewRomanPSMT"/>
              </a:rPr>
              <a:t> R1 в R2: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MOV R2, R1 ; </a:t>
            </a:r>
            <a:r>
              <a:rPr lang="ru-RU" b="0" i="0" u="none" strike="noStrike" baseline="0" dirty="0" err="1" smtClean="0">
                <a:latin typeface="TimesNewRomanPSMT"/>
              </a:rPr>
              <a:t>такої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команди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немає</a:t>
            </a:r>
            <a:endParaRPr lang="ru-RU" b="0" i="0" u="none" strike="noStrike" baseline="0" dirty="0" smtClean="0">
              <a:latin typeface="TimesNewRomanPSMT"/>
            </a:endParaRPr>
          </a:p>
          <a:p>
            <a:r>
              <a:rPr lang="ru-RU" b="0" i="0" u="none" strike="noStrike" baseline="0" dirty="0" smtClean="0">
                <a:latin typeface="TimesNewRomanPSMT"/>
              </a:rPr>
              <a:t>MOV 2, 1 ; </a:t>
            </a:r>
            <a:r>
              <a:rPr lang="ru-RU" b="0" i="0" u="none" strike="noStrike" baseline="0" dirty="0" err="1" smtClean="0">
                <a:latin typeface="TimesNewRomanPSMT"/>
              </a:rPr>
              <a:t>переслати</a:t>
            </a:r>
            <a:r>
              <a:rPr lang="ru-RU" b="0" i="0" u="none" strike="noStrike" baseline="0" dirty="0" smtClean="0">
                <a:latin typeface="TimesNewRomanPSMT"/>
              </a:rPr>
              <a:t> у </a:t>
            </a:r>
            <a:r>
              <a:rPr lang="ru-RU" b="0" i="0" u="none" strike="noStrike" baseline="0" dirty="0" err="1" smtClean="0">
                <a:latin typeface="TimesNewRomanPSMT"/>
              </a:rPr>
              <a:t>комірку</a:t>
            </a:r>
            <a:r>
              <a:rPr lang="ru-RU" b="0" i="0" u="none" strike="noStrike" baseline="0" dirty="0" smtClean="0">
                <a:latin typeface="TimesNewRomanPSMT"/>
              </a:rPr>
              <a:t> 2 байт з </a:t>
            </a:r>
            <a:r>
              <a:rPr lang="ru-RU" b="0" i="0" u="none" strike="noStrike" baseline="0" dirty="0" err="1" smtClean="0">
                <a:latin typeface="TimesNewRomanPSMT"/>
              </a:rPr>
              <a:t>комірки</a:t>
            </a:r>
            <a:r>
              <a:rPr lang="ru-RU" b="0" i="0" u="none" strike="noStrike" baseline="0" dirty="0" smtClean="0">
                <a:latin typeface="TimesNewRomanPSMT"/>
              </a:rPr>
              <a:t> 1.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2) MOV @R0, A ; з А у </a:t>
            </a:r>
            <a:r>
              <a:rPr lang="ru-RU" b="0" i="0" u="none" strike="noStrike" baseline="0" dirty="0" err="1" smtClean="0">
                <a:latin typeface="TimesNewRomanPSMT"/>
              </a:rPr>
              <a:t>комірку</a:t>
            </a:r>
            <a:r>
              <a:rPr lang="ru-RU" b="0" i="0" u="none" strike="noStrike" baseline="0" dirty="0" smtClean="0">
                <a:latin typeface="TimesNewRomanPSMT"/>
              </a:rPr>
              <a:t> РПД, адреса </a:t>
            </a:r>
            <a:r>
              <a:rPr lang="ru-RU" b="0" i="0" u="none" strike="noStrike" baseline="0" dirty="0" err="1" smtClean="0">
                <a:latin typeface="TimesNewRomanPSMT"/>
              </a:rPr>
              <a:t>якої</a:t>
            </a:r>
            <a:r>
              <a:rPr lang="ru-RU" b="0" i="0" u="none" strike="noStrike" baseline="0" dirty="0" smtClean="0">
                <a:latin typeface="TimesNewRomanPSMT"/>
              </a:rPr>
              <a:t> в R0.</a:t>
            </a:r>
          </a:p>
          <a:p>
            <a:r>
              <a:rPr lang="pt-BR" b="0" i="0" u="none" strike="noStrike" baseline="0" dirty="0" smtClean="0">
                <a:latin typeface="TimesNewRomanPSMT"/>
              </a:rPr>
              <a:t>3) MOV R3, #8ВH ; R3 </a:t>
            </a:r>
            <a:r>
              <a:rPr lang="pt-BR" b="0" i="0" u="none" strike="noStrike" baseline="0" dirty="0" smtClean="0">
                <a:latin typeface="ArialMT"/>
              </a:rPr>
              <a:t>← </a:t>
            </a:r>
            <a:r>
              <a:rPr lang="pt-BR" b="0" i="0" u="none" strike="noStrike" baseline="0" dirty="0" smtClean="0">
                <a:latin typeface="TimesNewRomanPSMT"/>
              </a:rPr>
              <a:t>8ВН.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68991" y="324669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u="none" strike="noStrike" baseline="0" dirty="0" err="1" smtClean="0">
                <a:latin typeface="TimesNewRomanPSMT"/>
              </a:rPr>
              <a:t>Можна</a:t>
            </a:r>
            <a:r>
              <a:rPr lang="ru-RU" b="1" u="none" strike="noStrike" baseline="0" dirty="0" smtClean="0">
                <a:latin typeface="TimesNewRomanPSMT"/>
              </a:rPr>
              <a:t> </a:t>
            </a:r>
            <a:r>
              <a:rPr lang="ru-RU" b="1" u="none" strike="noStrike" baseline="0" dirty="0" err="1" smtClean="0">
                <a:latin typeface="TimesNewRomanPSMT"/>
              </a:rPr>
              <a:t>виділити</a:t>
            </a:r>
            <a:r>
              <a:rPr lang="ru-RU" b="1" u="none" strike="noStrike" baseline="0" dirty="0" smtClean="0">
                <a:latin typeface="TimesNewRomanPSMT"/>
              </a:rPr>
              <a:t> три </a:t>
            </a:r>
            <a:r>
              <a:rPr lang="ru-RU" b="1" u="none" strike="noStrike" baseline="0" dirty="0" err="1" smtClean="0">
                <a:latin typeface="TimesNewRomanPSMT"/>
              </a:rPr>
              <a:t>типи</a:t>
            </a:r>
            <a:r>
              <a:rPr lang="ru-RU" b="1" u="none" strike="noStrike" baseline="0" dirty="0" smtClean="0">
                <a:latin typeface="TimesNewRomanPSMT"/>
              </a:rPr>
              <a:t> команд </a:t>
            </a:r>
            <a:r>
              <a:rPr lang="ru-RU" b="1" u="none" strike="noStrike" baseline="0" dirty="0" err="1" smtClean="0">
                <a:latin typeface="TimesNewRomanPSMT"/>
              </a:rPr>
              <a:t>пересилки</a:t>
            </a:r>
            <a:r>
              <a:rPr lang="ru-RU" b="1" u="none" strike="noStrike" baseline="0" dirty="0" smtClean="0">
                <a:latin typeface="TimesNewRomanPSMT"/>
              </a:rPr>
              <a:t>:</a:t>
            </a:r>
          </a:p>
          <a:p>
            <a:r>
              <a:rPr lang="uk-UA" b="1" i="1" u="none" strike="noStrike" baseline="0" dirty="0" smtClean="0">
                <a:latin typeface="TimesNewRomanPSMT"/>
              </a:rPr>
              <a:t>– пересилки даних в РПД;</a:t>
            </a:r>
          </a:p>
          <a:p>
            <a:r>
              <a:rPr lang="uk-UA" b="1" i="1" u="none" strike="noStrike" baseline="0" dirty="0" smtClean="0">
                <a:latin typeface="TimesNewRomanPSMT"/>
              </a:rPr>
              <a:t>– пересилки даних у ЗПД;</a:t>
            </a:r>
          </a:p>
          <a:p>
            <a:r>
              <a:rPr lang="uk-UA" b="1" i="1" u="none" strike="noStrike" baseline="0" dirty="0" smtClean="0">
                <a:latin typeface="TimesNewRomanPSMT"/>
              </a:rPr>
              <a:t>– читання даних з ВПП.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320828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8173" y="1305342"/>
            <a:ext cx="806582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u="none" strike="noStrike" baseline="0" dirty="0" smtClean="0">
                <a:latin typeface="TimesNewRomanPS-ItalicMT"/>
              </a:rPr>
              <a:t>Команди роботи із </a:t>
            </a:r>
            <a:r>
              <a:rPr lang="uk-UA" b="1" i="1" u="none" strike="noStrike" baseline="0" dirty="0" err="1" smtClean="0">
                <a:latin typeface="TimesNewRomanPS-ItalicMT"/>
              </a:rPr>
              <a:t>стеком</a:t>
            </a:r>
            <a:r>
              <a:rPr lang="uk-UA" b="1" i="1" u="none" strike="noStrike" baseline="0" dirty="0" smtClean="0">
                <a:latin typeface="TimesNewRomanPS-ItalicMT"/>
              </a:rPr>
              <a:t>: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PUSH </a:t>
            </a:r>
            <a:r>
              <a:rPr lang="ru-RU" b="0" i="0" u="none" strike="noStrike" baseline="0" dirty="0" err="1" smtClean="0">
                <a:latin typeface="TimesNewRomanPSMT"/>
              </a:rPr>
              <a:t>adr</a:t>
            </a:r>
            <a:r>
              <a:rPr lang="ru-RU" b="0" i="0" u="none" strike="noStrike" baseline="0" dirty="0" smtClean="0">
                <a:latin typeface="TimesNewRomanPSMT"/>
              </a:rPr>
              <a:t> ; </a:t>
            </a:r>
            <a:r>
              <a:rPr lang="ru-RU" b="0" i="0" u="none" strike="noStrike" baseline="0" dirty="0" err="1" smtClean="0">
                <a:latin typeface="TimesNewRomanPSMT"/>
              </a:rPr>
              <a:t>завантажити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прямоадресований</a:t>
            </a:r>
            <a:r>
              <a:rPr lang="ru-RU" b="0" i="0" u="none" strike="noStrike" baseline="0" dirty="0" smtClean="0">
                <a:latin typeface="TimesNewRomanPSMT"/>
              </a:rPr>
              <a:t> операнд в стек;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POP </a:t>
            </a:r>
            <a:r>
              <a:rPr lang="ru-RU" b="0" i="0" u="none" strike="noStrike" baseline="0" dirty="0" err="1" smtClean="0">
                <a:latin typeface="TimesNewRomanPSMT"/>
              </a:rPr>
              <a:t>adr</a:t>
            </a:r>
            <a:r>
              <a:rPr lang="ru-RU" b="0" i="0" u="none" strike="noStrike" baseline="0" dirty="0" smtClean="0">
                <a:latin typeface="TimesNewRomanPSMT"/>
              </a:rPr>
              <a:t> ; </a:t>
            </a:r>
            <a:r>
              <a:rPr lang="ru-RU" b="0" i="0" u="none" strike="noStrike" baseline="0" dirty="0" err="1" smtClean="0">
                <a:latin typeface="TimesNewRomanPSMT"/>
              </a:rPr>
              <a:t>вивантажити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значення</a:t>
            </a:r>
            <a:r>
              <a:rPr lang="ru-RU" b="0" i="0" u="none" strike="noStrike" baseline="0" dirty="0" smtClean="0">
                <a:latin typeface="TimesNewRomanPSMT"/>
              </a:rPr>
              <a:t> операнда </a:t>
            </a:r>
            <a:r>
              <a:rPr lang="ru-RU" b="0" i="0" u="none" strike="noStrike" baseline="0" dirty="0" err="1" smtClean="0">
                <a:latin typeface="TimesNewRomanPSMT"/>
              </a:rPr>
              <a:t>із</a:t>
            </a:r>
            <a:r>
              <a:rPr lang="ru-RU" b="0" i="0" u="none" strike="noStrike" baseline="0" dirty="0" smtClean="0">
                <a:latin typeface="TimesNewRomanPSMT"/>
              </a:rPr>
              <a:t> стека у прямо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адресовану комірку.</a:t>
            </a:r>
          </a:p>
          <a:p>
            <a:endParaRPr lang="uk-UA" b="0" i="0" u="none" strike="noStrike" baseline="0" dirty="0" smtClean="0">
              <a:latin typeface="TimesNewRomanPSMT"/>
            </a:endParaRPr>
          </a:p>
          <a:p>
            <a:r>
              <a:rPr lang="uk-UA" b="1" i="0" u="none" strike="noStrike" baseline="0" dirty="0" smtClean="0">
                <a:latin typeface="TimesNewRomanPSMT"/>
              </a:rPr>
              <a:t>Приклад: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1) PUSH 1 ; </a:t>
            </a:r>
            <a:r>
              <a:rPr lang="ru-RU" b="0" i="0" u="none" strike="noStrike" baseline="0" dirty="0" err="1" smtClean="0">
                <a:latin typeface="TimesNewRomanPSMT"/>
              </a:rPr>
              <a:t>завантажити</a:t>
            </a:r>
            <a:r>
              <a:rPr lang="ru-RU" b="0" i="0" u="none" strike="noStrike" baseline="0" dirty="0" smtClean="0">
                <a:latin typeface="TimesNewRomanPSMT"/>
              </a:rPr>
              <a:t> стек </a:t>
            </a:r>
            <a:r>
              <a:rPr lang="ru-RU" b="0" i="0" u="none" strike="noStrike" baseline="0" dirty="0" err="1" smtClean="0">
                <a:latin typeface="TimesNewRomanPSMT"/>
              </a:rPr>
              <a:t>значенням</a:t>
            </a:r>
            <a:r>
              <a:rPr lang="ru-RU" b="0" i="0" u="none" strike="noStrike" baseline="0" dirty="0" smtClean="0">
                <a:latin typeface="TimesNewRomanPSMT"/>
              </a:rPr>
              <a:t> з РПД за </a:t>
            </a:r>
            <a:r>
              <a:rPr lang="ru-RU" b="0" i="0" u="none" strike="noStrike" baseline="0" dirty="0" err="1" smtClean="0">
                <a:latin typeface="TimesNewRomanPSMT"/>
              </a:rPr>
              <a:t>адресою</a:t>
            </a:r>
            <a:r>
              <a:rPr lang="ru-RU" b="0" i="0" u="none" strike="noStrike" baseline="0" dirty="0" smtClean="0">
                <a:latin typeface="TimesNewRomanPSMT"/>
              </a:rPr>
              <a:t> 1Н.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2) </a:t>
            </a:r>
            <a:r>
              <a:rPr lang="ru-RU" b="0" i="0" u="none" strike="noStrike" baseline="0" dirty="0" err="1" smtClean="0">
                <a:latin typeface="TimesNewRomanPSMT"/>
              </a:rPr>
              <a:t>завантажити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значенням</a:t>
            </a:r>
            <a:r>
              <a:rPr lang="ru-RU" b="0" i="0" u="none" strike="noStrike" baseline="0" dirty="0" smtClean="0">
                <a:latin typeface="TimesNewRomanPSMT"/>
              </a:rPr>
              <a:t> 10Н: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MOV A, #10H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MOV ACC, #10H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XCH A, 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r>
              <a:rPr lang="en-US" b="0" i="0" u="none" strike="noStrike" baseline="0" dirty="0" smtClean="0">
                <a:latin typeface="TimesNewRomanPSMT"/>
              </a:rPr>
              <a:t> ; </a:t>
            </a:r>
            <a:r>
              <a:rPr lang="uk-UA" b="0" i="0" u="none" strike="noStrike" baseline="0" dirty="0" smtClean="0">
                <a:latin typeface="TimesNewRomanPSMT"/>
              </a:rPr>
              <a:t>команда обміну </a:t>
            </a:r>
            <a:r>
              <a:rPr lang="en-US" b="0" i="0" u="none" strike="noStrike" baseline="0" dirty="0" smtClean="0">
                <a:latin typeface="TimesNewRomanPSMT"/>
              </a:rPr>
              <a:t>A &lt;-&gt; 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r>
              <a:rPr lang="en-US" b="0" i="0" u="none" strike="noStrike" baseline="0" dirty="0" smtClean="0">
                <a:latin typeface="TimesNewRomanPSMT"/>
              </a:rPr>
              <a:t> (</a:t>
            </a:r>
            <a:r>
              <a:rPr lang="en-US" b="0" i="0" u="none" strike="noStrike" baseline="0" dirty="0" err="1" smtClean="0">
                <a:latin typeface="TimesNewRomanPSMT"/>
              </a:rPr>
              <a:t>src</a:t>
            </a:r>
            <a:r>
              <a:rPr lang="en-US" b="0" i="0" u="none" strike="noStrike" baseline="0" dirty="0" smtClean="0">
                <a:latin typeface="TimesNewRomanPSMT"/>
              </a:rPr>
              <a:t>=Rn, 7 A 0 @</a:t>
            </a:r>
            <a:r>
              <a:rPr lang="en-US" b="0" i="0" u="none" strike="noStrike" baseline="0" dirty="0" err="1" smtClean="0">
                <a:latin typeface="TimesNewRomanPSMT"/>
              </a:rPr>
              <a:t>Ri</a:t>
            </a:r>
            <a:r>
              <a:rPr lang="en-US" b="0" i="0" u="none" strike="noStrike" baseline="0" dirty="0" smtClean="0">
                <a:latin typeface="TimesNewRomanPSMT"/>
              </a:rPr>
              <a:t>, </a:t>
            </a:r>
            <a:r>
              <a:rPr lang="en-US" b="0" i="0" u="none" strike="noStrike" baseline="0" dirty="0" err="1" smtClean="0">
                <a:latin typeface="TimesNewRomanPSMT"/>
              </a:rPr>
              <a:t>adr</a:t>
            </a:r>
            <a:r>
              <a:rPr lang="en-US" b="0" i="0" u="none" strike="noStrike" baseline="0" dirty="0" smtClean="0">
                <a:latin typeface="TimesNewRomanPSMT"/>
              </a:rPr>
              <a:t>);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SWAP A ; </a:t>
            </a:r>
            <a:r>
              <a:rPr lang="ru-RU" b="0" i="0" u="none" strike="noStrike" baseline="0" dirty="0" err="1" smtClean="0">
                <a:latin typeface="TimesNewRomanPSMT"/>
              </a:rPr>
              <a:t>обмін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тетрад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акумулятора</a:t>
            </a:r>
            <a:r>
              <a:rPr lang="ru-RU" b="0" i="0" u="none" strike="noStrike" baseline="0" dirty="0" smtClean="0">
                <a:latin typeface="TimesNewRomanPSMT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414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1946" y="342923"/>
            <a:ext cx="1020852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u="none" strike="noStrike" baseline="0" dirty="0" smtClean="0">
                <a:latin typeface="TimesNewRomanPSMT"/>
              </a:rPr>
              <a:t>Б) </a:t>
            </a:r>
            <a:r>
              <a:rPr lang="ru-RU" b="1" i="0" u="none" strike="noStrike" baseline="0" dirty="0" err="1" smtClean="0">
                <a:latin typeface="TimesNewRomanPSMT"/>
              </a:rPr>
              <a:t>Команди</a:t>
            </a:r>
            <a:r>
              <a:rPr lang="ru-RU" b="1" i="0" u="none" strike="noStrike" baseline="0" dirty="0" smtClean="0">
                <a:latin typeface="TimesNewRomanPSMT"/>
              </a:rPr>
              <a:t> </a:t>
            </a:r>
            <a:r>
              <a:rPr lang="ru-RU" b="1" i="0" u="none" strike="noStrike" baseline="0" dirty="0" err="1" smtClean="0">
                <a:latin typeface="TimesNewRomanPSMT"/>
              </a:rPr>
              <a:t>пересилки</a:t>
            </a:r>
            <a:r>
              <a:rPr lang="ru-RU" b="1" i="0" u="none" strike="noStrike" baseline="0" dirty="0" smtClean="0">
                <a:latin typeface="TimesNewRomanPSMT"/>
              </a:rPr>
              <a:t> </a:t>
            </a:r>
            <a:r>
              <a:rPr lang="ru-RU" b="1" i="0" u="none" strike="noStrike" baseline="0" dirty="0" err="1" smtClean="0">
                <a:latin typeface="TimesNewRomanPSMT"/>
              </a:rPr>
              <a:t>даних</a:t>
            </a:r>
            <a:r>
              <a:rPr lang="ru-RU" b="1" i="0" u="none" strike="noStrike" baseline="0" dirty="0" smtClean="0">
                <a:latin typeface="TimesNewRomanPSMT"/>
              </a:rPr>
              <a:t> у ЗПД.</a:t>
            </a:r>
          </a:p>
          <a:p>
            <a:r>
              <a:rPr lang="ru-RU" b="0" i="0" u="none" strike="noStrike" baseline="0" dirty="0" err="1" smtClean="0">
                <a:latin typeface="TimesNewRomanPSMT"/>
              </a:rPr>
              <a:t>Якщо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використовується</a:t>
            </a:r>
            <a:r>
              <a:rPr lang="ru-RU" b="0" i="0" u="none" strike="noStrike" baseline="0" dirty="0" smtClean="0">
                <a:latin typeface="TimesNewRomanPSMT"/>
              </a:rPr>
              <a:t> 16-розрядна </a:t>
            </a:r>
            <a:r>
              <a:rPr lang="ru-RU" b="0" i="0" u="none" strike="noStrike" baseline="0" dirty="0" err="1" smtClean="0">
                <a:latin typeface="TimesNewRomanPSMT"/>
              </a:rPr>
              <a:t>адресація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комірок</a:t>
            </a:r>
            <a:r>
              <a:rPr lang="ru-RU" b="0" i="0" u="none" strike="noStrike" baseline="0" dirty="0" smtClean="0">
                <a:latin typeface="TimesNewRomanPSMT"/>
              </a:rPr>
              <a:t> ЗПД, то </a:t>
            </a:r>
            <a:r>
              <a:rPr lang="ru-RU" b="0" i="0" u="none" strike="noStrike" baseline="0" dirty="0" err="1" smtClean="0">
                <a:latin typeface="TimesNewRomanPSMT"/>
              </a:rPr>
              <a:t>команди</a:t>
            </a:r>
            <a:endParaRPr lang="ru-RU" b="0" i="0" u="none" strike="noStrike" baseline="0" dirty="0" smtClean="0">
              <a:latin typeface="TimesNewRomanPSMT"/>
            </a:endParaRPr>
          </a:p>
          <a:p>
            <a:r>
              <a:rPr lang="uk-UA" b="0" i="0" u="none" strike="noStrike" baseline="0" dirty="0" smtClean="0">
                <a:latin typeface="TimesNewRomanPSMT"/>
              </a:rPr>
              <a:t>пересилки: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MOVX A, @DPTR ; A </a:t>
            </a:r>
            <a:r>
              <a:rPr lang="en-US" b="0" i="0" u="none" strike="noStrike" baseline="0" dirty="0" smtClean="0">
                <a:latin typeface="ArialMT"/>
              </a:rPr>
              <a:t>← </a:t>
            </a:r>
            <a:r>
              <a:rPr lang="uk-UA" b="0" i="0" u="none" strike="noStrike" baseline="0" dirty="0" smtClean="0">
                <a:latin typeface="TimesNewRomanPSMT"/>
              </a:rPr>
              <a:t>вміст комірки з </a:t>
            </a:r>
            <a:r>
              <a:rPr lang="uk-UA" b="0" i="0" u="none" strike="noStrike" baseline="0" dirty="0" err="1" smtClean="0">
                <a:latin typeface="TimesNewRomanPSMT"/>
              </a:rPr>
              <a:t>адресою</a:t>
            </a:r>
            <a:r>
              <a:rPr lang="uk-UA" b="0" i="0" u="none" strike="noStrike" baseline="0" dirty="0" smtClean="0">
                <a:latin typeface="TimesNewRomanPSMT"/>
              </a:rPr>
              <a:t> в </a:t>
            </a:r>
            <a:r>
              <a:rPr lang="en-US" b="0" i="0" u="none" strike="noStrike" baseline="0" dirty="0" smtClean="0">
                <a:latin typeface="TimesNewRomanPSMT"/>
              </a:rPr>
              <a:t>DPTR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MOVX @DPTR, А ; у </a:t>
            </a:r>
            <a:r>
              <a:rPr lang="ru-RU" b="0" i="0" u="none" strike="noStrike" baseline="0" dirty="0" err="1" smtClean="0">
                <a:latin typeface="TimesNewRomanPSMT"/>
              </a:rPr>
              <a:t>зворотному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напрямку</a:t>
            </a:r>
            <a:endParaRPr lang="ru-RU" b="0" i="0" u="none" strike="noStrike" baseline="0" dirty="0" smtClean="0">
              <a:latin typeface="TimesNewRomanPSMT"/>
            </a:endParaRPr>
          </a:p>
          <a:p>
            <a:r>
              <a:rPr lang="ru-RU" b="0" i="0" u="none" strike="noStrike" baseline="0" dirty="0" smtClean="0">
                <a:latin typeface="TimesNewRomanPSMT"/>
              </a:rPr>
              <a:t>Для </a:t>
            </a:r>
            <a:r>
              <a:rPr lang="ru-RU" b="0" i="0" u="none" strike="noStrike" baseline="0" dirty="0" err="1" smtClean="0">
                <a:latin typeface="TimesNewRomanPSMT"/>
              </a:rPr>
              <a:t>завантаження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регістра</a:t>
            </a:r>
            <a:r>
              <a:rPr lang="ru-RU" b="0" i="0" u="none" strike="noStrike" baseline="0" dirty="0" smtClean="0">
                <a:latin typeface="TimesNewRomanPSMT"/>
              </a:rPr>
              <a:t> DPTR </a:t>
            </a:r>
            <a:r>
              <a:rPr lang="ru-RU" b="0" i="0" u="none" strike="noStrike" baseline="0" dirty="0" err="1" smtClean="0">
                <a:latin typeface="TimesNewRomanPSMT"/>
              </a:rPr>
              <a:t>використовують</a:t>
            </a:r>
            <a:r>
              <a:rPr lang="ru-RU" b="0" i="0" u="none" strike="noStrike" baseline="0" dirty="0" smtClean="0">
                <a:latin typeface="TimesNewRomanPSMT"/>
              </a:rPr>
              <a:t> команду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MOV DPTR, #data16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В </a:t>
            </a:r>
            <a:r>
              <a:rPr lang="ru-RU" b="0" i="0" u="none" strike="noStrike" baseline="0" dirty="0" err="1" smtClean="0">
                <a:latin typeface="TimesNewRomanPSMT"/>
              </a:rPr>
              <a:t>разі</a:t>
            </a:r>
            <a:r>
              <a:rPr lang="ru-RU" b="0" i="0" u="none" strike="noStrike" baseline="0" dirty="0" smtClean="0">
                <a:latin typeface="TimesNewRomanPSMT"/>
              </a:rPr>
              <a:t> 8-разрядної </a:t>
            </a:r>
            <a:r>
              <a:rPr lang="ru-RU" b="0" i="0" u="none" strike="noStrike" baseline="0" dirty="0" err="1" smtClean="0">
                <a:latin typeface="TimesNewRomanPSMT"/>
              </a:rPr>
              <a:t>адресації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комірок</a:t>
            </a:r>
            <a:r>
              <a:rPr lang="ru-RU" b="0" i="0" u="none" strike="noStrike" baseline="0" dirty="0" smtClean="0">
                <a:latin typeface="TimesNewRomanPSMT"/>
              </a:rPr>
              <a:t> ЗПД </a:t>
            </a:r>
            <a:r>
              <a:rPr lang="ru-RU" b="0" i="0" u="none" strike="noStrike" baseline="0" dirty="0" err="1" smtClean="0">
                <a:latin typeface="TimesNewRomanPSMT"/>
              </a:rPr>
              <a:t>використовують</a:t>
            </a:r>
            <a:r>
              <a:rPr lang="ru-RU" b="0" i="0" u="none" strike="noStrike" baseline="0" dirty="0" smtClean="0">
                <a:latin typeface="TimesNewRomanPSMT"/>
              </a:rPr>
              <a:t> команду:</a:t>
            </a:r>
          </a:p>
          <a:p>
            <a:r>
              <a:rPr lang="pt-BR" b="0" i="0" u="none" strike="noStrike" baseline="0" dirty="0" smtClean="0">
                <a:latin typeface="TimesNewRomanPSMT"/>
              </a:rPr>
              <a:t>MOVX A, @Ri ; A </a:t>
            </a:r>
            <a:r>
              <a:rPr lang="pt-BR" b="0" i="0" u="none" strike="noStrike" baseline="0" dirty="0" smtClean="0">
                <a:latin typeface="ArialMT"/>
              </a:rPr>
              <a:t>← </a:t>
            </a:r>
            <a:r>
              <a:rPr lang="pt-BR" b="0" i="0" u="none" strike="noStrike" baseline="0" dirty="0" smtClean="0">
                <a:latin typeface="TimesNewRomanPSMT"/>
              </a:rPr>
              <a:t>@Ri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MOVX @</a:t>
            </a:r>
            <a:r>
              <a:rPr lang="en-US" b="0" i="0" u="none" strike="noStrike" baseline="0" dirty="0" err="1" smtClean="0">
                <a:latin typeface="TimesNewRomanPSMT"/>
              </a:rPr>
              <a:t>Ri</a:t>
            </a:r>
            <a:r>
              <a:rPr lang="en-US" b="0" i="0" u="none" strike="noStrike" baseline="0" dirty="0" smtClean="0">
                <a:latin typeface="TimesNewRomanPSMT"/>
              </a:rPr>
              <a:t>, A ; </a:t>
            </a:r>
            <a:r>
              <a:rPr lang="uk-UA" b="0" i="0" u="none" strike="noStrike" baseline="0" dirty="0" smtClean="0">
                <a:latin typeface="TimesNewRomanPSMT"/>
              </a:rPr>
              <a:t>при цьому </a:t>
            </a:r>
            <a:r>
              <a:rPr lang="en-US" b="0" i="0" u="none" strike="noStrike" baseline="0" dirty="0" err="1" smtClean="0">
                <a:latin typeface="TimesNewRomanPSMT"/>
              </a:rPr>
              <a:t>Ri</a:t>
            </a:r>
            <a:r>
              <a:rPr lang="en-US" b="0" i="0" u="none" strike="noStrike" baseline="0" dirty="0" smtClean="0">
                <a:latin typeface="TimesNewRomanPSMT"/>
              </a:rPr>
              <a:t> </a:t>
            </a:r>
            <a:r>
              <a:rPr lang="uk-UA" b="0" i="0" u="none" strike="noStrike" baseline="0" dirty="0" smtClean="0">
                <a:latin typeface="TimesNewRomanPSMT"/>
              </a:rPr>
              <a:t>має 8-розрядна адресу комірки ЗПД.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В) </a:t>
            </a:r>
            <a:r>
              <a:rPr lang="ru-RU" b="1" i="0" u="none" strike="noStrike" baseline="0" dirty="0" err="1" smtClean="0">
                <a:latin typeface="TimesNewRomanPSMT"/>
              </a:rPr>
              <a:t>Команди</a:t>
            </a:r>
            <a:r>
              <a:rPr lang="ru-RU" b="1" i="0" u="none" strike="noStrike" baseline="0" dirty="0" smtClean="0">
                <a:latin typeface="TimesNewRomanPSMT"/>
              </a:rPr>
              <a:t> </a:t>
            </a:r>
            <a:r>
              <a:rPr lang="ru-RU" b="1" i="0" u="none" strike="noStrike" baseline="0" dirty="0" err="1" smtClean="0">
                <a:latin typeface="TimesNewRomanPSMT"/>
              </a:rPr>
              <a:t>читання</a:t>
            </a:r>
            <a:r>
              <a:rPr lang="ru-RU" b="1" i="0" u="none" strike="noStrike" baseline="0" dirty="0" smtClean="0">
                <a:latin typeface="TimesNewRomanPSMT"/>
              </a:rPr>
              <a:t> </a:t>
            </a:r>
            <a:r>
              <a:rPr lang="ru-RU" b="1" i="0" u="none" strike="noStrike" baseline="0" dirty="0" err="1" smtClean="0">
                <a:latin typeface="TimesNewRomanPSMT"/>
              </a:rPr>
              <a:t>інформації</a:t>
            </a:r>
            <a:r>
              <a:rPr lang="ru-RU" b="1" i="0" u="none" strike="noStrike" baseline="0" dirty="0" smtClean="0">
                <a:latin typeface="TimesNewRomanPSMT"/>
              </a:rPr>
              <a:t> з ЗПП (</a:t>
            </a:r>
            <a:r>
              <a:rPr lang="ru-RU" b="1" i="0" u="none" strike="noStrike" baseline="0" dirty="0" err="1" smtClean="0">
                <a:latin typeface="TimesNewRomanPSMT"/>
              </a:rPr>
              <a:t>або</a:t>
            </a:r>
            <a:r>
              <a:rPr lang="ru-RU" b="1" i="0" u="none" strike="noStrike" baseline="0" dirty="0" smtClean="0">
                <a:latin typeface="TimesNewRomanPSMT"/>
              </a:rPr>
              <a:t> РПП, </a:t>
            </a:r>
            <a:r>
              <a:rPr lang="ru-RU" b="1" i="0" u="none" strike="noStrike" baseline="0" dirty="0" err="1" smtClean="0">
                <a:latin typeface="TimesNewRomanPSMT"/>
              </a:rPr>
              <a:t>якщо</a:t>
            </a:r>
            <a:r>
              <a:rPr lang="ru-RU" b="1" i="0" u="none" strike="noStrike" baseline="0" dirty="0" smtClean="0">
                <a:latin typeface="TimesNewRomanPSMT"/>
              </a:rPr>
              <a:t> ЕА=1).</a:t>
            </a:r>
          </a:p>
          <a:p>
            <a:r>
              <a:rPr lang="pt-BR" b="0" i="0" u="none" strike="noStrike" baseline="0" dirty="0" smtClean="0">
                <a:latin typeface="TimesNewRomanPSMT"/>
              </a:rPr>
              <a:t>MOVC A @A+PC ; A </a:t>
            </a:r>
            <a:r>
              <a:rPr lang="pt-BR" b="0" i="0" u="none" strike="noStrike" baseline="0" dirty="0" smtClean="0">
                <a:latin typeface="ArialMT"/>
              </a:rPr>
              <a:t>← </a:t>
            </a:r>
            <a:r>
              <a:rPr lang="pt-BR" b="0" i="0" u="none" strike="noStrike" baseline="0" dirty="0" smtClean="0">
                <a:latin typeface="TimesNewRomanPSMT"/>
              </a:rPr>
              <a:t>@A+PC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MOVC A @A+DPTR ; A </a:t>
            </a:r>
            <a:r>
              <a:rPr lang="ru-RU" b="0" i="0" u="none" strike="noStrike" baseline="0" dirty="0" smtClean="0">
                <a:latin typeface="ArialMT"/>
              </a:rPr>
              <a:t>← </a:t>
            </a:r>
            <a:r>
              <a:rPr lang="ru-RU" b="0" i="0" u="none" strike="noStrike" baseline="0" dirty="0" smtClean="0">
                <a:latin typeface="TimesNewRomanPSMT"/>
              </a:rPr>
              <a:t>@A+DPTR в </a:t>
            </a:r>
            <a:r>
              <a:rPr lang="ru-RU" b="0" i="0" u="none" strike="noStrike" baseline="0" dirty="0" err="1" smtClean="0">
                <a:latin typeface="TimesNewRomanPSMT"/>
              </a:rPr>
              <a:t>акумулятор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завантажується</a:t>
            </a:r>
            <a:endParaRPr lang="ru-RU" b="0" i="0" u="none" strike="noStrike" baseline="0" dirty="0" smtClean="0">
              <a:latin typeface="TimesNewRomanPSMT"/>
            </a:endParaRPr>
          </a:p>
          <a:p>
            <a:r>
              <a:rPr lang="ru-RU" b="0" i="0" u="none" strike="noStrike" baseline="0" dirty="0" err="1" smtClean="0">
                <a:latin typeface="TimesNewRomanPSMT"/>
              </a:rPr>
              <a:t>значення</a:t>
            </a:r>
            <a:r>
              <a:rPr lang="ru-RU" b="0" i="0" u="none" strike="noStrike" baseline="0" dirty="0" smtClean="0">
                <a:latin typeface="TimesNewRomanPSMT"/>
              </a:rPr>
              <a:t> з </a:t>
            </a:r>
            <a:r>
              <a:rPr lang="ru-RU" b="0" i="0" u="none" strike="noStrike" baseline="0" dirty="0" err="1" smtClean="0">
                <a:latin typeface="TimesNewRomanPSMT"/>
              </a:rPr>
              <a:t>комірки</a:t>
            </a:r>
            <a:r>
              <a:rPr lang="ru-RU" b="0" i="0" u="none" strike="noStrike" baseline="0" dirty="0" smtClean="0">
                <a:latin typeface="TimesNewRomanPSMT"/>
              </a:rPr>
              <a:t> ПЗП, адреса </a:t>
            </a:r>
            <a:r>
              <a:rPr lang="ru-RU" b="0" i="0" u="none" strike="noStrike" baseline="0" dirty="0" err="1" smtClean="0">
                <a:latin typeface="TimesNewRomanPSMT"/>
              </a:rPr>
              <a:t>якої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визначається</a:t>
            </a:r>
            <a:r>
              <a:rPr lang="ru-RU" b="0" i="0" u="none" strike="noStrike" baseline="0" dirty="0" smtClean="0">
                <a:latin typeface="TimesNewRomanPSMT"/>
              </a:rPr>
              <a:t> як сума А+РС </a:t>
            </a:r>
            <a:r>
              <a:rPr lang="ru-RU" b="0" i="0" u="none" strike="noStrike" baseline="0" dirty="0" err="1" smtClean="0">
                <a:latin typeface="TimesNewRomanPSMT"/>
              </a:rPr>
              <a:t>або</a:t>
            </a:r>
            <a:endParaRPr lang="ru-RU" b="0" i="0" u="none" strike="noStrike" baseline="0" dirty="0" smtClean="0">
              <a:latin typeface="TimesNewRomanPSMT"/>
            </a:endParaRPr>
          </a:p>
          <a:p>
            <a:r>
              <a:rPr lang="en-US" b="0" i="0" u="none" strike="noStrike" baseline="0" dirty="0" smtClean="0">
                <a:latin typeface="TimesNewRomanPSMT"/>
              </a:rPr>
              <a:t>A+DPTR.</a:t>
            </a:r>
          </a:p>
          <a:p>
            <a:r>
              <a:rPr lang="ru-RU" b="1" i="0" u="none" strike="noStrike" baseline="0" dirty="0" smtClean="0">
                <a:latin typeface="TimesNewRomanPSMT"/>
              </a:rPr>
              <a:t>Приклад:</a:t>
            </a:r>
            <a:r>
              <a:rPr lang="ru-RU" b="0" i="0" u="none" strike="noStrike" baseline="0" dirty="0" smtClean="0">
                <a:latin typeface="TimesNewRomanPSMT"/>
              </a:rPr>
              <a:t> 1) </a:t>
            </a:r>
            <a:r>
              <a:rPr lang="ru-RU" b="0" i="0" u="none" strike="noStrike" baseline="0" dirty="0" err="1" smtClean="0">
                <a:latin typeface="TimesNewRomanPSMT"/>
              </a:rPr>
              <a:t>прочитати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вміст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комірки</a:t>
            </a:r>
            <a:r>
              <a:rPr lang="ru-RU" b="0" i="0" u="none" strike="noStrike" baseline="0" dirty="0" smtClean="0">
                <a:latin typeface="TimesNewRomanPSMT"/>
              </a:rPr>
              <a:t> ПП, </a:t>
            </a:r>
            <a:r>
              <a:rPr lang="ru-RU" b="0" i="0" u="none" strike="noStrike" baseline="0" dirty="0" err="1" smtClean="0">
                <a:latin typeface="TimesNewRomanPSMT"/>
              </a:rPr>
              <a:t>розташованої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услід</a:t>
            </a:r>
            <a:endParaRPr lang="ru-RU" b="0" i="0" u="none" strike="noStrike" baseline="0" dirty="0" smtClean="0">
              <a:latin typeface="TimesNewRomanPSMT"/>
            </a:endParaRPr>
          </a:p>
          <a:p>
            <a:r>
              <a:rPr lang="uk-UA" b="0" i="0" u="none" strike="noStrike" baseline="0" dirty="0" smtClean="0">
                <a:latin typeface="TimesNewRomanPSMT"/>
              </a:rPr>
              <a:t>за виконаною командою.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MOV A, #0H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MOVC A @A+PC</a:t>
            </a:r>
          </a:p>
          <a:p>
            <a:r>
              <a:rPr lang="ru-RU" b="0" i="0" u="none" strike="noStrike" baseline="0" dirty="0" smtClean="0">
                <a:latin typeface="TimesNewRomanPSMT"/>
              </a:rPr>
              <a:t>2) </a:t>
            </a:r>
            <a:r>
              <a:rPr lang="ru-RU" b="0" i="0" u="none" strike="noStrike" baseline="0" dirty="0" err="1" smtClean="0">
                <a:latin typeface="TimesNewRomanPSMT"/>
              </a:rPr>
              <a:t>прочитати</a:t>
            </a:r>
            <a:r>
              <a:rPr lang="ru-RU" b="0" i="0" u="none" strike="noStrike" baseline="0" dirty="0" smtClean="0">
                <a:latin typeface="TimesNewRomanPSMT"/>
              </a:rPr>
              <a:t> з ЗПД </a:t>
            </a:r>
            <a:r>
              <a:rPr lang="ru-RU" b="0" i="0" u="none" strike="noStrike" baseline="0" dirty="0" err="1" smtClean="0">
                <a:latin typeface="TimesNewRomanPSMT"/>
              </a:rPr>
              <a:t>вміст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комірки</a:t>
            </a:r>
            <a:r>
              <a:rPr lang="ru-RU" b="0" i="0" u="none" strike="noStrike" baseline="0" dirty="0" smtClean="0">
                <a:latin typeface="TimesNewRomanPSMT"/>
              </a:rPr>
              <a:t> </a:t>
            </a:r>
            <a:r>
              <a:rPr lang="ru-RU" b="0" i="0" u="none" strike="noStrike" baseline="0" dirty="0" err="1" smtClean="0">
                <a:latin typeface="TimesNewRomanPSMT"/>
              </a:rPr>
              <a:t>пам'яті</a:t>
            </a:r>
            <a:r>
              <a:rPr lang="ru-RU" b="0" i="0" u="none" strike="noStrike" baseline="0" dirty="0" smtClean="0">
                <a:latin typeface="TimesNewRomanPSMT"/>
              </a:rPr>
              <a:t> з </a:t>
            </a:r>
            <a:r>
              <a:rPr lang="ru-RU" b="0" i="0" u="none" strike="noStrike" baseline="0" dirty="0" err="1" smtClean="0">
                <a:latin typeface="TimesNewRomanPSMT"/>
              </a:rPr>
              <a:t>адресою</a:t>
            </a:r>
            <a:r>
              <a:rPr lang="ru-RU" b="0" i="0" u="none" strike="noStrike" baseline="0" dirty="0" smtClean="0">
                <a:latin typeface="TimesNewRomanPSMT"/>
              </a:rPr>
              <a:t> 2000Н.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MOV DPTR, #2000H</a:t>
            </a:r>
          </a:p>
          <a:p>
            <a:r>
              <a:rPr lang="en-US" b="0" i="0" u="none" strike="noStrike" baseline="0" dirty="0" smtClean="0">
                <a:latin typeface="TimesNewRomanPSMT"/>
              </a:rPr>
              <a:t>MOVX A, @DPTR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6821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2137" y="614867"/>
            <a:ext cx="1136858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0" u="none" strike="noStrike" baseline="0" dirty="0" smtClean="0">
                <a:latin typeface="Arial-BoldMT"/>
              </a:rPr>
              <a:t>Команди арифметичних операцій</a:t>
            </a:r>
          </a:p>
          <a:p>
            <a:endParaRPr lang="uk-UA" b="1" i="0" u="none" strike="noStrike" baseline="0" dirty="0" smtClean="0">
              <a:latin typeface="Arial-BoldMT"/>
            </a:endParaRPr>
          </a:p>
          <a:p>
            <a:r>
              <a:rPr lang="uk-UA" b="1" i="0" u="none" strike="noStrike" baseline="0" dirty="0" smtClean="0">
                <a:latin typeface="TimesNewRomanPSMT"/>
              </a:rPr>
              <a:t>А) команди складання: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ADD A, </a:t>
            </a:r>
            <a:r>
              <a:rPr lang="uk-UA" b="0" i="0" u="none" strike="noStrike" baseline="0" dirty="0" err="1" smtClean="0">
                <a:latin typeface="TimesNewRomanPSMT"/>
              </a:rPr>
              <a:t>src</a:t>
            </a:r>
            <a:r>
              <a:rPr lang="uk-UA" b="0" i="0" u="none" strike="noStrike" baseline="0" dirty="0" smtClean="0">
                <a:latin typeface="TimesNewRomanPSMT"/>
              </a:rPr>
              <a:t> ; A </a:t>
            </a:r>
            <a:r>
              <a:rPr lang="uk-UA" b="0" i="0" u="none" strike="noStrike" baseline="0" dirty="0" smtClean="0">
                <a:latin typeface="ArialMT"/>
              </a:rPr>
              <a:t>← </a:t>
            </a:r>
            <a:r>
              <a:rPr lang="uk-UA" b="0" i="0" u="none" strike="noStrike" baseline="0" dirty="0" err="1" smtClean="0">
                <a:latin typeface="TimesNewRomanPSMT"/>
              </a:rPr>
              <a:t>A+src</a:t>
            </a:r>
            <a:r>
              <a:rPr lang="uk-UA" b="0" i="0" u="none" strike="noStrike" baseline="0" dirty="0" smtClean="0">
                <a:latin typeface="TimesNewRomanPSMT"/>
              </a:rPr>
              <a:t> (</a:t>
            </a:r>
            <a:r>
              <a:rPr lang="uk-UA" b="0" i="0" u="none" strike="noStrike" baseline="0" dirty="0" err="1" smtClean="0">
                <a:latin typeface="TimesNewRomanPSMT"/>
              </a:rPr>
              <a:t>src</a:t>
            </a:r>
            <a:r>
              <a:rPr lang="uk-UA" b="0" i="0" u="none" strike="noStrike" baseline="0" dirty="0" smtClean="0">
                <a:latin typeface="TimesNewRomanPSMT"/>
              </a:rPr>
              <a:t>=</a:t>
            </a:r>
            <a:r>
              <a:rPr lang="uk-UA" b="0" i="0" u="none" strike="noStrike" baseline="0" dirty="0" err="1" smtClean="0">
                <a:latin typeface="TimesNewRomanPSMT"/>
              </a:rPr>
              <a:t>Rni</a:t>
            </a:r>
            <a:r>
              <a:rPr lang="uk-UA" b="0" i="0" u="none" strike="noStrike" baseline="0" dirty="0" smtClean="0">
                <a:latin typeface="TimesNewRomanPSMT"/>
              </a:rPr>
              <a:t> @</a:t>
            </a:r>
            <a:r>
              <a:rPr lang="uk-UA" b="0" i="0" u="none" strike="noStrike" baseline="0" dirty="0" err="1" smtClean="0">
                <a:latin typeface="TimesNewRomanPSMT"/>
              </a:rPr>
              <a:t>Ri</a:t>
            </a:r>
            <a:r>
              <a:rPr lang="uk-UA" b="0" i="0" u="none" strike="noStrike" baseline="0" dirty="0" smtClean="0">
                <a:latin typeface="TimesNewRomanPSMT"/>
              </a:rPr>
              <a:t>, </a:t>
            </a:r>
            <a:r>
              <a:rPr lang="uk-UA" b="0" i="0" u="none" strike="noStrike" baseline="0" dirty="0" err="1" smtClean="0">
                <a:latin typeface="TimesNewRomanPSMT"/>
              </a:rPr>
              <a:t>adr</a:t>
            </a:r>
            <a:r>
              <a:rPr lang="uk-UA" b="0" i="0" u="none" strike="noStrike" baseline="0" dirty="0" smtClean="0">
                <a:latin typeface="TimesNewRomanPSMT"/>
              </a:rPr>
              <a:t>, #data8)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ADC A, </a:t>
            </a:r>
            <a:r>
              <a:rPr lang="uk-UA" b="0" i="0" u="none" strike="noStrike" baseline="0" dirty="0" err="1" smtClean="0">
                <a:latin typeface="TimesNewRomanPSMT"/>
              </a:rPr>
              <a:t>src</a:t>
            </a:r>
            <a:r>
              <a:rPr lang="uk-UA" b="0" i="0" u="none" strike="noStrike" baseline="0" dirty="0" smtClean="0">
                <a:latin typeface="TimesNewRomanPSMT"/>
              </a:rPr>
              <a:t> ; A </a:t>
            </a:r>
            <a:r>
              <a:rPr lang="uk-UA" b="0" i="0" u="none" strike="noStrike" baseline="0" dirty="0" smtClean="0">
                <a:latin typeface="ArialMT"/>
              </a:rPr>
              <a:t>← </a:t>
            </a:r>
            <a:r>
              <a:rPr lang="uk-UA" b="0" i="0" u="none" strike="noStrike" baseline="0" dirty="0" err="1" smtClean="0">
                <a:latin typeface="TimesNewRomanPSMT"/>
              </a:rPr>
              <a:t>A+src+C</a:t>
            </a:r>
            <a:r>
              <a:rPr lang="uk-UA" b="0" i="0" u="none" strike="noStrike" baseline="0" dirty="0" smtClean="0">
                <a:latin typeface="TimesNewRomanPSMT"/>
              </a:rPr>
              <a:t> (C-прапорець перенесення)</a:t>
            </a:r>
          </a:p>
          <a:p>
            <a:endParaRPr lang="uk-UA" b="0" i="0" u="none" strike="noStrike" baseline="0" dirty="0" smtClean="0">
              <a:latin typeface="TimesNewRomanPSMT"/>
            </a:endParaRPr>
          </a:p>
          <a:p>
            <a:r>
              <a:rPr lang="uk-UA" b="1" i="0" u="none" strike="noStrike" baseline="0" dirty="0" smtClean="0">
                <a:latin typeface="TimesNewRomanPSMT"/>
              </a:rPr>
              <a:t>Б) команди віднімання: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SUBB A, </a:t>
            </a:r>
            <a:r>
              <a:rPr lang="uk-UA" b="0" i="0" u="none" strike="noStrike" baseline="0" dirty="0" err="1" smtClean="0">
                <a:latin typeface="TimesNewRomanPSMT"/>
              </a:rPr>
              <a:t>src</a:t>
            </a:r>
            <a:r>
              <a:rPr lang="uk-UA" b="0" i="0" u="none" strike="noStrike" baseline="0" dirty="0" smtClean="0">
                <a:latin typeface="TimesNewRomanPSMT"/>
              </a:rPr>
              <a:t> ; A </a:t>
            </a:r>
            <a:r>
              <a:rPr lang="uk-UA" b="0" i="0" u="none" strike="noStrike" baseline="0" dirty="0" smtClean="0">
                <a:latin typeface="ArialMT"/>
              </a:rPr>
              <a:t>← </a:t>
            </a:r>
            <a:r>
              <a:rPr lang="uk-UA" b="0" i="0" u="none" strike="noStrike" baseline="0" dirty="0" smtClean="0">
                <a:latin typeface="TimesNewRomanPSMT"/>
              </a:rPr>
              <a:t>A-</a:t>
            </a:r>
            <a:r>
              <a:rPr lang="uk-UA" b="0" i="0" u="none" strike="noStrike" baseline="0" dirty="0" err="1" smtClean="0">
                <a:latin typeface="TimesNewRomanPSMT"/>
              </a:rPr>
              <a:t>src</a:t>
            </a:r>
            <a:r>
              <a:rPr lang="uk-UA" b="0" i="0" u="none" strike="noStrike" baseline="0" dirty="0" smtClean="0">
                <a:latin typeface="TimesNewRomanPSMT"/>
              </a:rPr>
              <a:t>-C</a:t>
            </a:r>
          </a:p>
          <a:p>
            <a:endParaRPr lang="uk-UA" b="0" i="0" u="none" strike="noStrike" baseline="0" dirty="0" smtClean="0">
              <a:latin typeface="TimesNewRomanPSMT"/>
            </a:endParaRPr>
          </a:p>
          <a:p>
            <a:r>
              <a:rPr lang="uk-UA" b="1" i="0" u="none" strike="noStrike" baseline="0" dirty="0" smtClean="0">
                <a:latin typeface="TimesNewRomanPSMT"/>
              </a:rPr>
              <a:t>В) команди </a:t>
            </a:r>
            <a:r>
              <a:rPr lang="uk-UA" b="1" i="0" u="none" strike="noStrike" baseline="0" dirty="0" err="1" smtClean="0">
                <a:latin typeface="TimesNewRomanPSMT"/>
              </a:rPr>
              <a:t>інкрементування</a:t>
            </a:r>
            <a:r>
              <a:rPr lang="uk-UA" b="1" i="0" u="none" strike="noStrike" baseline="0" dirty="0" smtClean="0">
                <a:latin typeface="TimesNewRomanPSMT"/>
              </a:rPr>
              <a:t> і </a:t>
            </a:r>
            <a:r>
              <a:rPr lang="uk-UA" b="1" i="0" u="none" strike="noStrike" baseline="0" dirty="0" err="1" smtClean="0">
                <a:latin typeface="TimesNewRomanPSMT"/>
              </a:rPr>
              <a:t>декрементування</a:t>
            </a:r>
            <a:r>
              <a:rPr lang="uk-UA" b="1" i="0" u="none" strike="noStrike" baseline="0" dirty="0" smtClean="0">
                <a:latin typeface="TimesNewRomanPSMT"/>
              </a:rPr>
              <a:t>:</a:t>
            </a:r>
          </a:p>
          <a:p>
            <a:r>
              <a:rPr lang="uk-UA" b="1" dirty="0" err="1" smtClean="0"/>
              <a:t>Інкремент</a:t>
            </a:r>
            <a:r>
              <a:rPr lang="uk-UA" dirty="0" smtClean="0"/>
              <a:t> — це операція збільшення, а </a:t>
            </a:r>
            <a:r>
              <a:rPr lang="uk-UA" b="1" dirty="0" err="1" smtClean="0"/>
              <a:t>декремент</a:t>
            </a:r>
            <a:r>
              <a:rPr lang="uk-UA" dirty="0" smtClean="0"/>
              <a:t> – зменшення значення змінної. Найчастіше ці операції змінюють значення на 1 (якщо змінна символьного типу, то береться наступний або попередній символ).</a:t>
            </a:r>
            <a:endParaRPr lang="uk-UA" b="1" i="0" u="none" strike="noStrike" baseline="0" dirty="0" smtClean="0">
              <a:latin typeface="TimesNewRomanPSMT"/>
            </a:endParaRPr>
          </a:p>
          <a:p>
            <a:r>
              <a:rPr lang="uk-UA" b="0" i="0" u="none" strike="noStrike" baseline="0" dirty="0" smtClean="0">
                <a:latin typeface="TimesNewRomanPSMT"/>
              </a:rPr>
              <a:t>INC </a:t>
            </a:r>
            <a:r>
              <a:rPr lang="uk-UA" b="0" i="0" u="none" strike="noStrike" baseline="0" dirty="0" err="1" smtClean="0">
                <a:latin typeface="TimesNewRomanPSMT"/>
              </a:rPr>
              <a:t>src</a:t>
            </a:r>
            <a:r>
              <a:rPr lang="uk-UA" b="0" i="0" u="none" strike="noStrike" baseline="0" dirty="0" smtClean="0">
                <a:latin typeface="TimesNewRomanPSMT"/>
              </a:rPr>
              <a:t> ; </a:t>
            </a:r>
            <a:r>
              <a:rPr lang="uk-UA" b="0" i="0" u="none" strike="noStrike" baseline="0" dirty="0" err="1" smtClean="0">
                <a:latin typeface="TimesNewRomanPSMT"/>
              </a:rPr>
              <a:t>src</a:t>
            </a:r>
            <a:r>
              <a:rPr lang="uk-UA" b="0" i="0" u="none" strike="noStrike" baseline="0" dirty="0" smtClean="0">
                <a:latin typeface="TimesNewRomanPSMT"/>
              </a:rPr>
              <a:t> </a:t>
            </a:r>
            <a:r>
              <a:rPr lang="uk-UA" b="0" i="0" u="none" strike="noStrike" baseline="0" dirty="0" smtClean="0">
                <a:latin typeface="ArialMT"/>
              </a:rPr>
              <a:t>← </a:t>
            </a:r>
            <a:r>
              <a:rPr lang="uk-UA" b="0" i="0" u="none" strike="noStrike" baseline="0" dirty="0" smtClean="0">
                <a:latin typeface="TimesNewRomanPSMT"/>
              </a:rPr>
              <a:t>src+1 (</a:t>
            </a:r>
            <a:r>
              <a:rPr lang="uk-UA" b="0" i="0" u="none" strike="noStrike" baseline="0" dirty="0" err="1" smtClean="0">
                <a:latin typeface="TimesNewRomanPSMT"/>
              </a:rPr>
              <a:t>src</a:t>
            </a:r>
            <a:r>
              <a:rPr lang="uk-UA" b="0" i="0" u="none" strike="noStrike" baseline="0" dirty="0" smtClean="0">
                <a:latin typeface="TimesNewRomanPSMT"/>
              </a:rPr>
              <a:t>=A, </a:t>
            </a:r>
            <a:r>
              <a:rPr lang="uk-UA" b="0" i="0" u="none" strike="noStrike" baseline="0" dirty="0" err="1" smtClean="0">
                <a:latin typeface="TimesNewRomanPSMT"/>
              </a:rPr>
              <a:t>Rn</a:t>
            </a:r>
            <a:r>
              <a:rPr lang="uk-UA" b="0" i="0" u="none" strike="noStrike" baseline="0" dirty="0" smtClean="0">
                <a:latin typeface="TimesNewRomanPSMT"/>
              </a:rPr>
              <a:t> @</a:t>
            </a:r>
            <a:r>
              <a:rPr lang="uk-UA" b="0" i="0" u="none" strike="noStrike" baseline="0" dirty="0" err="1" smtClean="0">
                <a:latin typeface="TimesNewRomanPSMT"/>
              </a:rPr>
              <a:t>Ri</a:t>
            </a:r>
            <a:r>
              <a:rPr lang="uk-UA" b="0" i="0" u="none" strike="noStrike" baseline="0" dirty="0" smtClean="0">
                <a:latin typeface="TimesNewRomanPSMT"/>
              </a:rPr>
              <a:t>, </a:t>
            </a:r>
            <a:r>
              <a:rPr lang="uk-UA" b="0" i="0" u="none" strike="noStrike" baseline="0" dirty="0" err="1" smtClean="0">
                <a:latin typeface="TimesNewRomanPSMT"/>
              </a:rPr>
              <a:t>adr</a:t>
            </a:r>
            <a:r>
              <a:rPr lang="uk-UA" b="0" i="0" u="none" strike="noStrike" baseline="0" dirty="0" smtClean="0">
                <a:latin typeface="TimesNewRomanPSMT"/>
              </a:rPr>
              <a:t>)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DEC </a:t>
            </a:r>
            <a:r>
              <a:rPr lang="uk-UA" b="0" i="0" u="none" strike="noStrike" baseline="0" dirty="0" err="1" smtClean="0">
                <a:latin typeface="TimesNewRomanPSMT"/>
              </a:rPr>
              <a:t>src</a:t>
            </a:r>
            <a:r>
              <a:rPr lang="uk-UA" b="0" i="0" u="none" strike="noStrike" baseline="0" dirty="0" smtClean="0">
                <a:latin typeface="TimesNewRomanPSMT"/>
              </a:rPr>
              <a:t> ; </a:t>
            </a:r>
            <a:r>
              <a:rPr lang="uk-UA" b="0" i="0" u="none" strike="noStrike" baseline="0" dirty="0" err="1" smtClean="0">
                <a:latin typeface="TimesNewRomanPSMT"/>
              </a:rPr>
              <a:t>src</a:t>
            </a:r>
            <a:r>
              <a:rPr lang="uk-UA" b="0" i="0" u="none" strike="noStrike" baseline="0" dirty="0" smtClean="0">
                <a:latin typeface="TimesNewRomanPSMT"/>
              </a:rPr>
              <a:t> </a:t>
            </a:r>
            <a:r>
              <a:rPr lang="uk-UA" b="0" i="0" u="none" strike="noStrike" baseline="0" dirty="0" smtClean="0">
                <a:latin typeface="ArialMT"/>
              </a:rPr>
              <a:t>← </a:t>
            </a:r>
            <a:r>
              <a:rPr lang="uk-UA" b="0" i="0" u="none" strike="noStrike" baseline="0" dirty="0" smtClean="0">
                <a:latin typeface="TimesNewRomanPSMT"/>
              </a:rPr>
              <a:t>src-1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INC DPTR ; збільшення на одиницю вмісту DPTR.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INC 20H ; збільшення на одиницю вмісту комірки 20Н.</a:t>
            </a:r>
          </a:p>
          <a:p>
            <a:endParaRPr lang="uk-UA" b="0" i="0" u="none" strike="noStrike" baseline="0" dirty="0" smtClean="0">
              <a:latin typeface="TimesNewRomanPSMT"/>
            </a:endParaRPr>
          </a:p>
          <a:p>
            <a:r>
              <a:rPr lang="uk-UA" b="1" i="0" u="none" strike="noStrike" baseline="0" dirty="0" smtClean="0">
                <a:latin typeface="TimesNewRomanPSMT"/>
              </a:rPr>
              <a:t>Г) команди множення і ділення. Команди працюють з цілими числами: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MUL AB ; A*B, молодший байт заноситься в А, старший – в </a:t>
            </a:r>
            <a:r>
              <a:rPr lang="uk-UA" b="0" i="0" u="none" strike="noStrike" baseline="0" dirty="0" err="1" smtClean="0">
                <a:latin typeface="TimesNewRomanPSMT"/>
              </a:rPr>
              <a:t>В</a:t>
            </a:r>
            <a:r>
              <a:rPr lang="uk-UA" b="0" i="0" u="none" strike="noStrike" baseline="0" dirty="0" smtClean="0">
                <a:latin typeface="TimesNewRomanPSMT"/>
              </a:rPr>
              <a:t>.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DIV AB ; ціла частина заноситься в А, залишок в </a:t>
            </a:r>
            <a:r>
              <a:rPr lang="uk-UA" b="0" i="0" u="none" strike="noStrike" baseline="0" dirty="0" err="1" smtClean="0">
                <a:latin typeface="TimesNewRomanPSMT"/>
              </a:rPr>
              <a:t>В</a:t>
            </a:r>
            <a:r>
              <a:rPr lang="uk-UA" b="0" i="0" u="none" strike="noStrike" baseline="0" dirty="0" smtClean="0">
                <a:latin typeface="TimesNewRomanPSMT"/>
              </a:rPr>
              <a:t>.</a:t>
            </a:r>
          </a:p>
          <a:p>
            <a:r>
              <a:rPr lang="uk-UA" b="0" i="0" u="none" strike="noStrike" baseline="0" dirty="0" smtClean="0">
                <a:latin typeface="TimesNewRomanPSMT"/>
              </a:rPr>
              <a:t>DA A ; десяткова корекція акумулятора після складання </a:t>
            </a:r>
            <a:r>
              <a:rPr lang="uk-UA" b="0" i="0" u="none" strike="noStrike" baseline="0" dirty="0" err="1" smtClean="0">
                <a:latin typeface="TimesNewRomanPSMT"/>
              </a:rPr>
              <a:t>двійково</a:t>
            </a:r>
            <a:r>
              <a:rPr lang="uk-UA" b="0" i="0" u="none" strike="noStrike" baseline="0" dirty="0" smtClean="0">
                <a:latin typeface="TimesNewRomanPSMT"/>
              </a:rPr>
              <a:t>-десяткових чисел.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427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1072</Words>
  <Application>Microsoft Office PowerPoint</Application>
  <PresentationFormat>Широкоэкранный</PresentationFormat>
  <Paragraphs>153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Arial-BoldMT</vt:lpstr>
      <vt:lpstr>ArialMT</vt:lpstr>
      <vt:lpstr>Calibri</vt:lpstr>
      <vt:lpstr>Calibri Light</vt:lpstr>
      <vt:lpstr>Courier New</vt:lpstr>
      <vt:lpstr>SymbolMT</vt:lpstr>
      <vt:lpstr>TimesNewRomanPS-ItalicMT</vt:lpstr>
      <vt:lpstr>TimesNewRomanPSMT</vt:lpstr>
      <vt:lpstr>Тема Office</vt:lpstr>
      <vt:lpstr>Мова асемблера мікроконтролера 8051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Мова асемблера мікроконтролера 8051</dc:title>
  <dc:creator>Шавурский Юра</dc:creator>
  <cp:lastModifiedBy>Шавурский Юра</cp:lastModifiedBy>
  <cp:revision>11</cp:revision>
  <dcterms:created xsi:type="dcterms:W3CDTF">2020-11-01T20:17:01Z</dcterms:created>
  <dcterms:modified xsi:type="dcterms:W3CDTF">2020-11-01T21:42:27Z</dcterms:modified>
</cp:coreProperties>
</file>