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2" r:id="rId2"/>
  </p:sldMasterIdLst>
  <p:sldIdLst>
    <p:sldId id="256" r:id="rId3"/>
    <p:sldId id="283" r:id="rId4"/>
    <p:sldId id="324" r:id="rId5"/>
    <p:sldId id="262" r:id="rId6"/>
    <p:sldId id="290" r:id="rId7"/>
    <p:sldId id="291" r:id="rId8"/>
    <p:sldId id="326" r:id="rId9"/>
    <p:sldId id="331" r:id="rId10"/>
    <p:sldId id="336" r:id="rId11"/>
    <p:sldId id="327" r:id="rId12"/>
    <p:sldId id="285" r:id="rId13"/>
    <p:sldId id="286" r:id="rId14"/>
    <p:sldId id="332" r:id="rId15"/>
    <p:sldId id="333" r:id="rId16"/>
    <p:sldId id="325" r:id="rId17"/>
    <p:sldId id="284" r:id="rId18"/>
    <p:sldId id="259" r:id="rId19"/>
    <p:sldId id="316" r:id="rId20"/>
    <p:sldId id="334" r:id="rId21"/>
    <p:sldId id="335" r:id="rId22"/>
    <p:sldId id="317" r:id="rId23"/>
    <p:sldId id="328" r:id="rId24"/>
    <p:sldId id="329" r:id="rId25"/>
    <p:sldId id="337" r:id="rId26"/>
    <p:sldId id="330" r:id="rId27"/>
    <p:sldId id="342" r:id="rId28"/>
    <p:sldId id="345" r:id="rId29"/>
    <p:sldId id="338" r:id="rId30"/>
    <p:sldId id="343" r:id="rId31"/>
    <p:sldId id="320" r:id="rId32"/>
    <p:sldId id="319" r:id="rId33"/>
    <p:sldId id="301" r:id="rId34"/>
    <p:sldId id="322" r:id="rId35"/>
    <p:sldId id="321" r:id="rId36"/>
    <p:sldId id="323" r:id="rId37"/>
    <p:sldId id="318" r:id="rId38"/>
    <p:sldId id="339" r:id="rId39"/>
    <p:sldId id="344" r:id="rId40"/>
    <p:sldId id="340" r:id="rId41"/>
    <p:sldId id="308" r:id="rId42"/>
    <p:sldId id="341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28" autoAdjust="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68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D970C4-0F7F-400F-8AC6-B64FF58E4755}" type="doc">
      <dgm:prSet loTypeId="urn:microsoft.com/office/officeart/2005/8/layout/vList5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487B042-F7D8-4035-BEA0-CD56A72071C0}">
      <dgm:prSet/>
      <dgm:spPr/>
      <dgm:t>
        <a:bodyPr/>
        <a:lstStyle/>
        <a:p>
          <a:pPr rtl="0"/>
          <a:r>
            <a:rPr lang="uk-UA" dirty="0" smtClean="0"/>
            <a:t>Функції кровообігу:</a:t>
          </a:r>
          <a:endParaRPr lang="ru-RU" dirty="0"/>
        </a:p>
      </dgm:t>
    </dgm:pt>
    <dgm:pt modelId="{8E22EB7B-EFCF-4AE4-AF08-FAE65FF32724}" type="parTrans" cxnId="{1BB8928B-6A26-428A-BB86-6969F927FD86}">
      <dgm:prSet/>
      <dgm:spPr/>
      <dgm:t>
        <a:bodyPr/>
        <a:lstStyle/>
        <a:p>
          <a:endParaRPr lang="ru-RU"/>
        </a:p>
      </dgm:t>
    </dgm:pt>
    <dgm:pt modelId="{A3CA74E1-7F10-4972-9613-911DC39915EC}" type="sibTrans" cxnId="{1BB8928B-6A26-428A-BB86-6969F927FD86}">
      <dgm:prSet/>
      <dgm:spPr/>
      <dgm:t>
        <a:bodyPr/>
        <a:lstStyle/>
        <a:p>
          <a:endParaRPr lang="ru-RU"/>
        </a:p>
      </dgm:t>
    </dgm:pt>
    <dgm:pt modelId="{C63A89C6-DCAC-4C5D-A59C-DC1464EAD5D7}">
      <dgm:prSet/>
      <dgm:spPr/>
      <dgm:t>
        <a:bodyPr/>
        <a:lstStyle/>
        <a:p>
          <a:pPr rtl="0"/>
          <a:r>
            <a:rPr lang="uk-UA" dirty="0" smtClean="0"/>
            <a:t>Транспортування</a:t>
          </a:r>
          <a:endParaRPr lang="ru-RU" dirty="0"/>
        </a:p>
      </dgm:t>
    </dgm:pt>
    <dgm:pt modelId="{13C9AD64-0355-43E3-8A13-66FFCFCF3E13}" type="parTrans" cxnId="{1CA054BC-B4F4-4BDC-BEBD-458E939AE5D8}">
      <dgm:prSet/>
      <dgm:spPr/>
      <dgm:t>
        <a:bodyPr/>
        <a:lstStyle/>
        <a:p>
          <a:endParaRPr lang="ru-RU"/>
        </a:p>
      </dgm:t>
    </dgm:pt>
    <dgm:pt modelId="{591D7D95-E3DB-4C62-90F2-B528BB68B730}" type="sibTrans" cxnId="{1CA054BC-B4F4-4BDC-BEBD-458E939AE5D8}">
      <dgm:prSet/>
      <dgm:spPr/>
      <dgm:t>
        <a:bodyPr/>
        <a:lstStyle/>
        <a:p>
          <a:endParaRPr lang="ru-RU"/>
        </a:p>
      </dgm:t>
    </dgm:pt>
    <dgm:pt modelId="{7EA6380B-52B2-412A-BEB6-95815D92634E}">
      <dgm:prSet/>
      <dgm:spPr/>
      <dgm:t>
        <a:bodyPr/>
        <a:lstStyle/>
        <a:p>
          <a:pPr rtl="0"/>
          <a:r>
            <a:rPr lang="uk-UA" dirty="0" smtClean="0"/>
            <a:t>продуктів обміну до місця їх виділення;</a:t>
          </a:r>
          <a:endParaRPr lang="ru-RU" dirty="0"/>
        </a:p>
      </dgm:t>
    </dgm:pt>
    <dgm:pt modelId="{FE3DD097-2CC0-4712-A5B5-7F230A3A9A1A}" type="parTrans" cxnId="{52DFE191-E6B4-4627-AD47-29EDF1B38C55}">
      <dgm:prSet/>
      <dgm:spPr/>
      <dgm:t>
        <a:bodyPr/>
        <a:lstStyle/>
        <a:p>
          <a:endParaRPr lang="ru-RU"/>
        </a:p>
      </dgm:t>
    </dgm:pt>
    <dgm:pt modelId="{74CEDB32-CF9E-4219-AFBB-65D7883D498F}" type="sibTrans" cxnId="{52DFE191-E6B4-4627-AD47-29EDF1B38C55}">
      <dgm:prSet/>
      <dgm:spPr/>
      <dgm:t>
        <a:bodyPr/>
        <a:lstStyle/>
        <a:p>
          <a:endParaRPr lang="ru-RU"/>
        </a:p>
      </dgm:t>
    </dgm:pt>
    <dgm:pt modelId="{ECF4BE84-FAAF-4E1A-821A-D66E0187695A}">
      <dgm:prSet/>
      <dgm:spPr/>
      <dgm:t>
        <a:bodyPr/>
        <a:lstStyle/>
        <a:p>
          <a:pPr rtl="0"/>
          <a:r>
            <a:rPr lang="uk-UA" dirty="0" smtClean="0"/>
            <a:t>газів;</a:t>
          </a:r>
          <a:endParaRPr lang="ru-RU" dirty="0"/>
        </a:p>
      </dgm:t>
    </dgm:pt>
    <dgm:pt modelId="{73DCC9B8-CC76-40C5-852C-235312ADB84D}" type="parTrans" cxnId="{CBC509B7-8FFE-4F49-A5EB-E73A92D3E4C2}">
      <dgm:prSet/>
      <dgm:spPr/>
      <dgm:t>
        <a:bodyPr/>
        <a:lstStyle/>
        <a:p>
          <a:endParaRPr lang="ru-RU"/>
        </a:p>
      </dgm:t>
    </dgm:pt>
    <dgm:pt modelId="{950D91D4-5745-4183-BC6D-E20699A60F74}" type="sibTrans" cxnId="{CBC509B7-8FFE-4F49-A5EB-E73A92D3E4C2}">
      <dgm:prSet/>
      <dgm:spPr/>
      <dgm:t>
        <a:bodyPr/>
        <a:lstStyle/>
        <a:p>
          <a:endParaRPr lang="ru-RU"/>
        </a:p>
      </dgm:t>
    </dgm:pt>
    <dgm:pt modelId="{B305CCB2-E06A-4311-B373-278446A321AE}">
      <dgm:prSet/>
      <dgm:spPr/>
      <dgm:t>
        <a:bodyPr/>
        <a:lstStyle/>
        <a:p>
          <a:pPr rtl="0"/>
          <a:r>
            <a:rPr lang="uk-UA" dirty="0" smtClean="0"/>
            <a:t>гормонів та інших БАР;</a:t>
          </a:r>
          <a:endParaRPr lang="ru-RU" dirty="0"/>
        </a:p>
      </dgm:t>
    </dgm:pt>
    <dgm:pt modelId="{2DDE8876-CD45-40CF-9F7C-CF9BF8C00676}" type="parTrans" cxnId="{D727F7C3-BB1B-46C4-BA57-92AB433B72A9}">
      <dgm:prSet/>
      <dgm:spPr/>
      <dgm:t>
        <a:bodyPr/>
        <a:lstStyle/>
        <a:p>
          <a:endParaRPr lang="ru-RU"/>
        </a:p>
      </dgm:t>
    </dgm:pt>
    <dgm:pt modelId="{9B474F9C-5DA4-45A8-9C44-134E65877343}" type="sibTrans" cxnId="{D727F7C3-BB1B-46C4-BA57-92AB433B72A9}">
      <dgm:prSet/>
      <dgm:spPr/>
      <dgm:t>
        <a:bodyPr/>
        <a:lstStyle/>
        <a:p>
          <a:endParaRPr lang="ru-RU"/>
        </a:p>
      </dgm:t>
    </dgm:pt>
    <dgm:pt modelId="{F15CF91B-D728-41AE-BA65-CFFCC9C37B80}">
      <dgm:prSet/>
      <dgm:spPr/>
      <dgm:t>
        <a:bodyPr/>
        <a:lstStyle/>
        <a:p>
          <a:pPr rtl="0"/>
          <a:r>
            <a:rPr lang="uk-UA" dirty="0" smtClean="0"/>
            <a:t>тепла.</a:t>
          </a:r>
          <a:endParaRPr lang="ru-RU" dirty="0"/>
        </a:p>
      </dgm:t>
    </dgm:pt>
    <dgm:pt modelId="{A86CF8C7-5699-43E8-9677-0B91F8A12F9A}" type="parTrans" cxnId="{85AEE86A-BFA9-4EF4-89A0-FA49034E742F}">
      <dgm:prSet/>
      <dgm:spPr/>
      <dgm:t>
        <a:bodyPr/>
        <a:lstStyle/>
        <a:p>
          <a:endParaRPr lang="ru-RU"/>
        </a:p>
      </dgm:t>
    </dgm:pt>
    <dgm:pt modelId="{077EC2D6-9E94-4BB2-A3BA-A8D68A257AC7}" type="sibTrans" cxnId="{85AEE86A-BFA9-4EF4-89A0-FA49034E742F}">
      <dgm:prSet/>
      <dgm:spPr/>
      <dgm:t>
        <a:bodyPr/>
        <a:lstStyle/>
        <a:p>
          <a:endParaRPr lang="ru-RU"/>
        </a:p>
      </dgm:t>
    </dgm:pt>
    <dgm:pt modelId="{8BC6144E-154A-4911-890A-9D43762874FE}">
      <dgm:prSet/>
      <dgm:spPr/>
      <dgm:t>
        <a:bodyPr/>
        <a:lstStyle/>
        <a:p>
          <a:pPr rtl="0"/>
          <a:r>
            <a:rPr lang="uk-UA" dirty="0" smtClean="0"/>
            <a:t>поживних речовин до місця їх засвоєння;</a:t>
          </a:r>
          <a:endParaRPr lang="ru-RU" dirty="0"/>
        </a:p>
      </dgm:t>
    </dgm:pt>
    <dgm:pt modelId="{39174C24-FC29-4FC9-99A1-050BE1E08CD8}" type="parTrans" cxnId="{E706B28E-717B-4869-8EA8-5A8061AFE59F}">
      <dgm:prSet/>
      <dgm:spPr/>
      <dgm:t>
        <a:bodyPr/>
        <a:lstStyle/>
        <a:p>
          <a:endParaRPr lang="ru-RU"/>
        </a:p>
      </dgm:t>
    </dgm:pt>
    <dgm:pt modelId="{D0AFF336-CE88-476C-B879-5753494F5619}" type="sibTrans" cxnId="{E706B28E-717B-4869-8EA8-5A8061AFE59F}">
      <dgm:prSet/>
      <dgm:spPr/>
      <dgm:t>
        <a:bodyPr/>
        <a:lstStyle/>
        <a:p>
          <a:endParaRPr lang="ru-RU"/>
        </a:p>
      </dgm:t>
    </dgm:pt>
    <dgm:pt modelId="{2CAF2976-BE5C-478F-8472-D060CF0441CC}" type="pres">
      <dgm:prSet presAssocID="{A8D970C4-0F7F-400F-8AC6-B64FF58E47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2A9FF9-7754-49EE-ACB0-2B17C4C29554}" type="pres">
      <dgm:prSet presAssocID="{6487B042-F7D8-4035-BEA0-CD56A72071C0}" presName="linNode" presStyleCnt="0"/>
      <dgm:spPr/>
    </dgm:pt>
    <dgm:pt modelId="{359F0540-3D61-4774-A256-8504F3AF65A1}" type="pres">
      <dgm:prSet presAssocID="{6487B042-F7D8-4035-BEA0-CD56A72071C0}" presName="parentText" presStyleLbl="node1" presStyleIdx="0" presStyleCnt="1" custScaleX="79040" custScaleY="80559" custLinFactNeighborX="864" custLinFactNeighborY="-5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17BAE-E6C0-4600-A7A2-5231C24D9B72}" type="pres">
      <dgm:prSet presAssocID="{6487B042-F7D8-4035-BEA0-CD56A72071C0}" presName="descendantText" presStyleLbl="alignAccFollowNode1" presStyleIdx="0" presStyleCnt="1" custLinFactNeighborX="652" custLinFactNeighborY="-2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F63919-D352-440E-B918-EDB821755012}" type="presOf" srcId="{B305CCB2-E06A-4311-B373-278446A321AE}" destId="{39217BAE-E6C0-4600-A7A2-5231C24D9B72}" srcOrd="0" destOrd="4" presId="urn:microsoft.com/office/officeart/2005/8/layout/vList5"/>
    <dgm:cxn modelId="{85AEE86A-BFA9-4EF4-89A0-FA49034E742F}" srcId="{6487B042-F7D8-4035-BEA0-CD56A72071C0}" destId="{F15CF91B-D728-41AE-BA65-CFFCC9C37B80}" srcOrd="5" destOrd="0" parTransId="{A86CF8C7-5699-43E8-9677-0B91F8A12F9A}" sibTransId="{077EC2D6-9E94-4BB2-A3BA-A8D68A257AC7}"/>
    <dgm:cxn modelId="{1CA054BC-B4F4-4BDC-BEBD-458E939AE5D8}" srcId="{6487B042-F7D8-4035-BEA0-CD56A72071C0}" destId="{C63A89C6-DCAC-4C5D-A59C-DC1464EAD5D7}" srcOrd="0" destOrd="0" parTransId="{13C9AD64-0355-43E3-8A13-66FFCFCF3E13}" sibTransId="{591D7D95-E3DB-4C62-90F2-B528BB68B730}"/>
    <dgm:cxn modelId="{8AB047FD-6BAD-46D1-9E91-7C763AB79B1B}" type="presOf" srcId="{6487B042-F7D8-4035-BEA0-CD56A72071C0}" destId="{359F0540-3D61-4774-A256-8504F3AF65A1}" srcOrd="0" destOrd="0" presId="urn:microsoft.com/office/officeart/2005/8/layout/vList5"/>
    <dgm:cxn modelId="{3294B892-55E2-476B-AADA-998148197C0B}" type="presOf" srcId="{7EA6380B-52B2-412A-BEB6-95815D92634E}" destId="{39217BAE-E6C0-4600-A7A2-5231C24D9B72}" srcOrd="0" destOrd="2" presId="urn:microsoft.com/office/officeart/2005/8/layout/vList5"/>
    <dgm:cxn modelId="{11B75B4A-1C4A-45DD-8940-A181B63C68F6}" type="presOf" srcId="{ECF4BE84-FAAF-4E1A-821A-D66E0187695A}" destId="{39217BAE-E6C0-4600-A7A2-5231C24D9B72}" srcOrd="0" destOrd="3" presId="urn:microsoft.com/office/officeart/2005/8/layout/vList5"/>
    <dgm:cxn modelId="{CE77B786-A4A9-4CDB-A81E-4892A9C88DF5}" type="presOf" srcId="{F15CF91B-D728-41AE-BA65-CFFCC9C37B80}" destId="{39217BAE-E6C0-4600-A7A2-5231C24D9B72}" srcOrd="0" destOrd="5" presId="urn:microsoft.com/office/officeart/2005/8/layout/vList5"/>
    <dgm:cxn modelId="{52DFE191-E6B4-4627-AD47-29EDF1B38C55}" srcId="{6487B042-F7D8-4035-BEA0-CD56A72071C0}" destId="{7EA6380B-52B2-412A-BEB6-95815D92634E}" srcOrd="2" destOrd="0" parTransId="{FE3DD097-2CC0-4712-A5B5-7F230A3A9A1A}" sibTransId="{74CEDB32-CF9E-4219-AFBB-65D7883D498F}"/>
    <dgm:cxn modelId="{CBC509B7-8FFE-4F49-A5EB-E73A92D3E4C2}" srcId="{6487B042-F7D8-4035-BEA0-CD56A72071C0}" destId="{ECF4BE84-FAAF-4E1A-821A-D66E0187695A}" srcOrd="3" destOrd="0" parTransId="{73DCC9B8-CC76-40C5-852C-235312ADB84D}" sibTransId="{950D91D4-5745-4183-BC6D-E20699A60F74}"/>
    <dgm:cxn modelId="{1BB8928B-6A26-428A-BB86-6969F927FD86}" srcId="{A8D970C4-0F7F-400F-8AC6-B64FF58E4755}" destId="{6487B042-F7D8-4035-BEA0-CD56A72071C0}" srcOrd="0" destOrd="0" parTransId="{8E22EB7B-EFCF-4AE4-AF08-FAE65FF32724}" sibTransId="{A3CA74E1-7F10-4972-9613-911DC39915EC}"/>
    <dgm:cxn modelId="{865BBFA8-A23B-4D36-8C5F-D171B6E43638}" type="presOf" srcId="{C63A89C6-DCAC-4C5D-A59C-DC1464EAD5D7}" destId="{39217BAE-E6C0-4600-A7A2-5231C24D9B72}" srcOrd="0" destOrd="0" presId="urn:microsoft.com/office/officeart/2005/8/layout/vList5"/>
    <dgm:cxn modelId="{E706B28E-717B-4869-8EA8-5A8061AFE59F}" srcId="{6487B042-F7D8-4035-BEA0-CD56A72071C0}" destId="{8BC6144E-154A-4911-890A-9D43762874FE}" srcOrd="1" destOrd="0" parTransId="{39174C24-FC29-4FC9-99A1-050BE1E08CD8}" sibTransId="{D0AFF336-CE88-476C-B879-5753494F5619}"/>
    <dgm:cxn modelId="{D727F7C3-BB1B-46C4-BA57-92AB433B72A9}" srcId="{6487B042-F7D8-4035-BEA0-CD56A72071C0}" destId="{B305CCB2-E06A-4311-B373-278446A321AE}" srcOrd="4" destOrd="0" parTransId="{2DDE8876-CD45-40CF-9F7C-CF9BF8C00676}" sibTransId="{9B474F9C-5DA4-45A8-9C44-134E65877343}"/>
    <dgm:cxn modelId="{4A24282B-EBFE-4CBE-88BA-8B3203869CDD}" type="presOf" srcId="{A8D970C4-0F7F-400F-8AC6-B64FF58E4755}" destId="{2CAF2976-BE5C-478F-8472-D060CF0441CC}" srcOrd="0" destOrd="0" presId="urn:microsoft.com/office/officeart/2005/8/layout/vList5"/>
    <dgm:cxn modelId="{0AA00CBD-5451-4F08-8FC3-89C8B161B56C}" type="presOf" srcId="{8BC6144E-154A-4911-890A-9D43762874FE}" destId="{39217BAE-E6C0-4600-A7A2-5231C24D9B72}" srcOrd="0" destOrd="1" presId="urn:microsoft.com/office/officeart/2005/8/layout/vList5"/>
    <dgm:cxn modelId="{CC8AC5BD-9B79-467D-9D57-402C7EF58496}" type="presParOf" srcId="{2CAF2976-BE5C-478F-8472-D060CF0441CC}" destId="{1F2A9FF9-7754-49EE-ACB0-2B17C4C29554}" srcOrd="0" destOrd="0" presId="urn:microsoft.com/office/officeart/2005/8/layout/vList5"/>
    <dgm:cxn modelId="{8A81E234-C8A0-47AB-810D-00EB6A8A1D5E}" type="presParOf" srcId="{1F2A9FF9-7754-49EE-ACB0-2B17C4C29554}" destId="{359F0540-3D61-4774-A256-8504F3AF65A1}" srcOrd="0" destOrd="0" presId="urn:microsoft.com/office/officeart/2005/8/layout/vList5"/>
    <dgm:cxn modelId="{2D8F1CDA-BDB7-4BF3-92EF-12AC91C82392}" type="presParOf" srcId="{1F2A9FF9-7754-49EE-ACB0-2B17C4C29554}" destId="{39217BAE-E6C0-4600-A7A2-5231C24D9B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38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06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830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966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280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987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275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296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054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611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22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500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992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69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327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061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32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492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21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84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799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91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853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497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44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830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046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12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35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8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857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23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90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15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6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98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556791"/>
            <a:ext cx="5076869" cy="377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2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1181100"/>
            <a:ext cx="61626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38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87624" y="1556792"/>
            <a:ext cx="6799262" cy="3444875"/>
          </a:xfrm>
        </p:spPr>
        <p:txBody>
          <a:bodyPr>
            <a:normAutofit/>
          </a:bodyPr>
          <a:lstStyle/>
          <a:p>
            <a:r>
              <a:rPr lang="ru-RU" dirty="0" err="1"/>
              <a:t>Стінка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шарів</a:t>
            </a:r>
            <a:r>
              <a:rPr lang="ru-RU" dirty="0"/>
              <a:t>: </a:t>
            </a:r>
            <a:r>
              <a:rPr lang="ru-RU" b="1" dirty="0" err="1"/>
              <a:t>ендокарда</a:t>
            </a:r>
            <a:r>
              <a:rPr lang="ru-RU" b="1" dirty="0"/>
              <a:t>, </a:t>
            </a:r>
            <a:r>
              <a:rPr lang="ru-RU" b="1" dirty="0" err="1"/>
              <a:t>міокарда</a:t>
            </a:r>
            <a:r>
              <a:rPr lang="ru-RU" b="1" dirty="0"/>
              <a:t> і </a:t>
            </a:r>
            <a:r>
              <a:rPr lang="ru-RU" b="1" dirty="0" err="1"/>
              <a:t>епікарда</a:t>
            </a:r>
            <a:r>
              <a:rPr lang="ru-RU" dirty="0"/>
              <a:t>.</a:t>
            </a:r>
          </a:p>
          <a:p>
            <a:r>
              <a:rPr lang="ru-RU" dirty="0" err="1"/>
              <a:t>Міокард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з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b="1" dirty="0" err="1"/>
              <a:t>м'язових</a:t>
            </a:r>
            <a:r>
              <a:rPr lang="ru-RU" b="1" dirty="0"/>
              <a:t> волокон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послідовно</a:t>
            </a:r>
            <a:r>
              <a:rPr lang="ru-RU" dirty="0"/>
              <a:t> </a:t>
            </a:r>
            <a:r>
              <a:rPr lang="ru-RU" dirty="0" err="1"/>
              <a:t>з'єднаних</a:t>
            </a:r>
            <a:r>
              <a:rPr lang="ru-RU" dirty="0"/>
              <a:t> (</a:t>
            </a:r>
            <a:r>
              <a:rPr lang="ru-RU" dirty="0" err="1"/>
              <a:t>кінець</a:t>
            </a:r>
            <a:r>
              <a:rPr lang="ru-RU" dirty="0"/>
              <a:t> в </a:t>
            </a:r>
            <a:r>
              <a:rPr lang="ru-RU" dirty="0" err="1"/>
              <a:t>кінець</a:t>
            </a:r>
            <a:r>
              <a:rPr lang="ru-RU" dirty="0"/>
              <a:t>) </a:t>
            </a:r>
            <a:r>
              <a:rPr lang="ru-RU" dirty="0" err="1"/>
              <a:t>клітин</a:t>
            </a:r>
            <a:r>
              <a:rPr lang="ru-RU" dirty="0"/>
              <a:t>- </a:t>
            </a:r>
            <a:r>
              <a:rPr lang="ru-RU" dirty="0" err="1"/>
              <a:t>кардіоміоцитів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спільну</a:t>
            </a:r>
            <a:r>
              <a:rPr lang="ru-RU" dirty="0"/>
              <a:t> мембрану, </a:t>
            </a:r>
            <a:r>
              <a:rPr lang="ru-RU" dirty="0" err="1"/>
              <a:t>це</a:t>
            </a:r>
            <a:r>
              <a:rPr lang="ru-RU" dirty="0"/>
              <a:t> так </a:t>
            </a:r>
            <a:r>
              <a:rPr lang="ru-RU" dirty="0" err="1"/>
              <a:t>звані</a:t>
            </a:r>
            <a:r>
              <a:rPr lang="ru-RU" dirty="0"/>
              <a:t> </a:t>
            </a:r>
            <a:r>
              <a:rPr lang="ru-RU" dirty="0" err="1"/>
              <a:t>нексуси</a:t>
            </a:r>
            <a:r>
              <a:rPr lang="ru-RU" dirty="0"/>
              <a:t>. </a:t>
            </a:r>
            <a:r>
              <a:rPr lang="ru-RU" dirty="0" err="1"/>
              <a:t>Нексуси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функціональну</a:t>
            </a:r>
            <a:r>
              <a:rPr lang="ru-RU" dirty="0"/>
              <a:t> </a:t>
            </a:r>
            <a:r>
              <a:rPr lang="ru-RU" dirty="0" err="1"/>
              <a:t>однорідність</a:t>
            </a:r>
            <a:r>
              <a:rPr lang="ru-RU" dirty="0"/>
              <a:t> (</a:t>
            </a:r>
            <a:r>
              <a:rPr lang="ru-RU" dirty="0" err="1"/>
              <a:t>функціональний</a:t>
            </a:r>
            <a:r>
              <a:rPr lang="ru-RU" dirty="0"/>
              <a:t> </a:t>
            </a:r>
            <a:r>
              <a:rPr lang="ru-RU" dirty="0" err="1"/>
              <a:t>синцитій</a:t>
            </a:r>
            <a:r>
              <a:rPr lang="ru-RU" dirty="0"/>
              <a:t>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51546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980728"/>
            <a:ext cx="68407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err="1"/>
              <a:t>Міокард</a:t>
            </a:r>
            <a:r>
              <a:rPr lang="ru-RU" sz="2000" dirty="0"/>
              <a:t> </a:t>
            </a:r>
            <a:r>
              <a:rPr lang="ru-RU" sz="2000" dirty="0" err="1"/>
              <a:t>передсердь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два </a:t>
            </a:r>
            <a:r>
              <a:rPr lang="ru-RU" sz="2000" dirty="0" err="1"/>
              <a:t>шари</a:t>
            </a:r>
            <a:r>
              <a:rPr lang="ru-RU" sz="2000" dirty="0"/>
              <a:t>: </a:t>
            </a:r>
            <a:r>
              <a:rPr lang="ru-RU" sz="2000" dirty="0" err="1"/>
              <a:t>циркулярний</a:t>
            </a:r>
            <a:r>
              <a:rPr lang="ru-RU" sz="2000" dirty="0"/>
              <a:t> і </a:t>
            </a:r>
            <a:r>
              <a:rPr lang="ru-RU" sz="2000" dirty="0" err="1"/>
              <a:t>поздовжній</a:t>
            </a:r>
            <a:r>
              <a:rPr lang="ru-RU" sz="2000" dirty="0"/>
              <a:t>. </a:t>
            </a:r>
            <a:endParaRPr lang="ru-RU" sz="2000" dirty="0" smtClean="0"/>
          </a:p>
          <a:p>
            <a:pPr indent="457200"/>
            <a:endParaRPr lang="ru-RU" sz="800" dirty="0"/>
          </a:p>
          <a:p>
            <a:pPr indent="457200"/>
            <a:r>
              <a:rPr lang="ru-RU" sz="2000" dirty="0" smtClean="0"/>
              <a:t>В </a:t>
            </a:r>
            <a:r>
              <a:rPr lang="ru-RU" sz="2000" dirty="0" err="1"/>
              <a:t>міокарді</a:t>
            </a:r>
            <a:r>
              <a:rPr lang="ru-RU" sz="2000" dirty="0"/>
              <a:t> </a:t>
            </a:r>
            <a:r>
              <a:rPr lang="ru-RU" sz="2000" dirty="0" err="1"/>
              <a:t>шлукочків</a:t>
            </a:r>
            <a:r>
              <a:rPr lang="ru-RU" sz="2000" dirty="0"/>
              <a:t> </a:t>
            </a:r>
            <a:r>
              <a:rPr lang="ru-RU" sz="2000" dirty="0" err="1"/>
              <a:t>виділяють</a:t>
            </a:r>
            <a:r>
              <a:rPr lang="ru-RU" sz="2000" dirty="0"/>
              <a:t> три </a:t>
            </a:r>
            <a:r>
              <a:rPr lang="ru-RU" sz="2000" dirty="0" err="1"/>
              <a:t>шари</a:t>
            </a:r>
            <a:r>
              <a:rPr lang="ru-RU" sz="2000" dirty="0"/>
              <a:t>. </a:t>
            </a:r>
            <a:endParaRPr lang="ru-RU" sz="2000" dirty="0" smtClean="0"/>
          </a:p>
          <a:p>
            <a:pPr indent="457200"/>
            <a:r>
              <a:rPr lang="ru-RU" sz="2000" b="1" dirty="0" err="1" smtClean="0"/>
              <a:t>Зовнішній</a:t>
            </a:r>
            <a:r>
              <a:rPr lang="ru-RU" sz="2000" b="1" dirty="0" smtClean="0"/>
              <a:t> </a:t>
            </a:r>
            <a:r>
              <a:rPr lang="ru-RU" sz="2000" b="1" dirty="0"/>
              <a:t>та </a:t>
            </a:r>
            <a:r>
              <a:rPr lang="ru-RU" sz="2000" b="1" dirty="0" err="1"/>
              <a:t>внутрішній</a:t>
            </a:r>
            <a:r>
              <a:rPr lang="ru-RU" sz="2000" b="1" dirty="0"/>
              <a:t> </a:t>
            </a:r>
            <a:r>
              <a:rPr lang="ru-RU" sz="2000" dirty="0" err="1"/>
              <a:t>шари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спіралеподібну</a:t>
            </a:r>
            <a:r>
              <a:rPr lang="ru-RU" sz="2000" dirty="0"/>
              <a:t> форму і є </a:t>
            </a:r>
            <a:r>
              <a:rPr lang="ru-RU" sz="2000" dirty="0" err="1"/>
              <a:t>спільними</a:t>
            </a:r>
            <a:r>
              <a:rPr lang="ru-RU" sz="2000" dirty="0"/>
              <a:t> для </a:t>
            </a:r>
            <a:r>
              <a:rPr lang="ru-RU" sz="2000" dirty="0" err="1"/>
              <a:t>обох</a:t>
            </a:r>
            <a:r>
              <a:rPr lang="ru-RU" sz="2000" dirty="0"/>
              <a:t> </a:t>
            </a:r>
            <a:r>
              <a:rPr lang="ru-RU" sz="2000" dirty="0" err="1"/>
              <a:t>шлуночків</a:t>
            </a:r>
            <a:r>
              <a:rPr lang="ru-RU" sz="2000" dirty="0"/>
              <a:t>. </a:t>
            </a:r>
            <a:endParaRPr lang="ru-RU" sz="2000" dirty="0" smtClean="0"/>
          </a:p>
          <a:p>
            <a:pPr indent="457200"/>
            <a:r>
              <a:rPr lang="ru-RU" sz="2000" b="1" dirty="0" err="1" smtClean="0"/>
              <a:t>Середній</a:t>
            </a:r>
            <a:r>
              <a:rPr lang="ru-RU" sz="2000" b="1" dirty="0" smtClean="0"/>
              <a:t> </a:t>
            </a:r>
            <a:r>
              <a:rPr lang="ru-RU" sz="2000" b="1" dirty="0"/>
              <a:t>шар </a:t>
            </a:r>
            <a:r>
              <a:rPr lang="ru-RU" sz="2000" dirty="0"/>
              <a:t>– </a:t>
            </a:r>
            <a:r>
              <a:rPr lang="ru-RU" sz="2000" dirty="0" err="1"/>
              <a:t>це</a:t>
            </a:r>
            <a:r>
              <a:rPr lang="ru-RU" sz="2000" dirty="0"/>
              <a:t> шар </a:t>
            </a:r>
            <a:r>
              <a:rPr lang="ru-RU" sz="2000" dirty="0" err="1"/>
              <a:t>циркулярних</a:t>
            </a:r>
            <a:r>
              <a:rPr lang="ru-RU" sz="2000" dirty="0"/>
              <a:t> волокон,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йде</a:t>
            </a:r>
            <a:r>
              <a:rPr lang="ru-RU" sz="2000" dirty="0"/>
              <a:t> </a:t>
            </a:r>
            <a:r>
              <a:rPr lang="ru-RU" sz="2000" dirty="0" err="1"/>
              <a:t>окремо</a:t>
            </a:r>
            <a:r>
              <a:rPr lang="ru-RU" sz="2000" dirty="0"/>
              <a:t> в кожному </a:t>
            </a:r>
            <a:r>
              <a:rPr lang="ru-RU" sz="2000" dirty="0" err="1"/>
              <a:t>шлуночку</a:t>
            </a:r>
            <a:r>
              <a:rPr lang="ru-RU" sz="2000" dirty="0" smtClean="0"/>
              <a:t>.</a:t>
            </a:r>
          </a:p>
          <a:p>
            <a:pPr indent="457200"/>
            <a:endParaRPr lang="ru-RU" sz="2000" dirty="0"/>
          </a:p>
          <a:p>
            <a:pPr indent="457200"/>
            <a:r>
              <a:rPr lang="ru-RU" sz="2000" dirty="0"/>
              <a:t>Три  </a:t>
            </a:r>
            <a:r>
              <a:rPr lang="ru-RU" sz="2000" dirty="0" err="1"/>
              <a:t>види</a:t>
            </a:r>
            <a:r>
              <a:rPr lang="ru-RU" sz="2000" dirty="0"/>
              <a:t> </a:t>
            </a:r>
            <a:r>
              <a:rPr lang="ru-RU" sz="2000" dirty="0" err="1" smtClean="0"/>
              <a:t>кардіоміоцитів</a:t>
            </a:r>
            <a:r>
              <a:rPr lang="ru-RU" sz="2000" dirty="0" smtClean="0"/>
              <a:t> (</a:t>
            </a:r>
            <a:r>
              <a:rPr lang="ru-RU" sz="2000" dirty="0" err="1" smtClean="0"/>
              <a:t>скоротливі</a:t>
            </a:r>
            <a:r>
              <a:rPr lang="ru-RU" sz="2000" dirty="0" smtClean="0"/>
              <a:t> (</a:t>
            </a:r>
            <a:r>
              <a:rPr lang="ru-RU" sz="2000" dirty="0" err="1" smtClean="0"/>
              <a:t>типові</a:t>
            </a:r>
            <a:r>
              <a:rPr lang="ru-RU" sz="2000" dirty="0" smtClean="0"/>
              <a:t>), </a:t>
            </a:r>
            <a:r>
              <a:rPr lang="ru-RU" sz="2000" dirty="0" err="1" smtClean="0"/>
              <a:t>генеруючі</a:t>
            </a:r>
            <a:r>
              <a:rPr lang="ru-RU" sz="2000" dirty="0" smtClean="0"/>
              <a:t>, </a:t>
            </a:r>
            <a:r>
              <a:rPr lang="ru-RU" sz="2000" dirty="0" err="1" smtClean="0"/>
              <a:t>секреторні</a:t>
            </a:r>
            <a:r>
              <a:rPr lang="ru-RU" sz="2000" dirty="0" smtClean="0"/>
              <a:t>(НУП</a:t>
            </a:r>
            <a:r>
              <a:rPr lang="ru-RU" sz="2000" dirty="0"/>
              <a:t>) ) </a:t>
            </a:r>
          </a:p>
        </p:txBody>
      </p:sp>
    </p:spTree>
    <p:extLst>
      <p:ext uri="{BB962C8B-B14F-4D97-AF65-F5344CB8AC3E}">
        <p14:creationId xmlns:p14="http://schemas.microsoft.com/office/powerpoint/2010/main" val="2086187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556792"/>
            <a:ext cx="65627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62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1676400"/>
            <a:ext cx="60388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81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1219200"/>
            <a:ext cx="64103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52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0688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половин: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легеневої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находиться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передсердя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шлуночок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Picture 3" descr="12-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1398981"/>
            <a:ext cx="492484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99592" y="1700808"/>
            <a:ext cx="25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Передсердя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шлуночок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половини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з'єднані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атріовентрикулярним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отвором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закритий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стулками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клапанів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94586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-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8417" b="21312"/>
          <a:stretch/>
        </p:blipFill>
        <p:spPr bwMode="auto">
          <a:xfrm>
            <a:off x="3168503" y="2132856"/>
            <a:ext cx="516807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764704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лівій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двостулковим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правій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тристулковим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 боку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шлуночків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стулок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клапанів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прикріплені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сухожильні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нитки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хорди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обумовлюють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відкривання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стулок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шлуночків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1819" y="1798921"/>
            <a:ext cx="36461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лівого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шлуночка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аорта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 правого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легенева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артерія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Отвори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судин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закриті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півмісяцевими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клапанами,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відкриваються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шлуночків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480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995362"/>
            <a:ext cx="657225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14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612" y="1747837"/>
            <a:ext cx="62007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dirty="0" smtClean="0"/>
              <a:t>Питання, що висвітлюються: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1412776"/>
            <a:ext cx="7992888" cy="4824536"/>
          </a:xfrm>
        </p:spPr>
        <p:txBody>
          <a:bodyPr>
            <a:normAutofit lnSpcReduction="10000"/>
          </a:bodyPr>
          <a:lstStyle/>
          <a:p>
            <a:pPr marL="502920" indent="-457200">
              <a:buFont typeface="+mj-lt"/>
              <a:buAutoNum type="arabicPeriod"/>
            </a:pPr>
            <a:r>
              <a:rPr lang="uk-UA" dirty="0" smtClean="0"/>
              <a:t>Система кровообігу. Функції кровообігу.</a:t>
            </a:r>
          </a:p>
          <a:p>
            <a:pPr marL="502920" indent="-457200">
              <a:buFont typeface="+mj-lt"/>
              <a:buAutoNum type="arabicPeriod"/>
            </a:pPr>
            <a:r>
              <a:rPr lang="uk-UA" dirty="0" smtClean="0"/>
              <a:t>Структурно-функціональні особливості серцево-судинної системи (ССС).</a:t>
            </a:r>
          </a:p>
          <a:p>
            <a:pPr marL="502920" indent="-457200">
              <a:buFont typeface="+mj-lt"/>
              <a:buAutoNum type="arabicPeriod"/>
            </a:pPr>
            <a:r>
              <a:rPr lang="uk-UA" dirty="0" smtClean="0"/>
              <a:t>Велике та мале кола кровообігу.</a:t>
            </a:r>
          </a:p>
          <a:p>
            <a:pPr marL="502920" indent="-457200">
              <a:buFont typeface="+mj-lt"/>
              <a:buAutoNum type="arabicPeriod"/>
            </a:pPr>
            <a:r>
              <a:rPr lang="uk-UA" dirty="0" smtClean="0"/>
              <a:t>Особливості міокарда.</a:t>
            </a:r>
          </a:p>
          <a:p>
            <a:pPr marL="502920" indent="-457200">
              <a:buFont typeface="+mj-lt"/>
              <a:buAutoNum type="arabicPeriod"/>
            </a:pPr>
            <a:r>
              <a:rPr lang="uk-UA" dirty="0" err="1" smtClean="0"/>
              <a:t>Автоматія</a:t>
            </a:r>
            <a:r>
              <a:rPr lang="uk-UA" dirty="0" smtClean="0"/>
              <a:t>. Провідна система серця.</a:t>
            </a:r>
          </a:p>
          <a:p>
            <a:pPr marL="502920" indent="-457200">
              <a:buFont typeface="+mj-lt"/>
              <a:buAutoNum type="arabicPeriod"/>
            </a:pPr>
            <a:r>
              <a:rPr lang="uk-UA" dirty="0" smtClean="0"/>
              <a:t>Потенціал дії типових </a:t>
            </a:r>
            <a:r>
              <a:rPr lang="uk-UA" dirty="0" err="1" smtClean="0"/>
              <a:t>кардіоміоцитів</a:t>
            </a:r>
            <a:r>
              <a:rPr lang="uk-UA" dirty="0" smtClean="0"/>
              <a:t>.</a:t>
            </a:r>
          </a:p>
          <a:p>
            <a:pPr marL="502920" indent="-457200">
              <a:buFont typeface="+mj-lt"/>
              <a:buAutoNum type="arabicPeriod"/>
            </a:pPr>
            <a:r>
              <a:rPr lang="uk-UA" dirty="0" smtClean="0"/>
              <a:t>Серцевий цикл.</a:t>
            </a:r>
          </a:p>
          <a:p>
            <a:pPr marL="502920" indent="-457200">
              <a:buFont typeface="+mj-lt"/>
              <a:buAutoNum type="arabicPeriod"/>
            </a:pPr>
            <a:r>
              <a:rPr lang="uk-UA" dirty="0" smtClean="0"/>
              <a:t>Походження зубців,сегментів та інтервалів ЕКГ (електрокардіограми).</a:t>
            </a:r>
          </a:p>
          <a:p>
            <a:pPr marL="502920" indent="-457200">
              <a:buFont typeface="+mj-lt"/>
              <a:buAutoNum type="arabicPeriod"/>
            </a:pPr>
            <a:endParaRPr lang="uk-UA" dirty="0" smtClean="0"/>
          </a:p>
          <a:p>
            <a:pPr marL="502920" indent="-457200">
              <a:buFont typeface="+mj-lt"/>
              <a:buAutoNum type="arabicPeriod"/>
            </a:pPr>
            <a:endParaRPr lang="uk-UA" dirty="0" smtClean="0"/>
          </a:p>
          <a:p>
            <a:pPr marL="502920" indent="-457200">
              <a:buFont typeface="+mj-lt"/>
              <a:buAutoNum type="arabicPeriod"/>
            </a:pPr>
            <a:endParaRPr lang="uk-UA" dirty="0" smtClean="0"/>
          </a:p>
          <a:p>
            <a:pPr marL="502920" indent="-457200">
              <a:buFont typeface="+mj-lt"/>
              <a:buAutoNum type="arabicPeriod"/>
            </a:pPr>
            <a:endParaRPr lang="uk-UA" dirty="0" smtClean="0"/>
          </a:p>
          <a:p>
            <a:pPr marL="502920" indent="-457200">
              <a:buFont typeface="+mj-lt"/>
              <a:buAutoNum type="arabicPeriod"/>
            </a:pPr>
            <a:endParaRPr lang="uk-UA" dirty="0" smtClean="0"/>
          </a:p>
          <a:p>
            <a:pPr marL="50292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16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1652587"/>
            <a:ext cx="65151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5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6512511" cy="1556792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Велике та мале кола </a:t>
            </a:r>
            <a:r>
              <a:rPr lang="uk-UA" dirty="0" err="1" smtClean="0"/>
              <a:t>кровобігу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331640" y="1268760"/>
                <a:ext cx="6516216" cy="4392488"/>
              </a:xfrm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  <a:softEdge rad="317500"/>
              </a:effectLst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uk-UA" sz="2200" dirty="0" smtClean="0"/>
                  <a:t>Велике коло </a:t>
                </a:r>
                <a:r>
                  <a:rPr lang="uk-UA" sz="2200" dirty="0" err="1" smtClean="0"/>
                  <a:t>кровобігу</a:t>
                </a:r>
                <a:r>
                  <a:rPr lang="uk-UA" sz="2200" dirty="0" smtClean="0"/>
                  <a:t>(системне)-несе насичену киснем артеріальну кров до органів та систем,віддає кисень,забирає вуглекислий газ і повертає його до серця;</a:t>
                </a:r>
              </a:p>
              <a:p>
                <a:r>
                  <a:rPr lang="uk-UA" sz="2200" dirty="0"/>
                  <a:t>ЛШ</a:t>
                </a:r>
                <a14:m>
                  <m:oMath xmlns:m="http://schemas.openxmlformats.org/officeDocument/2006/math">
                    <m:r>
                      <a:rPr lang="uk-UA" sz="2000">
                        <a:latin typeface="Cambria Math" panose="02040503050406030204" pitchFamily="18" charset="0"/>
                      </a:rPr>
                      <m:t>→аорта→</m:t>
                    </m:r>
                    <m:r>
                      <m:rPr>
                        <m:nor/>
                      </m:rPr>
                      <a:rPr lang="ru-RU" sz="2000" dirty="0"/>
                      <m:t>органи і системи</m:t>
                    </m:r>
                    <m:r>
                      <a:rPr lang="uk-UA" sz="2000">
                        <a:latin typeface="Cambria Math" panose="02040503050406030204" pitchFamily="18" charset="0"/>
                      </a:rPr>
                      <m:t>→верхня та нижня порожнисті вени→ПП</m:t>
                    </m:r>
                  </m:oMath>
                </a14:m>
                <a:endParaRPr lang="uk-UA" sz="2000" dirty="0"/>
              </a:p>
              <a:p>
                <a:r>
                  <a:rPr lang="uk-UA" sz="2200" dirty="0" smtClean="0"/>
                  <a:t>Мале коло кровообігу несе насичену вуглекислим газом кров до легень,де відбувається газообмін  (ВГ змін. на кисень) і повертає в серце (ЛП)</a:t>
                </a:r>
              </a:p>
              <a:p>
                <a:r>
                  <a:rPr lang="ru-RU" sz="2200" dirty="0" err="1"/>
                  <a:t>ПШ→легенева</a:t>
                </a:r>
                <a:r>
                  <a:rPr lang="ru-RU" sz="2200" dirty="0"/>
                  <a:t> </a:t>
                </a:r>
                <a:r>
                  <a:rPr lang="ru-RU" sz="2200" dirty="0" err="1"/>
                  <a:t>артерія→легені</a:t>
                </a:r>
                <a:r>
                  <a:rPr lang="ru-RU" sz="2200" dirty="0"/>
                  <a:t> (</a:t>
                </a:r>
                <a:r>
                  <a:rPr lang="ru-RU" sz="2200" dirty="0" err="1"/>
                  <a:t>насиччується</a:t>
                </a:r>
                <a:r>
                  <a:rPr lang="ru-RU" sz="2200" dirty="0"/>
                  <a:t> киснем)→</a:t>
                </a:r>
                <a:r>
                  <a:rPr lang="ru-RU" sz="2200" dirty="0" err="1"/>
                  <a:t>легеневі</a:t>
                </a:r>
                <a:r>
                  <a:rPr lang="ru-RU" sz="2200" dirty="0"/>
                  <a:t> </a:t>
                </a:r>
                <a:r>
                  <a:rPr lang="ru-RU" sz="2200" dirty="0" err="1"/>
                  <a:t>вени→ЛП→ЛШ</a:t>
                </a:r>
                <a:endParaRPr lang="ru-RU" sz="22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1640" y="1268760"/>
                <a:ext cx="6516216" cy="4392488"/>
              </a:xfrm>
              <a:blipFill rotWithShape="0">
                <a:blip r:embed="rId2"/>
                <a:stretch>
                  <a:fillRect l="-1307" t="-1752" r="-840"/>
                </a:stretch>
              </a:blipFill>
              <a:effectLst>
                <a:outerShdw blurRad="63500" dist="50800" dir="5400000" sx="98000" sy="98000" rotWithShape="0">
                  <a:srgbClr val="000000">
                    <a:alpha val="20000"/>
                  </a:srgbClr>
                </a:outerShdw>
                <a:softEdge rad="317500"/>
              </a:effectLst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24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938212"/>
            <a:ext cx="647700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7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947737"/>
            <a:ext cx="66294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3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87" y="1657350"/>
            <a:ext cx="652462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740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772816"/>
            <a:ext cx="6677025" cy="3962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836712"/>
            <a:ext cx="63436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4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1228725"/>
            <a:ext cx="6448425" cy="44005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11760" y="692696"/>
            <a:ext cx="3010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rgbClr val="FF0000"/>
                </a:solidFill>
                <a:latin typeface="Roboto"/>
              </a:rPr>
              <a:t>Автоматія</a:t>
            </a:r>
            <a:r>
              <a:rPr lang="uk-UA" dirty="0" smtClean="0">
                <a:solidFill>
                  <a:srgbClr val="FF0000"/>
                </a:solidFill>
                <a:latin typeface="Roboto"/>
              </a:rPr>
              <a:t> серцевого м’яза</a:t>
            </a:r>
            <a:endParaRPr lang="uk-U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04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340768"/>
            <a:ext cx="57054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55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2" y="1619250"/>
            <a:ext cx="63912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18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962025"/>
            <a:ext cx="66103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3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1978496"/>
            <a:ext cx="6343650" cy="41148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87524" y="404664"/>
            <a:ext cx="8568952" cy="1368152"/>
          </a:xfrm>
          <a:prstGeom prst="rect">
            <a:avLst/>
          </a:prstGeo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mtClean="0"/>
              <a:t>Система кровообігу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24744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кровообігу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складається з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серця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судин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4913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3068960"/>
            <a:ext cx="5991225" cy="25812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630" y="1772816"/>
            <a:ext cx="5629275" cy="10287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72631" y="597802"/>
            <a:ext cx="6798735" cy="1303867"/>
          </a:xfrm>
        </p:spPr>
        <p:txBody>
          <a:bodyPr/>
          <a:lstStyle/>
          <a:p>
            <a:r>
              <a:rPr lang="uk-UA" dirty="0" smtClean="0"/>
              <a:t>Серцевий цикл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60636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764704"/>
            <a:ext cx="6696744" cy="496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92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764704"/>
            <a:ext cx="5829300" cy="3133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3573016"/>
            <a:ext cx="43338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19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1257300"/>
            <a:ext cx="661035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334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1190625"/>
            <a:ext cx="66008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5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7" y="1328737"/>
            <a:ext cx="65627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74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1585912"/>
            <a:ext cx="66865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40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45588"/>
          <a:stretch/>
        </p:blipFill>
        <p:spPr>
          <a:xfrm>
            <a:off x="827584" y="669937"/>
            <a:ext cx="3240360" cy="29030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806342"/>
            <a:ext cx="5624204" cy="314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97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1133475"/>
            <a:ext cx="63150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484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36712"/>
            <a:ext cx="57912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43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143000"/>
          </a:xfrm>
          <a:effectLst>
            <a:outerShdw blurRad="63500" dist="50800" dir="5400000" sx="98000" sy="98000" rotWithShape="0">
              <a:srgbClr val="000000">
                <a:alpha val="20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uk-UA" dirty="0" smtClean="0"/>
              <a:t>Система кровообігу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431077"/>
              </p:ext>
            </p:extLst>
          </p:nvPr>
        </p:nvGraphicFramePr>
        <p:xfrm>
          <a:off x="0" y="1340768"/>
          <a:ext cx="9144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007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700808"/>
            <a:ext cx="569595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78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Література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/>
              <a:t>Чичковська</a:t>
            </a:r>
            <a:r>
              <a:rPr lang="uk-UA" dirty="0"/>
              <a:t> </a:t>
            </a:r>
            <a:r>
              <a:rPr lang="uk-UA" dirty="0" smtClean="0"/>
              <a:t>Т.Г. </a:t>
            </a:r>
            <a:r>
              <a:rPr lang="ru-RU" dirty="0" smtClean="0"/>
              <a:t>Система </a:t>
            </a:r>
            <a:r>
              <a:rPr lang="ru-RU" dirty="0" err="1"/>
              <a:t>кровообігу</a:t>
            </a:r>
            <a:r>
              <a:rPr lang="ru-RU" dirty="0"/>
              <a:t>. </a:t>
            </a:r>
            <a:r>
              <a:rPr lang="ru-RU" dirty="0" err="1"/>
              <a:t>Серце</a:t>
            </a:r>
            <a:r>
              <a:rPr lang="ru-RU" dirty="0"/>
              <a:t>: </a:t>
            </a:r>
            <a:r>
              <a:rPr lang="ru-RU" dirty="0" err="1"/>
              <a:t>будова</a:t>
            </a:r>
            <a:r>
              <a:rPr lang="ru-RU" dirty="0"/>
              <a:t> та </a:t>
            </a:r>
            <a:r>
              <a:rPr lang="ru-RU" dirty="0" err="1"/>
              <a:t>функції</a:t>
            </a:r>
            <a:r>
              <a:rPr lang="ru-RU" dirty="0"/>
              <a:t>. Робота </a:t>
            </a:r>
            <a:r>
              <a:rPr lang="ru-RU" dirty="0" err="1" smtClean="0"/>
              <a:t>серця</a:t>
            </a:r>
            <a:endParaRPr lang="ru-RU" dirty="0" smtClean="0"/>
          </a:p>
          <a:p>
            <a:r>
              <a:rPr lang="ru-RU" dirty="0" err="1" smtClean="0"/>
              <a:t>Сторінки</a:t>
            </a:r>
            <a:r>
              <a:rPr lang="ru-RU" dirty="0" smtClean="0"/>
              <a:t> на </a:t>
            </a:r>
            <a:r>
              <a:rPr lang="ru-RU" dirty="0" err="1" smtClean="0"/>
              <a:t>самостійне</a:t>
            </a:r>
            <a:r>
              <a:rPr lang="ru-RU" dirty="0" smtClean="0"/>
              <a:t> </a:t>
            </a:r>
            <a:r>
              <a:rPr lang="ru-RU" dirty="0" err="1" smtClean="0"/>
              <a:t>опрацювання</a:t>
            </a:r>
            <a:r>
              <a:rPr lang="ru-RU" dirty="0" smtClean="0"/>
              <a:t>: </a:t>
            </a:r>
            <a:r>
              <a:rPr lang="ru-RU" dirty="0" smtClean="0"/>
              <a:t>242-256</a:t>
            </a:r>
          </a:p>
          <a:p>
            <a:endParaRPr lang="ru-RU" dirty="0"/>
          </a:p>
          <a:p>
            <a:endParaRPr lang="uk-UA" dirty="0" smtClean="0"/>
          </a:p>
          <a:p>
            <a:r>
              <a:rPr lang="ru-RU" dirty="0" err="1"/>
              <a:t>Сторінки</a:t>
            </a:r>
            <a:r>
              <a:rPr lang="ru-RU" dirty="0"/>
              <a:t> на </a:t>
            </a:r>
            <a:r>
              <a:rPr lang="ru-RU" dirty="0" err="1"/>
              <a:t>самостійне</a:t>
            </a:r>
            <a:r>
              <a:rPr lang="ru-RU" dirty="0"/>
              <a:t> </a:t>
            </a:r>
            <a:r>
              <a:rPr lang="ru-RU" dirty="0" err="1"/>
              <a:t>опрацювання</a:t>
            </a:r>
            <a:r>
              <a:rPr lang="ru-RU" dirty="0"/>
              <a:t>: </a:t>
            </a:r>
            <a:r>
              <a:rPr lang="ru-RU" dirty="0" smtClean="0"/>
              <a:t>235-252</a:t>
            </a:r>
            <a:endParaRPr lang="ru-RU" dirty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7" y="3861048"/>
            <a:ext cx="6352857" cy="1152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6" y="5347097"/>
            <a:ext cx="6352858" cy="7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2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Функціональні типи  судин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85293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Компенсуючі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амортизуючі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аорта, </a:t>
            </a:r>
            <a:r>
              <a:rPr lang="ru-RU" dirty="0" err="1"/>
              <a:t>крупні</a:t>
            </a:r>
            <a:r>
              <a:rPr lang="ru-RU" dirty="0"/>
              <a:t> </a:t>
            </a:r>
            <a:r>
              <a:rPr lang="ru-RU" dirty="0" err="1"/>
              <a:t>артерії</a:t>
            </a:r>
            <a:endParaRPr lang="ru-RU" dirty="0"/>
          </a:p>
          <a:p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поштовхоподібних</a:t>
            </a:r>
            <a:r>
              <a:rPr lang="ru-RU" dirty="0"/>
              <a:t> </a:t>
            </a:r>
            <a:r>
              <a:rPr lang="ru-RU" dirty="0" err="1"/>
              <a:t>викидів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з </a:t>
            </a:r>
            <a:r>
              <a:rPr lang="ru-RU" dirty="0" err="1"/>
              <a:t>серця</a:t>
            </a:r>
            <a:r>
              <a:rPr lang="ru-RU" dirty="0"/>
              <a:t> в </a:t>
            </a:r>
            <a:r>
              <a:rPr lang="ru-RU" dirty="0" err="1"/>
              <a:t>рівномірний</a:t>
            </a:r>
            <a:r>
              <a:rPr lang="ru-RU" dirty="0"/>
              <a:t> </a:t>
            </a:r>
            <a:r>
              <a:rPr lang="ru-RU" dirty="0" err="1"/>
              <a:t>потік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;</a:t>
            </a:r>
          </a:p>
          <a:p>
            <a:r>
              <a:rPr lang="ru-RU" dirty="0" err="1"/>
              <a:t>Резистивні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 опору – </a:t>
            </a:r>
            <a:r>
              <a:rPr lang="ru-RU" dirty="0" err="1"/>
              <a:t>кінцеві</a:t>
            </a:r>
            <a:r>
              <a:rPr lang="ru-RU" dirty="0"/>
              <a:t> </a:t>
            </a:r>
            <a:r>
              <a:rPr lang="ru-RU" dirty="0" err="1"/>
              <a:t>артерії</a:t>
            </a:r>
            <a:r>
              <a:rPr lang="ru-RU" dirty="0"/>
              <a:t>, </a:t>
            </a:r>
            <a:r>
              <a:rPr lang="ru-RU" dirty="0" err="1"/>
              <a:t>артеріоли</a:t>
            </a:r>
            <a:r>
              <a:rPr lang="ru-RU" dirty="0"/>
              <a:t>, вони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постійного</a:t>
            </a:r>
            <a:r>
              <a:rPr lang="ru-RU" dirty="0"/>
              <a:t> тонусу і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змінювати</a:t>
            </a:r>
            <a:r>
              <a:rPr lang="ru-RU" dirty="0"/>
              <a:t> величину </a:t>
            </a:r>
            <a:r>
              <a:rPr lang="ru-RU" dirty="0" err="1"/>
              <a:t>просвіту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резистивними</a:t>
            </a:r>
            <a:r>
              <a:rPr lang="ru-RU" dirty="0"/>
              <a:t> </a:t>
            </a:r>
            <a:r>
              <a:rPr lang="ru-RU" dirty="0" err="1"/>
              <a:t>судинами</a:t>
            </a:r>
            <a:r>
              <a:rPr lang="ru-RU" dirty="0"/>
              <a:t> і </a:t>
            </a:r>
            <a:r>
              <a:rPr lang="ru-RU" dirty="0" err="1"/>
              <a:t>капілярами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судини-сфінктери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прекапілярні</a:t>
            </a:r>
            <a:r>
              <a:rPr lang="ru-RU" dirty="0"/>
              <a:t> </a:t>
            </a:r>
            <a:r>
              <a:rPr lang="ru-RU" dirty="0" err="1"/>
              <a:t>сфінктери</a:t>
            </a:r>
            <a:r>
              <a:rPr lang="ru-RU" dirty="0"/>
              <a:t>. 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" t="7497" r="5888" b="14995"/>
          <a:stretch>
            <a:fillRect/>
          </a:stretch>
        </p:blipFill>
        <p:spPr bwMode="auto">
          <a:xfrm>
            <a:off x="5724128" y="3270864"/>
            <a:ext cx="2735262" cy="230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11560" y="620688"/>
            <a:ext cx="4176464" cy="5616624"/>
          </a:xfrm>
        </p:spPr>
        <p:txBody>
          <a:bodyPr>
            <a:normAutofit fontScale="92500"/>
          </a:bodyPr>
          <a:lstStyle/>
          <a:p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резистивними</a:t>
            </a:r>
            <a:r>
              <a:rPr lang="ru-RU" dirty="0"/>
              <a:t> </a:t>
            </a:r>
            <a:r>
              <a:rPr lang="ru-RU" dirty="0" err="1"/>
              <a:t>судинами</a:t>
            </a:r>
            <a:r>
              <a:rPr lang="ru-RU" dirty="0"/>
              <a:t> і </a:t>
            </a:r>
            <a:r>
              <a:rPr lang="ru-RU" dirty="0" err="1"/>
              <a:t>капілярами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судини-сфінктери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прекапілярні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сфінктери</a:t>
            </a:r>
            <a:r>
              <a:rPr lang="ru-RU" dirty="0"/>
              <a:t>. </a:t>
            </a:r>
          </a:p>
          <a:p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Обмінні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судини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капіляри</a:t>
            </a:r>
            <a:r>
              <a:rPr lang="ru-RU" dirty="0"/>
              <a:t> – тут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і </a:t>
            </a:r>
            <a:r>
              <a:rPr lang="ru-RU" dirty="0" err="1"/>
              <a:t>газів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кров'ю</a:t>
            </a:r>
            <a:r>
              <a:rPr lang="ru-RU" dirty="0"/>
              <a:t> та </a:t>
            </a:r>
            <a:r>
              <a:rPr lang="ru-RU" dirty="0" err="1"/>
              <a:t>тканинною</a:t>
            </a:r>
            <a:r>
              <a:rPr lang="ru-RU" dirty="0"/>
              <a:t> </a:t>
            </a:r>
            <a:r>
              <a:rPr lang="ru-RU" dirty="0" err="1"/>
              <a:t>рідиною</a:t>
            </a:r>
            <a:endParaRPr lang="ru-RU" dirty="0"/>
          </a:p>
          <a:p>
            <a:r>
              <a:rPr lang="ru-RU" dirty="0" err="1"/>
              <a:t>Стінка</a:t>
            </a:r>
            <a:r>
              <a:rPr lang="ru-RU" dirty="0"/>
              <a:t> </a:t>
            </a:r>
            <a:r>
              <a:rPr lang="ru-RU" dirty="0" err="1"/>
              <a:t>капілярів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одного шару </a:t>
            </a:r>
            <a:r>
              <a:rPr lang="ru-RU" dirty="0" err="1"/>
              <a:t>клітин</a:t>
            </a:r>
            <a:r>
              <a:rPr lang="ru-RU" dirty="0"/>
              <a:t>. </a:t>
            </a:r>
            <a:r>
              <a:rPr lang="ru-RU" dirty="0" err="1"/>
              <a:t>Здатність</a:t>
            </a:r>
            <a:r>
              <a:rPr lang="ru-RU" dirty="0"/>
              <a:t> до </a:t>
            </a:r>
            <a:r>
              <a:rPr lang="ru-RU" dirty="0" err="1"/>
              <a:t>скорочення</a:t>
            </a:r>
            <a:r>
              <a:rPr lang="ru-RU" dirty="0"/>
              <a:t> в </a:t>
            </a:r>
            <a:r>
              <a:rPr lang="ru-RU" dirty="0" err="1"/>
              <a:t>капілярів</a:t>
            </a:r>
            <a:r>
              <a:rPr lang="ru-RU" dirty="0"/>
              <a:t> </a:t>
            </a:r>
            <a:r>
              <a:rPr lang="ru-RU" dirty="0" err="1"/>
              <a:t>відсутня</a:t>
            </a:r>
            <a:r>
              <a:rPr lang="ru-RU" dirty="0"/>
              <a:t>, величина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просвіту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в </a:t>
            </a:r>
            <a:r>
              <a:rPr lang="ru-RU" dirty="0" err="1"/>
              <a:t>резистивних</a:t>
            </a:r>
            <a:r>
              <a:rPr lang="ru-RU" dirty="0"/>
              <a:t> </a:t>
            </a:r>
            <a:r>
              <a:rPr lang="ru-RU" dirty="0" err="1"/>
              <a:t>судинах</a:t>
            </a:r>
            <a:endParaRPr lang="ru-RU" dirty="0"/>
          </a:p>
          <a:p>
            <a:endParaRPr lang="uk-UA" dirty="0"/>
          </a:p>
        </p:txBody>
      </p:sp>
      <p:pic>
        <p:nvPicPr>
          <p:cNvPr id="4" name="Picture 15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3283788" cy="259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2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28147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86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412776"/>
            <a:ext cx="63150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70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5" y="1604962"/>
            <a:ext cx="653415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55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7" y="1643062"/>
            <a:ext cx="64865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98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1164</TotalTime>
  <Words>530</Words>
  <Application>Microsoft Office PowerPoint</Application>
  <PresentationFormat>Экран (4:3)</PresentationFormat>
  <Paragraphs>61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Cambria Math</vt:lpstr>
      <vt:lpstr>Garamond</vt:lpstr>
      <vt:lpstr>Roboto</vt:lpstr>
      <vt:lpstr>Times New Roman</vt:lpstr>
      <vt:lpstr>Натуральные материалы</vt:lpstr>
      <vt:lpstr>1_Натуральные материалы</vt:lpstr>
      <vt:lpstr>Презентация PowerPoint</vt:lpstr>
      <vt:lpstr>Питання, що висвітлюються:</vt:lpstr>
      <vt:lpstr>Презентация PowerPoint</vt:lpstr>
      <vt:lpstr>Система кровообігу</vt:lpstr>
      <vt:lpstr>Функціональні типи  судин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Велике та мале кола кровобігу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Серцевий цикл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Література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Фізіологія  серцево-судинної системи, механізм її регуляції.  Особливості регіонарного кровообігу</dc:title>
  <dc:creator>НСМ</dc:creator>
  <cp:lastModifiedBy>Нікітчук Тетяна Миколаївна</cp:lastModifiedBy>
  <cp:revision>66</cp:revision>
  <dcterms:modified xsi:type="dcterms:W3CDTF">2021-03-23T16:04:07Z</dcterms:modified>
</cp:coreProperties>
</file>