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1" r:id="rId10"/>
    <p:sldId id="274" r:id="rId11"/>
    <p:sldId id="275" r:id="rId12"/>
    <p:sldId id="276"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67" y="7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11/7/2025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0189B8-65BF-204C-BD50-7E90B2C0E795}"/>
              </a:ext>
            </a:extLst>
          </p:cNvPr>
          <p:cNvSpPr>
            <a:spLocks noGrp="1"/>
          </p:cNvSpPr>
          <p:nvPr>
            <p:ph type="ctrTitle"/>
          </p:nvPr>
        </p:nvSpPr>
        <p:spPr/>
        <p:txBody>
          <a:bodyPr/>
          <a:lstStyle/>
          <a:p>
            <a:r>
              <a:rPr lang="pl-PL" dirty="0"/>
              <a:t> </a:t>
            </a:r>
            <a:r>
              <a:rPr lang="uk-UA" dirty="0"/>
              <a:t>«</a:t>
            </a:r>
            <a:r>
              <a:rPr lang="pl-PL" dirty="0"/>
              <a:t>Міграційні  процеси від початку війни в Україні</a:t>
            </a:r>
            <a:r>
              <a:rPr lang="uk-UA" dirty="0"/>
              <a:t>»</a:t>
            </a:r>
            <a:endParaRPr lang="pl-PL" dirty="0"/>
          </a:p>
        </p:txBody>
      </p:sp>
    </p:spTree>
    <p:extLst>
      <p:ext uri="{BB962C8B-B14F-4D97-AF65-F5344CB8AC3E}">
        <p14:creationId xmlns:p14="http://schemas.microsoft.com/office/powerpoint/2010/main" val="241628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55440" y="476672"/>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5" name="TextBox 4">
            <a:extLst>
              <a:ext uri="{FF2B5EF4-FFF2-40B4-BE49-F238E27FC236}">
                <a16:creationId xmlns:a16="http://schemas.microsoft.com/office/drawing/2014/main" id="{E51AEB83-52AE-4DA0-AD04-85FED463BC8C}"/>
              </a:ext>
            </a:extLst>
          </p:cNvPr>
          <p:cNvSpPr txBox="1"/>
          <p:nvPr/>
        </p:nvSpPr>
        <p:spPr>
          <a:xfrm>
            <a:off x="1275447" y="2361247"/>
            <a:ext cx="9685991" cy="2862322"/>
          </a:xfrm>
          <a:prstGeom prst="rect">
            <a:avLst/>
          </a:prstGeom>
          <a:noFill/>
        </p:spPr>
        <p:txBody>
          <a:bodyPr wrap="square">
            <a:spAutoFit/>
          </a:bodyPr>
          <a:lstStyle/>
          <a:p>
            <a:pPr algn="l"/>
            <a:r>
              <a:rPr lang="uk-UA" b="0" i="0" dirty="0">
                <a:effectLst/>
                <a:latin typeface="Work Sans" pitchFamily="2" charset="0"/>
              </a:rPr>
              <a:t>Географія міграції українців у 2025 році вражає своєю різноманітністю. Ось основні напрямки, куди прямують наші співвітчизники:</a:t>
            </a:r>
          </a:p>
          <a:p>
            <a:pPr algn="l">
              <a:buFont typeface="Arial" panose="020B0604020202020204" pitchFamily="34" charset="0"/>
              <a:buChar char="•"/>
            </a:pPr>
            <a:r>
              <a:rPr lang="uk-UA" b="1" i="0" dirty="0">
                <a:solidFill>
                  <a:srgbClr val="FF0000"/>
                </a:solidFill>
                <a:effectLst/>
                <a:latin typeface="Work Sans" pitchFamily="2" charset="0"/>
              </a:rPr>
              <a:t>Німеччина</a:t>
            </a:r>
            <a:r>
              <a:rPr lang="uk-UA" b="0" i="0" dirty="0">
                <a:effectLst/>
                <a:latin typeface="Work Sans" pitchFamily="2" charset="0"/>
              </a:rPr>
              <a:t>: 1,2 млн українців, або 20% від загальної кількості біженців. Німеччина приваблює соціальними виплатами та можливостями працевлаштування.</a:t>
            </a:r>
          </a:p>
          <a:p>
            <a:pPr algn="l">
              <a:buFont typeface="Arial" panose="020B0604020202020204" pitchFamily="34" charset="0"/>
              <a:buChar char="•"/>
            </a:pPr>
            <a:r>
              <a:rPr lang="uk-UA" b="1" i="0" dirty="0">
                <a:solidFill>
                  <a:srgbClr val="FF0000"/>
                </a:solidFill>
                <a:effectLst/>
                <a:latin typeface="Work Sans" pitchFamily="2" charset="0"/>
              </a:rPr>
              <a:t>Польща</a:t>
            </a:r>
            <a:r>
              <a:rPr lang="uk-UA" b="0" i="0" dirty="0">
                <a:effectLst/>
                <a:latin typeface="Work Sans" pitchFamily="2" charset="0"/>
              </a:rPr>
              <a:t>: 988 тис. осіб, 18% біженців. Близькість до України, схожа мова та культура роблять Польщу популярним вибором.</a:t>
            </a:r>
          </a:p>
          <a:p>
            <a:pPr algn="l">
              <a:buFont typeface="Arial" panose="020B0604020202020204" pitchFamily="34" charset="0"/>
              <a:buChar char="•"/>
            </a:pPr>
            <a:r>
              <a:rPr lang="uk-UA" b="1" i="0" dirty="0">
                <a:solidFill>
                  <a:srgbClr val="FF0000"/>
                </a:solidFill>
                <a:effectLst/>
                <a:latin typeface="Work Sans" pitchFamily="2" charset="0"/>
              </a:rPr>
              <a:t>Чехія</a:t>
            </a:r>
            <a:r>
              <a:rPr lang="uk-UA" b="0" i="0" dirty="0">
                <a:solidFill>
                  <a:srgbClr val="FF0000"/>
                </a:solidFill>
                <a:effectLst/>
                <a:latin typeface="Work Sans" pitchFamily="2" charset="0"/>
              </a:rPr>
              <a:t>: </a:t>
            </a:r>
            <a:r>
              <a:rPr lang="uk-UA" b="0" i="0" dirty="0">
                <a:effectLst/>
                <a:latin typeface="Work Sans" pitchFamily="2" charset="0"/>
              </a:rPr>
              <a:t>385 тис. українців. Чехія має найвищу частку біженців на 1000 населення серед країн ЄС — 35,3 особи.</a:t>
            </a:r>
          </a:p>
          <a:p>
            <a:pPr algn="l">
              <a:buFont typeface="Arial" panose="020B0604020202020204" pitchFamily="34" charset="0"/>
              <a:buChar char="•"/>
            </a:pPr>
            <a:r>
              <a:rPr lang="uk-UA" b="1" i="0" dirty="0">
                <a:solidFill>
                  <a:srgbClr val="FF0000"/>
                </a:solidFill>
                <a:effectLst/>
                <a:latin typeface="Work Sans" pitchFamily="2" charset="0"/>
              </a:rPr>
              <a:t>Поза ЄС</a:t>
            </a:r>
            <a:r>
              <a:rPr lang="uk-UA" b="0" i="0" dirty="0">
                <a:solidFill>
                  <a:srgbClr val="FF0000"/>
                </a:solidFill>
                <a:effectLst/>
                <a:latin typeface="Work Sans" pitchFamily="2" charset="0"/>
              </a:rPr>
              <a:t>: </a:t>
            </a:r>
            <a:r>
              <a:rPr lang="uk-UA" b="0" i="0" dirty="0">
                <a:effectLst/>
                <a:latin typeface="Work Sans" pitchFamily="2" charset="0"/>
              </a:rPr>
              <a:t>США, Канада, Велика Британія приймають сотні тисяч українців, особливо студентів і кваліфікованих фахівців.</a:t>
            </a:r>
          </a:p>
        </p:txBody>
      </p:sp>
    </p:spTree>
    <p:extLst>
      <p:ext uri="{BB962C8B-B14F-4D97-AF65-F5344CB8AC3E}">
        <p14:creationId xmlns:p14="http://schemas.microsoft.com/office/powerpoint/2010/main" val="144647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61686" y="260648"/>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5" name="TextBox 4">
            <a:extLst>
              <a:ext uri="{FF2B5EF4-FFF2-40B4-BE49-F238E27FC236}">
                <a16:creationId xmlns:a16="http://schemas.microsoft.com/office/drawing/2014/main" id="{E51AEB83-52AE-4DA0-AD04-85FED463BC8C}"/>
              </a:ext>
            </a:extLst>
          </p:cNvPr>
          <p:cNvSpPr txBox="1"/>
          <p:nvPr/>
        </p:nvSpPr>
        <p:spPr>
          <a:xfrm>
            <a:off x="1242572" y="1988840"/>
            <a:ext cx="9685991" cy="3970318"/>
          </a:xfrm>
          <a:prstGeom prst="rect">
            <a:avLst/>
          </a:prstGeom>
          <a:noFill/>
        </p:spPr>
        <p:txBody>
          <a:bodyPr wrap="square">
            <a:spAutoFit/>
          </a:bodyPr>
          <a:lstStyle/>
          <a:p>
            <a:pPr algn="just"/>
            <a:r>
              <a:rPr lang="uk-UA" b="0" i="0" dirty="0">
                <a:effectLst/>
                <a:latin typeface="Work Sans" pitchFamily="2" charset="0"/>
              </a:rPr>
              <a:t>Війна — головна причина міграції, але не єдина. За даними соціологічних опитувань, проведених </a:t>
            </a:r>
            <a:r>
              <a:rPr lang="en-GB" b="0" i="0" dirty="0">
                <a:effectLst/>
                <a:latin typeface="Work Sans" pitchFamily="2" charset="0"/>
              </a:rPr>
              <a:t>Info Sapiens </a:t>
            </a:r>
            <a:r>
              <a:rPr lang="uk-UA" b="0" i="0" dirty="0">
                <a:effectLst/>
                <a:latin typeface="Work Sans" pitchFamily="2" charset="0"/>
              </a:rPr>
              <a:t>для ЦЕС у 2024 році, лише </a:t>
            </a:r>
            <a:r>
              <a:rPr lang="uk-UA" b="1" i="0" dirty="0">
                <a:solidFill>
                  <a:srgbClr val="FF0000"/>
                </a:solidFill>
                <a:effectLst/>
                <a:latin typeface="Work Sans" pitchFamily="2" charset="0"/>
              </a:rPr>
              <a:t>43%</a:t>
            </a:r>
            <a:r>
              <a:rPr lang="uk-UA" b="1" i="0" dirty="0">
                <a:effectLst/>
                <a:latin typeface="Work Sans" pitchFamily="2" charset="0"/>
              </a:rPr>
              <a:t> українців</a:t>
            </a:r>
            <a:r>
              <a:rPr lang="uk-UA" b="0" i="0" dirty="0">
                <a:effectLst/>
                <a:latin typeface="Work Sans" pitchFamily="2" charset="0"/>
              </a:rPr>
              <a:t> за кордоном планують повернутися до України. Це найнижчий показник за останні роки, і він сигналізує про серйозні виклики. Чому ж люди залишаються?</a:t>
            </a:r>
          </a:p>
          <a:p>
            <a:pPr algn="just">
              <a:buFont typeface="Arial" panose="020B0604020202020204" pitchFamily="34" charset="0"/>
              <a:buChar char="•"/>
            </a:pPr>
            <a:r>
              <a:rPr lang="uk-UA" b="1" i="0" dirty="0">
                <a:solidFill>
                  <a:srgbClr val="FF0000"/>
                </a:solidFill>
                <a:effectLst/>
                <a:latin typeface="Work Sans" pitchFamily="2" charset="0"/>
              </a:rPr>
              <a:t>Безпека</a:t>
            </a:r>
            <a:r>
              <a:rPr lang="uk-UA" b="0" i="0" dirty="0">
                <a:solidFill>
                  <a:srgbClr val="FF0000"/>
                </a:solidFill>
                <a:effectLst/>
                <a:latin typeface="Work Sans" pitchFamily="2" charset="0"/>
              </a:rPr>
              <a:t>: </a:t>
            </a:r>
            <a:r>
              <a:rPr lang="uk-UA" b="0" i="0" dirty="0">
                <a:effectLst/>
                <a:latin typeface="Work Sans" pitchFamily="2" charset="0"/>
              </a:rPr>
              <a:t>Постійні обстріли та нестабільність в Україні змушують багатьох відкладати повернення.</a:t>
            </a:r>
          </a:p>
          <a:p>
            <a:pPr algn="just">
              <a:buFont typeface="Arial" panose="020B0604020202020204" pitchFamily="34" charset="0"/>
              <a:buChar char="•"/>
            </a:pPr>
            <a:r>
              <a:rPr lang="uk-UA" b="1" i="0" dirty="0">
                <a:solidFill>
                  <a:srgbClr val="FF0000"/>
                </a:solidFill>
                <a:effectLst/>
                <a:latin typeface="Work Sans" pitchFamily="2" charset="0"/>
              </a:rPr>
              <a:t>Економічні можливості</a:t>
            </a:r>
            <a:r>
              <a:rPr lang="uk-UA" b="0" i="0" dirty="0">
                <a:effectLst/>
                <a:latin typeface="Work Sans" pitchFamily="2" charset="0"/>
              </a:rPr>
              <a:t>: За кордоном українці знаходять краще оплачувану роботу. Наприклад, у Німеччині місячна допомога для біженців становить 400–500 євро, а в Польщі середня зарплата для українців — 800–1200 євро.</a:t>
            </a:r>
          </a:p>
          <a:p>
            <a:pPr algn="just">
              <a:buFont typeface="Arial" panose="020B0604020202020204" pitchFamily="34" charset="0"/>
              <a:buChar char="•"/>
            </a:pPr>
            <a:r>
              <a:rPr lang="uk-UA" b="1" i="0" dirty="0">
                <a:solidFill>
                  <a:srgbClr val="FF0000"/>
                </a:solidFill>
                <a:effectLst/>
                <a:latin typeface="Work Sans" pitchFamily="2" charset="0"/>
              </a:rPr>
              <a:t>Освіта</a:t>
            </a:r>
            <a:r>
              <a:rPr lang="uk-UA" b="0" i="0" dirty="0">
                <a:solidFill>
                  <a:srgbClr val="FF0000"/>
                </a:solidFill>
                <a:effectLst/>
                <a:latin typeface="Work Sans" pitchFamily="2" charset="0"/>
              </a:rPr>
              <a:t>: </a:t>
            </a:r>
            <a:r>
              <a:rPr lang="uk-UA" b="0" i="0" dirty="0">
                <a:effectLst/>
                <a:latin typeface="Work Sans" pitchFamily="2" charset="0"/>
              </a:rPr>
              <a:t>Діти адаптуються до іноземних шкіл, а студенти отримують доступ до якісної освіти. У 2025 році Австрія пропонує навчання за 800 євро на рік, що робить її привабливою для студентів.</a:t>
            </a:r>
          </a:p>
          <a:p>
            <a:pPr algn="just">
              <a:buFont typeface="Arial" panose="020B0604020202020204" pitchFamily="34" charset="0"/>
              <a:buChar char="•"/>
            </a:pPr>
            <a:r>
              <a:rPr lang="uk-UA" b="1" i="0" dirty="0">
                <a:solidFill>
                  <a:srgbClr val="FF0000"/>
                </a:solidFill>
                <a:effectLst/>
                <a:latin typeface="Work Sans" pitchFamily="2" charset="0"/>
              </a:rPr>
              <a:t>Соціальна інтеграція</a:t>
            </a:r>
            <a:r>
              <a:rPr lang="uk-UA" b="0" i="0" dirty="0">
                <a:effectLst/>
                <a:latin typeface="Work Sans" pitchFamily="2" charset="0"/>
              </a:rPr>
              <a:t>: Багато українців знаходять друзів, створюють сім’ї чи відкривають бізнес за кордоном, що ускладнює повернення.</a:t>
            </a:r>
          </a:p>
        </p:txBody>
      </p:sp>
    </p:spTree>
    <p:extLst>
      <p:ext uri="{BB962C8B-B14F-4D97-AF65-F5344CB8AC3E}">
        <p14:creationId xmlns:p14="http://schemas.microsoft.com/office/powerpoint/2010/main" val="399946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803412" y="291326"/>
            <a:ext cx="10585176" cy="1905000"/>
          </a:xfrm>
        </p:spPr>
        <p:txBody>
          <a:bodyPr>
            <a:normAutofit fontScale="90000"/>
          </a:bodyPr>
          <a:lstStyle/>
          <a:p>
            <a:pPr algn="just"/>
            <a:r>
              <a:rPr lang="uk-UA" b="1" i="0" dirty="0">
                <a:solidFill>
                  <a:schemeClr val="tx1"/>
                </a:solidFill>
                <a:effectLst/>
                <a:latin typeface="Montserrat" panose="00000500000000000000" pitchFamily="2" charset="-52"/>
              </a:rPr>
              <a:t>Економічні наслідки міграції для України</a:t>
            </a:r>
            <a:br>
              <a:rPr lang="uk-UA" b="1" i="0" dirty="0">
                <a:solidFill>
                  <a:schemeClr val="tx1"/>
                </a:solidFill>
                <a:effectLst/>
                <a:latin typeface="Montserrat" panose="00000500000000000000" pitchFamily="2" charset="-52"/>
              </a:rPr>
            </a:br>
            <a:r>
              <a:rPr lang="uk-UA" sz="2200" b="0" i="0" dirty="0">
                <a:solidFill>
                  <a:schemeClr val="tx1"/>
                </a:solidFill>
                <a:effectLst/>
                <a:latin typeface="Work Sans" pitchFamily="2" charset="0"/>
              </a:rPr>
              <a:t>Масовий відтік українців — це не лише людські історії, а й серйозний виклик для економіки. За оцінками ЦЕС, якщо від 1,7 до 2,7 млн українців залишаться за кордоном, Україна може втрачати </a:t>
            </a:r>
            <a:r>
              <a:rPr lang="uk-UA" sz="2200" b="1" i="0" dirty="0">
                <a:solidFill>
                  <a:schemeClr val="tx1"/>
                </a:solidFill>
                <a:effectLst/>
                <a:latin typeface="Work Sans" pitchFamily="2" charset="0"/>
              </a:rPr>
              <a:t>2,7–6,9% ВВП щорічно</a:t>
            </a:r>
            <a:r>
              <a:rPr lang="uk-UA" sz="2200" b="0" i="0" dirty="0">
                <a:solidFill>
                  <a:schemeClr val="tx1"/>
                </a:solidFill>
                <a:effectLst/>
                <a:latin typeface="Work Sans" pitchFamily="2" charset="0"/>
              </a:rPr>
              <a:t>.</a:t>
            </a:r>
            <a:endParaRPr lang="uk-UA" b="0" i="0" dirty="0">
              <a:solidFill>
                <a:schemeClr val="tx1"/>
              </a:solidFill>
              <a:effectLst/>
              <a:latin typeface="Work Sans" pitchFamily="2" charset="0"/>
            </a:endParaRPr>
          </a:p>
        </p:txBody>
      </p:sp>
      <p:graphicFrame>
        <p:nvGraphicFramePr>
          <p:cNvPr id="13" name="Таблиця 12">
            <a:extLst>
              <a:ext uri="{FF2B5EF4-FFF2-40B4-BE49-F238E27FC236}">
                <a16:creationId xmlns:a16="http://schemas.microsoft.com/office/drawing/2014/main" id="{800DE8D8-DEFC-4D7C-A9CB-7D65F62AE9D9}"/>
              </a:ext>
            </a:extLst>
          </p:cNvPr>
          <p:cNvGraphicFramePr>
            <a:graphicFrameLocks noGrp="1"/>
          </p:cNvGraphicFramePr>
          <p:nvPr>
            <p:extLst>
              <p:ext uri="{D42A27DB-BD31-4B8C-83A1-F6EECF244321}">
                <p14:modId xmlns:p14="http://schemas.microsoft.com/office/powerpoint/2010/main" val="3932453955"/>
              </p:ext>
            </p:extLst>
          </p:nvPr>
        </p:nvGraphicFramePr>
        <p:xfrm>
          <a:off x="2855640" y="2196326"/>
          <a:ext cx="5616624" cy="3880624"/>
        </p:xfrm>
        <a:graphic>
          <a:graphicData uri="http://schemas.openxmlformats.org/drawingml/2006/table">
            <a:tbl>
              <a:tblPr/>
              <a:tblGrid>
                <a:gridCol w="2808312">
                  <a:extLst>
                    <a:ext uri="{9D8B030D-6E8A-4147-A177-3AD203B41FA5}">
                      <a16:colId xmlns:a16="http://schemas.microsoft.com/office/drawing/2014/main" val="96769969"/>
                    </a:ext>
                  </a:extLst>
                </a:gridCol>
                <a:gridCol w="2808312">
                  <a:extLst>
                    <a:ext uri="{9D8B030D-6E8A-4147-A177-3AD203B41FA5}">
                      <a16:colId xmlns:a16="http://schemas.microsoft.com/office/drawing/2014/main" val="3773563277"/>
                    </a:ext>
                  </a:extLst>
                </a:gridCol>
              </a:tblGrid>
              <a:tr h="236806">
                <a:tc>
                  <a:txBody>
                    <a:bodyPr/>
                    <a:lstStyle/>
                    <a:p>
                      <a:pPr algn="l"/>
                      <a:r>
                        <a:rPr lang="uk-UA" sz="1800" b="1">
                          <a:solidFill>
                            <a:srgbClr val="01012F"/>
                          </a:solidFill>
                          <a:effectLst/>
                        </a:rPr>
                        <a:t>Аспект</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6F6F6"/>
                    </a:solidFill>
                  </a:tcPr>
                </a:tc>
                <a:tc>
                  <a:txBody>
                    <a:bodyPr/>
                    <a:lstStyle/>
                    <a:p>
                      <a:pPr algn="l"/>
                      <a:r>
                        <a:rPr lang="uk-UA" sz="1800" b="1">
                          <a:solidFill>
                            <a:srgbClr val="01012F"/>
                          </a:solidFill>
                          <a:effectLst/>
                        </a:rPr>
                        <a:t>Наслідки</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6F6F6"/>
                    </a:solidFill>
                  </a:tcPr>
                </a:tc>
                <a:extLst>
                  <a:ext uri="{0D108BD9-81ED-4DB2-BD59-A6C34878D82A}">
                    <a16:rowId xmlns:a16="http://schemas.microsoft.com/office/drawing/2014/main" val="2234172795"/>
                  </a:ext>
                </a:extLst>
              </a:tr>
              <a:tr h="1220464">
                <a:tc>
                  <a:txBody>
                    <a:bodyPr/>
                    <a:lstStyle/>
                    <a:p>
                      <a:r>
                        <a:rPr lang="uk-UA" sz="1800">
                          <a:effectLst/>
                        </a:rPr>
                        <a:t>Дефіцит робочої сили</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a:effectLst/>
                        </a:rPr>
                        <a:t>88% компаній в Україні відкрили нові вакансії, але брак фахівців гальмує розвиток.</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3041192005"/>
                  </a:ext>
                </a:extLst>
              </a:tr>
              <a:tr h="1056521">
                <a:tc>
                  <a:txBody>
                    <a:bodyPr/>
                    <a:lstStyle/>
                    <a:p>
                      <a:r>
                        <a:rPr lang="uk-UA" sz="1800" dirty="0">
                          <a:effectLst/>
                        </a:rPr>
                        <a:t>Зменшення податків</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dirty="0" err="1">
                          <a:effectLst/>
                        </a:rPr>
                        <a:t>Українці</a:t>
                      </a:r>
                      <a:r>
                        <a:rPr lang="ru-RU" sz="1800" dirty="0">
                          <a:effectLst/>
                        </a:rPr>
                        <a:t>, </a:t>
                      </a:r>
                      <a:r>
                        <a:rPr lang="ru-RU" sz="1800" dirty="0" err="1">
                          <a:effectLst/>
                        </a:rPr>
                        <a:t>які</a:t>
                      </a:r>
                      <a:r>
                        <a:rPr lang="ru-RU" sz="1800" dirty="0">
                          <a:effectLst/>
                        </a:rPr>
                        <a:t> </a:t>
                      </a:r>
                      <a:r>
                        <a:rPr lang="ru-RU" sz="1800" dirty="0" err="1">
                          <a:effectLst/>
                        </a:rPr>
                        <a:t>працюють</a:t>
                      </a:r>
                      <a:r>
                        <a:rPr lang="ru-RU" sz="1800" dirty="0">
                          <a:effectLst/>
                        </a:rPr>
                        <a:t> за кордоном, </a:t>
                      </a:r>
                      <a:r>
                        <a:rPr lang="ru-RU" sz="1800" dirty="0" err="1">
                          <a:effectLst/>
                        </a:rPr>
                        <a:t>сплачують</a:t>
                      </a:r>
                      <a:r>
                        <a:rPr lang="ru-RU" sz="1800" dirty="0">
                          <a:effectLst/>
                        </a:rPr>
                        <a:t> </a:t>
                      </a:r>
                      <a:r>
                        <a:rPr lang="ru-RU" sz="1800" dirty="0" err="1">
                          <a:effectLst/>
                        </a:rPr>
                        <a:t>податки</a:t>
                      </a:r>
                      <a:r>
                        <a:rPr lang="ru-RU" sz="1800" dirty="0">
                          <a:effectLst/>
                        </a:rPr>
                        <a:t> там, а не в </a:t>
                      </a:r>
                      <a:r>
                        <a:rPr lang="ru-RU" sz="1800" dirty="0" err="1">
                          <a:effectLst/>
                        </a:rPr>
                        <a:t>Україні</a:t>
                      </a:r>
                      <a:r>
                        <a:rPr lang="ru-RU" sz="1800" dirty="0">
                          <a:effectLst/>
                        </a:rPr>
                        <a:t>.</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2053540407"/>
                  </a:ext>
                </a:extLst>
              </a:tr>
              <a:tr h="1056521">
                <a:tc>
                  <a:txBody>
                    <a:bodyPr/>
                    <a:lstStyle/>
                    <a:p>
                      <a:r>
                        <a:rPr lang="uk-UA" sz="1800">
                          <a:effectLst/>
                        </a:rPr>
                        <a:t>Демографічна криза</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dirty="0">
                          <a:effectLst/>
                        </a:rPr>
                        <a:t>За прогнозами, до 2033 року </a:t>
                      </a:r>
                      <a:r>
                        <a:rPr lang="ru-RU" sz="1800" dirty="0" err="1">
                          <a:effectLst/>
                        </a:rPr>
                        <a:t>населення</a:t>
                      </a:r>
                      <a:r>
                        <a:rPr lang="ru-RU" sz="1800" dirty="0">
                          <a:effectLst/>
                        </a:rPr>
                        <a:t> </a:t>
                      </a:r>
                      <a:r>
                        <a:rPr lang="ru-RU" sz="1800" dirty="0" err="1">
                          <a:effectLst/>
                        </a:rPr>
                        <a:t>України</a:t>
                      </a:r>
                      <a:r>
                        <a:rPr lang="ru-RU" sz="1800" dirty="0">
                          <a:effectLst/>
                        </a:rPr>
                        <a:t> </a:t>
                      </a:r>
                      <a:r>
                        <a:rPr lang="ru-RU" sz="1800" dirty="0" err="1">
                          <a:effectLst/>
                        </a:rPr>
                        <a:t>може</a:t>
                      </a:r>
                      <a:r>
                        <a:rPr lang="ru-RU" sz="1800" dirty="0">
                          <a:effectLst/>
                        </a:rPr>
                        <a:t> </a:t>
                      </a:r>
                      <a:r>
                        <a:rPr lang="ru-RU" sz="1800" dirty="0" err="1">
                          <a:effectLst/>
                        </a:rPr>
                        <a:t>скоротитися</a:t>
                      </a:r>
                      <a:r>
                        <a:rPr lang="ru-RU" sz="1800" dirty="0">
                          <a:effectLst/>
                        </a:rPr>
                        <a:t> до 25 млн.</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2935621005"/>
                  </a:ext>
                </a:extLst>
              </a:tr>
            </a:tbl>
          </a:graphicData>
        </a:graphic>
      </p:graphicFrame>
    </p:spTree>
    <p:extLst>
      <p:ext uri="{BB962C8B-B14F-4D97-AF65-F5344CB8AC3E}">
        <p14:creationId xmlns:p14="http://schemas.microsoft.com/office/powerpoint/2010/main" val="349060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A21158-0A47-A218-3A92-872AFCF61B72}"/>
              </a:ext>
            </a:extLst>
          </p:cNvPr>
          <p:cNvSpPr>
            <a:spLocks noGrp="1"/>
          </p:cNvSpPr>
          <p:nvPr>
            <p:ph type="title"/>
          </p:nvPr>
        </p:nvSpPr>
        <p:spPr>
          <a:xfrm>
            <a:off x="1143001" y="-577931"/>
            <a:ext cx="9905998" cy="1905000"/>
          </a:xfrm>
        </p:spPr>
        <p:txBody>
          <a:bodyPr/>
          <a:lstStyle/>
          <a:p>
            <a:pPr algn="ctr"/>
            <a:r>
              <a:rPr lang="uk-UA" dirty="0"/>
              <a:t>Внутрішнє переміщення </a:t>
            </a:r>
            <a:endParaRPr lang="pl-PL" dirty="0"/>
          </a:p>
        </p:txBody>
      </p:sp>
      <p:sp>
        <p:nvSpPr>
          <p:cNvPr id="3" name="pole tekstowe 2">
            <a:extLst>
              <a:ext uri="{FF2B5EF4-FFF2-40B4-BE49-F238E27FC236}">
                <a16:creationId xmlns:a16="http://schemas.microsoft.com/office/drawing/2014/main" id="{D89FC814-F6B0-D5EF-6F69-F85DA2D124A3}"/>
              </a:ext>
            </a:extLst>
          </p:cNvPr>
          <p:cNvSpPr txBox="1"/>
          <p:nvPr/>
        </p:nvSpPr>
        <p:spPr>
          <a:xfrm>
            <a:off x="5184074" y="2351314"/>
            <a:ext cx="1828800" cy="1828800"/>
          </a:xfrm>
          <a:prstGeom prst="rect">
            <a:avLst/>
          </a:prstGeom>
          <a:noFill/>
        </p:spPr>
        <p:txBody>
          <a:bodyPr wrap="square" rtlCol="0">
            <a:spAutoFit/>
          </a:bodyPr>
          <a:lstStyle/>
          <a:p>
            <a:pPr algn="l"/>
            <a:endParaRPr lang="pl-PL" dirty="0"/>
          </a:p>
        </p:txBody>
      </p:sp>
      <p:sp>
        <p:nvSpPr>
          <p:cNvPr id="4" name="pole tekstowe 3">
            <a:extLst>
              <a:ext uri="{FF2B5EF4-FFF2-40B4-BE49-F238E27FC236}">
                <a16:creationId xmlns:a16="http://schemas.microsoft.com/office/drawing/2014/main" id="{C7D0E3AF-20C8-4E18-04CC-9CF43234490B}"/>
              </a:ext>
            </a:extLst>
          </p:cNvPr>
          <p:cNvSpPr txBox="1"/>
          <p:nvPr/>
        </p:nvSpPr>
        <p:spPr>
          <a:xfrm>
            <a:off x="64817" y="1839191"/>
            <a:ext cx="7138555" cy="1815882"/>
          </a:xfrm>
          <a:prstGeom prst="rect">
            <a:avLst/>
          </a:prstGeom>
          <a:noFill/>
        </p:spPr>
        <p:txBody>
          <a:bodyPr wrap="square" rtlCol="0">
            <a:spAutoFit/>
          </a:bodyPr>
          <a:lstStyle/>
          <a:p>
            <a:pPr algn="l"/>
            <a:r>
              <a:rPr lang="uk-UA" sz="2800" b="1" i="1" u="sng" dirty="0">
                <a:solidFill>
                  <a:schemeClr val="accent4"/>
                </a:solidFill>
              </a:rPr>
              <a:t>Через бойові дії , 2 млн осіб переїхали до західних областей . Але точних показників щодо кількості біженців ще немає </a:t>
            </a:r>
          </a:p>
        </p:txBody>
      </p:sp>
      <p:sp>
        <p:nvSpPr>
          <p:cNvPr id="5" name="pole tekstowe 4">
            <a:extLst>
              <a:ext uri="{FF2B5EF4-FFF2-40B4-BE49-F238E27FC236}">
                <a16:creationId xmlns:a16="http://schemas.microsoft.com/office/drawing/2014/main" id="{463C96BF-396C-69F6-161B-966AA31DC863}"/>
              </a:ext>
            </a:extLst>
          </p:cNvPr>
          <p:cNvSpPr txBox="1"/>
          <p:nvPr/>
        </p:nvSpPr>
        <p:spPr>
          <a:xfrm>
            <a:off x="345373" y="638862"/>
            <a:ext cx="10423070" cy="1200329"/>
          </a:xfrm>
          <a:prstGeom prst="rect">
            <a:avLst/>
          </a:prstGeom>
          <a:noFill/>
        </p:spPr>
        <p:txBody>
          <a:bodyPr wrap="square" rtlCol="0">
            <a:spAutoFit/>
          </a:bodyPr>
          <a:lstStyle/>
          <a:p>
            <a:pPr algn="l"/>
            <a:r>
              <a:rPr lang="pl-PL" dirty="0"/>
              <a:t> </a:t>
            </a:r>
            <a:r>
              <a:rPr lang="pl-PL" sz="2400" b="1" i="1" dirty="0" err="1">
                <a:solidFill>
                  <a:schemeClr val="bg2">
                    <a:lumMod val="60000"/>
                    <a:lumOff val="40000"/>
                  </a:schemeClr>
                </a:solidFill>
              </a:rPr>
              <a:t>Особи</a:t>
            </a:r>
            <a:r>
              <a:rPr lang="pl-PL" sz="2400" b="1" i="1" dirty="0">
                <a:solidFill>
                  <a:schemeClr val="bg2">
                    <a:lumMod val="60000"/>
                    <a:lumOff val="40000"/>
                  </a:schemeClr>
                </a:solidFill>
              </a:rPr>
              <a:t> </a:t>
            </a:r>
            <a:r>
              <a:rPr lang="pl-PL" sz="2400" b="1" i="1" dirty="0" err="1">
                <a:solidFill>
                  <a:schemeClr val="bg2">
                    <a:lumMod val="60000"/>
                    <a:lumOff val="40000"/>
                  </a:schemeClr>
                </a:solidFill>
              </a:rPr>
              <a:t>які</a:t>
            </a:r>
            <a:r>
              <a:rPr lang="pl-PL" sz="2400" b="1" i="1" dirty="0">
                <a:solidFill>
                  <a:schemeClr val="bg2">
                    <a:lumMod val="60000"/>
                    <a:lumOff val="40000"/>
                  </a:schemeClr>
                </a:solidFill>
              </a:rPr>
              <a:t> </a:t>
            </a:r>
            <a:r>
              <a:rPr lang="pl-PL" sz="2400" b="1" i="1" dirty="0" err="1">
                <a:solidFill>
                  <a:schemeClr val="bg2">
                    <a:lumMod val="60000"/>
                    <a:lumOff val="40000"/>
                  </a:schemeClr>
                </a:solidFill>
              </a:rPr>
              <a:t>залишилися</a:t>
            </a:r>
            <a:r>
              <a:rPr lang="pl-PL" sz="2400" b="1" i="1" dirty="0">
                <a:solidFill>
                  <a:schemeClr val="bg2">
                    <a:lumMod val="60000"/>
                    <a:lumOff val="40000"/>
                  </a:schemeClr>
                </a:solidFill>
              </a:rPr>
              <a:t> </a:t>
            </a:r>
            <a:r>
              <a:rPr lang="pl-PL" sz="2400" b="1" i="1" dirty="0" err="1">
                <a:solidFill>
                  <a:schemeClr val="bg2">
                    <a:lumMod val="60000"/>
                    <a:lumOff val="40000"/>
                  </a:schemeClr>
                </a:solidFill>
              </a:rPr>
              <a:t>на</a:t>
            </a:r>
            <a:r>
              <a:rPr lang="pl-PL" sz="2400" b="1" i="1" dirty="0">
                <a:solidFill>
                  <a:schemeClr val="bg2">
                    <a:lumMod val="60000"/>
                    <a:lumOff val="40000"/>
                  </a:schemeClr>
                </a:solidFill>
              </a:rPr>
              <a:t> ТОТ , </a:t>
            </a:r>
            <a:r>
              <a:rPr lang="pl-PL" sz="2400" b="1" i="1" dirty="0" err="1">
                <a:solidFill>
                  <a:schemeClr val="bg2">
                    <a:lumMod val="60000"/>
                    <a:lumOff val="40000"/>
                  </a:schemeClr>
                </a:solidFill>
              </a:rPr>
              <a:t>втратили</a:t>
            </a:r>
            <a:r>
              <a:rPr lang="pl-PL" sz="2400" b="1" i="1" dirty="0">
                <a:solidFill>
                  <a:schemeClr val="bg2">
                    <a:lumMod val="60000"/>
                    <a:lumOff val="40000"/>
                  </a:schemeClr>
                </a:solidFill>
              </a:rPr>
              <a:t> </a:t>
            </a:r>
            <a:r>
              <a:rPr lang="pl-PL" sz="2400" b="1" i="1" dirty="0" err="1">
                <a:solidFill>
                  <a:schemeClr val="bg2">
                    <a:lumMod val="60000"/>
                    <a:lumOff val="40000"/>
                  </a:schemeClr>
                </a:solidFill>
              </a:rPr>
              <a:t>своє</a:t>
            </a:r>
            <a:r>
              <a:rPr lang="pl-PL" sz="2400" b="1" i="1" dirty="0">
                <a:solidFill>
                  <a:schemeClr val="bg2">
                    <a:lumMod val="60000"/>
                    <a:lumOff val="40000"/>
                  </a:schemeClr>
                </a:solidFill>
              </a:rPr>
              <a:t> </a:t>
            </a:r>
            <a:r>
              <a:rPr lang="pl-PL" sz="2400" b="1" i="1" dirty="0" err="1">
                <a:solidFill>
                  <a:schemeClr val="bg2">
                    <a:lumMod val="60000"/>
                    <a:lumOff val="40000"/>
                  </a:schemeClr>
                </a:solidFill>
              </a:rPr>
              <a:t>житло</a:t>
            </a:r>
            <a:r>
              <a:rPr lang="pl-PL" sz="2400" b="1" i="1" dirty="0">
                <a:solidFill>
                  <a:schemeClr val="bg2">
                    <a:lumMod val="60000"/>
                    <a:lumOff val="40000"/>
                  </a:schemeClr>
                </a:solidFill>
              </a:rPr>
              <a:t> і </a:t>
            </a:r>
            <a:r>
              <a:rPr lang="pl-PL" sz="2400" b="1" i="1" dirty="0" err="1">
                <a:solidFill>
                  <a:schemeClr val="bg2">
                    <a:lumMod val="60000"/>
                    <a:lumOff val="40000"/>
                  </a:schemeClr>
                </a:solidFill>
              </a:rPr>
              <a:t>роботу</a:t>
            </a:r>
            <a:r>
              <a:rPr lang="pl-PL" sz="2400" b="1" i="1" dirty="0">
                <a:solidFill>
                  <a:schemeClr val="bg2">
                    <a:lumMod val="60000"/>
                    <a:lumOff val="40000"/>
                  </a:schemeClr>
                </a:solidFill>
              </a:rPr>
              <a:t> . </a:t>
            </a:r>
            <a:r>
              <a:rPr lang="pl-PL" sz="2400" b="1" i="1" dirty="0" err="1">
                <a:solidFill>
                  <a:schemeClr val="bg2">
                    <a:lumMod val="60000"/>
                    <a:lumOff val="40000"/>
                  </a:schemeClr>
                </a:solidFill>
              </a:rPr>
              <a:t>Декому</a:t>
            </a:r>
            <a:r>
              <a:rPr lang="pl-PL" sz="2400" b="1" i="1" dirty="0">
                <a:solidFill>
                  <a:schemeClr val="bg2">
                    <a:lumMod val="60000"/>
                    <a:lumOff val="40000"/>
                  </a:schemeClr>
                </a:solidFill>
              </a:rPr>
              <a:t> </a:t>
            </a:r>
            <a:r>
              <a:rPr lang="pl-PL" sz="2400" b="1" i="1" dirty="0" err="1">
                <a:solidFill>
                  <a:schemeClr val="bg2">
                    <a:lumMod val="60000"/>
                    <a:lumOff val="40000"/>
                  </a:schemeClr>
                </a:solidFill>
              </a:rPr>
              <a:t>вдалося</a:t>
            </a:r>
            <a:r>
              <a:rPr lang="pl-PL" sz="2400" b="1" i="1" dirty="0">
                <a:solidFill>
                  <a:schemeClr val="bg2">
                    <a:lumMod val="60000"/>
                    <a:lumOff val="40000"/>
                  </a:schemeClr>
                </a:solidFill>
              </a:rPr>
              <a:t>  </a:t>
            </a:r>
            <a:r>
              <a:rPr lang="pl-PL" sz="2400" b="1" i="1" dirty="0" err="1">
                <a:solidFill>
                  <a:schemeClr val="bg2">
                    <a:lumMod val="60000"/>
                    <a:lumOff val="40000"/>
                  </a:schemeClr>
                </a:solidFill>
              </a:rPr>
              <a:t>мігрувати</a:t>
            </a:r>
            <a:r>
              <a:rPr lang="pl-PL" sz="2400" b="1" i="1" dirty="0">
                <a:solidFill>
                  <a:schemeClr val="bg2">
                    <a:lumMod val="60000"/>
                    <a:lumOff val="40000"/>
                  </a:schemeClr>
                </a:solidFill>
              </a:rPr>
              <a:t> </a:t>
            </a:r>
            <a:r>
              <a:rPr lang="pl-PL" sz="2400" b="1" i="1" dirty="0" err="1">
                <a:solidFill>
                  <a:schemeClr val="bg2">
                    <a:lumMod val="60000"/>
                    <a:lumOff val="40000"/>
                  </a:schemeClr>
                </a:solidFill>
              </a:rPr>
              <a:t>до</a:t>
            </a:r>
            <a:r>
              <a:rPr lang="pl-PL" sz="2400" b="1" i="1" dirty="0">
                <a:solidFill>
                  <a:schemeClr val="bg2">
                    <a:lumMod val="60000"/>
                    <a:lumOff val="40000"/>
                  </a:schemeClr>
                </a:solidFill>
              </a:rPr>
              <a:t> </a:t>
            </a:r>
            <a:r>
              <a:rPr lang="pl-PL" sz="2400" b="1" i="1" dirty="0" err="1">
                <a:solidFill>
                  <a:schemeClr val="bg2">
                    <a:lumMod val="60000"/>
                    <a:lumOff val="40000"/>
                  </a:schemeClr>
                </a:solidFill>
              </a:rPr>
              <a:t>тереторій</a:t>
            </a:r>
            <a:r>
              <a:rPr lang="pl-PL" sz="2400" b="1" i="1" dirty="0">
                <a:solidFill>
                  <a:schemeClr val="bg2">
                    <a:lumMod val="60000"/>
                    <a:lumOff val="40000"/>
                  </a:schemeClr>
                </a:solidFill>
              </a:rPr>
              <a:t> </a:t>
            </a:r>
            <a:r>
              <a:rPr lang="pl-PL" sz="2400" b="1" i="1" dirty="0" err="1">
                <a:solidFill>
                  <a:schemeClr val="bg2">
                    <a:lumMod val="60000"/>
                    <a:lumOff val="40000"/>
                  </a:schemeClr>
                </a:solidFill>
              </a:rPr>
              <a:t>контрольованих</a:t>
            </a:r>
            <a:r>
              <a:rPr lang="pl-PL" sz="2400" b="1" i="1" dirty="0">
                <a:solidFill>
                  <a:schemeClr val="bg2">
                    <a:lumMod val="60000"/>
                    <a:lumOff val="40000"/>
                  </a:schemeClr>
                </a:solidFill>
              </a:rPr>
              <a:t> </a:t>
            </a:r>
            <a:r>
              <a:rPr lang="pl-PL" sz="2400" b="1" i="1" dirty="0" err="1">
                <a:solidFill>
                  <a:schemeClr val="bg2">
                    <a:lumMod val="60000"/>
                    <a:lumOff val="40000"/>
                  </a:schemeClr>
                </a:solidFill>
              </a:rPr>
              <a:t>Україною</a:t>
            </a:r>
            <a:r>
              <a:rPr lang="pl-PL" sz="2400" b="1" i="1" dirty="0">
                <a:solidFill>
                  <a:schemeClr val="bg2">
                    <a:lumMod val="60000"/>
                    <a:lumOff val="40000"/>
                  </a:schemeClr>
                </a:solidFill>
              </a:rPr>
              <a:t> </a:t>
            </a:r>
          </a:p>
        </p:txBody>
      </p:sp>
      <p:pic>
        <p:nvPicPr>
          <p:cNvPr id="6" name="Obraz 6">
            <a:extLst>
              <a:ext uri="{FF2B5EF4-FFF2-40B4-BE49-F238E27FC236}">
                <a16:creationId xmlns:a16="http://schemas.microsoft.com/office/drawing/2014/main" id="{6B285076-74CE-10B2-8400-F4B58B60AD78}"/>
              </a:ext>
            </a:extLst>
          </p:cNvPr>
          <p:cNvPicPr>
            <a:picLocks noChangeAspect="1"/>
          </p:cNvPicPr>
          <p:nvPr/>
        </p:nvPicPr>
        <p:blipFill>
          <a:blip r:embed="rId2"/>
          <a:stretch>
            <a:fillRect/>
          </a:stretch>
        </p:blipFill>
        <p:spPr>
          <a:xfrm>
            <a:off x="345372" y="3783720"/>
            <a:ext cx="5221185" cy="2923863"/>
          </a:xfrm>
          <a:prstGeom prst="rect">
            <a:avLst/>
          </a:prstGeom>
        </p:spPr>
      </p:pic>
      <p:pic>
        <p:nvPicPr>
          <p:cNvPr id="7" name="Obraz 7">
            <a:extLst>
              <a:ext uri="{FF2B5EF4-FFF2-40B4-BE49-F238E27FC236}">
                <a16:creationId xmlns:a16="http://schemas.microsoft.com/office/drawing/2014/main" id="{D931C1C6-ED5F-0BE3-4889-368CD82953A7}"/>
              </a:ext>
            </a:extLst>
          </p:cNvPr>
          <p:cNvPicPr>
            <a:picLocks noChangeAspect="1"/>
          </p:cNvPicPr>
          <p:nvPr/>
        </p:nvPicPr>
        <p:blipFill>
          <a:blip r:embed="rId3"/>
          <a:stretch>
            <a:fillRect/>
          </a:stretch>
        </p:blipFill>
        <p:spPr>
          <a:xfrm>
            <a:off x="7483928" y="1632112"/>
            <a:ext cx="4070390" cy="5075471"/>
          </a:xfrm>
          <a:prstGeom prst="rect">
            <a:avLst/>
          </a:prstGeom>
        </p:spPr>
      </p:pic>
    </p:spTree>
    <p:extLst>
      <p:ext uri="{BB962C8B-B14F-4D97-AF65-F5344CB8AC3E}">
        <p14:creationId xmlns:p14="http://schemas.microsoft.com/office/powerpoint/2010/main" val="227165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27CDC1-E32B-29CD-23C1-8FCD116879DA}"/>
              </a:ext>
            </a:extLst>
          </p:cNvPr>
          <p:cNvSpPr txBox="1"/>
          <p:nvPr/>
        </p:nvSpPr>
        <p:spPr>
          <a:xfrm>
            <a:off x="3569771" y="0"/>
            <a:ext cx="4347111" cy="1323439"/>
          </a:xfrm>
          <a:prstGeom prst="rect">
            <a:avLst/>
          </a:prstGeom>
          <a:noFill/>
        </p:spPr>
        <p:txBody>
          <a:bodyPr wrap="square" rtlCol="0">
            <a:spAutoFit/>
          </a:bodyPr>
          <a:lstStyle/>
          <a:p>
            <a:pPr algn="ctr"/>
            <a:r>
              <a:rPr lang="pl-PL" sz="4000" b="1" i="1" dirty="0" err="1">
                <a:solidFill>
                  <a:schemeClr val="accent4">
                    <a:lumMod val="75000"/>
                  </a:schemeClr>
                </a:solidFill>
              </a:rPr>
              <a:t>Наслідки</a:t>
            </a:r>
            <a:r>
              <a:rPr lang="pl-PL" sz="4000" b="1" i="1" dirty="0">
                <a:solidFill>
                  <a:schemeClr val="accent4">
                    <a:lumMod val="75000"/>
                  </a:schemeClr>
                </a:solidFill>
              </a:rPr>
              <a:t> </a:t>
            </a:r>
            <a:r>
              <a:rPr lang="pl-PL" sz="4000" b="1" i="1" dirty="0" err="1">
                <a:solidFill>
                  <a:schemeClr val="accent4">
                    <a:lumMod val="75000"/>
                  </a:schemeClr>
                </a:solidFill>
              </a:rPr>
              <a:t>міграцій</a:t>
            </a:r>
            <a:endParaRPr lang="pl-PL" sz="4000" b="1" i="1" dirty="0">
              <a:solidFill>
                <a:schemeClr val="accent4">
                  <a:lumMod val="75000"/>
                </a:schemeClr>
              </a:solidFill>
            </a:endParaRPr>
          </a:p>
        </p:txBody>
      </p:sp>
      <p:sp>
        <p:nvSpPr>
          <p:cNvPr id="4" name="pole tekstowe 3">
            <a:extLst>
              <a:ext uri="{FF2B5EF4-FFF2-40B4-BE49-F238E27FC236}">
                <a16:creationId xmlns:a16="http://schemas.microsoft.com/office/drawing/2014/main" id="{1359A2DE-26F5-C5F7-C097-94130A42221A}"/>
              </a:ext>
            </a:extLst>
          </p:cNvPr>
          <p:cNvSpPr txBox="1"/>
          <p:nvPr/>
        </p:nvSpPr>
        <p:spPr>
          <a:xfrm>
            <a:off x="0" y="2021143"/>
            <a:ext cx="11712624" cy="2954655"/>
          </a:xfrm>
          <a:prstGeom prst="rect">
            <a:avLst/>
          </a:prstGeom>
          <a:noFill/>
        </p:spPr>
        <p:txBody>
          <a:bodyPr wrap="square" rtlCol="0">
            <a:spAutoFit/>
          </a:bodyPr>
          <a:lstStyle/>
          <a:p>
            <a:pPr marL="285750" indent="-285750" algn="l">
              <a:buFont typeface="Arial" panose="020B0604020202020204" pitchFamily="34" charset="0"/>
              <a:buChar char="•"/>
            </a:pPr>
            <a:r>
              <a:rPr lang="pl-PL" dirty="0"/>
              <a:t> </a:t>
            </a:r>
            <a:r>
              <a:rPr lang="pl-PL" sz="2800" b="1" i="1" dirty="0" err="1">
                <a:solidFill>
                  <a:srgbClr val="00B0F0"/>
                </a:solidFill>
              </a:rPr>
              <a:t>Відтік</a:t>
            </a:r>
            <a:r>
              <a:rPr lang="pl-PL" sz="2800" b="1" i="1" dirty="0">
                <a:solidFill>
                  <a:srgbClr val="00B0F0"/>
                </a:solidFill>
              </a:rPr>
              <a:t> </a:t>
            </a:r>
            <a:r>
              <a:rPr lang="pl-PL" sz="2800" b="1" i="1" dirty="0" err="1">
                <a:solidFill>
                  <a:srgbClr val="00B0F0"/>
                </a:solidFill>
              </a:rPr>
              <a:t>працездатного</a:t>
            </a:r>
            <a:r>
              <a:rPr lang="pl-PL" sz="2800" b="1" i="1" dirty="0">
                <a:solidFill>
                  <a:srgbClr val="00B0F0"/>
                </a:solidFill>
              </a:rPr>
              <a:t>  </a:t>
            </a:r>
            <a:r>
              <a:rPr lang="pl-PL" sz="2800" b="1" i="1" dirty="0" err="1">
                <a:solidFill>
                  <a:srgbClr val="00B0F0"/>
                </a:solidFill>
              </a:rPr>
              <a:t>населення</a:t>
            </a:r>
            <a:r>
              <a:rPr lang="pl-PL" sz="2800" b="1" i="1" dirty="0">
                <a:solidFill>
                  <a:srgbClr val="00B0F0"/>
                </a:solidFill>
              </a:rPr>
              <a:t> = </a:t>
            </a:r>
            <a:r>
              <a:rPr lang="pl-PL" sz="2800" b="1" i="1" dirty="0" err="1">
                <a:solidFill>
                  <a:srgbClr val="00B0F0"/>
                </a:solidFill>
              </a:rPr>
              <a:t>нестача</a:t>
            </a:r>
            <a:r>
              <a:rPr lang="pl-PL" sz="2800" b="1" i="1" dirty="0">
                <a:solidFill>
                  <a:srgbClr val="00B0F0"/>
                </a:solidFill>
              </a:rPr>
              <a:t> </a:t>
            </a:r>
            <a:r>
              <a:rPr lang="pl-PL" sz="2800" b="1" i="1" dirty="0" err="1">
                <a:solidFill>
                  <a:srgbClr val="00B0F0"/>
                </a:solidFill>
              </a:rPr>
              <a:t>робочої</a:t>
            </a:r>
            <a:r>
              <a:rPr lang="pl-PL" sz="2800" b="1" i="1" dirty="0">
                <a:solidFill>
                  <a:srgbClr val="00B0F0"/>
                </a:solidFill>
              </a:rPr>
              <a:t> </a:t>
            </a:r>
            <a:r>
              <a:rPr lang="pl-PL" sz="2800" b="1" i="1" dirty="0" err="1">
                <a:solidFill>
                  <a:srgbClr val="00B0F0"/>
                </a:solidFill>
              </a:rPr>
              <a:t>сили</a:t>
            </a:r>
            <a:r>
              <a:rPr lang="pl-PL" sz="2800" b="1" i="1" dirty="0">
                <a:solidFill>
                  <a:srgbClr val="00B0F0"/>
                </a:solidFill>
              </a:rPr>
              <a:t> , </a:t>
            </a:r>
            <a:r>
              <a:rPr lang="pl-PL" sz="2800" b="1" i="1" dirty="0" err="1">
                <a:solidFill>
                  <a:srgbClr val="00B0F0"/>
                </a:solidFill>
              </a:rPr>
              <a:t>що</a:t>
            </a:r>
            <a:r>
              <a:rPr lang="pl-PL" sz="2800" b="1" i="1" dirty="0">
                <a:solidFill>
                  <a:srgbClr val="00B0F0"/>
                </a:solidFill>
              </a:rPr>
              <a:t> </a:t>
            </a:r>
            <a:r>
              <a:rPr lang="pl-PL" sz="2800" b="1" i="1" dirty="0" err="1">
                <a:solidFill>
                  <a:srgbClr val="00B0F0"/>
                </a:solidFill>
              </a:rPr>
              <a:t>зумовлює</a:t>
            </a:r>
            <a:r>
              <a:rPr lang="pl-PL" sz="2800" b="1" i="1" dirty="0">
                <a:solidFill>
                  <a:srgbClr val="00B0F0"/>
                </a:solidFill>
              </a:rPr>
              <a:t> </a:t>
            </a:r>
            <a:r>
              <a:rPr lang="pl-PL" sz="2800" b="1" i="1" dirty="0" err="1">
                <a:solidFill>
                  <a:srgbClr val="00B0F0"/>
                </a:solidFill>
              </a:rPr>
              <a:t>сповільнення</a:t>
            </a:r>
            <a:r>
              <a:rPr lang="pl-PL" sz="2800" b="1" i="1" dirty="0">
                <a:solidFill>
                  <a:srgbClr val="00B0F0"/>
                </a:solidFill>
              </a:rPr>
              <a:t> </a:t>
            </a:r>
            <a:r>
              <a:rPr lang="pl-PL" sz="2800" b="1" i="1" dirty="0" err="1">
                <a:solidFill>
                  <a:srgbClr val="00B0F0"/>
                </a:solidFill>
              </a:rPr>
              <a:t>економічних</a:t>
            </a:r>
            <a:r>
              <a:rPr lang="pl-PL" sz="2800" b="1" i="1" dirty="0">
                <a:solidFill>
                  <a:srgbClr val="00B0F0"/>
                </a:solidFill>
              </a:rPr>
              <a:t> </a:t>
            </a:r>
            <a:r>
              <a:rPr lang="pl-PL" sz="2800" b="1" i="1" dirty="0" err="1">
                <a:solidFill>
                  <a:srgbClr val="00B0F0"/>
                </a:solidFill>
              </a:rPr>
              <a:t>процесів</a:t>
            </a:r>
            <a:r>
              <a:rPr lang="pl-PL" sz="2800" b="1" i="1" dirty="0">
                <a:solidFill>
                  <a:srgbClr val="00B0F0"/>
                </a:solidFill>
              </a:rPr>
              <a:t> </a:t>
            </a:r>
          </a:p>
          <a:p>
            <a:pPr marL="285750" indent="-285750" algn="l">
              <a:buFont typeface="Arial" panose="020B0604020202020204" pitchFamily="34" charset="0"/>
              <a:buChar char="•"/>
            </a:pPr>
            <a:r>
              <a:rPr lang="pl-PL" sz="2800" b="1" i="1" dirty="0" err="1">
                <a:solidFill>
                  <a:srgbClr val="00B0F0"/>
                </a:solidFill>
              </a:rPr>
              <a:t>Скорочуються</a:t>
            </a:r>
            <a:r>
              <a:rPr lang="pl-PL" sz="2800" b="1" i="1" dirty="0">
                <a:solidFill>
                  <a:srgbClr val="00B0F0"/>
                </a:solidFill>
              </a:rPr>
              <a:t> </a:t>
            </a:r>
            <a:r>
              <a:rPr lang="pl-PL" sz="2800" b="1" i="1" dirty="0" err="1">
                <a:solidFill>
                  <a:srgbClr val="00B0F0"/>
                </a:solidFill>
              </a:rPr>
              <a:t>податкові</a:t>
            </a:r>
            <a:r>
              <a:rPr lang="pl-PL" sz="2800" b="1" i="1" dirty="0">
                <a:solidFill>
                  <a:srgbClr val="00B0F0"/>
                </a:solidFill>
              </a:rPr>
              <a:t> </a:t>
            </a:r>
            <a:r>
              <a:rPr lang="pl-PL" sz="2800" b="1" i="1" dirty="0" err="1">
                <a:solidFill>
                  <a:srgbClr val="00B0F0"/>
                </a:solidFill>
              </a:rPr>
              <a:t>надходження</a:t>
            </a:r>
            <a:r>
              <a:rPr lang="pl-PL" sz="2800" b="1" i="1" dirty="0">
                <a:solidFill>
                  <a:srgbClr val="00B0F0"/>
                </a:solidFill>
              </a:rPr>
              <a:t> </a:t>
            </a:r>
            <a:r>
              <a:rPr lang="pl-PL" sz="2800" b="1" i="1" dirty="0" err="1">
                <a:solidFill>
                  <a:srgbClr val="00B0F0"/>
                </a:solidFill>
              </a:rPr>
              <a:t>до</a:t>
            </a:r>
            <a:r>
              <a:rPr lang="pl-PL" sz="2800" b="1" i="1" dirty="0">
                <a:solidFill>
                  <a:srgbClr val="00B0F0"/>
                </a:solidFill>
              </a:rPr>
              <a:t> </a:t>
            </a:r>
            <a:r>
              <a:rPr lang="pl-PL" sz="2800" b="1" i="1" dirty="0" err="1">
                <a:solidFill>
                  <a:srgbClr val="00B0F0"/>
                </a:solidFill>
              </a:rPr>
              <a:t>державного</a:t>
            </a:r>
            <a:r>
              <a:rPr lang="pl-PL" sz="2800" b="1" i="1" dirty="0">
                <a:solidFill>
                  <a:srgbClr val="00B0F0"/>
                </a:solidFill>
              </a:rPr>
              <a:t> </a:t>
            </a:r>
            <a:r>
              <a:rPr lang="pl-PL" sz="2800" b="1" i="1" dirty="0" err="1">
                <a:solidFill>
                  <a:srgbClr val="00B0F0"/>
                </a:solidFill>
              </a:rPr>
              <a:t>бюджету</a:t>
            </a:r>
            <a:r>
              <a:rPr lang="pl-PL" sz="2800" b="1" i="1" dirty="0">
                <a:solidFill>
                  <a:srgbClr val="00B0F0"/>
                </a:solidFill>
              </a:rPr>
              <a:t> </a:t>
            </a:r>
          </a:p>
          <a:p>
            <a:pPr marL="285750" indent="-285750" algn="l">
              <a:buFont typeface="Arial" panose="020B0604020202020204" pitchFamily="34" charset="0"/>
              <a:buChar char="•"/>
            </a:pPr>
            <a:r>
              <a:rPr lang="uk-UA" sz="2800" b="1" i="1" dirty="0">
                <a:solidFill>
                  <a:srgbClr val="00B0F0"/>
                </a:solidFill>
              </a:rPr>
              <a:t>43</a:t>
            </a:r>
            <a:r>
              <a:rPr lang="pl-PL" sz="2800" b="1" i="1" dirty="0">
                <a:solidFill>
                  <a:srgbClr val="00B0F0"/>
                </a:solidFill>
              </a:rPr>
              <a:t>% українців не планують повертатися на Батьківщину , що зумовлює відємний приріст міграцій  </a:t>
            </a:r>
          </a:p>
          <a:p>
            <a:pPr marL="285750" indent="-285750" algn="l">
              <a:buFont typeface="Arial" panose="020B0604020202020204" pitchFamily="34" charset="0"/>
              <a:buChar char="•"/>
            </a:pPr>
            <a:endParaRPr lang="pl-PL" dirty="0">
              <a:solidFill>
                <a:srgbClr val="00B0F0"/>
              </a:solidFill>
            </a:endParaRPr>
          </a:p>
        </p:txBody>
      </p:sp>
      <p:sp>
        <p:nvSpPr>
          <p:cNvPr id="5" name="pole tekstowe 4">
            <a:extLst>
              <a:ext uri="{FF2B5EF4-FFF2-40B4-BE49-F238E27FC236}">
                <a16:creationId xmlns:a16="http://schemas.microsoft.com/office/drawing/2014/main" id="{DD9177D9-F777-BB6C-0F67-59B12AAA6345}"/>
              </a:ext>
            </a:extLst>
          </p:cNvPr>
          <p:cNvSpPr txBox="1"/>
          <p:nvPr/>
        </p:nvSpPr>
        <p:spPr>
          <a:xfrm>
            <a:off x="631045" y="1311260"/>
            <a:ext cx="10929909" cy="584775"/>
          </a:xfrm>
          <a:prstGeom prst="rect">
            <a:avLst/>
          </a:prstGeom>
          <a:noFill/>
        </p:spPr>
        <p:txBody>
          <a:bodyPr wrap="square" rtlCol="0" anchor="b">
            <a:spAutoFit/>
          </a:bodyPr>
          <a:lstStyle/>
          <a:p>
            <a:pPr algn="r"/>
            <a:r>
              <a:rPr lang="pl-PL" sz="3200" b="1" i="1" u="sng" dirty="0" err="1">
                <a:solidFill>
                  <a:schemeClr val="accent5">
                    <a:lumMod val="50000"/>
                  </a:schemeClr>
                </a:solidFill>
              </a:rPr>
              <a:t>Війна</a:t>
            </a:r>
            <a:r>
              <a:rPr lang="pl-PL" sz="3200" b="1" i="1" u="sng" dirty="0">
                <a:solidFill>
                  <a:schemeClr val="accent5">
                    <a:lumMod val="50000"/>
                  </a:schemeClr>
                </a:solidFill>
              </a:rPr>
              <a:t> в </a:t>
            </a:r>
            <a:r>
              <a:rPr lang="pl-PL" sz="3200" b="1" i="1" u="sng" dirty="0" err="1">
                <a:solidFill>
                  <a:schemeClr val="accent5">
                    <a:lumMod val="50000"/>
                  </a:schemeClr>
                </a:solidFill>
              </a:rPr>
              <a:t>країні</a:t>
            </a:r>
            <a:r>
              <a:rPr lang="pl-PL" sz="3200" b="1" i="1" u="sng" dirty="0">
                <a:solidFill>
                  <a:schemeClr val="accent5">
                    <a:lumMod val="50000"/>
                  </a:schemeClr>
                </a:solidFill>
              </a:rPr>
              <a:t> </a:t>
            </a:r>
            <a:r>
              <a:rPr lang="pl-PL" sz="3200" b="1" i="1" u="sng" dirty="0" err="1">
                <a:solidFill>
                  <a:schemeClr val="accent5">
                    <a:lumMod val="50000"/>
                  </a:schemeClr>
                </a:solidFill>
              </a:rPr>
              <a:t>завдає</a:t>
            </a:r>
            <a:r>
              <a:rPr lang="pl-PL" sz="3200" b="1" i="1" u="sng" dirty="0">
                <a:solidFill>
                  <a:schemeClr val="accent5">
                    <a:lumMod val="50000"/>
                  </a:schemeClr>
                </a:solidFill>
              </a:rPr>
              <a:t> </a:t>
            </a:r>
            <a:r>
              <a:rPr lang="pl-PL" sz="3200" b="1" i="1" u="sng" dirty="0" err="1">
                <a:solidFill>
                  <a:schemeClr val="accent5">
                    <a:lumMod val="50000"/>
                  </a:schemeClr>
                </a:solidFill>
              </a:rPr>
              <a:t>величезної</a:t>
            </a:r>
            <a:r>
              <a:rPr lang="pl-PL" sz="3200" b="1" i="1" u="sng" dirty="0">
                <a:solidFill>
                  <a:schemeClr val="accent5">
                    <a:lumMod val="50000"/>
                  </a:schemeClr>
                </a:solidFill>
              </a:rPr>
              <a:t> </a:t>
            </a:r>
            <a:r>
              <a:rPr lang="pl-PL" sz="3200" b="1" i="1" u="sng" dirty="0" err="1">
                <a:solidFill>
                  <a:schemeClr val="accent5">
                    <a:lumMod val="50000"/>
                  </a:schemeClr>
                </a:solidFill>
              </a:rPr>
              <a:t>шкоди</a:t>
            </a:r>
            <a:r>
              <a:rPr lang="pl-PL" sz="3200" b="1" i="1" u="sng" dirty="0">
                <a:solidFill>
                  <a:schemeClr val="accent5">
                    <a:lumMod val="50000"/>
                  </a:schemeClr>
                </a:solidFill>
              </a:rPr>
              <a:t>  </a:t>
            </a:r>
            <a:r>
              <a:rPr lang="pl-PL" sz="3200" b="1" i="1" u="sng" dirty="0" err="1">
                <a:solidFill>
                  <a:schemeClr val="accent5">
                    <a:lumMod val="50000"/>
                  </a:schemeClr>
                </a:solidFill>
              </a:rPr>
              <a:t>економіці</a:t>
            </a:r>
            <a:endParaRPr lang="pl-PL" sz="3200" b="1" i="1" u="sng" dirty="0">
              <a:solidFill>
                <a:schemeClr val="accent5">
                  <a:lumMod val="50000"/>
                </a:schemeClr>
              </a:solidFill>
            </a:endParaRPr>
          </a:p>
        </p:txBody>
      </p:sp>
    </p:spTree>
    <p:extLst>
      <p:ext uri="{BB962C8B-B14F-4D97-AF65-F5344CB8AC3E}">
        <p14:creationId xmlns:p14="http://schemas.microsoft.com/office/powerpoint/2010/main" val="41135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971464-7D85-80CF-BC0B-B91CCD5F2DC9}"/>
              </a:ext>
            </a:extLst>
          </p:cNvPr>
          <p:cNvSpPr>
            <a:spLocks noGrp="1"/>
          </p:cNvSpPr>
          <p:nvPr>
            <p:ph type="title"/>
          </p:nvPr>
        </p:nvSpPr>
        <p:spPr/>
        <p:txBody>
          <a:bodyPr/>
          <a:lstStyle/>
          <a:p>
            <a:r>
              <a:rPr lang="pl-PL" dirty="0"/>
              <a:t>ЗМІСТ ПРЕЗЕНТАЦІЇ</a:t>
            </a:r>
          </a:p>
        </p:txBody>
      </p:sp>
      <p:sp>
        <p:nvSpPr>
          <p:cNvPr id="4" name="Symbol zastępczy tekstu 3">
            <a:extLst>
              <a:ext uri="{FF2B5EF4-FFF2-40B4-BE49-F238E27FC236}">
                <a16:creationId xmlns:a16="http://schemas.microsoft.com/office/drawing/2014/main" id="{F84CFF24-5860-60F0-507D-D4E0CB4EF01C}"/>
              </a:ext>
            </a:extLst>
          </p:cNvPr>
          <p:cNvSpPr>
            <a:spLocks noGrp="1"/>
          </p:cNvSpPr>
          <p:nvPr>
            <p:ph type="body" sz="half" idx="2"/>
          </p:nvPr>
        </p:nvSpPr>
        <p:spPr>
          <a:xfrm>
            <a:off x="1246559" y="5432176"/>
            <a:ext cx="9906000" cy="493712"/>
          </a:xfrm>
        </p:spPr>
        <p:txBody>
          <a:bodyPr/>
          <a:lstStyle/>
          <a:p>
            <a:pPr algn="ctr"/>
            <a:r>
              <a:rPr lang="pl-PL" dirty="0"/>
              <a:t> </a:t>
            </a:r>
            <a:r>
              <a:rPr lang="pl-PL" sz="2000" b="1" dirty="0"/>
              <a:t>      &lt;&lt;&lt;&lt; </a:t>
            </a:r>
            <a:r>
              <a:rPr lang="pl-PL" sz="2000" b="1" dirty="0" err="1"/>
              <a:t>Міграційні</a:t>
            </a:r>
            <a:r>
              <a:rPr lang="pl-PL" sz="2000" b="1" dirty="0"/>
              <a:t> </a:t>
            </a:r>
            <a:r>
              <a:rPr lang="pl-PL" sz="2000" b="1" dirty="0" err="1"/>
              <a:t>процеси</a:t>
            </a:r>
            <a:r>
              <a:rPr lang="pl-PL" sz="2000" b="1" dirty="0"/>
              <a:t> </a:t>
            </a:r>
            <a:r>
              <a:rPr lang="pl-PL" sz="2000" b="1" dirty="0" err="1"/>
              <a:t>від</a:t>
            </a:r>
            <a:r>
              <a:rPr lang="pl-PL" sz="2000" b="1" dirty="0"/>
              <a:t> </a:t>
            </a:r>
            <a:r>
              <a:rPr lang="pl-PL" sz="2000" b="1" dirty="0" err="1"/>
              <a:t>початку</a:t>
            </a:r>
            <a:r>
              <a:rPr lang="pl-PL" sz="2000" b="1" dirty="0"/>
              <a:t> війни в </a:t>
            </a:r>
            <a:r>
              <a:rPr lang="pl-PL" sz="2000" b="1" dirty="0" err="1"/>
              <a:t>Україні</a:t>
            </a:r>
            <a:r>
              <a:rPr lang="pl-PL" sz="2000" b="1" dirty="0"/>
              <a:t>&gt;&gt;&gt;&gt;</a:t>
            </a:r>
          </a:p>
        </p:txBody>
      </p:sp>
      <p:sp>
        <p:nvSpPr>
          <p:cNvPr id="5" name="pole tekstowe 4">
            <a:extLst>
              <a:ext uri="{FF2B5EF4-FFF2-40B4-BE49-F238E27FC236}">
                <a16:creationId xmlns:a16="http://schemas.microsoft.com/office/drawing/2014/main" id="{D1892490-59D7-F306-5046-F2ECA1C4A441}"/>
              </a:ext>
            </a:extLst>
          </p:cNvPr>
          <p:cNvSpPr txBox="1"/>
          <p:nvPr/>
        </p:nvSpPr>
        <p:spPr>
          <a:xfrm>
            <a:off x="252145" y="-77912"/>
            <a:ext cx="5947414" cy="4678204"/>
          </a:xfrm>
          <a:prstGeom prst="rect">
            <a:avLst/>
          </a:prstGeom>
          <a:noFill/>
        </p:spPr>
        <p:txBody>
          <a:bodyPr wrap="square" rtlCol="0" anchor="t">
            <a:spAutoFit/>
          </a:bodyPr>
          <a:lstStyle/>
          <a:p>
            <a:pPr marL="285750" indent="-285750" algn="l">
              <a:buFont typeface="Arial" panose="020B0604020202020204" pitchFamily="34" charset="0"/>
              <a:buChar char="•"/>
            </a:pPr>
            <a:endParaRPr lang="pl-PL" dirty="0"/>
          </a:p>
          <a:p>
            <a:pPr marL="285750" indent="-285750">
              <a:buFont typeface="Arial" panose="020B0604020202020204" pitchFamily="34" charset="0"/>
              <a:buChar char="•"/>
            </a:pPr>
            <a:r>
              <a:rPr lang="pl-PL" sz="2800" b="1" i="1" u="sng" dirty="0" err="1">
                <a:solidFill>
                  <a:schemeClr val="accent2"/>
                </a:solidFill>
              </a:rPr>
              <a:t>Що</a:t>
            </a:r>
            <a:r>
              <a:rPr lang="pl-PL" sz="2800" b="1" i="1" u="sng" dirty="0">
                <a:solidFill>
                  <a:schemeClr val="accent2"/>
                </a:solidFill>
              </a:rPr>
              <a:t> </a:t>
            </a:r>
            <a:r>
              <a:rPr lang="pl-PL" sz="2800" b="1" i="1" u="sng" dirty="0" err="1">
                <a:solidFill>
                  <a:schemeClr val="accent2"/>
                </a:solidFill>
              </a:rPr>
              <a:t>таке</a:t>
            </a:r>
            <a:r>
              <a:rPr lang="pl-PL" sz="2800" b="1" i="1" u="sng" dirty="0">
                <a:solidFill>
                  <a:schemeClr val="accent2"/>
                </a:solidFill>
              </a:rPr>
              <a:t> </a:t>
            </a:r>
            <a:r>
              <a:rPr lang="pl-PL" sz="2800" b="1" i="1" u="sng" dirty="0" err="1">
                <a:solidFill>
                  <a:schemeClr val="accent2"/>
                </a:solidFill>
              </a:rPr>
              <a:t>міграція</a:t>
            </a:r>
            <a:r>
              <a:rPr lang="pl-PL" sz="2800" b="1" i="1" u="sng" dirty="0">
                <a:solidFill>
                  <a:schemeClr val="accent2"/>
                </a:solidFill>
              </a:rPr>
              <a:t> </a:t>
            </a:r>
            <a:r>
              <a:rPr lang="pl-PL" sz="2800" b="1" i="1" u="sng" dirty="0" err="1">
                <a:solidFill>
                  <a:schemeClr val="accent2"/>
                </a:solidFill>
              </a:rPr>
              <a:t>її</a:t>
            </a:r>
            <a:r>
              <a:rPr lang="pl-PL" sz="2800" b="1" i="1" u="sng" dirty="0">
                <a:solidFill>
                  <a:schemeClr val="accent2"/>
                </a:solidFill>
              </a:rPr>
              <a:t> </a:t>
            </a:r>
            <a:r>
              <a:rPr lang="pl-PL" sz="2800" b="1" i="1" u="sng" dirty="0" err="1">
                <a:solidFill>
                  <a:schemeClr val="accent2"/>
                </a:solidFill>
              </a:rPr>
              <a:t>види</a:t>
            </a:r>
            <a:r>
              <a:rPr lang="pl-PL" sz="2800" b="1" i="1" u="sng" dirty="0">
                <a:solidFill>
                  <a:schemeClr val="accent2"/>
                </a:solidFill>
              </a:rPr>
              <a:t> </a:t>
            </a:r>
            <a:r>
              <a:rPr lang="pl-PL" sz="2800" b="1" i="1" u="sng" dirty="0" err="1">
                <a:solidFill>
                  <a:schemeClr val="accent2"/>
                </a:solidFill>
              </a:rPr>
              <a:t>та</a:t>
            </a:r>
            <a:r>
              <a:rPr lang="pl-PL" sz="2800" b="1" i="1" u="sng" dirty="0">
                <a:solidFill>
                  <a:schemeClr val="accent2"/>
                </a:solidFill>
              </a:rPr>
              <a:t> </a:t>
            </a:r>
            <a:r>
              <a:rPr lang="pl-PL" sz="2800" b="1" i="1" u="sng" dirty="0" err="1">
                <a:solidFill>
                  <a:schemeClr val="accent2"/>
                </a:solidFill>
              </a:rPr>
              <a:t>причини</a:t>
            </a:r>
            <a:r>
              <a:rPr lang="pl-PL" sz="2800" b="1" i="1" u="sng" dirty="0">
                <a:solidFill>
                  <a:schemeClr val="accent2"/>
                </a:solidFill>
              </a:rPr>
              <a:t> </a:t>
            </a:r>
          </a:p>
          <a:p>
            <a:pPr marL="285750" indent="-285750">
              <a:buFont typeface="Arial" panose="020B0604020202020204" pitchFamily="34" charset="0"/>
              <a:buChar char="•"/>
            </a:pPr>
            <a:r>
              <a:rPr lang="pl-PL" sz="2800" b="1" i="1" u="sng" dirty="0" err="1">
                <a:solidFill>
                  <a:schemeClr val="accent2"/>
                </a:solidFill>
              </a:rPr>
              <a:t>Статистика</a:t>
            </a:r>
            <a:r>
              <a:rPr lang="pl-PL" sz="2800" b="1" i="1" u="sng" dirty="0">
                <a:solidFill>
                  <a:schemeClr val="accent2"/>
                </a:solidFill>
              </a:rPr>
              <a:t>  </a:t>
            </a:r>
            <a:r>
              <a:rPr lang="pl-PL" sz="2800" b="1" i="1" u="sng" dirty="0" err="1">
                <a:solidFill>
                  <a:schemeClr val="accent2"/>
                </a:solidFill>
              </a:rPr>
              <a:t>міграційних</a:t>
            </a:r>
            <a:r>
              <a:rPr lang="pl-PL" sz="2800" b="1" i="1" u="sng" dirty="0">
                <a:solidFill>
                  <a:schemeClr val="accent2"/>
                </a:solidFill>
              </a:rPr>
              <a:t> </a:t>
            </a:r>
            <a:r>
              <a:rPr lang="pl-PL" sz="2800" b="1" i="1" u="sng" dirty="0" err="1">
                <a:solidFill>
                  <a:schemeClr val="accent2"/>
                </a:solidFill>
              </a:rPr>
              <a:t>процесів</a:t>
            </a:r>
            <a:r>
              <a:rPr lang="pl-PL" sz="2800" b="1" i="1" u="sng" dirty="0">
                <a:solidFill>
                  <a:schemeClr val="accent2"/>
                </a:solidFill>
              </a:rPr>
              <a:t>  у </a:t>
            </a:r>
            <a:r>
              <a:rPr lang="pl-PL" sz="2800" b="1" i="1" u="sng" dirty="0" err="1">
                <a:solidFill>
                  <a:schemeClr val="accent2"/>
                </a:solidFill>
              </a:rPr>
              <a:t>мирний</a:t>
            </a:r>
            <a:r>
              <a:rPr lang="pl-PL" sz="2800" b="1" i="1" u="sng" dirty="0">
                <a:solidFill>
                  <a:schemeClr val="accent2"/>
                </a:solidFill>
              </a:rPr>
              <a:t> </a:t>
            </a:r>
            <a:r>
              <a:rPr lang="pl-PL" sz="2800" b="1" i="1" u="sng" dirty="0" err="1">
                <a:solidFill>
                  <a:schemeClr val="accent2"/>
                </a:solidFill>
              </a:rPr>
              <a:t>час</a:t>
            </a:r>
            <a:r>
              <a:rPr lang="pl-PL" sz="2800" b="1" i="1" u="sng" dirty="0">
                <a:solidFill>
                  <a:schemeClr val="accent2"/>
                </a:solidFill>
              </a:rPr>
              <a:t>;</a:t>
            </a:r>
          </a:p>
          <a:p>
            <a:pPr marL="285750" indent="-285750">
              <a:buFont typeface="Arial" panose="020B0604020202020204" pitchFamily="34" charset="0"/>
              <a:buChar char="•"/>
            </a:pPr>
            <a:r>
              <a:rPr lang="pl-PL" sz="2800" b="1" i="1" u="sng" dirty="0" err="1">
                <a:solidFill>
                  <a:schemeClr val="accent2"/>
                </a:solidFill>
              </a:rPr>
              <a:t>Переміщення</a:t>
            </a:r>
            <a:r>
              <a:rPr lang="pl-PL" sz="2800" b="1" i="1" u="sng" dirty="0">
                <a:solidFill>
                  <a:schemeClr val="accent2"/>
                </a:solidFill>
              </a:rPr>
              <a:t> </a:t>
            </a:r>
            <a:r>
              <a:rPr lang="pl-PL" sz="2800" b="1" i="1" u="sng" dirty="0" err="1">
                <a:solidFill>
                  <a:schemeClr val="accent2"/>
                </a:solidFill>
              </a:rPr>
              <a:t>за</a:t>
            </a:r>
            <a:r>
              <a:rPr lang="pl-PL" sz="2800" b="1" i="1" u="sng" dirty="0">
                <a:solidFill>
                  <a:schemeClr val="accent2"/>
                </a:solidFill>
              </a:rPr>
              <a:t> </a:t>
            </a:r>
            <a:r>
              <a:rPr lang="pl-PL" sz="2800" b="1" i="1" u="sng" dirty="0" err="1">
                <a:solidFill>
                  <a:schemeClr val="accent2"/>
                </a:solidFill>
              </a:rPr>
              <a:t>кордон</a:t>
            </a:r>
            <a:r>
              <a:rPr lang="pl-PL" sz="2800" b="1" i="1" u="sng" dirty="0">
                <a:solidFill>
                  <a:schemeClr val="accent2"/>
                </a:solidFill>
              </a:rPr>
              <a:t> </a:t>
            </a:r>
            <a:r>
              <a:rPr lang="pl-PL" sz="2800" b="1" i="1" u="sng" dirty="0" err="1">
                <a:solidFill>
                  <a:schemeClr val="accent2"/>
                </a:solidFill>
              </a:rPr>
              <a:t>України</a:t>
            </a:r>
            <a:r>
              <a:rPr lang="pl-PL" sz="2800" b="1" i="1" u="sng" dirty="0">
                <a:solidFill>
                  <a:schemeClr val="accent2"/>
                </a:solidFill>
              </a:rPr>
              <a:t> </a:t>
            </a:r>
            <a:r>
              <a:rPr lang="pl-PL" sz="2800" b="1" i="1" u="sng" dirty="0" err="1">
                <a:solidFill>
                  <a:schemeClr val="accent2"/>
                </a:solidFill>
              </a:rPr>
              <a:t>від</a:t>
            </a:r>
            <a:r>
              <a:rPr lang="pl-PL" sz="2800" b="1" i="1" u="sng" dirty="0">
                <a:solidFill>
                  <a:schemeClr val="accent2"/>
                </a:solidFill>
              </a:rPr>
              <a:t> 24.02.2022</a:t>
            </a:r>
          </a:p>
          <a:p>
            <a:pPr marL="285750" indent="-285750">
              <a:buFont typeface="Arial" panose="020B0604020202020204" pitchFamily="34" charset="0"/>
              <a:buChar char="•"/>
            </a:pPr>
            <a:r>
              <a:rPr lang="pl-PL" sz="2800" b="1" i="1" u="sng" dirty="0" err="1">
                <a:solidFill>
                  <a:schemeClr val="accent2"/>
                </a:solidFill>
              </a:rPr>
              <a:t>Дані</a:t>
            </a:r>
            <a:r>
              <a:rPr lang="pl-PL" sz="2800" b="1" i="1" u="sng" dirty="0">
                <a:solidFill>
                  <a:schemeClr val="accent2"/>
                </a:solidFill>
              </a:rPr>
              <a:t> </a:t>
            </a:r>
            <a:r>
              <a:rPr lang="pl-PL" sz="2800" b="1" i="1" u="sng" dirty="0" err="1">
                <a:solidFill>
                  <a:schemeClr val="accent2"/>
                </a:solidFill>
              </a:rPr>
              <a:t>про</a:t>
            </a:r>
            <a:r>
              <a:rPr lang="pl-PL" sz="2800" b="1" i="1" u="sng" dirty="0">
                <a:solidFill>
                  <a:schemeClr val="accent2"/>
                </a:solidFill>
              </a:rPr>
              <a:t> </a:t>
            </a:r>
            <a:r>
              <a:rPr lang="pl-PL" sz="2800" b="1" i="1" u="sng" dirty="0" err="1">
                <a:solidFill>
                  <a:schemeClr val="accent2"/>
                </a:solidFill>
              </a:rPr>
              <a:t>кількість</a:t>
            </a:r>
            <a:r>
              <a:rPr lang="pl-PL" sz="2800" b="1" i="1" u="sng" dirty="0">
                <a:solidFill>
                  <a:schemeClr val="accent2"/>
                </a:solidFill>
              </a:rPr>
              <a:t> </a:t>
            </a:r>
            <a:r>
              <a:rPr lang="pl-PL" sz="2800" b="1" i="1" u="sng" dirty="0" err="1">
                <a:solidFill>
                  <a:schemeClr val="accent2"/>
                </a:solidFill>
              </a:rPr>
              <a:t>перетнувших</a:t>
            </a:r>
            <a:r>
              <a:rPr lang="pl-PL" sz="2800" b="1" i="1" u="sng" dirty="0">
                <a:solidFill>
                  <a:schemeClr val="accent2"/>
                </a:solidFill>
              </a:rPr>
              <a:t> </a:t>
            </a:r>
            <a:r>
              <a:rPr lang="pl-PL" sz="2800" b="1" i="1" u="sng" dirty="0" err="1">
                <a:solidFill>
                  <a:schemeClr val="accent2"/>
                </a:solidFill>
              </a:rPr>
              <a:t>кодрдон</a:t>
            </a:r>
            <a:r>
              <a:rPr lang="pl-PL" sz="2800" b="1" i="1" u="sng" dirty="0">
                <a:solidFill>
                  <a:schemeClr val="accent2"/>
                </a:solidFill>
              </a:rPr>
              <a:t> </a:t>
            </a:r>
          </a:p>
          <a:p>
            <a:pPr marL="285750" indent="-285750">
              <a:buFont typeface="Arial" panose="020B0604020202020204" pitchFamily="34" charset="0"/>
              <a:buChar char="•"/>
            </a:pPr>
            <a:r>
              <a:rPr lang="pl-PL" sz="2800" b="1" i="1" u="sng" dirty="0" err="1">
                <a:solidFill>
                  <a:schemeClr val="accent2"/>
                </a:solidFill>
              </a:rPr>
              <a:t>Наслідки</a:t>
            </a:r>
            <a:endParaRPr lang="pl-PL" sz="2800" b="1" i="1" u="sng" dirty="0">
              <a:solidFill>
                <a:schemeClr val="accent2"/>
              </a:solidFill>
            </a:endParaRPr>
          </a:p>
          <a:p>
            <a:pPr marL="285750" indent="-285750">
              <a:buFont typeface="Arial" panose="020B0604020202020204" pitchFamily="34" charset="0"/>
              <a:buChar char="•"/>
            </a:pPr>
            <a:r>
              <a:rPr lang="pl-PL" sz="2800" b="1" i="1" u="sng" dirty="0" err="1">
                <a:solidFill>
                  <a:schemeClr val="accent2"/>
                </a:solidFill>
              </a:rPr>
              <a:t>Повернення</a:t>
            </a:r>
            <a:r>
              <a:rPr lang="pl-PL" sz="2800" b="1" i="1" u="sng" dirty="0">
                <a:solidFill>
                  <a:schemeClr val="accent2"/>
                </a:solidFill>
              </a:rPr>
              <a:t> </a:t>
            </a:r>
            <a:r>
              <a:rPr lang="pl-PL" sz="2800" b="1" i="1" u="sng" dirty="0" err="1">
                <a:solidFill>
                  <a:schemeClr val="accent2"/>
                </a:solidFill>
              </a:rPr>
              <a:t>українців</a:t>
            </a:r>
            <a:r>
              <a:rPr lang="pl-PL" sz="2800" b="1" i="1" u="sng" dirty="0">
                <a:solidFill>
                  <a:schemeClr val="accent2"/>
                </a:solidFill>
              </a:rPr>
              <a:t>  </a:t>
            </a:r>
          </a:p>
        </p:txBody>
      </p:sp>
      <p:pic>
        <p:nvPicPr>
          <p:cNvPr id="3" name="Obraz 5">
            <a:extLst>
              <a:ext uri="{FF2B5EF4-FFF2-40B4-BE49-F238E27FC236}">
                <a16:creationId xmlns:a16="http://schemas.microsoft.com/office/drawing/2014/main" id="{FD02B29D-F2BC-906B-0C83-1AE8070080FA}"/>
              </a:ext>
            </a:extLst>
          </p:cNvPr>
          <p:cNvPicPr>
            <a:picLocks noChangeAspect="1"/>
          </p:cNvPicPr>
          <p:nvPr/>
        </p:nvPicPr>
        <p:blipFill>
          <a:blip r:embed="rId2"/>
          <a:stretch>
            <a:fillRect/>
          </a:stretch>
        </p:blipFill>
        <p:spPr>
          <a:xfrm>
            <a:off x="5687786" y="54661"/>
            <a:ext cx="5843855" cy="4678204"/>
          </a:xfrm>
          <a:prstGeom prst="rect">
            <a:avLst/>
          </a:prstGeom>
        </p:spPr>
      </p:pic>
    </p:spTree>
    <p:extLst>
      <p:ext uri="{BB962C8B-B14F-4D97-AF65-F5344CB8AC3E}">
        <p14:creationId xmlns:p14="http://schemas.microsoft.com/office/powerpoint/2010/main" val="83345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2206CAF8-3B44-2B28-0B5E-F8EEE57507DF}"/>
              </a:ext>
            </a:extLst>
          </p:cNvPr>
          <p:cNvSpPr txBox="1"/>
          <p:nvPr/>
        </p:nvSpPr>
        <p:spPr>
          <a:xfrm>
            <a:off x="222663" y="1101932"/>
            <a:ext cx="10860974" cy="830997"/>
          </a:xfrm>
          <a:prstGeom prst="rect">
            <a:avLst/>
          </a:prstGeom>
          <a:noFill/>
        </p:spPr>
        <p:txBody>
          <a:bodyPr wrap="square" rtlCol="0">
            <a:spAutoFit/>
          </a:bodyPr>
          <a:lstStyle/>
          <a:p>
            <a:pPr algn="l"/>
            <a:r>
              <a:rPr lang="pl-PL" sz="2000" b="1" i="1" dirty="0">
                <a:solidFill>
                  <a:srgbClr val="FF0000"/>
                </a:solidFill>
              </a:rPr>
              <a:t>МІГРАЦІЯ </a:t>
            </a:r>
            <a:r>
              <a:rPr lang="pl-PL" sz="2000" b="1" i="1" dirty="0">
                <a:solidFill>
                  <a:schemeClr val="accent3">
                    <a:lumMod val="75000"/>
                  </a:schemeClr>
                </a:solidFill>
              </a:rPr>
              <a:t>– ПЕРЕМІЩЕННЯ ЛЮДЕЙ НА ІНШІ ТЕРЕТОРІЇ  </a:t>
            </a:r>
            <a:r>
              <a:rPr lang="uk-UA" sz="2400" b="1" i="1" dirty="0">
                <a:solidFill>
                  <a:schemeClr val="accent3">
                    <a:lumMod val="75000"/>
                  </a:schemeClr>
                </a:solidFill>
              </a:rPr>
              <a:t>з</a:t>
            </a:r>
            <a:r>
              <a:rPr lang="pl-PL" sz="2400" b="1" i="1" dirty="0">
                <a:solidFill>
                  <a:schemeClr val="accent3">
                    <a:lumMod val="75000"/>
                  </a:schemeClr>
                </a:solidFill>
              </a:rPr>
              <a:t>і зміною місця проживання назавжди або напевний час .</a:t>
            </a:r>
            <a:endParaRPr lang="pl-PL" sz="2000" b="1" i="1" dirty="0">
              <a:solidFill>
                <a:schemeClr val="accent3">
                  <a:lumMod val="75000"/>
                </a:schemeClr>
              </a:solidFill>
            </a:endParaRPr>
          </a:p>
        </p:txBody>
      </p:sp>
      <p:sp>
        <p:nvSpPr>
          <p:cNvPr id="6" name="pole tekstowe 5">
            <a:extLst>
              <a:ext uri="{FF2B5EF4-FFF2-40B4-BE49-F238E27FC236}">
                <a16:creationId xmlns:a16="http://schemas.microsoft.com/office/drawing/2014/main" id="{5BD9456B-7D99-CBDB-8180-91F0960EC804}"/>
              </a:ext>
            </a:extLst>
          </p:cNvPr>
          <p:cNvSpPr txBox="1"/>
          <p:nvPr/>
        </p:nvSpPr>
        <p:spPr>
          <a:xfrm rot="10800000" flipV="1">
            <a:off x="593766" y="84943"/>
            <a:ext cx="11467111" cy="584775"/>
          </a:xfrm>
          <a:prstGeom prst="rect">
            <a:avLst/>
          </a:prstGeom>
          <a:noFill/>
        </p:spPr>
        <p:txBody>
          <a:bodyPr wrap="square" rtlCol="0" anchor="ctr">
            <a:spAutoFit/>
          </a:bodyPr>
          <a:lstStyle/>
          <a:p>
            <a:pPr algn="ctr"/>
            <a:r>
              <a:rPr lang="pl-PL" sz="3200" b="1" u="sng" dirty="0" err="1">
                <a:solidFill>
                  <a:schemeClr val="bg1">
                    <a:lumMod val="50000"/>
                    <a:lumOff val="50000"/>
                  </a:schemeClr>
                </a:solidFill>
              </a:rPr>
              <a:t>Що</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таке</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міграція</a:t>
            </a:r>
            <a:r>
              <a:rPr lang="pl-PL" sz="3200" b="1" u="sng" dirty="0">
                <a:solidFill>
                  <a:schemeClr val="bg1">
                    <a:lumMod val="50000"/>
                    <a:lumOff val="50000"/>
                  </a:schemeClr>
                </a:solidFill>
              </a:rPr>
              <a:t> , </a:t>
            </a:r>
            <a:r>
              <a:rPr lang="pl-PL" sz="3200" b="1" u="sng" dirty="0" err="1">
                <a:solidFill>
                  <a:schemeClr val="bg1">
                    <a:lumMod val="50000"/>
                    <a:lumOff val="50000"/>
                  </a:schemeClr>
                </a:solidFill>
              </a:rPr>
              <a:t>її</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види</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та</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причини</a:t>
            </a:r>
            <a:endParaRPr lang="pl-PL" dirty="0"/>
          </a:p>
        </p:txBody>
      </p:sp>
      <p:sp>
        <p:nvSpPr>
          <p:cNvPr id="7" name="pole tekstowe 6">
            <a:extLst>
              <a:ext uri="{FF2B5EF4-FFF2-40B4-BE49-F238E27FC236}">
                <a16:creationId xmlns:a16="http://schemas.microsoft.com/office/drawing/2014/main" id="{CC3F59E2-F2D4-F471-2BED-9C8F1AADA8DD}"/>
              </a:ext>
            </a:extLst>
          </p:cNvPr>
          <p:cNvSpPr txBox="1"/>
          <p:nvPr/>
        </p:nvSpPr>
        <p:spPr>
          <a:xfrm>
            <a:off x="222663" y="1918865"/>
            <a:ext cx="7112824" cy="4062651"/>
          </a:xfrm>
          <a:prstGeom prst="rect">
            <a:avLst/>
          </a:prstGeom>
          <a:noFill/>
        </p:spPr>
        <p:txBody>
          <a:bodyPr wrap="square" rtlCol="0">
            <a:spAutoFit/>
          </a:bodyPr>
          <a:lstStyle/>
          <a:p>
            <a:pPr algn="l"/>
            <a:r>
              <a:rPr lang="pl-PL" sz="2000" b="1" dirty="0" err="1"/>
              <a:t>Головні</a:t>
            </a:r>
            <a:r>
              <a:rPr lang="pl-PL" sz="2000" b="1" dirty="0"/>
              <a:t> </a:t>
            </a:r>
            <a:r>
              <a:rPr lang="pl-PL" sz="2000" b="1" dirty="0" err="1"/>
              <a:t>чинники</a:t>
            </a:r>
            <a:r>
              <a:rPr lang="pl-PL" sz="2000" b="1" dirty="0"/>
              <a:t> </a:t>
            </a:r>
            <a:r>
              <a:rPr lang="pl-PL" sz="2000" b="1" dirty="0" err="1"/>
              <a:t>які</a:t>
            </a:r>
            <a:r>
              <a:rPr lang="pl-PL" sz="2000" b="1" dirty="0"/>
              <a:t> </a:t>
            </a:r>
            <a:r>
              <a:rPr lang="pl-PL" sz="2000" b="1" dirty="0" err="1"/>
              <a:t>впливають</a:t>
            </a:r>
            <a:r>
              <a:rPr lang="pl-PL" sz="2000" b="1" dirty="0"/>
              <a:t> </a:t>
            </a:r>
            <a:r>
              <a:rPr lang="pl-PL" sz="2000" b="1" dirty="0" err="1"/>
              <a:t>на</a:t>
            </a:r>
            <a:r>
              <a:rPr lang="pl-PL" sz="2000" b="1" dirty="0"/>
              <a:t> </a:t>
            </a:r>
            <a:r>
              <a:rPr lang="pl-PL" sz="2000" b="1" dirty="0" err="1"/>
              <a:t>переміщення</a:t>
            </a:r>
            <a:r>
              <a:rPr lang="pl-PL" sz="2000" b="1" dirty="0"/>
              <a:t> </a:t>
            </a:r>
            <a:r>
              <a:rPr lang="pl-PL" sz="2000" b="1" dirty="0" err="1"/>
              <a:t>осіб</a:t>
            </a:r>
            <a:r>
              <a:rPr lang="pl-PL" sz="2000" b="1" dirty="0"/>
              <a:t> – </a:t>
            </a:r>
            <a:r>
              <a:rPr lang="pl-PL" sz="2000" b="1" dirty="0" err="1"/>
              <a:t>політичні</a:t>
            </a:r>
            <a:r>
              <a:rPr lang="pl-PL" sz="2000" b="1" dirty="0"/>
              <a:t> , </a:t>
            </a:r>
            <a:r>
              <a:rPr lang="pl-PL" sz="2000" b="1" dirty="0" err="1"/>
              <a:t>економічні</a:t>
            </a:r>
            <a:r>
              <a:rPr lang="pl-PL" sz="2000" b="1" dirty="0"/>
              <a:t>, </a:t>
            </a:r>
            <a:r>
              <a:rPr lang="pl-PL" sz="2000" b="1" dirty="0" err="1"/>
              <a:t>природні</a:t>
            </a:r>
            <a:r>
              <a:rPr lang="pl-PL" sz="2000" b="1" dirty="0"/>
              <a:t>.</a:t>
            </a:r>
          </a:p>
          <a:p>
            <a:pPr algn="l"/>
            <a:endParaRPr lang="pl-PL" sz="2000" b="1" dirty="0"/>
          </a:p>
          <a:p>
            <a:pPr algn="l"/>
            <a:r>
              <a:rPr lang="pl-PL" sz="2000" b="1" dirty="0">
                <a:solidFill>
                  <a:srgbClr val="FF0000"/>
                </a:solidFill>
              </a:rPr>
              <a:t>ПОЛІТИЧНІ</a:t>
            </a:r>
            <a:r>
              <a:rPr lang="pl-PL" sz="2000" b="1" dirty="0"/>
              <a:t>- </a:t>
            </a:r>
            <a:r>
              <a:rPr lang="pl-PL" sz="2000" b="1" dirty="0" err="1"/>
              <a:t>пов’язані</a:t>
            </a:r>
            <a:r>
              <a:rPr lang="pl-PL" sz="2000" b="1" dirty="0"/>
              <a:t> </a:t>
            </a:r>
            <a:r>
              <a:rPr lang="pl-PL" sz="2000" b="1" dirty="0" err="1"/>
              <a:t>із</a:t>
            </a:r>
            <a:r>
              <a:rPr lang="pl-PL" sz="2000" b="1" dirty="0"/>
              <a:t> </a:t>
            </a:r>
            <a:r>
              <a:rPr lang="pl-PL" sz="2000" b="1" dirty="0" err="1"/>
              <a:t>дискримінацією</a:t>
            </a:r>
            <a:r>
              <a:rPr lang="pl-PL" sz="2000" b="1" dirty="0"/>
              <a:t> </a:t>
            </a:r>
            <a:r>
              <a:rPr lang="pl-PL" sz="2000" b="1" dirty="0" err="1"/>
              <a:t>певних</a:t>
            </a:r>
            <a:r>
              <a:rPr lang="pl-PL" sz="2000" b="1" dirty="0"/>
              <a:t> </a:t>
            </a:r>
            <a:r>
              <a:rPr lang="pl-PL" sz="2000" b="1" dirty="0" err="1"/>
              <a:t>груп</a:t>
            </a:r>
            <a:r>
              <a:rPr lang="pl-PL" sz="2000" b="1" dirty="0"/>
              <a:t> </a:t>
            </a:r>
            <a:r>
              <a:rPr lang="pl-PL" sz="2000" b="1" dirty="0" err="1"/>
              <a:t>людей</a:t>
            </a:r>
            <a:r>
              <a:rPr lang="pl-PL" sz="2000" b="1" dirty="0"/>
              <a:t> </a:t>
            </a:r>
            <a:r>
              <a:rPr lang="pl-PL" sz="2000" b="1" dirty="0" err="1"/>
              <a:t>або</a:t>
            </a:r>
            <a:r>
              <a:rPr lang="pl-PL" sz="2000" b="1" dirty="0"/>
              <a:t> ж </a:t>
            </a:r>
            <a:r>
              <a:rPr lang="pl-PL" sz="2000" b="1" dirty="0" err="1"/>
              <a:t>війнами</a:t>
            </a:r>
            <a:r>
              <a:rPr lang="pl-PL" sz="2000" b="1" dirty="0"/>
              <a:t> .</a:t>
            </a:r>
          </a:p>
          <a:p>
            <a:pPr algn="l"/>
            <a:endParaRPr lang="pl-PL" sz="2000" b="1" dirty="0"/>
          </a:p>
          <a:p>
            <a:pPr algn="l"/>
            <a:r>
              <a:rPr lang="pl-PL" sz="2000" b="1" dirty="0">
                <a:solidFill>
                  <a:srgbClr val="FF0000"/>
                </a:solidFill>
              </a:rPr>
              <a:t>ЕКОНОМІЧНІ</a:t>
            </a:r>
            <a:r>
              <a:rPr lang="pl-PL" sz="2000" b="1" dirty="0"/>
              <a:t>- </a:t>
            </a:r>
            <a:r>
              <a:rPr lang="pl-PL" sz="2000" b="1" dirty="0" err="1"/>
              <a:t>люди</a:t>
            </a:r>
            <a:r>
              <a:rPr lang="pl-PL" sz="2000" b="1" dirty="0"/>
              <a:t> </a:t>
            </a:r>
            <a:r>
              <a:rPr lang="pl-PL" sz="2000" b="1" dirty="0" err="1"/>
              <a:t>виїжджають</a:t>
            </a:r>
            <a:r>
              <a:rPr lang="pl-PL" sz="2000" b="1" dirty="0"/>
              <a:t> у </a:t>
            </a:r>
            <a:r>
              <a:rPr lang="pl-PL" sz="2000" b="1" dirty="0" err="1"/>
              <a:t>пошуках</a:t>
            </a:r>
            <a:r>
              <a:rPr lang="pl-PL" sz="2000" b="1" dirty="0"/>
              <a:t> </a:t>
            </a:r>
            <a:r>
              <a:rPr lang="pl-PL" sz="2000" b="1" dirty="0" err="1"/>
              <a:t>роботи</a:t>
            </a:r>
            <a:r>
              <a:rPr lang="pl-PL" sz="2000" b="1" dirty="0"/>
              <a:t> , </a:t>
            </a:r>
            <a:r>
              <a:rPr lang="pl-PL" sz="2000" b="1" dirty="0" err="1"/>
              <a:t>кращих</a:t>
            </a:r>
            <a:r>
              <a:rPr lang="pl-PL" sz="2000" b="1" dirty="0"/>
              <a:t> </a:t>
            </a:r>
            <a:r>
              <a:rPr lang="pl-PL" sz="2000" b="1" dirty="0" err="1"/>
              <a:t>умов</a:t>
            </a:r>
            <a:r>
              <a:rPr lang="pl-PL" sz="2000" b="1" dirty="0"/>
              <a:t> </a:t>
            </a:r>
            <a:r>
              <a:rPr lang="pl-PL" sz="2000" b="1" dirty="0" err="1"/>
              <a:t>життя</a:t>
            </a:r>
            <a:r>
              <a:rPr lang="pl-PL" sz="2000" b="1" dirty="0"/>
              <a:t>. </a:t>
            </a:r>
            <a:r>
              <a:rPr lang="pl-PL" sz="2000" b="1" dirty="0" err="1"/>
              <a:t>Також</a:t>
            </a:r>
            <a:r>
              <a:rPr lang="pl-PL" sz="2000" b="1" dirty="0"/>
              <a:t> </a:t>
            </a:r>
            <a:r>
              <a:rPr lang="pl-PL" sz="2000" b="1" dirty="0" err="1"/>
              <a:t>для</a:t>
            </a:r>
            <a:r>
              <a:rPr lang="pl-PL" sz="2000" b="1" dirty="0"/>
              <a:t> </a:t>
            </a:r>
            <a:r>
              <a:rPr lang="pl-PL" sz="2000" b="1" dirty="0" err="1"/>
              <a:t>здобуття</a:t>
            </a:r>
            <a:r>
              <a:rPr lang="pl-PL" sz="2000" b="1" dirty="0"/>
              <a:t> </a:t>
            </a:r>
            <a:r>
              <a:rPr lang="pl-PL" sz="2000" b="1" dirty="0" err="1"/>
              <a:t>якіснішої</a:t>
            </a:r>
            <a:r>
              <a:rPr lang="pl-PL" sz="2000" b="1" dirty="0"/>
              <a:t> </a:t>
            </a:r>
            <a:r>
              <a:rPr lang="pl-PL" sz="2000" b="1" dirty="0" err="1"/>
              <a:t>освіти</a:t>
            </a:r>
            <a:r>
              <a:rPr lang="pl-PL" sz="2000" b="1" dirty="0"/>
              <a:t> .</a:t>
            </a:r>
          </a:p>
          <a:p>
            <a:pPr algn="l"/>
            <a:endParaRPr lang="pl-PL" sz="2000" b="1" dirty="0"/>
          </a:p>
          <a:p>
            <a:pPr algn="l"/>
            <a:r>
              <a:rPr lang="pl-PL" sz="2000" b="1" dirty="0">
                <a:solidFill>
                  <a:srgbClr val="FF0000"/>
                </a:solidFill>
              </a:rPr>
              <a:t>ПРИРОДНІ</a:t>
            </a:r>
            <a:r>
              <a:rPr lang="uk-UA" sz="2000" b="1" dirty="0">
                <a:solidFill>
                  <a:srgbClr val="FF0000"/>
                </a:solidFill>
              </a:rPr>
              <a:t> </a:t>
            </a:r>
            <a:r>
              <a:rPr lang="pl-PL" sz="2000" b="1" dirty="0"/>
              <a:t>-  зазвичай через стихійні лиха, природні катастрофи .</a:t>
            </a:r>
          </a:p>
          <a:p>
            <a:pPr algn="l"/>
            <a:endParaRPr lang="pl-PL" dirty="0"/>
          </a:p>
        </p:txBody>
      </p:sp>
      <p:sp>
        <p:nvSpPr>
          <p:cNvPr id="2" name="pole tekstowe 1">
            <a:extLst>
              <a:ext uri="{FF2B5EF4-FFF2-40B4-BE49-F238E27FC236}">
                <a16:creationId xmlns:a16="http://schemas.microsoft.com/office/drawing/2014/main" id="{834A00FB-E4D8-1130-871C-67AA7D9A6C4F}"/>
              </a:ext>
            </a:extLst>
          </p:cNvPr>
          <p:cNvSpPr txBox="1"/>
          <p:nvPr/>
        </p:nvSpPr>
        <p:spPr>
          <a:xfrm>
            <a:off x="5184074" y="2512126"/>
            <a:ext cx="1828800" cy="1828800"/>
          </a:xfrm>
          <a:prstGeom prst="rect">
            <a:avLst/>
          </a:prstGeom>
          <a:noFill/>
        </p:spPr>
        <p:txBody>
          <a:bodyPr wrap="square" rtlCol="0">
            <a:spAutoFit/>
          </a:bodyPr>
          <a:lstStyle/>
          <a:p>
            <a:pPr algn="l"/>
            <a:endParaRPr lang="pl-PL" dirty="0"/>
          </a:p>
        </p:txBody>
      </p:sp>
      <p:pic>
        <p:nvPicPr>
          <p:cNvPr id="3" name="Obraz 3">
            <a:extLst>
              <a:ext uri="{FF2B5EF4-FFF2-40B4-BE49-F238E27FC236}">
                <a16:creationId xmlns:a16="http://schemas.microsoft.com/office/drawing/2014/main" id="{A7476DD3-0845-B198-6708-719A371553B9}"/>
              </a:ext>
            </a:extLst>
          </p:cNvPr>
          <p:cNvPicPr>
            <a:picLocks noChangeAspect="1"/>
          </p:cNvPicPr>
          <p:nvPr/>
        </p:nvPicPr>
        <p:blipFill>
          <a:blip r:embed="rId2"/>
          <a:stretch>
            <a:fillRect/>
          </a:stretch>
        </p:blipFill>
        <p:spPr>
          <a:xfrm>
            <a:off x="7335487" y="2343891"/>
            <a:ext cx="4207762" cy="3339935"/>
          </a:xfrm>
          <a:prstGeom prst="rect">
            <a:avLst/>
          </a:prstGeom>
        </p:spPr>
      </p:pic>
    </p:spTree>
    <p:extLst>
      <p:ext uri="{BB962C8B-B14F-4D97-AF65-F5344CB8AC3E}">
        <p14:creationId xmlns:p14="http://schemas.microsoft.com/office/powerpoint/2010/main" val="29064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89F59EB-132B-7512-9003-AAAED634942E}"/>
              </a:ext>
            </a:extLst>
          </p:cNvPr>
          <p:cNvSpPr txBox="1"/>
          <p:nvPr/>
        </p:nvSpPr>
        <p:spPr>
          <a:xfrm>
            <a:off x="3081150" y="264911"/>
            <a:ext cx="4563589" cy="646331"/>
          </a:xfrm>
          <a:prstGeom prst="rect">
            <a:avLst/>
          </a:prstGeom>
          <a:noFill/>
        </p:spPr>
        <p:txBody>
          <a:bodyPr wrap="square" rtlCol="0" anchor="ctr">
            <a:spAutoFit/>
          </a:bodyPr>
          <a:lstStyle/>
          <a:p>
            <a:pPr algn="ctr"/>
            <a:r>
              <a:rPr lang="pl-PL" sz="3600" b="1" dirty="0" err="1"/>
              <a:t>Види</a:t>
            </a:r>
            <a:r>
              <a:rPr lang="pl-PL" sz="3600" b="1" dirty="0"/>
              <a:t> </a:t>
            </a:r>
            <a:r>
              <a:rPr lang="pl-PL" sz="3600" b="1" dirty="0" err="1"/>
              <a:t>міграцій</a:t>
            </a:r>
            <a:endParaRPr lang="pl-PL" sz="3600" b="1" dirty="0"/>
          </a:p>
        </p:txBody>
      </p:sp>
      <p:sp>
        <p:nvSpPr>
          <p:cNvPr id="3" name="pole tekstowe 2">
            <a:extLst>
              <a:ext uri="{FF2B5EF4-FFF2-40B4-BE49-F238E27FC236}">
                <a16:creationId xmlns:a16="http://schemas.microsoft.com/office/drawing/2014/main" id="{75AD6879-FDD5-4331-9ACC-AFEDF3DE7F72}"/>
              </a:ext>
            </a:extLst>
          </p:cNvPr>
          <p:cNvSpPr txBox="1"/>
          <p:nvPr/>
        </p:nvSpPr>
        <p:spPr>
          <a:xfrm>
            <a:off x="112813" y="1311797"/>
            <a:ext cx="5936674" cy="1200329"/>
          </a:xfrm>
          <a:prstGeom prst="rect">
            <a:avLst/>
          </a:prstGeom>
          <a:noFill/>
        </p:spPr>
        <p:txBody>
          <a:bodyPr wrap="square" rtlCol="0">
            <a:spAutoFit/>
          </a:bodyPr>
          <a:lstStyle/>
          <a:p>
            <a:pPr algn="l"/>
            <a:r>
              <a:rPr lang="pl-PL" sz="2400" b="1" dirty="0">
                <a:solidFill>
                  <a:srgbClr val="FF0000"/>
                </a:solidFill>
              </a:rPr>
              <a:t>За напрямом розрізняють </a:t>
            </a:r>
            <a:r>
              <a:rPr lang="pl-PL" sz="2400" b="1" dirty="0">
                <a:solidFill>
                  <a:schemeClr val="accent5">
                    <a:lumMod val="40000"/>
                    <a:lumOff val="60000"/>
                  </a:schemeClr>
                </a:solidFill>
              </a:rPr>
              <a:t>: внутрішні ( між містом і селом ) і  зовншіні</a:t>
            </a:r>
            <a:br>
              <a:rPr lang="uk-UA" sz="2400" b="1" dirty="0">
                <a:solidFill>
                  <a:schemeClr val="accent5">
                    <a:lumMod val="40000"/>
                    <a:lumOff val="60000"/>
                  </a:schemeClr>
                </a:solidFill>
              </a:rPr>
            </a:br>
            <a:r>
              <a:rPr lang="pl-PL" sz="2400" b="1" dirty="0">
                <a:solidFill>
                  <a:schemeClr val="accent5">
                    <a:lumMod val="40000"/>
                    <a:lumOff val="60000"/>
                  </a:schemeClr>
                </a:solidFill>
              </a:rPr>
              <a:t>(між країнами , матераками)</a:t>
            </a:r>
          </a:p>
        </p:txBody>
      </p:sp>
      <p:sp>
        <p:nvSpPr>
          <p:cNvPr id="4" name="pole tekstowe 3">
            <a:extLst>
              <a:ext uri="{FF2B5EF4-FFF2-40B4-BE49-F238E27FC236}">
                <a16:creationId xmlns:a16="http://schemas.microsoft.com/office/drawing/2014/main" id="{C608DE11-C4B2-4C65-58CE-9C3DF01E37A2}"/>
              </a:ext>
            </a:extLst>
          </p:cNvPr>
          <p:cNvSpPr txBox="1"/>
          <p:nvPr/>
        </p:nvSpPr>
        <p:spPr>
          <a:xfrm>
            <a:off x="5184074" y="2512126"/>
            <a:ext cx="1828800" cy="1828800"/>
          </a:xfrm>
          <a:prstGeom prst="rect">
            <a:avLst/>
          </a:prstGeom>
          <a:noFill/>
        </p:spPr>
        <p:txBody>
          <a:bodyPr wrap="square" rtlCol="0">
            <a:spAutoFit/>
          </a:bodyPr>
          <a:lstStyle/>
          <a:p>
            <a:pPr algn="l"/>
            <a:endParaRPr lang="pl-PL" dirty="0"/>
          </a:p>
        </p:txBody>
      </p:sp>
      <p:sp>
        <p:nvSpPr>
          <p:cNvPr id="5" name="pole tekstowe 4">
            <a:extLst>
              <a:ext uri="{FF2B5EF4-FFF2-40B4-BE49-F238E27FC236}">
                <a16:creationId xmlns:a16="http://schemas.microsoft.com/office/drawing/2014/main" id="{AFF74195-2AC4-46CD-3BAA-18053676A818}"/>
              </a:ext>
            </a:extLst>
          </p:cNvPr>
          <p:cNvSpPr txBox="1"/>
          <p:nvPr/>
        </p:nvSpPr>
        <p:spPr>
          <a:xfrm>
            <a:off x="174169" y="2667800"/>
            <a:ext cx="7007926" cy="1200329"/>
          </a:xfrm>
          <a:prstGeom prst="rect">
            <a:avLst/>
          </a:prstGeom>
          <a:noFill/>
        </p:spPr>
        <p:txBody>
          <a:bodyPr wrap="square" rtlCol="0">
            <a:spAutoFit/>
          </a:bodyPr>
          <a:lstStyle/>
          <a:p>
            <a:pPr algn="l"/>
            <a:r>
              <a:rPr lang="pl-PL" sz="2400" b="1" dirty="0">
                <a:solidFill>
                  <a:srgbClr val="FF0000"/>
                </a:solidFill>
              </a:rPr>
              <a:t>За тривалістю </a:t>
            </a:r>
            <a:r>
              <a:rPr lang="pl-PL" sz="2400" b="1" dirty="0">
                <a:solidFill>
                  <a:schemeClr val="accent5">
                    <a:lumMod val="40000"/>
                    <a:lumOff val="60000"/>
                  </a:schemeClr>
                </a:solidFill>
              </a:rPr>
              <a:t>:</a:t>
            </a:r>
            <a:r>
              <a:rPr lang="uk-UA" sz="2400" b="1" dirty="0">
                <a:solidFill>
                  <a:schemeClr val="accent5">
                    <a:lumMod val="40000"/>
                    <a:lumOff val="60000"/>
                  </a:schemeClr>
                </a:solidFill>
              </a:rPr>
              <a:t> </a:t>
            </a:r>
            <a:r>
              <a:rPr lang="pl-PL" sz="2400" b="1" dirty="0">
                <a:solidFill>
                  <a:schemeClr val="accent5">
                    <a:lumMod val="40000"/>
                    <a:lumOff val="60000"/>
                  </a:schemeClr>
                </a:solidFill>
              </a:rPr>
              <a:t>постійні( безповоротні, тимчасові ( маятникові, вахтові, сезонні,коротострокові і т.д)</a:t>
            </a:r>
          </a:p>
        </p:txBody>
      </p:sp>
      <p:sp>
        <p:nvSpPr>
          <p:cNvPr id="6" name="pole tekstowe 5">
            <a:extLst>
              <a:ext uri="{FF2B5EF4-FFF2-40B4-BE49-F238E27FC236}">
                <a16:creationId xmlns:a16="http://schemas.microsoft.com/office/drawing/2014/main" id="{F0D958A9-28E4-1A08-9608-60E51122D6C2}"/>
              </a:ext>
            </a:extLst>
          </p:cNvPr>
          <p:cNvSpPr txBox="1"/>
          <p:nvPr/>
        </p:nvSpPr>
        <p:spPr>
          <a:xfrm>
            <a:off x="174170" y="4242954"/>
            <a:ext cx="7007925" cy="1569660"/>
          </a:xfrm>
          <a:prstGeom prst="rect">
            <a:avLst/>
          </a:prstGeom>
          <a:noFill/>
        </p:spPr>
        <p:txBody>
          <a:bodyPr wrap="square" rtlCol="0">
            <a:spAutoFit/>
          </a:bodyPr>
          <a:lstStyle/>
          <a:p>
            <a:pPr algn="l"/>
            <a:r>
              <a:rPr lang="pl-PL" sz="2400" b="1" dirty="0" err="1">
                <a:solidFill>
                  <a:srgbClr val="FF0000"/>
                </a:solidFill>
              </a:rPr>
              <a:t>За</a:t>
            </a:r>
            <a:r>
              <a:rPr lang="pl-PL" sz="2400" b="1" dirty="0">
                <a:solidFill>
                  <a:srgbClr val="FF0000"/>
                </a:solidFill>
              </a:rPr>
              <a:t> </a:t>
            </a:r>
            <a:r>
              <a:rPr lang="pl-PL" sz="2400" b="1" dirty="0" err="1">
                <a:solidFill>
                  <a:srgbClr val="FF0000"/>
                </a:solidFill>
              </a:rPr>
              <a:t>правовою</a:t>
            </a:r>
            <a:r>
              <a:rPr lang="pl-PL" sz="2400" b="1" dirty="0">
                <a:solidFill>
                  <a:srgbClr val="FF0000"/>
                </a:solidFill>
              </a:rPr>
              <a:t> </a:t>
            </a:r>
            <a:r>
              <a:rPr lang="pl-PL" sz="2400" b="1" dirty="0" err="1">
                <a:solidFill>
                  <a:srgbClr val="FF0000"/>
                </a:solidFill>
              </a:rPr>
              <a:t>ознокаю</a:t>
            </a:r>
            <a:r>
              <a:rPr lang="pl-PL" sz="2400" b="1" dirty="0">
                <a:solidFill>
                  <a:srgbClr val="FF0000"/>
                </a:solidFill>
              </a:rPr>
              <a:t> </a:t>
            </a:r>
            <a:r>
              <a:rPr lang="pl-PL" sz="2400" b="1" dirty="0">
                <a:solidFill>
                  <a:schemeClr val="accent5">
                    <a:lumMod val="40000"/>
                    <a:lumOff val="60000"/>
                  </a:schemeClr>
                </a:solidFill>
              </a:rPr>
              <a:t>: </a:t>
            </a:r>
            <a:r>
              <a:rPr lang="pl-PL" sz="2400" b="1" dirty="0" err="1">
                <a:solidFill>
                  <a:schemeClr val="accent5">
                    <a:lumMod val="40000"/>
                    <a:lumOff val="60000"/>
                  </a:schemeClr>
                </a:solidFill>
              </a:rPr>
              <a:t>легальні</a:t>
            </a:r>
            <a:r>
              <a:rPr lang="pl-PL" sz="2400" b="1" dirty="0">
                <a:solidFill>
                  <a:schemeClr val="accent5">
                    <a:lumMod val="40000"/>
                    <a:lumOff val="60000"/>
                  </a:schemeClr>
                </a:solidFill>
              </a:rPr>
              <a:t>(</a:t>
            </a:r>
            <a:r>
              <a:rPr lang="pl-PL" sz="2400" b="1" dirty="0" err="1">
                <a:solidFill>
                  <a:schemeClr val="accent5">
                    <a:lumMod val="40000"/>
                    <a:lumOff val="60000"/>
                  </a:schemeClr>
                </a:solidFill>
              </a:rPr>
              <a:t>на</a:t>
            </a:r>
            <a:r>
              <a:rPr lang="pl-PL" sz="2400" b="1" dirty="0">
                <a:solidFill>
                  <a:schemeClr val="accent5">
                    <a:lumMod val="40000"/>
                    <a:lumOff val="60000"/>
                  </a:schemeClr>
                </a:solidFill>
              </a:rPr>
              <a:t> </a:t>
            </a:r>
            <a:r>
              <a:rPr lang="pl-PL" sz="2400" b="1" dirty="0" err="1">
                <a:solidFill>
                  <a:schemeClr val="accent5">
                    <a:lumMod val="40000"/>
                    <a:lumOff val="60000"/>
                  </a:schemeClr>
                </a:solidFill>
              </a:rPr>
              <a:t>законних</a:t>
            </a:r>
            <a:r>
              <a:rPr lang="pl-PL" sz="2400" b="1" dirty="0">
                <a:solidFill>
                  <a:schemeClr val="accent5">
                    <a:lumMod val="40000"/>
                    <a:lumOff val="60000"/>
                  </a:schemeClr>
                </a:solidFill>
              </a:rPr>
              <a:t> </a:t>
            </a:r>
            <a:r>
              <a:rPr lang="pl-PL" sz="2400" b="1" dirty="0" err="1">
                <a:solidFill>
                  <a:schemeClr val="accent5">
                    <a:lumMod val="40000"/>
                    <a:lumOff val="60000"/>
                  </a:schemeClr>
                </a:solidFill>
              </a:rPr>
              <a:t>підставах</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напівлегальні</a:t>
            </a:r>
            <a:r>
              <a:rPr lang="pl-PL" sz="2400" b="1" dirty="0">
                <a:solidFill>
                  <a:schemeClr val="accent5">
                    <a:lumMod val="40000"/>
                    <a:lumOff val="60000"/>
                  </a:schemeClr>
                </a:solidFill>
              </a:rPr>
              <a:t>(з </a:t>
            </a:r>
            <a:r>
              <a:rPr lang="pl-PL" sz="2400" b="1" dirty="0" err="1">
                <a:solidFill>
                  <a:schemeClr val="accent5">
                    <a:lumMod val="40000"/>
                    <a:lumOff val="60000"/>
                  </a:schemeClr>
                </a:solidFill>
              </a:rPr>
              <a:t>простроченою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візою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нелегальні</a:t>
            </a:r>
            <a:r>
              <a:rPr lang="pl-PL" sz="2400" b="1" dirty="0">
                <a:solidFill>
                  <a:schemeClr val="accent5">
                    <a:lumMod val="40000"/>
                    <a:lumOff val="60000"/>
                  </a:schemeClr>
                </a:solidFill>
              </a:rPr>
              <a:t>(</a:t>
            </a:r>
            <a:r>
              <a:rPr lang="pl-PL" sz="2400" b="1" dirty="0" err="1">
                <a:solidFill>
                  <a:schemeClr val="accent5">
                    <a:lumMod val="40000"/>
                    <a:lumOff val="60000"/>
                  </a:schemeClr>
                </a:solidFill>
              </a:rPr>
              <a:t>без</a:t>
            </a:r>
            <a:r>
              <a:rPr lang="pl-PL" sz="2400" b="1" dirty="0">
                <a:solidFill>
                  <a:schemeClr val="accent5">
                    <a:lumMod val="40000"/>
                    <a:lumOff val="60000"/>
                  </a:schemeClr>
                </a:solidFill>
              </a:rPr>
              <a:t> </a:t>
            </a:r>
            <a:r>
              <a:rPr lang="pl-PL" sz="2400" b="1" dirty="0" err="1">
                <a:solidFill>
                  <a:schemeClr val="accent5">
                    <a:lumMod val="40000"/>
                    <a:lumOff val="60000"/>
                  </a:schemeClr>
                </a:solidFill>
              </a:rPr>
              <a:t>офіційного</a:t>
            </a:r>
            <a:r>
              <a:rPr lang="pl-PL" sz="2400" b="1" dirty="0">
                <a:solidFill>
                  <a:schemeClr val="accent5">
                    <a:lumMod val="40000"/>
                    <a:lumOff val="60000"/>
                  </a:schemeClr>
                </a:solidFill>
              </a:rPr>
              <a:t> </a:t>
            </a:r>
            <a:r>
              <a:rPr lang="pl-PL" sz="2400" b="1" dirty="0" err="1">
                <a:solidFill>
                  <a:schemeClr val="accent5">
                    <a:lumMod val="40000"/>
                    <a:lumOff val="60000"/>
                  </a:schemeClr>
                </a:solidFill>
              </a:rPr>
              <a:t>дозволу</a:t>
            </a:r>
            <a:r>
              <a:rPr lang="pl-PL" sz="2400" b="1" dirty="0">
                <a:solidFill>
                  <a:schemeClr val="accent5">
                    <a:lumMod val="40000"/>
                    <a:lumOff val="60000"/>
                  </a:schemeClr>
                </a:solidFill>
              </a:rPr>
              <a:t> ) </a:t>
            </a:r>
          </a:p>
        </p:txBody>
      </p:sp>
      <p:pic>
        <p:nvPicPr>
          <p:cNvPr id="7" name="Obraz 7">
            <a:extLst>
              <a:ext uri="{FF2B5EF4-FFF2-40B4-BE49-F238E27FC236}">
                <a16:creationId xmlns:a16="http://schemas.microsoft.com/office/drawing/2014/main" id="{4E55B828-72F7-1E9F-AF21-136E9F5379C7}"/>
              </a:ext>
            </a:extLst>
          </p:cNvPr>
          <p:cNvPicPr>
            <a:picLocks noChangeAspect="1"/>
          </p:cNvPicPr>
          <p:nvPr/>
        </p:nvPicPr>
        <p:blipFill>
          <a:blip r:embed="rId2"/>
          <a:stretch>
            <a:fillRect/>
          </a:stretch>
        </p:blipFill>
        <p:spPr>
          <a:xfrm>
            <a:off x="6547098" y="1905885"/>
            <a:ext cx="5179786" cy="3041282"/>
          </a:xfrm>
          <a:prstGeom prst="rect">
            <a:avLst/>
          </a:prstGeom>
        </p:spPr>
      </p:pic>
    </p:spTree>
    <p:extLst>
      <p:ext uri="{BB962C8B-B14F-4D97-AF65-F5344CB8AC3E}">
        <p14:creationId xmlns:p14="http://schemas.microsoft.com/office/powerpoint/2010/main" val="107385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CBF65C-C8C6-5A23-7097-BADD43AA74AC}"/>
              </a:ext>
            </a:extLst>
          </p:cNvPr>
          <p:cNvSpPr>
            <a:spLocks noGrp="1"/>
          </p:cNvSpPr>
          <p:nvPr>
            <p:ph type="title"/>
          </p:nvPr>
        </p:nvSpPr>
        <p:spPr>
          <a:xfrm>
            <a:off x="1091933" y="-182088"/>
            <a:ext cx="9905998" cy="1905000"/>
          </a:xfrm>
        </p:spPr>
        <p:txBody>
          <a:bodyPr/>
          <a:lstStyle/>
          <a:p>
            <a:pPr algn="ctr"/>
            <a:r>
              <a:rPr lang="en-US" b="1" i="1" u="sng" dirty="0"/>
              <a:t>Статистика міграційних процесів у мирний час в Україні </a:t>
            </a:r>
            <a:endParaRPr lang="pl-PL" b="1" i="1" u="sng" dirty="0"/>
          </a:p>
        </p:txBody>
      </p:sp>
      <p:sp>
        <p:nvSpPr>
          <p:cNvPr id="3" name="pole tekstowe 2">
            <a:extLst>
              <a:ext uri="{FF2B5EF4-FFF2-40B4-BE49-F238E27FC236}">
                <a16:creationId xmlns:a16="http://schemas.microsoft.com/office/drawing/2014/main" id="{65338457-7ACD-4188-60C6-EB04688861D3}"/>
              </a:ext>
            </a:extLst>
          </p:cNvPr>
          <p:cNvSpPr txBox="1"/>
          <p:nvPr/>
        </p:nvSpPr>
        <p:spPr>
          <a:xfrm>
            <a:off x="888545" y="1399747"/>
            <a:ext cx="10109386" cy="2308324"/>
          </a:xfrm>
          <a:prstGeom prst="rect">
            <a:avLst/>
          </a:prstGeom>
          <a:noFill/>
        </p:spPr>
        <p:txBody>
          <a:bodyPr wrap="square" rtlCol="0">
            <a:spAutoFit/>
          </a:bodyPr>
          <a:lstStyle/>
          <a:p>
            <a:pPr algn="l"/>
            <a:r>
              <a:rPr lang="en-US" sz="2400" b="1" dirty="0">
                <a:solidFill>
                  <a:schemeClr val="bg2">
                    <a:lumMod val="40000"/>
                    <a:lumOff val="60000"/>
                  </a:schemeClr>
                </a:solidFill>
              </a:rPr>
              <a:t>До 2022 року найпопулярнішою причиною виїзду за кордон  українців – пошук кращих умов життя та роботи .</a:t>
            </a:r>
          </a:p>
          <a:p>
            <a:pPr algn="l"/>
            <a:r>
              <a:rPr lang="en-US" sz="2400" b="1" dirty="0">
                <a:solidFill>
                  <a:schemeClr val="bg2">
                    <a:lumMod val="40000"/>
                    <a:lumOff val="60000"/>
                  </a:schemeClr>
                </a:solidFill>
              </a:rPr>
              <a:t>За тих часів люди емігрували тимчасово, на сезон . Наприклад виїжджали до Польщі на літо , коли був сезон збирання ягід . </a:t>
            </a:r>
          </a:p>
          <a:p>
            <a:pPr algn="l"/>
            <a:r>
              <a:rPr lang="en-US" sz="2400" b="1" dirty="0">
                <a:solidFill>
                  <a:schemeClr val="bg2">
                    <a:lumMod val="40000"/>
                    <a:lumOff val="60000"/>
                  </a:schemeClr>
                </a:solidFill>
              </a:rPr>
              <a:t>Також переважали епізодичні  міграції. Люди перет</a:t>
            </a:r>
            <a:r>
              <a:rPr lang="uk-UA" sz="2400" b="1" dirty="0">
                <a:solidFill>
                  <a:schemeClr val="bg2">
                    <a:lumMod val="40000"/>
                    <a:lumOff val="60000"/>
                  </a:schemeClr>
                </a:solidFill>
              </a:rPr>
              <a:t>и</a:t>
            </a:r>
            <a:r>
              <a:rPr lang="en-US" sz="2400" b="1" dirty="0">
                <a:solidFill>
                  <a:schemeClr val="bg2">
                    <a:lumMod val="40000"/>
                    <a:lumOff val="60000"/>
                  </a:schemeClr>
                </a:solidFill>
              </a:rPr>
              <a:t>нали кордон по справах , а також з метою відпочити . </a:t>
            </a:r>
            <a:endParaRPr lang="pl-PL" sz="2400" b="1" dirty="0">
              <a:solidFill>
                <a:schemeClr val="bg2">
                  <a:lumMod val="40000"/>
                  <a:lumOff val="60000"/>
                </a:schemeClr>
              </a:solidFill>
            </a:endParaRPr>
          </a:p>
        </p:txBody>
      </p:sp>
      <p:pic>
        <p:nvPicPr>
          <p:cNvPr id="4" name="Obraz 4">
            <a:extLst>
              <a:ext uri="{FF2B5EF4-FFF2-40B4-BE49-F238E27FC236}">
                <a16:creationId xmlns:a16="http://schemas.microsoft.com/office/drawing/2014/main" id="{EF33742E-56E6-E4AA-4678-6D74E3E8F029}"/>
              </a:ext>
            </a:extLst>
          </p:cNvPr>
          <p:cNvPicPr>
            <a:picLocks noChangeAspect="1"/>
          </p:cNvPicPr>
          <p:nvPr/>
        </p:nvPicPr>
        <p:blipFill>
          <a:blip r:embed="rId2"/>
          <a:stretch>
            <a:fillRect/>
          </a:stretch>
        </p:blipFill>
        <p:spPr>
          <a:xfrm>
            <a:off x="8277781" y="3874608"/>
            <a:ext cx="2830596" cy="2830596"/>
          </a:xfrm>
          <a:prstGeom prst="rect">
            <a:avLst/>
          </a:prstGeom>
        </p:spPr>
      </p:pic>
      <p:pic>
        <p:nvPicPr>
          <p:cNvPr id="5" name="Obraz 5">
            <a:extLst>
              <a:ext uri="{FF2B5EF4-FFF2-40B4-BE49-F238E27FC236}">
                <a16:creationId xmlns:a16="http://schemas.microsoft.com/office/drawing/2014/main" id="{6F1563E6-8E2B-C67E-85CB-2486BB8CC390}"/>
              </a:ext>
            </a:extLst>
          </p:cNvPr>
          <p:cNvPicPr>
            <a:picLocks noChangeAspect="1"/>
          </p:cNvPicPr>
          <p:nvPr/>
        </p:nvPicPr>
        <p:blipFill>
          <a:blip r:embed="rId3"/>
          <a:stretch>
            <a:fillRect/>
          </a:stretch>
        </p:blipFill>
        <p:spPr>
          <a:xfrm>
            <a:off x="1836469" y="4304091"/>
            <a:ext cx="4694960" cy="2308324"/>
          </a:xfrm>
          <a:prstGeom prst="rect">
            <a:avLst/>
          </a:prstGeom>
        </p:spPr>
      </p:pic>
    </p:spTree>
    <p:extLst>
      <p:ext uri="{BB962C8B-B14F-4D97-AF65-F5344CB8AC3E}">
        <p14:creationId xmlns:p14="http://schemas.microsoft.com/office/powerpoint/2010/main" val="210993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A3E2ED-919F-99DF-8664-07889AE4EBA0}"/>
              </a:ext>
            </a:extLst>
          </p:cNvPr>
          <p:cNvSpPr>
            <a:spLocks noGrp="1"/>
          </p:cNvSpPr>
          <p:nvPr>
            <p:ph type="title"/>
          </p:nvPr>
        </p:nvSpPr>
        <p:spPr>
          <a:xfrm>
            <a:off x="1143001" y="-194458"/>
            <a:ext cx="9905998" cy="1905000"/>
          </a:xfrm>
        </p:spPr>
        <p:txBody>
          <a:bodyPr/>
          <a:lstStyle/>
          <a:p>
            <a:pPr algn="ctr"/>
            <a:r>
              <a:rPr lang="en-US" b="1" i="1" u="sng" dirty="0"/>
              <a:t>Статистика міграційних процесів в мирний час в Україні </a:t>
            </a:r>
            <a:endParaRPr lang="pl-PL" b="1" i="1" u="sng" dirty="0"/>
          </a:p>
        </p:txBody>
      </p:sp>
      <p:sp>
        <p:nvSpPr>
          <p:cNvPr id="3" name="pole tekstowe 2">
            <a:extLst>
              <a:ext uri="{FF2B5EF4-FFF2-40B4-BE49-F238E27FC236}">
                <a16:creationId xmlns:a16="http://schemas.microsoft.com/office/drawing/2014/main" id="{80D4DC24-0DBB-AAF3-43EB-B7C8E4DF1E1E}"/>
              </a:ext>
            </a:extLst>
          </p:cNvPr>
          <p:cNvSpPr txBox="1"/>
          <p:nvPr/>
        </p:nvSpPr>
        <p:spPr>
          <a:xfrm>
            <a:off x="260763" y="1710542"/>
            <a:ext cx="6641770" cy="954107"/>
          </a:xfrm>
          <a:prstGeom prst="rect">
            <a:avLst/>
          </a:prstGeom>
          <a:noFill/>
        </p:spPr>
        <p:txBody>
          <a:bodyPr wrap="square" rtlCol="0">
            <a:spAutoFit/>
          </a:bodyPr>
          <a:lstStyle/>
          <a:p>
            <a:pPr algn="l"/>
            <a:r>
              <a:rPr lang="uk-UA" sz="2800" b="1" i="1" u="sng" dirty="0">
                <a:solidFill>
                  <a:schemeClr val="accent6">
                    <a:lumMod val="20000"/>
                    <a:lumOff val="80000"/>
                  </a:schemeClr>
                </a:solidFill>
              </a:rPr>
              <a:t>У 2020 під час розпалу пандемії, міграційні показники вплали</a:t>
            </a:r>
            <a:r>
              <a:rPr lang="uk-UA" dirty="0">
                <a:solidFill>
                  <a:schemeClr val="accent6">
                    <a:lumMod val="20000"/>
                    <a:lumOff val="80000"/>
                  </a:schemeClr>
                </a:solidFill>
              </a:rPr>
              <a:t> . </a:t>
            </a:r>
            <a:endParaRPr lang="pl-PL" dirty="0">
              <a:solidFill>
                <a:schemeClr val="accent6">
                  <a:lumMod val="20000"/>
                  <a:lumOff val="80000"/>
                </a:schemeClr>
              </a:solidFill>
            </a:endParaRPr>
          </a:p>
        </p:txBody>
      </p:sp>
      <p:sp>
        <p:nvSpPr>
          <p:cNvPr id="4" name="pole tekstowe 3">
            <a:extLst>
              <a:ext uri="{FF2B5EF4-FFF2-40B4-BE49-F238E27FC236}">
                <a16:creationId xmlns:a16="http://schemas.microsoft.com/office/drawing/2014/main" id="{1ADC1942-E458-2A69-B48D-7E4B5A504B3C}"/>
              </a:ext>
            </a:extLst>
          </p:cNvPr>
          <p:cNvSpPr txBox="1"/>
          <p:nvPr/>
        </p:nvSpPr>
        <p:spPr>
          <a:xfrm>
            <a:off x="5184074" y="2413165"/>
            <a:ext cx="1828800" cy="1828800"/>
          </a:xfrm>
          <a:prstGeom prst="rect">
            <a:avLst/>
          </a:prstGeom>
          <a:noFill/>
        </p:spPr>
        <p:txBody>
          <a:bodyPr wrap="square" rtlCol="0">
            <a:spAutoFit/>
          </a:bodyPr>
          <a:lstStyle/>
          <a:p>
            <a:pPr algn="l"/>
            <a:endParaRPr lang="pl-PL" dirty="0"/>
          </a:p>
        </p:txBody>
      </p:sp>
      <p:sp>
        <p:nvSpPr>
          <p:cNvPr id="5" name="pole tekstowe 4">
            <a:extLst>
              <a:ext uri="{FF2B5EF4-FFF2-40B4-BE49-F238E27FC236}">
                <a16:creationId xmlns:a16="http://schemas.microsoft.com/office/drawing/2014/main" id="{0B6475EF-64E2-7FA9-459C-6539C984A033}"/>
              </a:ext>
            </a:extLst>
          </p:cNvPr>
          <p:cNvSpPr txBox="1"/>
          <p:nvPr/>
        </p:nvSpPr>
        <p:spPr>
          <a:xfrm>
            <a:off x="260763" y="2729096"/>
            <a:ext cx="8844641" cy="830997"/>
          </a:xfrm>
          <a:prstGeom prst="rect">
            <a:avLst/>
          </a:prstGeom>
          <a:noFill/>
        </p:spPr>
        <p:txBody>
          <a:bodyPr wrap="square" rtlCol="0">
            <a:spAutoFit/>
          </a:bodyPr>
          <a:lstStyle/>
          <a:p>
            <a:pPr algn="l"/>
            <a:r>
              <a:rPr lang="uk-UA" sz="2400" b="1" i="1" u="sng" dirty="0"/>
              <a:t>Багато людей не могли повернутися додому через карантинні обмеження</a:t>
            </a:r>
            <a:endParaRPr lang="pl-PL" sz="2400" b="1" i="1" u="sng" dirty="0"/>
          </a:p>
        </p:txBody>
      </p:sp>
      <p:sp>
        <p:nvSpPr>
          <p:cNvPr id="6" name="pole tekstowe 5">
            <a:extLst>
              <a:ext uri="{FF2B5EF4-FFF2-40B4-BE49-F238E27FC236}">
                <a16:creationId xmlns:a16="http://schemas.microsoft.com/office/drawing/2014/main" id="{212CDA52-FE96-42C9-1594-3ABD2F404903}"/>
              </a:ext>
            </a:extLst>
          </p:cNvPr>
          <p:cNvSpPr txBox="1"/>
          <p:nvPr/>
        </p:nvSpPr>
        <p:spPr>
          <a:xfrm>
            <a:off x="109226" y="3587170"/>
            <a:ext cx="11852690" cy="1938992"/>
          </a:xfrm>
          <a:prstGeom prst="rect">
            <a:avLst/>
          </a:prstGeom>
          <a:noFill/>
        </p:spPr>
        <p:txBody>
          <a:bodyPr wrap="square" rtlCol="0">
            <a:spAutoFit/>
          </a:bodyPr>
          <a:lstStyle/>
          <a:p>
            <a:pPr algn="l"/>
            <a:r>
              <a:rPr lang="uk-UA" sz="2400" b="1" i="1" u="sng" dirty="0">
                <a:solidFill>
                  <a:schemeClr val="accent6">
                    <a:lumMod val="20000"/>
                    <a:lumOff val="80000"/>
                  </a:schemeClr>
                </a:solidFill>
              </a:rPr>
              <a:t>Спираючись на статистику  до 2020 року в Україні був </a:t>
            </a:r>
            <a:r>
              <a:rPr lang="uk-UA" sz="2400" b="1" i="1" u="sng" dirty="0">
                <a:solidFill>
                  <a:srgbClr val="FF0000"/>
                </a:solidFill>
              </a:rPr>
              <a:t>відємний приріст міграцій.</a:t>
            </a:r>
          </a:p>
          <a:p>
            <a:pPr algn="l"/>
            <a:r>
              <a:rPr lang="uk-UA" sz="2400" b="1" i="1" u="sng" dirty="0">
                <a:solidFill>
                  <a:schemeClr val="accent6">
                    <a:lumMod val="20000"/>
                    <a:lumOff val="80000"/>
                  </a:schemeClr>
                </a:solidFill>
              </a:rPr>
              <a:t> У 2021 році на постійне місце проживання виїхало 3259 українців.  Також через пандемію ця кількість зменшилася.  у 2021 році кількість економічних мігрантів становила 2,5-3 млн осіб.</a:t>
            </a:r>
            <a:endParaRPr lang="pl-PL" sz="2400" b="1" i="1" u="sng" dirty="0">
              <a:solidFill>
                <a:schemeClr val="accent6">
                  <a:lumMod val="20000"/>
                  <a:lumOff val="80000"/>
                </a:schemeClr>
              </a:solidFill>
            </a:endParaRPr>
          </a:p>
        </p:txBody>
      </p:sp>
    </p:spTree>
    <p:extLst>
      <p:ext uri="{BB962C8B-B14F-4D97-AF65-F5344CB8AC3E}">
        <p14:creationId xmlns:p14="http://schemas.microsoft.com/office/powerpoint/2010/main" val="198333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B618E8-0B6C-F090-FD37-67EA6BC7348C}"/>
              </a:ext>
            </a:extLst>
          </p:cNvPr>
          <p:cNvSpPr>
            <a:spLocks noGrp="1"/>
          </p:cNvSpPr>
          <p:nvPr>
            <p:ph type="title"/>
          </p:nvPr>
        </p:nvSpPr>
        <p:spPr>
          <a:xfrm>
            <a:off x="-664627" y="-187244"/>
            <a:ext cx="9905998" cy="1905000"/>
          </a:xfrm>
        </p:spPr>
        <p:txBody>
          <a:bodyPr/>
          <a:lstStyle/>
          <a:p>
            <a:pPr algn="ctr"/>
            <a:r>
              <a:rPr lang="uk-UA" dirty="0"/>
              <a:t>Перетин українського кордону від 24.02.2022</a:t>
            </a:r>
            <a:endParaRPr lang="pl-PL" dirty="0"/>
          </a:p>
        </p:txBody>
      </p:sp>
      <p:sp>
        <p:nvSpPr>
          <p:cNvPr id="3" name="pole tekstowe 2">
            <a:extLst>
              <a:ext uri="{FF2B5EF4-FFF2-40B4-BE49-F238E27FC236}">
                <a16:creationId xmlns:a16="http://schemas.microsoft.com/office/drawing/2014/main" id="{E233B575-C7E6-A33D-7BBB-E80634BCD97E}"/>
              </a:ext>
            </a:extLst>
          </p:cNvPr>
          <p:cNvSpPr txBox="1"/>
          <p:nvPr/>
        </p:nvSpPr>
        <p:spPr>
          <a:xfrm>
            <a:off x="7051963" y="4158281"/>
            <a:ext cx="5367648" cy="2246769"/>
          </a:xfrm>
          <a:prstGeom prst="rect">
            <a:avLst/>
          </a:prstGeom>
          <a:noFill/>
        </p:spPr>
        <p:txBody>
          <a:bodyPr wrap="square" rtlCol="0" anchor="ctr">
            <a:spAutoFit/>
          </a:bodyPr>
          <a:lstStyle/>
          <a:p>
            <a:pPr algn="ctr"/>
            <a:r>
              <a:rPr lang="uk-UA" sz="2800" b="1" i="1" dirty="0">
                <a:solidFill>
                  <a:schemeClr val="bg2">
                    <a:lumMod val="40000"/>
                    <a:lumOff val="60000"/>
                  </a:schemeClr>
                </a:solidFill>
              </a:rPr>
              <a:t>24 лютого 2022 року митні кордони були переповнені українцями . Головн</a:t>
            </a:r>
            <a:r>
              <a:rPr lang="pl-PL" sz="2800" b="1" i="1" dirty="0">
                <a:solidFill>
                  <a:schemeClr val="bg2">
                    <a:lumMod val="40000"/>
                    <a:lumOff val="60000"/>
                  </a:schemeClr>
                </a:solidFill>
              </a:rPr>
              <a:t>а</a:t>
            </a:r>
            <a:r>
              <a:rPr lang="uk-UA" sz="2800" b="1" i="1" dirty="0">
                <a:solidFill>
                  <a:schemeClr val="bg2">
                    <a:lumMod val="40000"/>
                    <a:lumOff val="60000"/>
                  </a:schemeClr>
                </a:solidFill>
              </a:rPr>
              <a:t> причин</a:t>
            </a:r>
            <a:r>
              <a:rPr lang="pl-PL" sz="2800" b="1" i="1" dirty="0">
                <a:solidFill>
                  <a:schemeClr val="bg2">
                    <a:lumMod val="40000"/>
                    <a:lumOff val="60000"/>
                  </a:schemeClr>
                </a:solidFill>
              </a:rPr>
              <a:t>а</a:t>
            </a:r>
            <a:r>
              <a:rPr lang="uk-UA" sz="2800" b="1" i="1" dirty="0">
                <a:solidFill>
                  <a:schemeClr val="bg2">
                    <a:lumMod val="40000"/>
                    <a:lumOff val="60000"/>
                  </a:schemeClr>
                </a:solidFill>
              </a:rPr>
              <a:t> – проголошення росією війни Україні .</a:t>
            </a:r>
            <a:endParaRPr lang="pl-PL" sz="2800" b="1" i="1" dirty="0">
              <a:solidFill>
                <a:schemeClr val="bg2">
                  <a:lumMod val="40000"/>
                  <a:lumOff val="60000"/>
                </a:schemeClr>
              </a:solidFill>
            </a:endParaRPr>
          </a:p>
        </p:txBody>
      </p:sp>
      <p:pic>
        <p:nvPicPr>
          <p:cNvPr id="5" name="Obraz 5">
            <a:extLst>
              <a:ext uri="{FF2B5EF4-FFF2-40B4-BE49-F238E27FC236}">
                <a16:creationId xmlns:a16="http://schemas.microsoft.com/office/drawing/2014/main" id="{FCA29DD5-4A04-B070-F0F4-53C75944C7A8}"/>
              </a:ext>
            </a:extLst>
          </p:cNvPr>
          <p:cNvPicPr>
            <a:picLocks noChangeAspect="1"/>
          </p:cNvPicPr>
          <p:nvPr/>
        </p:nvPicPr>
        <p:blipFill>
          <a:blip r:embed="rId2"/>
          <a:stretch>
            <a:fillRect/>
          </a:stretch>
        </p:blipFill>
        <p:spPr>
          <a:xfrm>
            <a:off x="359940" y="2060848"/>
            <a:ext cx="6295406" cy="3670843"/>
          </a:xfrm>
          <a:prstGeom prst="rect">
            <a:avLst/>
          </a:prstGeom>
        </p:spPr>
      </p:pic>
      <p:pic>
        <p:nvPicPr>
          <p:cNvPr id="6" name="Obraz 6">
            <a:extLst>
              <a:ext uri="{FF2B5EF4-FFF2-40B4-BE49-F238E27FC236}">
                <a16:creationId xmlns:a16="http://schemas.microsoft.com/office/drawing/2014/main" id="{48D0C7DC-2241-946D-6493-E28B9097240B}"/>
              </a:ext>
            </a:extLst>
          </p:cNvPr>
          <p:cNvPicPr>
            <a:picLocks noChangeAspect="1"/>
          </p:cNvPicPr>
          <p:nvPr/>
        </p:nvPicPr>
        <p:blipFill>
          <a:blip r:embed="rId3"/>
          <a:stretch>
            <a:fillRect/>
          </a:stretch>
        </p:blipFill>
        <p:spPr>
          <a:xfrm>
            <a:off x="7023553" y="948800"/>
            <a:ext cx="4796353" cy="2677656"/>
          </a:xfrm>
          <a:prstGeom prst="rect">
            <a:avLst/>
          </a:prstGeom>
        </p:spPr>
      </p:pic>
    </p:spTree>
    <p:extLst>
      <p:ext uri="{BB962C8B-B14F-4D97-AF65-F5344CB8AC3E}">
        <p14:creationId xmlns:p14="http://schemas.microsoft.com/office/powerpoint/2010/main" val="374296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9C4DD5-F7B2-411A-1D35-B14B70E79E48}"/>
              </a:ext>
            </a:extLst>
          </p:cNvPr>
          <p:cNvSpPr>
            <a:spLocks noGrp="1"/>
          </p:cNvSpPr>
          <p:nvPr>
            <p:ph type="title"/>
          </p:nvPr>
        </p:nvSpPr>
        <p:spPr>
          <a:xfrm>
            <a:off x="1067192" y="-287235"/>
            <a:ext cx="9905998" cy="1905000"/>
          </a:xfrm>
        </p:spPr>
        <p:txBody>
          <a:bodyPr/>
          <a:lstStyle/>
          <a:p>
            <a:pPr algn="ctr"/>
            <a:r>
              <a:rPr lang="uk-UA" i="1" dirty="0"/>
              <a:t>Перетин українського кордону від 24.02.20</a:t>
            </a:r>
            <a:r>
              <a:rPr lang="uk-UA" dirty="0"/>
              <a:t>22</a:t>
            </a:r>
            <a:endParaRPr lang="pl-PL" dirty="0"/>
          </a:p>
        </p:txBody>
      </p:sp>
      <p:sp>
        <p:nvSpPr>
          <p:cNvPr id="3" name="pole tekstowe 2">
            <a:extLst>
              <a:ext uri="{FF2B5EF4-FFF2-40B4-BE49-F238E27FC236}">
                <a16:creationId xmlns:a16="http://schemas.microsoft.com/office/drawing/2014/main" id="{D1F7716F-4DB1-536B-2CE2-099D9249CA33}"/>
              </a:ext>
            </a:extLst>
          </p:cNvPr>
          <p:cNvSpPr txBox="1"/>
          <p:nvPr/>
        </p:nvSpPr>
        <p:spPr>
          <a:xfrm>
            <a:off x="253136" y="1344367"/>
            <a:ext cx="8452267" cy="369332"/>
          </a:xfrm>
          <a:prstGeom prst="rect">
            <a:avLst/>
          </a:prstGeom>
          <a:noFill/>
        </p:spPr>
        <p:txBody>
          <a:bodyPr wrap="square" rtlCol="0">
            <a:spAutoFit/>
          </a:bodyPr>
          <a:lstStyle/>
          <a:p>
            <a:pPr algn="l"/>
            <a:r>
              <a:rPr lang="uk-UA" b="1" i="1" dirty="0">
                <a:solidFill>
                  <a:schemeClr val="accent5">
                    <a:lumMod val="60000"/>
                    <a:lumOff val="40000"/>
                  </a:schemeClr>
                </a:solidFill>
              </a:rPr>
              <a:t>За перший   місяць війни кордон перетнуло близько </a:t>
            </a:r>
            <a:r>
              <a:rPr lang="uk-UA" b="1" i="1" dirty="0">
                <a:solidFill>
                  <a:srgbClr val="FF0000"/>
                </a:solidFill>
              </a:rPr>
              <a:t>3,7 млн. осіб </a:t>
            </a:r>
            <a:endParaRPr lang="pl-PL" b="1" i="1" dirty="0">
              <a:solidFill>
                <a:srgbClr val="FF0000"/>
              </a:solidFill>
            </a:endParaRPr>
          </a:p>
        </p:txBody>
      </p:sp>
      <p:sp>
        <p:nvSpPr>
          <p:cNvPr id="4" name="pole tekstowe 3">
            <a:extLst>
              <a:ext uri="{FF2B5EF4-FFF2-40B4-BE49-F238E27FC236}">
                <a16:creationId xmlns:a16="http://schemas.microsoft.com/office/drawing/2014/main" id="{3D21311A-C686-2901-9A24-B911F293B6C9}"/>
              </a:ext>
            </a:extLst>
          </p:cNvPr>
          <p:cNvSpPr txBox="1"/>
          <p:nvPr/>
        </p:nvSpPr>
        <p:spPr>
          <a:xfrm>
            <a:off x="236021" y="1894475"/>
            <a:ext cx="8380259" cy="369332"/>
          </a:xfrm>
          <a:prstGeom prst="rect">
            <a:avLst/>
          </a:prstGeom>
          <a:noFill/>
        </p:spPr>
        <p:txBody>
          <a:bodyPr wrap="square" rtlCol="0">
            <a:spAutoFit/>
          </a:bodyPr>
          <a:lstStyle/>
          <a:p>
            <a:pPr algn="l"/>
            <a:r>
              <a:rPr lang="pl-PL" b="1" i="1" dirty="0">
                <a:solidFill>
                  <a:schemeClr val="accent5">
                    <a:lumMod val="60000"/>
                    <a:lumOff val="40000"/>
                  </a:schemeClr>
                </a:solidFill>
              </a:rPr>
              <a:t>За </a:t>
            </a:r>
            <a:r>
              <a:rPr lang="uk-UA" b="1" i="1" dirty="0">
                <a:solidFill>
                  <a:schemeClr val="accent5">
                    <a:lumMod val="60000"/>
                    <a:lumOff val="40000"/>
                  </a:schemeClr>
                </a:solidFill>
              </a:rPr>
              <a:t>наступні 3 місяці</a:t>
            </a:r>
            <a:r>
              <a:rPr lang="pl-PL" b="1" i="1" dirty="0">
                <a:solidFill>
                  <a:schemeClr val="accent5">
                    <a:lumMod val="60000"/>
                    <a:lumOff val="40000"/>
                  </a:schemeClr>
                </a:solidFill>
              </a:rPr>
              <a:t> виїхало </a:t>
            </a:r>
            <a:r>
              <a:rPr lang="uk-UA" b="1" i="1" dirty="0">
                <a:solidFill>
                  <a:srgbClr val="FF0000"/>
                </a:solidFill>
              </a:rPr>
              <a:t>6 млн</a:t>
            </a:r>
            <a:r>
              <a:rPr lang="pl-PL" b="1" i="1" dirty="0">
                <a:solidFill>
                  <a:srgbClr val="FF0000"/>
                </a:solidFill>
              </a:rPr>
              <a:t> осіб</a:t>
            </a:r>
            <a:r>
              <a:rPr lang="pl-PL" b="1" i="1" dirty="0">
                <a:solidFill>
                  <a:schemeClr val="accent5">
                    <a:lumMod val="60000"/>
                    <a:lumOff val="40000"/>
                  </a:schemeClr>
                </a:solidFill>
              </a:rPr>
              <a:t>,</a:t>
            </a:r>
            <a:r>
              <a:rPr lang="uk-UA" b="1" i="1" dirty="0">
                <a:solidFill>
                  <a:schemeClr val="accent5">
                    <a:lumMod val="60000"/>
                    <a:lumOff val="40000"/>
                  </a:schemeClr>
                </a:solidFill>
              </a:rPr>
              <a:t> рятуючись від війни </a:t>
            </a:r>
            <a:endParaRPr lang="pl-PL" b="1" i="1" dirty="0">
              <a:solidFill>
                <a:schemeClr val="accent5">
                  <a:lumMod val="60000"/>
                  <a:lumOff val="40000"/>
                </a:schemeClr>
              </a:solidFill>
            </a:endParaRPr>
          </a:p>
        </p:txBody>
      </p:sp>
      <p:pic>
        <p:nvPicPr>
          <p:cNvPr id="7" name="Obraz 7">
            <a:extLst>
              <a:ext uri="{FF2B5EF4-FFF2-40B4-BE49-F238E27FC236}">
                <a16:creationId xmlns:a16="http://schemas.microsoft.com/office/drawing/2014/main" id="{EF28F4A2-F857-4505-2AFC-15F4ECAED6E8}"/>
              </a:ext>
            </a:extLst>
          </p:cNvPr>
          <p:cNvPicPr>
            <a:picLocks noChangeAspect="1"/>
          </p:cNvPicPr>
          <p:nvPr/>
        </p:nvPicPr>
        <p:blipFill>
          <a:blip r:embed="rId2"/>
          <a:stretch>
            <a:fillRect/>
          </a:stretch>
        </p:blipFill>
        <p:spPr>
          <a:xfrm>
            <a:off x="265180" y="2636912"/>
            <a:ext cx="5847509" cy="3074658"/>
          </a:xfrm>
          <a:prstGeom prst="rect">
            <a:avLst/>
          </a:prstGeom>
        </p:spPr>
      </p:pic>
      <p:pic>
        <p:nvPicPr>
          <p:cNvPr id="8" name="Obraz 8">
            <a:extLst>
              <a:ext uri="{FF2B5EF4-FFF2-40B4-BE49-F238E27FC236}">
                <a16:creationId xmlns:a16="http://schemas.microsoft.com/office/drawing/2014/main" id="{EA2A9C2E-4183-4C64-87B6-E1CBD1B6443B}"/>
              </a:ext>
            </a:extLst>
          </p:cNvPr>
          <p:cNvPicPr>
            <a:picLocks noChangeAspect="1"/>
          </p:cNvPicPr>
          <p:nvPr/>
        </p:nvPicPr>
        <p:blipFill>
          <a:blip r:embed="rId3"/>
          <a:stretch>
            <a:fillRect/>
          </a:stretch>
        </p:blipFill>
        <p:spPr>
          <a:xfrm>
            <a:off x="6529749" y="4379331"/>
            <a:ext cx="5342780" cy="2267575"/>
          </a:xfrm>
          <a:prstGeom prst="rect">
            <a:avLst/>
          </a:prstGeom>
        </p:spPr>
      </p:pic>
    </p:spTree>
    <p:extLst>
      <p:ext uri="{BB962C8B-B14F-4D97-AF65-F5344CB8AC3E}">
        <p14:creationId xmlns:p14="http://schemas.microsoft.com/office/powerpoint/2010/main" val="19296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55440" y="476672"/>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9" name="TextBox 8">
            <a:extLst>
              <a:ext uri="{FF2B5EF4-FFF2-40B4-BE49-F238E27FC236}">
                <a16:creationId xmlns:a16="http://schemas.microsoft.com/office/drawing/2014/main" id="{585FC111-80FB-40E6-8C71-1ABAD65396A5}"/>
              </a:ext>
            </a:extLst>
          </p:cNvPr>
          <p:cNvSpPr txBox="1"/>
          <p:nvPr/>
        </p:nvSpPr>
        <p:spPr>
          <a:xfrm>
            <a:off x="1127448" y="2276872"/>
            <a:ext cx="10009112" cy="2585323"/>
          </a:xfrm>
          <a:prstGeom prst="rect">
            <a:avLst/>
          </a:prstGeom>
          <a:noFill/>
        </p:spPr>
        <p:txBody>
          <a:bodyPr wrap="square">
            <a:spAutoFit/>
          </a:bodyPr>
          <a:lstStyle/>
          <a:p>
            <a:pPr algn="just"/>
            <a:r>
              <a:rPr lang="uk-UA" b="0" i="0" dirty="0">
                <a:effectLst/>
                <a:latin typeface="Work Sans" panose="020B0604020202020204" pitchFamily="2" charset="0"/>
              </a:rPr>
              <a:t>За даними Центру економічної стратегії (ЦЕС), станом на кінець листопада 2024 року за кордоном перебуває близько</a:t>
            </a:r>
            <a:r>
              <a:rPr lang="uk-UA" b="0" i="0" dirty="0">
                <a:solidFill>
                  <a:srgbClr val="FF0000"/>
                </a:solidFill>
                <a:effectLst/>
                <a:latin typeface="Work Sans" panose="020B0604020202020204" pitchFamily="2" charset="0"/>
              </a:rPr>
              <a:t> </a:t>
            </a:r>
            <a:r>
              <a:rPr lang="uk-UA" b="1" i="0" dirty="0">
                <a:solidFill>
                  <a:srgbClr val="FF0000"/>
                </a:solidFill>
                <a:effectLst/>
                <a:latin typeface="Work Sans" panose="020B0604020202020204" pitchFamily="2" charset="0"/>
              </a:rPr>
              <a:t>5,2 мільйона українців</a:t>
            </a:r>
            <a:r>
              <a:rPr lang="uk-UA" b="0" i="0" dirty="0">
                <a:effectLst/>
                <a:latin typeface="Work Sans" panose="020B0604020202020204" pitchFamily="2" charset="0"/>
              </a:rPr>
              <a:t>, які виїхали після початку повномасштабного вторгнення Росії у 2022 році. Ця цифра враховує лише тих, хто покинув країну через західні кордони, не включаючи тих, хто виїжджав через Росію чи Білорусь. Якщо додати оцінки щодо цих шляхів, загальна кількість може сягати </a:t>
            </a:r>
            <a:r>
              <a:rPr lang="uk-UA" b="1" i="0" dirty="0">
                <a:effectLst/>
                <a:latin typeface="Work Sans" panose="020B0604020202020204" pitchFamily="2" charset="0"/>
              </a:rPr>
              <a:t>7,7 мільйона</a:t>
            </a:r>
            <a:r>
              <a:rPr lang="uk-UA" b="0" i="0" dirty="0">
                <a:effectLst/>
                <a:latin typeface="Work Sans" panose="020B0604020202020204" pitchFamily="2" charset="0"/>
              </a:rPr>
              <a:t>, з яких </a:t>
            </a:r>
            <a:r>
              <a:rPr lang="uk-UA" b="1" i="0" dirty="0">
                <a:effectLst/>
                <a:latin typeface="Work Sans" panose="020B0604020202020204" pitchFamily="2" charset="0"/>
              </a:rPr>
              <a:t>5,3 мільйона</a:t>
            </a:r>
            <a:r>
              <a:rPr lang="uk-UA" b="0" i="0" dirty="0">
                <a:effectLst/>
                <a:latin typeface="Work Sans" panose="020B0604020202020204" pitchFamily="2" charset="0"/>
              </a:rPr>
              <a:t> перебувають у країнах Європейського Союзу.</a:t>
            </a:r>
          </a:p>
          <a:p>
            <a:pPr algn="just"/>
            <a:r>
              <a:rPr lang="uk-UA" b="0" i="0" dirty="0">
                <a:effectLst/>
                <a:latin typeface="Work Sans" panose="020B0604020202020204" pitchFamily="2" charset="0"/>
              </a:rPr>
              <a:t>Міграційна хвиля, спричинена війною, має свій унікальний портрет. Більшість біженців — це </a:t>
            </a:r>
            <a:r>
              <a:rPr lang="uk-UA" b="1" i="0" dirty="0">
                <a:effectLst/>
                <a:latin typeface="Work Sans" pitchFamily="2" charset="0"/>
              </a:rPr>
              <a:t>жінки (</a:t>
            </a:r>
            <a:r>
              <a:rPr lang="uk-UA" b="1" i="0" dirty="0">
                <a:solidFill>
                  <a:srgbClr val="FF0000"/>
                </a:solidFill>
                <a:effectLst/>
                <a:latin typeface="Work Sans" pitchFamily="2" charset="0"/>
              </a:rPr>
              <a:t>44%</a:t>
            </a:r>
            <a:r>
              <a:rPr lang="uk-UA" b="1" i="0" dirty="0">
                <a:effectLst/>
                <a:latin typeface="Work Sans" pitchFamily="2" charset="0"/>
              </a:rPr>
              <a:t>)</a:t>
            </a:r>
            <a:r>
              <a:rPr lang="uk-UA" b="0" i="0" dirty="0">
                <a:effectLst/>
                <a:latin typeface="Work Sans" pitchFamily="2" charset="0"/>
              </a:rPr>
              <a:t> та діти. Проте частка чоловіків серед біженців зростає: якщо на початку 2024 року вони становили </a:t>
            </a:r>
            <a:r>
              <a:rPr lang="uk-UA" b="0" i="0" dirty="0">
                <a:solidFill>
                  <a:srgbClr val="FF0000"/>
                </a:solidFill>
                <a:effectLst/>
                <a:latin typeface="Work Sans" pitchFamily="2" charset="0"/>
              </a:rPr>
              <a:t>18%</a:t>
            </a:r>
            <a:r>
              <a:rPr lang="uk-UA" b="0" i="0" dirty="0">
                <a:effectLst/>
                <a:latin typeface="Work Sans" pitchFamily="2" charset="0"/>
              </a:rPr>
              <a:t>, то до кінця року — вже </a:t>
            </a:r>
            <a:r>
              <a:rPr lang="uk-UA" b="1" i="0" dirty="0">
                <a:solidFill>
                  <a:srgbClr val="FF0000"/>
                </a:solidFill>
                <a:effectLst/>
                <a:latin typeface="Work Sans" pitchFamily="2" charset="0"/>
              </a:rPr>
              <a:t>27%</a:t>
            </a:r>
            <a:r>
              <a:rPr lang="uk-UA" b="0" i="0" dirty="0">
                <a:effectLst/>
                <a:latin typeface="Work Sans" pitchFamily="2" charset="0"/>
              </a:rPr>
              <a:t>. </a:t>
            </a:r>
            <a:endParaRPr lang="uk-UA" dirty="0"/>
          </a:p>
        </p:txBody>
      </p:sp>
    </p:spTree>
    <p:extLst>
      <p:ext uri="{BB962C8B-B14F-4D97-AF65-F5344CB8AC3E}">
        <p14:creationId xmlns:p14="http://schemas.microsoft.com/office/powerpoint/2010/main" val="3334234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157</TotalTime>
  <Words>976</Words>
  <Application>Microsoft Office PowerPoint</Application>
  <PresentationFormat>Широкий екран</PresentationFormat>
  <Paragraphs>69</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Century Gothic</vt:lpstr>
      <vt:lpstr>Montserrat</vt:lpstr>
      <vt:lpstr>Work Sans</vt:lpstr>
      <vt:lpstr>Siatka</vt:lpstr>
      <vt:lpstr> «Міграційні  процеси від початку війни в Україні»</vt:lpstr>
      <vt:lpstr>ЗМІСТ ПРЕЗЕНТАЦІЇ</vt:lpstr>
      <vt:lpstr>Презентація PowerPoint</vt:lpstr>
      <vt:lpstr>Презентація PowerPoint</vt:lpstr>
      <vt:lpstr>Статистика міграційних процесів у мирний час в Україні </vt:lpstr>
      <vt:lpstr>Статистика міграційних процесів в мирний час в Україні </vt:lpstr>
      <vt:lpstr>Перетин українського кордону від 24.02.2022</vt:lpstr>
      <vt:lpstr>Перетин українського кордону від 24.02.2022</vt:lpstr>
      <vt:lpstr>Статистика міграційних процесів ПІД ЧАС ВІЙНИ </vt:lpstr>
      <vt:lpstr>Статистика міграційних процесів ПІД ЧАС ВІЙНИ </vt:lpstr>
      <vt:lpstr>Статистика міграційних процесів ПІД ЧАС ВІЙНИ </vt:lpstr>
      <vt:lpstr>Економічні наслідки міграції для України Масовий відтік українців — це не лише людські історії, а й серйозний виклик для економіки. За оцінками ЦЕС, якщо від 1,7 до 2,7 млн українців залишаться за кордоном, Україна може втрачати 2,7–6,9% ВВП щорічно.</vt:lpstr>
      <vt:lpstr>Внутрішнє переміщення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Міграційні  процеси від початку війни в Україні „</dc:title>
  <dc:creator>nastenkave31@gmail.com</dc:creator>
  <cp:lastModifiedBy>Iryna Abramova</cp:lastModifiedBy>
  <cp:revision>16</cp:revision>
  <dcterms:created xsi:type="dcterms:W3CDTF">2023-03-14T14:39:21Z</dcterms:created>
  <dcterms:modified xsi:type="dcterms:W3CDTF">2025-11-07T10:34:46Z</dcterms:modified>
</cp:coreProperties>
</file>