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234" y="-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ED36-5651-4E8A-8732-FD57874CF9FC}" type="datetimeFigureOut">
              <a:rPr lang="ru-RU" smtClean="0"/>
              <a:t>30.09.2022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4BB5-82F3-476F-8679-55708D65625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ED36-5651-4E8A-8732-FD57874CF9FC}" type="datetimeFigureOut">
              <a:rPr lang="ru-RU" smtClean="0"/>
              <a:t>30.09.2022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4BB5-82F3-476F-8679-55708D65625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ED36-5651-4E8A-8732-FD57874CF9FC}" type="datetimeFigureOut">
              <a:rPr lang="ru-RU" smtClean="0"/>
              <a:t>30.09.2022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4BB5-82F3-476F-8679-55708D65625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ED36-5651-4E8A-8732-FD57874CF9FC}" type="datetimeFigureOut">
              <a:rPr lang="ru-RU" smtClean="0"/>
              <a:t>30.09.2022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4BB5-82F3-476F-8679-55708D65625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ED36-5651-4E8A-8732-FD57874CF9FC}" type="datetimeFigureOut">
              <a:rPr lang="ru-RU" smtClean="0"/>
              <a:t>30.09.2022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4BB5-82F3-476F-8679-55708D65625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ED36-5651-4E8A-8732-FD57874CF9FC}" type="datetimeFigureOut">
              <a:rPr lang="ru-RU" smtClean="0"/>
              <a:t>30.09.2022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4BB5-82F3-476F-8679-55708D65625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ED36-5651-4E8A-8732-FD57874CF9FC}" type="datetimeFigureOut">
              <a:rPr lang="ru-RU" smtClean="0"/>
              <a:t>30.09.2022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4BB5-82F3-476F-8679-55708D65625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ED36-5651-4E8A-8732-FD57874CF9FC}" type="datetimeFigureOut">
              <a:rPr lang="ru-RU" smtClean="0"/>
              <a:t>30.09.2022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4BB5-82F3-476F-8679-55708D65625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ED36-5651-4E8A-8732-FD57874CF9FC}" type="datetimeFigureOut">
              <a:rPr lang="ru-RU" smtClean="0"/>
              <a:t>30.09.2022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4BB5-82F3-476F-8679-55708D65625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ED36-5651-4E8A-8732-FD57874CF9FC}" type="datetimeFigureOut">
              <a:rPr lang="ru-RU" smtClean="0"/>
              <a:t>30.09.2022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4BB5-82F3-476F-8679-55708D65625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ED36-5651-4E8A-8732-FD57874CF9FC}" type="datetimeFigureOut">
              <a:rPr lang="ru-RU" smtClean="0"/>
              <a:t>30.09.2022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4BB5-82F3-476F-8679-55708D65625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FED36-5651-4E8A-8732-FD57874CF9FC}" type="datetimeFigureOut">
              <a:rPr lang="ru-RU" smtClean="0"/>
              <a:t>30.09.2022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64BB5-82F3-476F-8679-55708D656256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1285860"/>
            <a:ext cx="678661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7200" b="1" dirty="0"/>
              <a:t>Метрологічна служба України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612845"/>
            <a:ext cx="821537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/>
              <a:t>Служба головного метролога відомства,</a:t>
            </a:r>
            <a:r>
              <a:rPr lang="uk-UA" sz="2400" dirty="0"/>
              <a:t> яка здійснює організаційно-методичне керівництво діяльністю всіх ланок метрологічної служби та контроль за виконанням робіт щодо: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/>
              <a:t>визначення основних напрямків і розробки програм діяльності відомства з метрологічного забезпечення;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/>
              <a:t>перспективного і поточного планування заходів з метрологіч­ного забезпечення діяльності відомства;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/>
              <a:t>розробки пропозицій до планів державної і відомчої стандар­тизації з урахуванням науково-дослідних та дослідно-конструкторських робіт інших відомств;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/>
              <a:t>проведення аналізу стану вимірювань та метрологічного забезпечення діяльності відомства;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/>
              <a:t>перевірки, ремонту, метрологічної атестації, прокату засобів вимірювань;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480"/>
            <a:ext cx="81439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проведення точних та спеціальних вимірювань;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збирання матеріалів про технічний рівень і якість засобів ви­мірювання;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обліку парку засобів вимірювання;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розробки пропозицій по створенню нових засобів і методів вимірювань, в тому числі </a:t>
            </a:r>
            <a:r>
              <a:rPr lang="uk-UA" sz="2000" dirty="0" err="1"/>
              <a:t>повірочного</a:t>
            </a:r>
            <a:r>
              <a:rPr lang="uk-UA" sz="2000" dirty="0"/>
              <a:t> устаткування і розробки техніч­ного завдання на його проектування;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створення метрологічної служби на підприємствах і в організаціях;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збирання та обробки матеріалів про стан метрологічного забезпечення в системі відомства, підготовки їх до розгляду керівництвом відомства і забезпечення ними зацікавлених організацій;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впровадження державних стандартів державної системи вимірювань, галузевих стандартів і нормативних документів на підприємс­твах і в організаціях та контролю за їх впровадженням і виконанням;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підготовки і підвищення кваліфікації працівників метрологічної служби відомства.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357166"/>
            <a:ext cx="792961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Метрологічна служба підприємства і організації,</a:t>
            </a:r>
            <a:r>
              <a:rPr lang="uk-UA" b="1" i="1" dirty="0"/>
              <a:t> на яку покладена:</a:t>
            </a:r>
          </a:p>
          <a:p>
            <a:endParaRPr lang="uk-UA" b="1" i="1" dirty="0"/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координація і керівництво роботою різних підрозділів підприємства, що направлені на забезпечення єдності і необхідної точності вимірювань;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впровадження сучасних засобів і методів вимірювання, стандартів та інших нормативних документів, що регламентують норми точності вимірювань, метрологічні характеристики засобів вимірювання, методики виконання вимірювань, методи і засоби повірки, вимоги до метрологічного забезпечення підготовки виробництва і випус­ку нових видів продукції;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розроблення перспективних і річних планів робіт метрологічної служби, складання заявок та придбання засобів вимірювання, укладання договорів на розробку і впровадження нової вимірювальної техніки і здійснення контролю за їх виконанням;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проведення метрологічної експертизи технічної документації на розроблювані вироби і вибір за даними експертизи засобів вимірювання і </a:t>
            </a:r>
            <a:r>
              <a:rPr lang="uk-UA" sz="2000" dirty="0" err="1"/>
              <a:t>методик</a:t>
            </a:r>
            <a:r>
              <a:rPr lang="uk-UA" sz="2000" dirty="0"/>
              <a:t> виконання вимірювань, що забезпечують достовірний контроль технологічних процесів і якості продукції;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428604"/>
            <a:ext cx="807249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розроблення разом з проектно-конструкторськими, конструкторськими і технологічними організаціями технічних завдань на прое­ктування засобів вимірювань для даного підприємства;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здійснення метрологічного забезпечення при створенні і випробуванні нових видів продукції;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здійснення контролю за станом і зберіганням засобів вимірювання, що знаходяться в усіх підрозділах підприємства, вірністю використання </a:t>
            </a:r>
            <a:r>
              <a:rPr lang="uk-UA" sz="2000" dirty="0" err="1"/>
              <a:t>методик</a:t>
            </a:r>
            <a:r>
              <a:rPr lang="uk-UA" sz="2000" dirty="0"/>
              <a:t> виконання вимірювань і аналізу якості сировини, матеріалів, півфабрикатів, вірністю монтажу і налагодження засобів вимірювань;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складання планів і календарних графіків ремонту і повірки за­собів вимірювання, що підлягають обов'язковій державній або відомчій повірці в організаціях державної або відомчої метрологічної служби, і контроль за їх виконанням;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організація ремонту засобів вимірювання силами підприємства, використання прокатного і обмінного фондів засобів вимірювання;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71480"/>
            <a:ext cx="792961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визначення потреби підприємства в зразкових і робочих засобах вимірювань, стандартних зразках складу та властивостей речовин і матеріалів;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проведення метрологічних випробувань нестандартизованих засобів вимірювання, що виготовлені в одиничних екземплярах або разовими партіями для потреб підприємства;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організація підготовки та підвищення кваліфікації працівників підприємства з метрологічного забезпечення виготовлення продукції;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подання в вищі організації і територіальні органи Держстандарту України відомостей про діяльність метрологічної служби підприємства;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сприяння органам Держстандарту України і відповідним орга­нізаціям міністерств та відомств при здійсненні ними державного нагляду і відомчого контролю за метрологічним забезпеченням розробки, виробництва і випробувань продукції і діяльності метрологічної служ­би підприємства.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89" y="214290"/>
            <a:ext cx="6868997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785794"/>
            <a:ext cx="835824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i="1" dirty="0"/>
              <a:t>Держстандарт України</a:t>
            </a:r>
            <a:r>
              <a:rPr lang="en-US" sz="4400" b="1" i="1" dirty="0"/>
              <a:t> - </a:t>
            </a:r>
            <a:r>
              <a:rPr lang="uk-UA" sz="4400" dirty="0"/>
              <a:t>здійснює керівництво діяльністю метрологічної служби країни та її координацію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428604"/>
            <a:ext cx="8143932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err="1"/>
              <a:t>УкрНДІССІ</a:t>
            </a:r>
            <a:r>
              <a:rPr lang="uk-UA" sz="2800" b="1" i="1" dirty="0"/>
              <a:t>,</a:t>
            </a:r>
            <a:r>
              <a:rPr lang="uk-UA" sz="2800" b="1" dirty="0"/>
              <a:t> на який покладена:</a:t>
            </a:r>
          </a:p>
          <a:p>
            <a:endParaRPr lang="uk-UA" dirty="0"/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розробка науково-методичних, організаційних, техніко- економічних і правових основ метрологічного забезпечення;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прогнозування розвитку метрологічної служби і еталонної ба­зи країни;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координація робіт із створення сучасного </a:t>
            </a:r>
            <a:r>
              <a:rPr lang="uk-UA" sz="2000" dirty="0" err="1"/>
              <a:t>повірочного</a:t>
            </a:r>
            <a:r>
              <a:rPr lang="uk-UA" sz="2000" dirty="0"/>
              <a:t> облад­нання, рухомих і стаціонарних </a:t>
            </a:r>
            <a:r>
              <a:rPr lang="uk-UA" sz="2000" dirty="0" err="1"/>
              <a:t>повірочних</a:t>
            </a:r>
            <a:r>
              <a:rPr lang="uk-UA" sz="2000" dirty="0"/>
              <a:t> лабораторій на основі комплектних </a:t>
            </a:r>
            <a:r>
              <a:rPr lang="uk-UA" sz="2000" dirty="0" err="1"/>
              <a:t>повірочних</a:t>
            </a:r>
            <a:r>
              <a:rPr lang="uk-UA" sz="2000" dirty="0"/>
              <a:t> установок і лабораторій групами </a:t>
            </a:r>
            <a:r>
              <a:rPr lang="uk-UA" sz="2000" dirty="0" err="1"/>
              <a:t>повірюваних</a:t>
            </a:r>
            <a:r>
              <a:rPr lang="uk-UA" sz="2000" dirty="0"/>
              <a:t> засобів вимірювання;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уніфікація, стандартизація і агрегування </a:t>
            </a:r>
            <a:r>
              <a:rPr lang="uk-UA" sz="2000" dirty="0" err="1"/>
              <a:t>повірочного</a:t>
            </a:r>
            <a:r>
              <a:rPr lang="uk-UA" sz="2000" dirty="0"/>
              <a:t> облад­нання;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проведення державних випробувань і ведення обліку в державному реєстрі засобів вимірювання;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000" dirty="0"/>
              <a:t>експертиза і підготовка до затвердження всіх державних ета­лонів одиниць фізичних величин і державних стандартів на державні </a:t>
            </a:r>
            <a:r>
              <a:rPr lang="uk-UA" sz="2000" dirty="0" err="1"/>
              <a:t>повірочні</a:t>
            </a:r>
            <a:r>
              <a:rPr lang="uk-UA" sz="2000" dirty="0"/>
              <a:t> схеми, методи та засоби повірки, що розроблюються метро­логічними організаціями Держстандарту України;</a:t>
            </a:r>
          </a:p>
          <a:p>
            <a:pPr algn="just">
              <a:buFont typeface="Wingdings" pitchFamily="2" charset="2"/>
              <a:buChar char="Ø"/>
            </a:pPr>
            <a:endParaRPr lang="uk-UA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2"/>
            <a:ext cx="77867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uk-UA" sz="2400" dirty="0"/>
              <a:t>координація і виконання робіт по нормуванню метрологічних характеристик, впровадженню автоматизованої інформаційно-керуючої системи, визначенню потреби метрологічної служби країни в робочих еталонах і зразкових засобах вимірювання;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/>
              <a:t>державний метрологічний нагляд за станом і використанням засобів вимірювання, метрологічним забезпеченням виробництва продукції та видів діяльності відомств, розробкою і виробництвом засобів вимірювання;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/>
              <a:t>проведення аналізу стану вимірювань в країні і розробка на його основі комплексних програм метрологічного забезпечення;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/>
              <a:t>розвиток окремих видів вимірювання.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500042"/>
            <a:ext cx="757242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err="1"/>
              <a:t>УкрЦСМ</a:t>
            </a:r>
            <a:r>
              <a:rPr lang="uk-UA" sz="2800" b="1" i="1" dirty="0"/>
              <a:t>,</a:t>
            </a:r>
            <a:r>
              <a:rPr lang="uk-UA" sz="2800" b="1" dirty="0"/>
              <a:t> на який покладена:</a:t>
            </a:r>
          </a:p>
          <a:p>
            <a:pPr algn="just">
              <a:buFont typeface="Wingdings" pitchFamily="2" charset="2"/>
              <a:buChar char="Ø"/>
            </a:pPr>
            <a:r>
              <a:rPr lang="uk-UA" dirty="0"/>
              <a:t>координація і виконання фундаментальних наукових досліджень і науково-дослідних робіт в області теоретичних основ метрології по створенню та удосконаленню методів і засобів вимірювання найвищої точності, а також по встановленню значень фундаментальних фізичних констант;</a:t>
            </a:r>
          </a:p>
          <a:p>
            <a:pPr algn="just">
              <a:buFont typeface="Wingdings" pitchFamily="2" charset="2"/>
              <a:buChar char="Ø"/>
            </a:pPr>
            <a:r>
              <a:rPr lang="uk-UA" dirty="0"/>
              <a:t>розробка й удосконалення комплексів державних і робочих еталонів та вихідних зразкових засобів вимірювання за закріпленими за ними видами вимірювань;</a:t>
            </a:r>
          </a:p>
          <a:p>
            <a:pPr algn="just">
              <a:buFont typeface="Wingdings" pitchFamily="2" charset="2"/>
              <a:buChar char="Ø"/>
            </a:pPr>
            <a:r>
              <a:rPr lang="uk-UA" dirty="0"/>
              <a:t>забезпечення відтворення розмірів одиниць фізичних величин і їх передача робочим еталонам та вихідним зразковим засобам вимірювання;</a:t>
            </a:r>
          </a:p>
          <a:p>
            <a:pPr algn="just">
              <a:buFont typeface="Wingdings" pitchFamily="2" charset="2"/>
              <a:buChar char="Ø"/>
            </a:pPr>
            <a:r>
              <a:rPr lang="uk-UA" dirty="0"/>
              <a:t>проведення державних випробувань засобів вимірювання, роз­робка нормативно-технічної документації на методи та способи повірки засобів вимірювання, розгляд проектів державних стандартів з метрологічного забезпечення об'єктів стандартизації, підготовка висновків на них та контроль за їх розробкою;</a:t>
            </a:r>
          </a:p>
          <a:p>
            <a:pPr algn="just">
              <a:buFont typeface="Wingdings" pitchFamily="2" charset="2"/>
              <a:buChar char="Ø"/>
            </a:pPr>
            <a:r>
              <a:rPr lang="uk-UA" dirty="0"/>
              <a:t>зберігання державних і робочих еталонів, вихідних зразкових засобів вимірювань.</a:t>
            </a:r>
          </a:p>
          <a:p>
            <a:pPr algn="just"/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14290"/>
            <a:ext cx="835824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b="1" i="1" dirty="0"/>
              <a:t>Територіальні центри Держстандарту України (ТЦДСУ), на які покладено</a:t>
            </a:r>
            <a:r>
              <a:rPr lang="uk-UA" sz="2200" dirty="0"/>
              <a:t>: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200" dirty="0"/>
              <a:t>проведення державних випробувань і повірок засобів вимірювання;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200" dirty="0"/>
              <a:t>метрологічна атестація вимірювальних і аналітичних лабораторій, випробувальних центрів та служб, вимірювальних й випробувальних стендів, систем і обладнання;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200" dirty="0"/>
              <a:t>державний метрологічний нагляд за станом метрологічного забезпечення в країні;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200" dirty="0"/>
              <a:t>реалізація потреб країни в метрологічному забезпеченні, включаючи прокат засобів вимірювання, проведення за заявками підприємств та організацій особливо точних вимірювань;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200" dirty="0"/>
              <a:t>методичне керівництво діяльністю відомчої метрологічної служби та її координація;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200" dirty="0"/>
              <a:t>державний нагляд за своєчасним зняттям з виробництва заста­рілих типів засобів вимірювання і розробка комплексних програм метрологічного забезпечення країни;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889844"/>
            <a:ext cx="80010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uk-UA" sz="2400" dirty="0"/>
              <a:t>техніко-економічний аналіз стану і результатів роботи з мет­рологічного забезпечення країни;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/>
              <a:t>розробка пропозицій і реалізація заходів по удосконаленню організації та підвищенню метрологічного забезпечення країни;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/>
              <a:t>удосконалення державних </a:t>
            </a:r>
            <a:r>
              <a:rPr lang="uk-UA" sz="2400" dirty="0" err="1"/>
              <a:t>повірочних</a:t>
            </a:r>
            <a:r>
              <a:rPr lang="uk-UA" sz="2400" dirty="0"/>
              <a:t> схем;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/>
              <a:t>підвищення технічного рівня методів і засобів повірки;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/>
              <a:t>механізація і автоматизація </a:t>
            </a:r>
            <a:r>
              <a:rPr lang="uk-UA" sz="2400" dirty="0" err="1"/>
              <a:t>повірочних</a:t>
            </a:r>
            <a:r>
              <a:rPr lang="uk-UA" sz="2400" dirty="0"/>
              <a:t> робіт;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/>
              <a:t>систематична інформація Держстандарту, його метрологічних служб, місцевих органів про стан метрологічного забезпечення країни;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/>
              <a:t>підготовка кадрів метрологів та розповсюдження передового досвіду робіт з метрологічного забезпечення.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480"/>
            <a:ext cx="8001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3200" b="1" i="1" dirty="0"/>
              <a:t>Виробниче об'єднання "Еталон",</a:t>
            </a:r>
            <a:r>
              <a:rPr lang="uk-UA" sz="3200" dirty="0"/>
              <a:t> до складу якого входять промислові підприємства і майстерні, що здійснюють виготовлення робочих еталонів та </a:t>
            </a:r>
            <a:r>
              <a:rPr lang="uk-UA" sz="3200" dirty="0" err="1"/>
              <a:t>повірочного</a:t>
            </a:r>
            <a:r>
              <a:rPr lang="uk-UA" sz="3200" dirty="0"/>
              <a:t> устаткування, які необхідні для обладнання метрологічних служб, а також проводять ремонт і юстировку, гарантійний ремонт та технічне обслуговування засобів вимірювання.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1113</Words>
  <Application>Microsoft Office PowerPoint</Application>
  <PresentationFormat>Екран (4:3)</PresentationFormat>
  <Paragraphs>65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Home</cp:lastModifiedBy>
  <cp:revision>4</cp:revision>
  <dcterms:created xsi:type="dcterms:W3CDTF">2019-03-13T06:11:59Z</dcterms:created>
  <dcterms:modified xsi:type="dcterms:W3CDTF">2022-09-30T06:41:52Z</dcterms:modified>
</cp:coreProperties>
</file>