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402" r:id="rId2"/>
    <p:sldId id="406" r:id="rId3"/>
    <p:sldId id="403" r:id="rId4"/>
    <p:sldId id="427" r:id="rId5"/>
    <p:sldId id="418" r:id="rId6"/>
    <p:sldId id="423" r:id="rId7"/>
    <p:sldId id="420" r:id="rId8"/>
    <p:sldId id="419" r:id="rId9"/>
    <p:sldId id="411" r:id="rId10"/>
    <p:sldId id="417" r:id="rId11"/>
    <p:sldId id="412" r:id="rId12"/>
    <p:sldId id="413" r:id="rId13"/>
    <p:sldId id="414" r:id="rId14"/>
    <p:sldId id="415" r:id="rId15"/>
    <p:sldId id="408" r:id="rId16"/>
    <p:sldId id="409" r:id="rId17"/>
    <p:sldId id="410" r:id="rId18"/>
    <p:sldId id="416" r:id="rId19"/>
    <p:sldId id="421" r:id="rId20"/>
    <p:sldId id="442" r:id="rId21"/>
    <p:sldId id="443" r:id="rId22"/>
    <p:sldId id="428" r:id="rId23"/>
    <p:sldId id="429" r:id="rId24"/>
    <p:sldId id="436" r:id="rId25"/>
    <p:sldId id="437" r:id="rId26"/>
    <p:sldId id="438" r:id="rId27"/>
    <p:sldId id="439" r:id="rId28"/>
    <p:sldId id="440" r:id="rId29"/>
    <p:sldId id="430" r:id="rId30"/>
    <p:sldId id="431" r:id="rId31"/>
    <p:sldId id="441" r:id="rId32"/>
    <p:sldId id="432" r:id="rId33"/>
    <p:sldId id="433" r:id="rId34"/>
    <p:sldId id="434" r:id="rId35"/>
    <p:sldId id="435" r:id="rId36"/>
    <p:sldId id="444" r:id="rId37"/>
    <p:sldId id="445" r:id="rId38"/>
    <p:sldId id="446" r:id="rId39"/>
    <p:sldId id="447" r:id="rId40"/>
    <p:sldId id="448" r:id="rId41"/>
    <p:sldId id="424" r:id="rId42"/>
    <p:sldId id="425" r:id="rId43"/>
    <p:sldId id="426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3366"/>
    <a:srgbClr val="125E1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71" autoAdjust="0"/>
  </p:normalViewPr>
  <p:slideViewPr>
    <p:cSldViewPr>
      <p:cViewPr>
        <p:scale>
          <a:sx n="112" d="100"/>
          <a:sy n="112" d="100"/>
        </p:scale>
        <p:origin x="-15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Продажі (</a:t>
            </a:r>
            <a:r>
              <a:rPr lang="en-US" dirty="0" smtClean="0"/>
              <a:t>q</a:t>
            </a:r>
            <a:r>
              <a:rPr lang="uk-UA" dirty="0" smtClean="0"/>
              <a:t>)</a:t>
            </a:r>
            <a:endParaRPr lang="uk-UA" dirty="0"/>
          </a:p>
        </c:rich>
      </c:tx>
      <c:layout>
        <c:manualLayout>
          <c:xMode val="edge"/>
          <c:yMode val="edge"/>
          <c:x val="0.61489326034302361"/>
          <c:y val="4.11984866855087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16213560243018"/>
          <c:y val="0.10403185583773635"/>
          <c:w val="0.5117761424968158"/>
          <c:h val="0.861593359582500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262A4-B6DE-40DA-957D-32266A4AB5F8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3EA15A-BBDD-4AB7-B168-93F7095CC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0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355E-B2D3-4F38-AD07-407E08C17F67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F733-AA11-46EB-AC67-8F8D8539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99F6-6F66-4D34-91BF-33FEA1F23FF8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264A-73B0-4322-8628-4D7D6F2BF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49F1-51A0-49D8-AA6F-0546CF1CB023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94D1-76CD-4095-A773-30EF94BC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96A7-D006-4BEB-9522-A99D88D64632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F76B-ED5E-47C0-909C-1D05C2659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2C0A-9353-40C8-A321-61F5DAF4C72F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B604-CE78-4E5B-B3AB-1933ED44E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BA91-79B1-4454-98A5-BED1454B33A3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4E8E-D5AE-463A-A2E9-17D0E10E3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67FB-B368-4F58-8B89-4E9D20E8D31D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B40-46A4-4ABE-880B-CA37E9A26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0371-6458-4CBA-9F50-02A78CEB216D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03AE-32CE-4DB4-8AED-A0956DDB8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C7DD-6AB5-4BA3-898C-7CC185D31896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58C7-072E-405F-8DFC-CFC9CA955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823C-0674-455D-B9CA-A6253F3E948B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92DE-041E-452D-AA69-1B447C838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8B50-8B16-4882-9A89-11619917F52E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0222-6B8C-4FEB-9461-17FD6F2B8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1B362-DB16-4D7E-992F-4FB7F5C8766E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2CF9C-4803-4900-B38F-CAFEF7B93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7981057" cy="2664296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Тема 1.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Інформація, дані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та інформаційні 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процеси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00" name="Picture 4" descr="What is Big Data &amp; why is Big Data important in today's era | by Syed  Junaid Hussain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55" y="3416599"/>
            <a:ext cx="4066245" cy="34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sing big data analysis to chart a new 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272409" cy="28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Великі дані відрізняються від будь-яких інших великих обсягів даних, що зберігаються в реляційних базах даних, їх неоднорідністю. </a:t>
            </a:r>
            <a:r>
              <a:rPr lang="uk-UA" dirty="0" smtClean="0"/>
              <a:t>Дані </a:t>
            </a:r>
            <a:r>
              <a:rPr lang="uk-UA" dirty="0"/>
              <a:t>надходять із різних джерел і записуються в різних </a:t>
            </a:r>
            <a:r>
              <a:rPr lang="uk-UA" dirty="0" smtClean="0"/>
              <a:t>форматах.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Зазвичай </a:t>
            </a:r>
            <a:r>
              <a:rPr lang="uk-UA" dirty="0"/>
              <a:t>використовуються три різні способи форматування даних</a:t>
            </a:r>
            <a:r>
              <a:rPr lang="uk-UA" dirty="0" smtClean="0"/>
              <a:t>:</a:t>
            </a:r>
          </a:p>
          <a:p>
            <a:pPr marL="0" indent="0" algn="just">
              <a:buNone/>
            </a:pPr>
            <a:r>
              <a:rPr lang="uk-UA" i="1" dirty="0" smtClean="0"/>
              <a:t>Неструктуровані</a:t>
            </a:r>
            <a:r>
              <a:rPr lang="uk-UA" dirty="0" smtClean="0"/>
              <a:t> </a:t>
            </a:r>
            <a:r>
              <a:rPr lang="uk-UA" dirty="0"/>
              <a:t>= неорганізовані дані (наприклад, відео</a:t>
            </a:r>
            <a:r>
              <a:rPr lang="uk-UA" dirty="0" smtClean="0"/>
              <a:t>).</a:t>
            </a:r>
          </a:p>
          <a:p>
            <a:pPr marL="0" indent="0" algn="just">
              <a:buNone/>
            </a:pPr>
            <a:r>
              <a:rPr lang="uk-UA" i="1" dirty="0" err="1" smtClean="0"/>
              <a:t>Напівструктуровані</a:t>
            </a:r>
            <a:r>
              <a:rPr lang="uk-UA" dirty="0" smtClean="0"/>
              <a:t> </a:t>
            </a:r>
            <a:r>
              <a:rPr lang="uk-UA" dirty="0"/>
              <a:t>= дані організовані у нефіксованому форматі (наприклад, </a:t>
            </a:r>
            <a:r>
              <a:rPr lang="en-US" dirty="0"/>
              <a:t>JSON</a:t>
            </a:r>
            <a:r>
              <a:rPr lang="en-US" dirty="0" smtClean="0"/>
              <a:t>).</a:t>
            </a:r>
            <a:endParaRPr lang="uk-UA" dirty="0" smtClean="0"/>
          </a:p>
          <a:p>
            <a:pPr marL="0" indent="0" algn="just">
              <a:buNone/>
            </a:pPr>
            <a:r>
              <a:rPr lang="uk-UA" i="1" dirty="0" smtClean="0"/>
              <a:t>Структуровані</a:t>
            </a:r>
            <a:r>
              <a:rPr lang="uk-UA" dirty="0" smtClean="0"/>
              <a:t> </a:t>
            </a:r>
            <a:r>
              <a:rPr lang="uk-UA" dirty="0"/>
              <a:t>= дані зберігаються в структурованому форматі (наприклад, </a:t>
            </a:r>
            <a:r>
              <a:rPr lang="en-US" dirty="0"/>
              <a:t>RDBMS</a:t>
            </a:r>
            <a:r>
              <a:rPr lang="en-US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062051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dirty="0"/>
              <a:t>Передумови появи </a:t>
            </a:r>
            <a:r>
              <a:rPr lang="en-US" dirty="0"/>
              <a:t>Big </a:t>
            </a:r>
            <a:r>
              <a:rPr lang="en-US" dirty="0" smtClean="0"/>
              <a:t>Data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1.</a:t>
            </a:r>
            <a:r>
              <a:rPr lang="en-US" sz="2400" dirty="0" smtClean="0"/>
              <a:t> </a:t>
            </a:r>
            <a:r>
              <a:rPr lang="uk-UA" sz="2400" dirty="0"/>
              <a:t>Аналітика даних є основним інструментом пошуку нових знань у масивах даних, необхідні прийняття ефективних управлінських рішень. </a:t>
            </a:r>
            <a:r>
              <a:rPr lang="en-US" sz="2400" dirty="0"/>
              <a:t>Low-code </a:t>
            </a:r>
            <a:r>
              <a:rPr lang="uk-UA" sz="2400" dirty="0"/>
              <a:t>стає </a:t>
            </a:r>
            <a:r>
              <a:rPr lang="uk-UA" sz="2400" dirty="0" err="1"/>
              <a:t>мейнстримом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2. </a:t>
            </a:r>
            <a:r>
              <a:rPr lang="uk-UA" sz="2400" dirty="0"/>
              <a:t>Розвинені засоби зберігання, доставки, інтеграції даних дозволяють збільшити обсяг даних, територіальну </a:t>
            </a:r>
            <a:r>
              <a:rPr lang="uk-UA" sz="2400" dirty="0" err="1"/>
              <a:t>розподіленість</a:t>
            </a:r>
            <a:r>
              <a:rPr lang="uk-UA" sz="2400" dirty="0"/>
              <a:t>, складність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3 </a:t>
            </a:r>
            <a:r>
              <a:rPr lang="uk-UA" sz="2400" dirty="0"/>
              <a:t>Конфлікт у термінології. Велика кількість термінів та їх трактувань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4 </a:t>
            </a:r>
            <a:r>
              <a:rPr lang="uk-UA" sz="2400" dirty="0"/>
              <a:t>Технології </a:t>
            </a:r>
            <a:r>
              <a:rPr lang="en-US" sz="2400" dirty="0"/>
              <a:t>Data Mining </a:t>
            </a:r>
            <a:r>
              <a:rPr lang="uk-UA" sz="2400" dirty="0"/>
              <a:t>спрямовані на обробку структурованих даних. Але сьогодні більший інтерес становлять дані із соціальних медіа, відео, електронної пошти та інших розподілених джерел.</a:t>
            </a:r>
          </a:p>
        </p:txBody>
      </p:sp>
    </p:spTree>
    <p:extLst>
      <p:ext uri="{BB962C8B-B14F-4D97-AF65-F5344CB8AC3E}">
        <p14:creationId xmlns:p14="http://schemas.microsoft.com/office/powerpoint/2010/main" val="3169497136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ive V's, seven virtues and ten rules of big data engagement for  official statistics - IOS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9137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76092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g data quality framework: a holistic approach to continuous quality  management | Journal of Big Data | Full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1327"/>
            <a:ext cx="723306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49477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867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i="1" dirty="0"/>
              <a:t>Торгівельні </a:t>
            </a:r>
            <a:r>
              <a:rPr lang="uk-UA" sz="2400" b="1" i="1" dirty="0" smtClean="0"/>
              <a:t>мережі</a:t>
            </a:r>
          </a:p>
          <a:p>
            <a:pPr marL="0" indent="0" algn="just">
              <a:buNone/>
            </a:pPr>
            <a:r>
              <a:rPr lang="uk-UA" sz="2400" dirty="0" smtClean="0"/>
              <a:t>Торгові </a:t>
            </a:r>
            <a:r>
              <a:rPr lang="uk-UA" sz="2400" dirty="0"/>
              <a:t>мережі реєструють мільйони клієнтських транзакцій, пересилають їх до сховищ даних, обсяг яких становить </a:t>
            </a:r>
            <a:r>
              <a:rPr lang="uk-UA" sz="2400" dirty="0" err="1"/>
              <a:t>петабайти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b="1" i="1" dirty="0"/>
              <a:t>Мобільні пристрої</a:t>
            </a:r>
          </a:p>
          <a:p>
            <a:pPr marL="0" indent="0" algn="just">
              <a:buNone/>
            </a:pPr>
            <a:r>
              <a:rPr lang="uk-UA" sz="2400" dirty="0" smtClean="0"/>
              <a:t>Понад </a:t>
            </a:r>
            <a:r>
              <a:rPr lang="uk-UA" sz="2400" dirty="0"/>
              <a:t>5 мільярдів людей по всьому світу говорять, обмінюються повідомленнями та шукають Інтернет за допомогою мобільних пристроїв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b="1" i="1" dirty="0" smtClean="0"/>
              <a:t>Автоматичні реєстратори</a:t>
            </a:r>
          </a:p>
          <a:p>
            <a:pPr marL="0" indent="0" algn="just">
              <a:buNone/>
            </a:pPr>
            <a:r>
              <a:rPr lang="uk-UA" sz="2400" dirty="0" smtClean="0"/>
              <a:t>Тисячі </a:t>
            </a:r>
            <a:r>
              <a:rPr lang="uk-UA" sz="2400" dirty="0"/>
              <a:t>автоматичних реєстраторів по всьому світу безперервно фіксують погодні умови і передають метеорологічні дані до центрів їх обробки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b="1" i="1" dirty="0"/>
              <a:t>Соціальні мережі.</a:t>
            </a:r>
          </a:p>
          <a:p>
            <a:pPr marL="0" indent="0" algn="just">
              <a:buNone/>
            </a:pPr>
            <a:r>
              <a:rPr lang="uk-UA" sz="2400" dirty="0" smtClean="0"/>
              <a:t>Користувачі </a:t>
            </a:r>
            <a:r>
              <a:rPr lang="uk-UA" sz="2400" dirty="0"/>
              <a:t>соціальних мереж щохвилини надсилають десятки мільйонів повідомлень.</a:t>
            </a:r>
          </a:p>
        </p:txBody>
      </p:sp>
    </p:spTree>
    <p:extLst>
      <p:ext uri="{BB962C8B-B14F-4D97-AF65-F5344CB8AC3E}">
        <p14:creationId xmlns:p14="http://schemas.microsoft.com/office/powerpoint/2010/main" val="1653873699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potential of big data and innovative data 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 b="5345"/>
          <a:stretch/>
        </p:blipFill>
        <p:spPr bwMode="auto">
          <a:xfrm>
            <a:off x="1835695" y="44624"/>
            <a:ext cx="62060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21579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1164772" y="4519115"/>
            <a:ext cx="3960812" cy="522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118897" y="4535299"/>
            <a:ext cx="43281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uk-UA" altLang="ru-RU" sz="2200" b="1" dirty="0" smtClean="0">
                <a:solidFill>
                  <a:schemeClr val="tx1"/>
                </a:solidFill>
                <a:latin typeface="Tahoma" pitchFamily="34" charset="0"/>
              </a:rPr>
              <a:t>Форматування</a:t>
            </a:r>
            <a:r>
              <a:rPr lang="en-US" altLang="ru-RU" sz="2200" b="1" dirty="0" smtClean="0">
                <a:solidFill>
                  <a:schemeClr val="tx1"/>
                </a:solidFill>
                <a:latin typeface="Tahoma" pitchFamily="34" charset="0"/>
              </a:rPr>
              <a:t>,</a:t>
            </a:r>
            <a:r>
              <a:rPr lang="uk-UA" altLang="ru-RU" sz="2200" b="1" dirty="0" smtClean="0">
                <a:solidFill>
                  <a:schemeClr val="tx1"/>
                </a:solidFill>
                <a:latin typeface="Tahoma" pitchFamily="34" charset="0"/>
              </a:rPr>
              <a:t> Очищення</a:t>
            </a:r>
            <a:endParaRPr lang="en-US" altLang="ru-RU" sz="22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1835696" y="5461248"/>
            <a:ext cx="1811926" cy="52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2086609" y="5523130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uk-UA" altLang="ru-RU" sz="2000" b="1" dirty="0" smtClean="0">
                <a:solidFill>
                  <a:schemeClr val="tx1"/>
                </a:solidFill>
                <a:latin typeface="Tahoma" pitchFamily="34" charset="0"/>
              </a:rPr>
              <a:t>Сховище</a:t>
            </a:r>
            <a:endParaRPr lang="en-US" altLang="ru-RU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898016" y="546004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uk-UA" altLang="ru-RU" sz="2400" dirty="0" smtClean="0">
                <a:solidFill>
                  <a:schemeClr val="tx1"/>
                </a:solidFill>
                <a:latin typeface="Tahoma" pitchFamily="34" charset="0"/>
              </a:rPr>
              <a:t>Дані</a:t>
            </a:r>
            <a:endParaRPr lang="en-US" altLang="ru-RU" sz="3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Up Arrow 27"/>
          <p:cNvSpPr/>
          <p:nvPr/>
        </p:nvSpPr>
        <p:spPr>
          <a:xfrm>
            <a:off x="2612572" y="5052515"/>
            <a:ext cx="484187" cy="3927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28"/>
          <p:cNvSpPr/>
          <p:nvPr/>
        </p:nvSpPr>
        <p:spPr>
          <a:xfrm>
            <a:off x="1071391" y="3384052"/>
            <a:ext cx="3741737" cy="52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1071391" y="3474539"/>
            <a:ext cx="338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solidFill>
                  <a:schemeClr val="tx1"/>
                </a:solidFill>
                <a:latin typeface="Tahoma" pitchFamily="34" charset="0"/>
              </a:rPr>
              <a:t>Розуміння даних</a:t>
            </a:r>
            <a:endParaRPr lang="en-US" alt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Up Arrow 30"/>
          <p:cNvSpPr/>
          <p:nvPr/>
        </p:nvSpPr>
        <p:spPr>
          <a:xfrm>
            <a:off x="2612572" y="3920627"/>
            <a:ext cx="484187" cy="598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31"/>
          <p:cNvSpPr/>
          <p:nvPr/>
        </p:nvSpPr>
        <p:spPr>
          <a:xfrm>
            <a:off x="1309474" y="2269627"/>
            <a:ext cx="3334534" cy="52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1316346" y="2238554"/>
            <a:ext cx="3292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uk-UA" altLang="ru-RU" sz="2800" b="1" dirty="0" smtClean="0">
                <a:solidFill>
                  <a:schemeClr val="tx1"/>
                </a:solidFill>
                <a:latin typeface="Tahoma" pitchFamily="34" charset="0"/>
              </a:rPr>
              <a:t>Доступ до даних</a:t>
            </a:r>
            <a:endParaRPr lang="en-US" altLang="ru-RU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Up Arrow 33"/>
          <p:cNvSpPr/>
          <p:nvPr/>
        </p:nvSpPr>
        <p:spPr>
          <a:xfrm>
            <a:off x="2536372" y="2803027"/>
            <a:ext cx="484187" cy="596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Arrow 34"/>
          <p:cNvSpPr/>
          <p:nvPr/>
        </p:nvSpPr>
        <p:spPr>
          <a:xfrm>
            <a:off x="4836659" y="3384052"/>
            <a:ext cx="7429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35"/>
          <p:cNvSpPr/>
          <p:nvPr/>
        </p:nvSpPr>
        <p:spPr>
          <a:xfrm>
            <a:off x="5578022" y="3408637"/>
            <a:ext cx="2735262" cy="52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5705229" y="3470519"/>
            <a:ext cx="249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uk-UA" altLang="ru-RU" sz="2000" b="1" dirty="0" smtClean="0">
                <a:solidFill>
                  <a:schemeClr val="tx1"/>
                </a:solidFill>
                <a:latin typeface="Tahoma" pitchFamily="34" charset="0"/>
              </a:rPr>
              <a:t>Інтеграція даних</a:t>
            </a:r>
            <a:endParaRPr lang="en-US" altLang="ru-RU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5508104" y="2250071"/>
            <a:ext cx="2664296" cy="52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5508105" y="2250071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uk-UA" altLang="ru-RU" sz="2800" b="1" dirty="0" smtClean="0">
                <a:solidFill>
                  <a:schemeClr val="tx1"/>
                </a:solidFill>
                <a:latin typeface="Tahoma" pitchFamily="34" charset="0"/>
              </a:rPr>
              <a:t>Аналіз даних</a:t>
            </a:r>
            <a:endParaRPr lang="en-US" altLang="ru-RU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" name="Up Arrow 39"/>
          <p:cNvSpPr/>
          <p:nvPr/>
        </p:nvSpPr>
        <p:spPr>
          <a:xfrm>
            <a:off x="6482897" y="2794584"/>
            <a:ext cx="484187" cy="598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Left Arrow 40"/>
          <p:cNvSpPr/>
          <p:nvPr/>
        </p:nvSpPr>
        <p:spPr>
          <a:xfrm>
            <a:off x="3776624" y="5461248"/>
            <a:ext cx="979487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41"/>
          <p:cNvSpPr/>
          <p:nvPr/>
        </p:nvSpPr>
        <p:spPr>
          <a:xfrm>
            <a:off x="1463222" y="1103784"/>
            <a:ext cx="6467475" cy="52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2674483" y="1102548"/>
            <a:ext cx="3808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uk-UA" altLang="ru-RU" sz="2800" b="1" dirty="0" smtClean="0">
                <a:solidFill>
                  <a:schemeClr val="tx1"/>
                </a:solidFill>
                <a:latin typeface="Tahoma" pitchFamily="34" charset="0"/>
              </a:rPr>
              <a:t>Візуалізація даних</a:t>
            </a:r>
            <a:endParaRPr lang="en-US" altLang="ru-RU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Up Arrow 43"/>
          <p:cNvSpPr/>
          <p:nvPr/>
        </p:nvSpPr>
        <p:spPr>
          <a:xfrm>
            <a:off x="2510972" y="1660027"/>
            <a:ext cx="484187" cy="596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Up Arrow 44"/>
          <p:cNvSpPr/>
          <p:nvPr/>
        </p:nvSpPr>
        <p:spPr>
          <a:xfrm>
            <a:off x="6457497" y="1651584"/>
            <a:ext cx="484187" cy="598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13" y="281508"/>
            <a:ext cx="6810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74" y="188640"/>
            <a:ext cx="9286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056782" y="6165304"/>
            <a:ext cx="5398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 smtClean="0">
                <a:solidFill>
                  <a:srgbClr val="7030A0"/>
                </a:solidFill>
              </a:rPr>
              <a:t>Процес обробки</a:t>
            </a:r>
            <a:r>
              <a:rPr lang="en-US" altLang="ru-RU" sz="3200" b="1" dirty="0" smtClean="0">
                <a:solidFill>
                  <a:srgbClr val="7030A0"/>
                </a:solidFill>
              </a:rPr>
              <a:t>  </a:t>
            </a:r>
            <a:r>
              <a:rPr lang="en-US" altLang="ru-RU" sz="3200" b="1" dirty="0">
                <a:solidFill>
                  <a:srgbClr val="7030A0"/>
                </a:solidFill>
              </a:rPr>
              <a:t>Big Data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68068228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g-Data Analytics Algorithmus Konzept Abbildung - Lizenzfrei Big Data Vektor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576"/>
            <a:ext cx="5689741" cy="36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v-website.s3.amazonaws.com/uploads/2016/11/kf_bdpr101_1116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87" y="3933056"/>
            <a:ext cx="4485878" cy="26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1071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g data architecture diagram that shows the flow of data from sources to analytics and repor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677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48824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g Data analytics processes and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Big Data analytics processes and too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Big Data analytics processes and too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 descr="Big Data Analytics Explained | Altex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6" y="1268760"/>
            <a:ext cx="88367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2532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истема управління організацією - Теорія організації - Навчальні матеріали 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68660"/>
            <a:ext cx="809341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8407" y="1124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Ресурси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1135" y="68402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Товари, роботи послуги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299127" y="2852936"/>
            <a:ext cx="14493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99127" y="2996952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Гроші</a:t>
            </a:r>
            <a:endParaRPr lang="uk-UA" dirty="0">
              <a:solidFill>
                <a:srgbClr val="FF0000"/>
              </a:solidFill>
            </a:endParaRP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Д = </a:t>
            </a:r>
            <a:r>
              <a:rPr lang="en-US" sz="2400" i="1" dirty="0" smtClean="0">
                <a:solidFill>
                  <a:srgbClr val="FF0000"/>
                </a:solidFill>
              </a:rPr>
              <a:t>p * q</a:t>
            </a:r>
            <a:endParaRPr lang="uk-UA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2831701"/>
              </p:ext>
            </p:extLst>
          </p:nvPr>
        </p:nvGraphicFramePr>
        <p:xfrm>
          <a:off x="3865671" y="4041068"/>
          <a:ext cx="4151784" cy="24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11760" y="5157192"/>
            <a:ext cx="203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Зовнішнє середовище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75075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rstanding ETL Pipeline. An introduction to phases of ETL… | by  Chaitanya Krishna Kasaraneni | Analytics Vidhy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9355" cy="44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7389" y="5725320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https://uk.wikipedia.org/wiki/ETL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2885297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Data Pipeline: Components, Types, and Use Cases | Altex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816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5211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Big Data </a:t>
            </a:r>
            <a:r>
              <a:rPr lang="en-AU" dirty="0" smtClean="0"/>
              <a:t>Analytics</a:t>
            </a:r>
            <a:br>
              <a:rPr lang="en-AU" dirty="0" smtClean="0"/>
            </a:br>
            <a:r>
              <a:rPr lang="uk-UA" dirty="0" smtClean="0"/>
              <a:t>Застосування </a:t>
            </a:r>
            <a:r>
              <a:rPr lang="uk-UA" dirty="0"/>
              <a:t>(за галузями)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654077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Фінанси</a:t>
            </a:r>
            <a:r>
              <a:rPr lang="uk-UA" dirty="0"/>
              <a:t> </a:t>
            </a:r>
            <a:r>
              <a:rPr lang="en-US" dirty="0" smtClean="0"/>
              <a:t> -</a:t>
            </a:r>
            <a:r>
              <a:rPr lang="uk-UA" dirty="0" smtClean="0"/>
              <a:t> </a:t>
            </a:r>
            <a:r>
              <a:rPr lang="uk-UA" dirty="0"/>
              <a:t>кредитні </a:t>
            </a:r>
            <a:r>
              <a:rPr lang="uk-UA" dirty="0" smtClean="0"/>
              <a:t>картки</a:t>
            </a:r>
            <a:endParaRPr lang="en-US" dirty="0" smtClean="0"/>
          </a:p>
          <a:p>
            <a:pPr marL="0" indent="0">
              <a:buNone/>
            </a:pPr>
            <a:r>
              <a:rPr lang="uk-UA" b="1" dirty="0" smtClean="0"/>
              <a:t>Страхування</a:t>
            </a:r>
            <a:r>
              <a:rPr lang="uk-UA" dirty="0" smtClean="0"/>
              <a:t>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/>
              <a:t>запити, </a:t>
            </a:r>
            <a:r>
              <a:rPr lang="uk-UA" dirty="0" smtClean="0"/>
              <a:t>виявлення шахрайства</a:t>
            </a:r>
            <a:endParaRPr lang="en-US" dirty="0" smtClean="0"/>
          </a:p>
          <a:p>
            <a:pPr marL="0" indent="0">
              <a:buNone/>
            </a:pPr>
            <a:r>
              <a:rPr lang="uk-UA" b="1" dirty="0" smtClean="0"/>
              <a:t>Телекомунікації</a:t>
            </a:r>
            <a:r>
              <a:rPr lang="uk-UA" dirty="0" smtClean="0"/>
              <a:t> </a:t>
            </a:r>
            <a:r>
              <a:rPr lang="en-US" dirty="0" smtClean="0"/>
              <a:t> -</a:t>
            </a:r>
            <a:r>
              <a:rPr lang="uk-UA" dirty="0" smtClean="0"/>
              <a:t> </a:t>
            </a:r>
            <a:r>
              <a:rPr lang="uk-UA" dirty="0"/>
              <a:t>запису </a:t>
            </a:r>
            <a:r>
              <a:rPr lang="uk-UA" dirty="0" smtClean="0"/>
              <a:t>дзвінків</a:t>
            </a:r>
            <a:endParaRPr lang="en-US" dirty="0" smtClean="0"/>
          </a:p>
          <a:p>
            <a:pPr marL="0" indent="0">
              <a:buNone/>
            </a:pPr>
            <a:r>
              <a:rPr lang="uk-UA" b="1" dirty="0" smtClean="0"/>
              <a:t>Транспорт</a:t>
            </a:r>
            <a:r>
              <a:rPr lang="uk-UA" dirty="0" smtClean="0"/>
              <a:t>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/>
              <a:t>управління </a:t>
            </a:r>
            <a:r>
              <a:rPr lang="uk-UA" dirty="0" smtClean="0"/>
              <a:t>логістикою</a:t>
            </a:r>
            <a:endParaRPr lang="en-US" dirty="0" smtClean="0"/>
          </a:p>
          <a:p>
            <a:pPr marL="0" indent="0">
              <a:buNone/>
            </a:pPr>
            <a:r>
              <a:rPr lang="uk-UA" b="1" dirty="0" smtClean="0"/>
              <a:t>Споживчі </a:t>
            </a:r>
            <a:r>
              <a:rPr lang="uk-UA" b="1" dirty="0"/>
              <a:t>товари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/>
              <a:t>просування </a:t>
            </a:r>
            <a:r>
              <a:rPr lang="uk-UA" dirty="0" smtClean="0"/>
              <a:t>товарів</a:t>
            </a:r>
            <a:endParaRPr lang="en-US" dirty="0" smtClean="0"/>
          </a:p>
          <a:p>
            <a:pPr marL="0" indent="0">
              <a:buNone/>
            </a:pPr>
            <a:r>
              <a:rPr lang="uk-UA" b="1" dirty="0" smtClean="0"/>
              <a:t>Наукові </a:t>
            </a:r>
            <a:r>
              <a:rPr lang="uk-UA" b="1" dirty="0"/>
              <a:t>дослідження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/>
              <a:t>зображення, відео, </a:t>
            </a:r>
            <a:r>
              <a:rPr lang="uk-UA" dirty="0" smtClean="0"/>
              <a:t>мова</a:t>
            </a:r>
            <a:endParaRPr lang="en-US" dirty="0" smtClean="0"/>
          </a:p>
          <a:p>
            <a:pPr marL="0" indent="0">
              <a:buNone/>
            </a:pPr>
            <a:r>
              <a:rPr lang="uk-UA" b="1" dirty="0" smtClean="0"/>
              <a:t>Комунальні </a:t>
            </a:r>
            <a:r>
              <a:rPr lang="uk-UA" b="1" dirty="0"/>
              <a:t>послуги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/>
              <a:t>енергоспоживання</a:t>
            </a:r>
          </a:p>
        </p:txBody>
      </p:sp>
    </p:spTree>
    <p:extLst>
      <p:ext uri="{BB962C8B-B14F-4D97-AF65-F5344CB8AC3E}">
        <p14:creationId xmlns:p14="http://schemas.microsoft.com/office/powerpoint/2010/main" val="2901162614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5154"/>
          </a:xfrm>
        </p:spPr>
        <p:txBody>
          <a:bodyPr/>
          <a:lstStyle/>
          <a:p>
            <a:pPr algn="ctr"/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/>
              <a:t>великих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uk-UA" sz="3600" dirty="0" smtClean="0"/>
              <a:t>П</a:t>
            </a:r>
            <a:r>
              <a:rPr lang="ru-RU" sz="3600" dirty="0" err="1" smtClean="0"/>
              <a:t>риклад</a:t>
            </a:r>
            <a:r>
              <a:rPr lang="ru-RU" sz="3600" dirty="0" smtClean="0"/>
              <a:t> </a:t>
            </a:r>
            <a:r>
              <a:rPr lang="ru-RU" sz="3600" dirty="0"/>
              <a:t>1.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62189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Взаємодія з клієнтами.</a:t>
            </a:r>
          </a:p>
          <a:p>
            <a:pPr marL="0" indent="0" algn="just">
              <a:buNone/>
            </a:pPr>
            <a:r>
              <a:rPr lang="uk-UA" dirty="0" smtClean="0"/>
              <a:t>Щоб </a:t>
            </a:r>
            <a:r>
              <a:rPr lang="uk-UA" dirty="0"/>
              <a:t>краще зрозуміти та націлити клієнтів, компанії доповнюють свої БД даними із соціальних мереж, браузерів, даними датчиків тощо, щоб отримати більш повну картину про своїх клієнтів.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Головною </a:t>
            </a:r>
            <a:r>
              <a:rPr lang="uk-UA" dirty="0"/>
              <a:t>метою є створення прогнозних моделей.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За </a:t>
            </a:r>
            <a:r>
              <a:rPr lang="uk-UA" dirty="0"/>
              <a:t>допомогою великих даних телекомунікаційні компанії тепер можуть краще прогнозувати відтік клієнтів; роздрібні торговці можуть передбачати, які продукти продаватимуть, а автомобільні страхові компанії зрозуміти, наскільки добре їх клієнти насправді керують автомобілем.</a:t>
            </a:r>
          </a:p>
        </p:txBody>
      </p:sp>
    </p:spTree>
    <p:extLst>
      <p:ext uri="{BB962C8B-B14F-4D97-AF65-F5344CB8AC3E}">
        <p14:creationId xmlns:p14="http://schemas.microsoft.com/office/powerpoint/2010/main" val="2359014039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3186"/>
          </a:xfrm>
        </p:spPr>
        <p:txBody>
          <a:bodyPr/>
          <a:lstStyle/>
          <a:p>
            <a:pPr algn="ctr"/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/>
              <a:t>великих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uk-UA" sz="3600" dirty="0" smtClean="0"/>
              <a:t>П</a:t>
            </a:r>
            <a:r>
              <a:rPr lang="ru-RU" sz="3600" dirty="0" err="1" smtClean="0"/>
              <a:t>риклад</a:t>
            </a:r>
            <a:r>
              <a:rPr lang="ru-RU" sz="3600" dirty="0" smtClean="0"/>
              <a:t> 2.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62189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/>
              <a:t>Розуміти та оптимізувати </a:t>
            </a:r>
            <a:r>
              <a:rPr lang="uk-UA" b="1" dirty="0" smtClean="0"/>
              <a:t>бізнес-процеси</a:t>
            </a:r>
            <a:r>
              <a:rPr lang="uk-UA" b="1" dirty="0"/>
              <a:t>.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Великі </a:t>
            </a:r>
            <a:r>
              <a:rPr lang="uk-UA" dirty="0"/>
              <a:t>дані дедалі ширше використовуються для оптимізації бізнес-процесів.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err="1" smtClean="0"/>
              <a:t>Рітейлери</a:t>
            </a:r>
            <a:r>
              <a:rPr lang="uk-UA" dirty="0" smtClean="0"/>
              <a:t> </a:t>
            </a:r>
            <a:r>
              <a:rPr lang="uk-UA" dirty="0"/>
              <a:t>мають можливість оптимізувати свої запаси на підставі моделей прогнозу, </a:t>
            </a:r>
            <a:r>
              <a:rPr lang="uk-UA" dirty="0" err="1"/>
              <a:t>згенерованих</a:t>
            </a:r>
            <a:r>
              <a:rPr lang="uk-UA" dirty="0"/>
              <a:t> із даних соціальних мереж, тенденцій </a:t>
            </a:r>
            <a:r>
              <a:rPr lang="uk-UA" dirty="0" err="1"/>
              <a:t>інтернет</a:t>
            </a:r>
            <a:r>
              <a:rPr lang="uk-UA" dirty="0"/>
              <a:t> запитів та прогнозів погоди.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Іншим </a:t>
            </a:r>
            <a:r>
              <a:rPr lang="uk-UA" dirty="0"/>
              <a:t>прикладом </a:t>
            </a:r>
            <a:r>
              <a:rPr lang="uk-UA" dirty="0" smtClean="0"/>
              <a:t>є: </a:t>
            </a:r>
            <a:r>
              <a:rPr lang="uk-UA" dirty="0"/>
              <a:t>оптимізація дорожнього руху з використанням даних </a:t>
            </a:r>
            <a:r>
              <a:rPr lang="en-AU" dirty="0"/>
              <a:t>GPS </a:t>
            </a:r>
            <a:r>
              <a:rPr lang="uk-UA" dirty="0"/>
              <a:t>р</a:t>
            </a:r>
            <a:r>
              <a:rPr lang="uk-UA" dirty="0" smtClean="0"/>
              <a:t>адіочастотних датчиків; удосконалення продажів квитків в кінотеатрах виходячи з аналізу прогнозу погоди.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9961080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5154"/>
          </a:xfrm>
        </p:spPr>
        <p:txBody>
          <a:bodyPr/>
          <a:lstStyle/>
          <a:p>
            <a:pPr algn="ctr"/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/>
              <a:t>великих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uk-UA" sz="3600" dirty="0" smtClean="0"/>
              <a:t>П</a:t>
            </a:r>
            <a:r>
              <a:rPr lang="ru-RU" sz="3600" dirty="0" err="1" smtClean="0"/>
              <a:t>риклад</a:t>
            </a:r>
            <a:r>
              <a:rPr lang="ru-RU" sz="3600" dirty="0" smtClean="0"/>
              <a:t> 3.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6218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/>
              <a:t>Охорона </a:t>
            </a:r>
            <a:r>
              <a:rPr lang="uk-UA" sz="2400" b="1" dirty="0" smtClean="0"/>
              <a:t>здоров'я.</a:t>
            </a:r>
          </a:p>
          <a:p>
            <a:pPr marL="0" indent="0" algn="just">
              <a:buNone/>
            </a:pPr>
            <a:r>
              <a:rPr lang="uk-UA" sz="2400" dirty="0" smtClean="0"/>
              <a:t>Обчислювальні </a:t>
            </a:r>
            <a:r>
              <a:rPr lang="uk-UA" sz="2400" dirty="0"/>
              <a:t>потужності, створені для аналізу великих даних, дозволяють знаходити нові підходи та методи лікування, краще розуміти та передбачити хвороби. Тепер стало можливим на підставі даних від </a:t>
            </a:r>
            <a:r>
              <a:rPr lang="uk-UA" sz="2400" dirty="0" err="1" smtClean="0"/>
              <a:t>смарт-годинників</a:t>
            </a:r>
            <a:r>
              <a:rPr lang="uk-UA" sz="2400" dirty="0" smtClean="0"/>
              <a:t>, </a:t>
            </a:r>
            <a:r>
              <a:rPr lang="uk-UA" sz="2400" dirty="0"/>
              <a:t>інших пристроїв краще зрозуміти зв'язок між способом життя і різними захворюваннями.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Аналітика </a:t>
            </a:r>
            <a:r>
              <a:rPr lang="uk-UA" sz="2400" dirty="0"/>
              <a:t>великих даних дозволяють стежити і прогнозувати епідемії та спалахи захворювань, просто послухавши, що люди говорять, наприклад, “погано почуваюся – у ліжку з застудою” або шукають в Інтернеті, наприклад, “ліки від грипу</a:t>
            </a:r>
            <a:r>
              <a:rPr lang="uk-UA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64638720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5154"/>
          </a:xfrm>
        </p:spPr>
        <p:txBody>
          <a:bodyPr/>
          <a:lstStyle/>
          <a:p>
            <a:pPr algn="ctr"/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/>
              <a:t>великих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uk-UA" sz="3600" dirty="0" smtClean="0"/>
              <a:t>П</a:t>
            </a:r>
            <a:r>
              <a:rPr lang="ru-RU" sz="3600" dirty="0" err="1" smtClean="0"/>
              <a:t>риклад</a:t>
            </a:r>
            <a:r>
              <a:rPr lang="ru-RU" sz="3600" dirty="0" smtClean="0"/>
              <a:t> 5.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6218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/>
              <a:t>Поліпшення спортивних </a:t>
            </a:r>
            <a:r>
              <a:rPr lang="uk-UA" sz="2400" b="1" dirty="0" smtClean="0"/>
              <a:t>результатів</a:t>
            </a:r>
          </a:p>
          <a:p>
            <a:pPr marL="0" indent="0" algn="just">
              <a:buNone/>
            </a:pPr>
            <a:r>
              <a:rPr lang="uk-UA" sz="2400" dirty="0" smtClean="0"/>
              <a:t>Найбільш </a:t>
            </a:r>
            <a:r>
              <a:rPr lang="uk-UA" sz="2400" dirty="0"/>
              <a:t>елітарні види спорту нині використовують аналіз великих даних. Багато хто використовують відео-аналітику для відстеження ефективності гравців у футболі або бейсболі, сенсорна технологія вбудована в спортивний інвентар: баскетбольні м'ячі або ключки для гольфу, і багато елітні спортивні команди контролюють своїх учасників поза спортивним середовищем – з використанням </a:t>
            </a:r>
            <a:r>
              <a:rPr lang="uk-UA" sz="2400" dirty="0" err="1"/>
              <a:t>смарт-технологій</a:t>
            </a:r>
            <a:r>
              <a:rPr lang="uk-UA" sz="2400" dirty="0"/>
              <a:t> для відстеження харчування та сну , як і розмови у соціальних мережах для моніторингу емоційного стану.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843209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5154"/>
          </a:xfrm>
        </p:spPr>
        <p:txBody>
          <a:bodyPr/>
          <a:lstStyle/>
          <a:p>
            <a:pPr algn="ctr"/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/>
              <a:t>великих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uk-UA" sz="3600" dirty="0" smtClean="0"/>
              <a:t>П</a:t>
            </a:r>
            <a:r>
              <a:rPr lang="ru-RU" sz="3600" dirty="0" err="1" smtClean="0"/>
              <a:t>риклад</a:t>
            </a:r>
            <a:r>
              <a:rPr lang="ru-RU" sz="3600" dirty="0" smtClean="0"/>
              <a:t> 6.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/>
              <a:t>«</a:t>
            </a:r>
            <a:r>
              <a:rPr lang="uk-UA" sz="2400" b="1" dirty="0"/>
              <a:t>Удосконалення та оптимізація» міст та країн.</a:t>
            </a:r>
          </a:p>
          <a:p>
            <a:pPr marL="0" indent="0" algn="just">
              <a:buNone/>
            </a:pPr>
            <a:r>
              <a:rPr lang="uk-UA" sz="2400" dirty="0" smtClean="0"/>
              <a:t>"Великі </a:t>
            </a:r>
            <a:r>
              <a:rPr lang="uk-UA" sz="2400" dirty="0"/>
              <a:t>дані" використовується для покращення багатьох аспектів життя наших міст та країн. Наприклад, це дозволяє місту оптимізувати транспортні потоки на основі інформації про дорожній рух, що отримується в реальному часі, даних із соціальних мереж та даних про погодні умови.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В </a:t>
            </a:r>
            <a:r>
              <a:rPr lang="uk-UA" sz="2400" dirty="0"/>
              <a:t>даний час ціла низка міст використовують аналіз великих даних, щоб перетворити себе на «розумні міста», де транспортна інфраструктура та комунальні процеси об'єднані. Де автобус чекатиме на поїзд у разі його запізнення, і де світлофори передбачають транспортні потоки і працюють у режимі, який мінімізує пробки.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738010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9090"/>
          </a:xfrm>
        </p:spPr>
        <p:txBody>
          <a:bodyPr/>
          <a:lstStyle/>
          <a:p>
            <a:pPr algn="ctr"/>
            <a:r>
              <a:rPr lang="ru-RU" sz="3600" dirty="0" err="1"/>
              <a:t>Джерела</a:t>
            </a:r>
            <a:r>
              <a:rPr lang="ru-RU" sz="3600" dirty="0"/>
              <a:t> </a:t>
            </a:r>
            <a:r>
              <a:rPr lang="en-AU" sz="3600" dirty="0"/>
              <a:t>Big </a:t>
            </a:r>
            <a:r>
              <a:rPr lang="en-AU" sz="3600" dirty="0" smtClean="0"/>
              <a:t>Data</a:t>
            </a:r>
            <a:r>
              <a:rPr lang="uk-UA" sz="3600" dirty="0" smtClean="0"/>
              <a:t>: приклади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/>
              <a:t>Оперативні </a:t>
            </a:r>
            <a:r>
              <a:rPr lang="uk-UA" b="1" dirty="0" smtClean="0"/>
              <a:t>дані</a:t>
            </a:r>
          </a:p>
          <a:p>
            <a:pPr marL="0" indent="0" algn="just">
              <a:buNone/>
            </a:pPr>
            <a:r>
              <a:rPr lang="uk-UA" dirty="0" smtClean="0"/>
              <a:t>Навіть </a:t>
            </a:r>
            <a:r>
              <a:rPr lang="uk-UA" dirty="0"/>
              <a:t>такі прості заняття, як прослуховування музики чи читання книги, зараз генерують дані. Цифрові музичні </a:t>
            </a:r>
            <a:r>
              <a:rPr lang="uk-UA" dirty="0" err="1"/>
              <a:t>плеєри</a:t>
            </a:r>
            <a:r>
              <a:rPr lang="uk-UA" dirty="0"/>
              <a:t> та електронні книги збирають інформацію про нашу діяльність. Ваш </a:t>
            </a:r>
            <a:r>
              <a:rPr lang="uk-UA" dirty="0" err="1"/>
              <a:t>смартфон</a:t>
            </a:r>
            <a:r>
              <a:rPr lang="uk-UA" dirty="0"/>
              <a:t> збирає дані про те, як ви його використовуєте, і ваш </a:t>
            </a:r>
            <a:r>
              <a:rPr lang="uk-UA" dirty="0" err="1"/>
              <a:t>веб-браузер</a:t>
            </a:r>
            <a:r>
              <a:rPr lang="uk-UA" dirty="0"/>
              <a:t> збирає інформацію про те, що ви шукаєте. Компанія, яка випустила вашу кредитну картку, збирає дані про те, де знаходиться ваш магазин, а ваш магазин збирає дані про те, що ви купуєте. Важко уявити діяльність, що не генерує дані.</a:t>
            </a:r>
          </a:p>
        </p:txBody>
      </p:sp>
    </p:spTree>
    <p:extLst>
      <p:ext uri="{BB962C8B-B14F-4D97-AF65-F5344CB8AC3E}">
        <p14:creationId xmlns:p14="http://schemas.microsoft.com/office/powerpoint/2010/main" val="2102327216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Дані </a:t>
            </a:r>
            <a:r>
              <a:rPr lang="uk-UA" b="1" dirty="0" smtClean="0"/>
              <a:t>розмов</a:t>
            </a:r>
          </a:p>
          <a:p>
            <a:pPr marL="0" indent="0" algn="just">
              <a:buNone/>
            </a:pPr>
            <a:r>
              <a:rPr lang="uk-UA" dirty="0" smtClean="0"/>
              <a:t>Наші </a:t>
            </a:r>
            <a:r>
              <a:rPr lang="uk-UA" dirty="0"/>
              <a:t>розмови тепер записуються у цифровому форматі. Все почалося з електронних листів, але в наш час більшість наших розмов залишають цифровий слід. Навіть багато наших телефонних розмов тепер записані в цифровому форматі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Фото </a:t>
            </a:r>
            <a:r>
              <a:rPr lang="uk-UA" b="1" dirty="0"/>
              <a:t>та відео </a:t>
            </a:r>
            <a:r>
              <a:rPr lang="uk-UA" b="1" dirty="0" smtClean="0"/>
              <a:t>дані</a:t>
            </a:r>
          </a:p>
          <a:p>
            <a:pPr marL="0" indent="0" algn="just">
              <a:buNone/>
            </a:pPr>
            <a:r>
              <a:rPr lang="uk-UA" dirty="0" smtClean="0"/>
              <a:t>Тільки </a:t>
            </a:r>
            <a:r>
              <a:rPr lang="uk-UA" dirty="0"/>
              <a:t>подумайте про всі фотографії, які ми зробили на наших </a:t>
            </a:r>
            <a:r>
              <a:rPr lang="uk-UA" dirty="0" err="1"/>
              <a:t>смартфонах</a:t>
            </a:r>
            <a:r>
              <a:rPr lang="uk-UA" dirty="0"/>
              <a:t> або цифрових камерах. Ми завантажуємо сотні тисяч фотографій за секунду на сайти соціальних мереж. Збільшення камер відеоспостереження знімає відео зображення, і ми щохвилини завантажуємо на </a:t>
            </a:r>
            <a:r>
              <a:rPr lang="en-AU" dirty="0"/>
              <a:t>YouTube </a:t>
            </a:r>
            <a:r>
              <a:rPr lang="uk-UA" dirty="0"/>
              <a:t>та інші сайти сотні годин </a:t>
            </a:r>
            <a:r>
              <a:rPr lang="uk-UA" dirty="0" err="1"/>
              <a:t>відео-даних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87514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7166"/>
            <a:ext cx="86067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uk-UA" sz="2800" b="1" dirty="0" smtClean="0"/>
              <a:t>Ознаки інформаційного суспільства: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uk-UA" sz="2800" dirty="0" smtClean="0"/>
              <a:t>забезпечений пріоритет інформації в порівнянні з іншими ресурсами;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uk-UA" sz="2800" dirty="0" smtClean="0"/>
              <a:t>інформаційна технологія набуває глобального характеру, охоплюючи всі сфери соціальної діяльності людини;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uk-UA" sz="2800" dirty="0" smtClean="0"/>
              <a:t>формується інформаційна єдність всієї людської цивілізації;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uk-UA" sz="2800" dirty="0" smtClean="0"/>
              <a:t>за допомогою засобів інформатики реалізований вільний доступ кожної людини до інформаційних ресурсів всієї людської цивілізації</a:t>
            </a: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Інтернет </a:t>
            </a:r>
            <a:r>
              <a:rPr lang="uk-UA" b="1" dirty="0" smtClean="0"/>
              <a:t>речей</a:t>
            </a:r>
          </a:p>
          <a:p>
            <a:pPr marL="0" indent="0">
              <a:buNone/>
            </a:pPr>
            <a:r>
              <a:rPr lang="uk-UA" dirty="0" smtClean="0"/>
              <a:t>Зараз </a:t>
            </a:r>
            <a:r>
              <a:rPr lang="uk-UA" dirty="0"/>
              <a:t>у нас є </a:t>
            </a:r>
            <a:r>
              <a:rPr lang="uk-UA" dirty="0" err="1"/>
              <a:t>смарт-телевізори</a:t>
            </a:r>
            <a:r>
              <a:rPr lang="uk-UA" dirty="0"/>
              <a:t>, які здатні збирати та обробляти дані, у нас є розумний годинник, розумні холодильники, розумні будильники.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Інтернет </a:t>
            </a:r>
            <a:r>
              <a:rPr lang="uk-UA" dirty="0"/>
              <a:t>речей, або всеосяжний Інтернет, з'єднує ці пристрої так, щоб, наприклад, датчики завантаженості доріг можуть надіслати дані на ваш будильник.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Будильник </a:t>
            </a:r>
            <a:r>
              <a:rPr lang="uk-UA" dirty="0"/>
              <a:t>розбудить вас раніше, ніж ви планували, через перекриття дороги для того, щоб ви могли піти раніше і встигнути на ранкове засідання о 9-й.</a:t>
            </a:r>
          </a:p>
        </p:txBody>
      </p:sp>
    </p:spTree>
    <p:extLst>
      <p:ext uri="{BB962C8B-B14F-4D97-AF65-F5344CB8AC3E}">
        <p14:creationId xmlns:p14="http://schemas.microsoft.com/office/powerpoint/2010/main" val="3840834178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is Resource Constrained Devic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7" y="756485"/>
            <a:ext cx="8824346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72959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Температурний </a:t>
            </a:r>
            <a:r>
              <a:rPr lang="uk-UA" dirty="0" smtClean="0"/>
              <a:t>сенсор</a:t>
            </a:r>
          </a:p>
          <a:p>
            <a:pPr marL="0" indent="0">
              <a:buNone/>
            </a:pPr>
            <a:r>
              <a:rPr lang="uk-UA" dirty="0" smtClean="0"/>
              <a:t>Датчик тиску</a:t>
            </a:r>
          </a:p>
          <a:p>
            <a:pPr marL="0" indent="0">
              <a:buNone/>
            </a:pPr>
            <a:r>
              <a:rPr lang="uk-UA" dirty="0" smtClean="0"/>
              <a:t>Датчик наближення</a:t>
            </a:r>
          </a:p>
          <a:p>
            <a:pPr marL="0" indent="0">
              <a:buNone/>
            </a:pPr>
            <a:r>
              <a:rPr lang="uk-UA" dirty="0" smtClean="0"/>
              <a:t>Акселерометр </a:t>
            </a:r>
            <a:r>
              <a:rPr lang="uk-UA" dirty="0"/>
              <a:t>і датчик </a:t>
            </a:r>
            <a:r>
              <a:rPr lang="uk-UA" dirty="0" smtClean="0"/>
              <a:t>гіроскопа</a:t>
            </a:r>
          </a:p>
          <a:p>
            <a:pPr marL="0" indent="0">
              <a:buNone/>
            </a:pPr>
            <a:r>
              <a:rPr lang="uk-UA" dirty="0" smtClean="0"/>
              <a:t>ІЧ-датчик</a:t>
            </a:r>
          </a:p>
          <a:p>
            <a:pPr marL="0" indent="0">
              <a:buNone/>
            </a:pPr>
            <a:r>
              <a:rPr lang="uk-UA" dirty="0" smtClean="0"/>
              <a:t>Оптичний датчик</a:t>
            </a:r>
          </a:p>
          <a:p>
            <a:pPr marL="0" indent="0">
              <a:buNone/>
            </a:pPr>
            <a:r>
              <a:rPr lang="uk-UA" dirty="0" smtClean="0"/>
              <a:t>Датчик газу</a:t>
            </a:r>
          </a:p>
          <a:p>
            <a:pPr marL="0" indent="0">
              <a:buNone/>
            </a:pPr>
            <a:r>
              <a:rPr lang="uk-UA" dirty="0" smtClean="0"/>
              <a:t>Датчик диму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AU" sz="1200" dirty="0"/>
              <a:t>https://iot4beginners.com/commonly-used-sensors-in-the-internet-of-things-iot-devices-and-their-application/</a:t>
            </a:r>
            <a:endParaRPr lang="uk-UA" sz="1200" dirty="0"/>
          </a:p>
        </p:txBody>
      </p:sp>
      <p:pic>
        <p:nvPicPr>
          <p:cNvPr id="4" name="Picture 4" descr="List of Commonly used Sensors in the Internet of Things (IoT) Devices you  need to know - IoT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40" y="3068960"/>
            <a:ext cx="660026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83524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5114"/>
          </a:xfrm>
        </p:spPr>
        <p:txBody>
          <a:bodyPr/>
          <a:lstStyle/>
          <a:p>
            <a:pPr algn="ctr"/>
            <a:r>
              <a:rPr lang="ru-RU" dirty="0" err="1" smtClean="0"/>
              <a:t>Датиф</a:t>
            </a:r>
            <a:r>
              <a:rPr lang="uk-UA" dirty="0" err="1" smtClean="0"/>
              <a:t>ікація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/>
              <a:t>Великі дані здатні перетворювати на «цифру» те, що ніколи раніше не оцінювалося кількісно: для цього введений в обіг термін </a:t>
            </a:r>
            <a:r>
              <a:rPr lang="uk-UA" sz="2400" dirty="0" err="1" smtClean="0"/>
              <a:t>датифікація</a:t>
            </a:r>
            <a:r>
              <a:rPr lang="uk-UA" sz="2400" dirty="0" smtClean="0"/>
              <a:t>. </a:t>
            </a:r>
            <a:r>
              <a:rPr lang="uk-UA" sz="2400" dirty="0" err="1" smtClean="0"/>
              <a:t>Датифікація</a:t>
            </a:r>
            <a:r>
              <a:rPr lang="uk-UA" sz="2400" dirty="0" smtClean="0"/>
              <a:t> </a:t>
            </a:r>
            <a:r>
              <a:rPr lang="uk-UA" sz="2400" dirty="0"/>
              <a:t>забезпечує безпрецедентний потік даних у плані обсягу, швидкості, різноманітності та достовірності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 smtClean="0"/>
              <a:t>Приклади:</a:t>
            </a:r>
          </a:p>
          <a:p>
            <a:pPr marL="514350" indent="-514350" algn="just">
              <a:buAutoNum type="arabicParenR"/>
            </a:pPr>
            <a:r>
              <a:rPr lang="uk-UA" sz="2400" dirty="0" smtClean="0"/>
              <a:t>Розташування </a:t>
            </a:r>
            <a:r>
              <a:rPr lang="uk-UA" sz="2400" dirty="0"/>
              <a:t>об'єкта лежить на поверхні Землі стало можливим </a:t>
            </a:r>
            <a:r>
              <a:rPr lang="uk-UA" sz="2400" dirty="0" err="1"/>
              <a:t>датифікувати</a:t>
            </a:r>
            <a:r>
              <a:rPr lang="uk-UA" sz="2400" dirty="0"/>
              <a:t> з винаходом супутникових систем глобальної навігації (</a:t>
            </a:r>
            <a:r>
              <a:rPr lang="en-AU" sz="2400" dirty="0" smtClean="0"/>
              <a:t>GPS</a:t>
            </a:r>
            <a:r>
              <a:rPr lang="uk-UA" sz="2400" dirty="0" smtClean="0"/>
              <a:t>).</a:t>
            </a:r>
          </a:p>
          <a:p>
            <a:pPr marL="514350" indent="-514350" algn="just">
              <a:buAutoNum type="arabicParenR"/>
            </a:pPr>
            <a:r>
              <a:rPr lang="uk-UA" sz="2400" dirty="0" smtClean="0"/>
              <a:t>2</a:t>
            </a:r>
            <a:r>
              <a:rPr lang="uk-UA" sz="2400" dirty="0"/>
              <a:t>) Слова перетворюються на цифри, коли «комп'ютери розкопують у старовинних книгах нашарування епох</a:t>
            </a:r>
            <a:r>
              <a:rPr lang="uk-UA" sz="2400" dirty="0" smtClean="0"/>
              <a:t>».</a:t>
            </a:r>
          </a:p>
          <a:p>
            <a:pPr marL="514350" indent="-514350" algn="just">
              <a:buAutoNum type="arabicParenR"/>
            </a:pPr>
            <a:r>
              <a:rPr lang="uk-UA" sz="2400" dirty="0" smtClean="0"/>
              <a:t>3</a:t>
            </a:r>
            <a:r>
              <a:rPr lang="uk-UA" sz="2400" dirty="0"/>
              <a:t>) Дружні стосунки та симпатії </a:t>
            </a:r>
            <a:r>
              <a:rPr lang="uk-UA" sz="2400" dirty="0" err="1"/>
              <a:t>датифікуються</a:t>
            </a:r>
            <a:r>
              <a:rPr lang="uk-UA" sz="2400" dirty="0"/>
              <a:t> у соціальних мережах через «лайки».</a:t>
            </a:r>
          </a:p>
        </p:txBody>
      </p:sp>
    </p:spTree>
    <p:extLst>
      <p:ext uri="{BB962C8B-B14F-4D97-AF65-F5344CB8AC3E}">
        <p14:creationId xmlns:p14="http://schemas.microsoft.com/office/powerpoint/2010/main" val="2838927862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7016"/>
          </a:xfrm>
        </p:spPr>
        <p:txBody>
          <a:bodyPr/>
          <a:lstStyle/>
          <a:p>
            <a:pPr algn="ctr"/>
            <a:r>
              <a:rPr lang="en-US" sz="4400" dirty="0"/>
              <a:t>Big Data, Big Data Analytics and Data Mining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/>
              <a:t>На даний момент немає різниці у вживанні термінів </a:t>
            </a:r>
            <a:r>
              <a:rPr lang="en-AU" sz="2400" dirty="0"/>
              <a:t>Big Data </a:t>
            </a:r>
            <a:r>
              <a:rPr lang="uk-UA" sz="2400" dirty="0"/>
              <a:t>та </a:t>
            </a:r>
            <a:r>
              <a:rPr lang="en-AU" sz="2400" dirty="0"/>
              <a:t>Big Data Analytics. </a:t>
            </a:r>
            <a:r>
              <a:rPr lang="uk-UA" sz="2400" dirty="0"/>
              <a:t>Ці терміни описують як самі дані, і технології управління і методи аналізу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en-AU" sz="2400" dirty="0" smtClean="0"/>
              <a:t>Big </a:t>
            </a:r>
            <a:r>
              <a:rPr lang="en-AU" sz="2400" dirty="0"/>
              <a:t>Data Analytics </a:t>
            </a:r>
            <a:r>
              <a:rPr lang="uk-UA" sz="2400" dirty="0"/>
              <a:t>є розвитком концепції </a:t>
            </a:r>
            <a:r>
              <a:rPr lang="en-AU" sz="2400" dirty="0"/>
              <a:t>Data Mining. </a:t>
            </a:r>
            <a:r>
              <a:rPr lang="uk-UA" sz="2400" dirty="0"/>
              <a:t>Одні й самі завдання, сфери застосування, джерела даних, методи і технології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За </a:t>
            </a:r>
            <a:r>
              <a:rPr lang="uk-UA" sz="2400" dirty="0"/>
              <a:t>роки, що минули з моменту появи концепції </a:t>
            </a:r>
            <a:r>
              <a:rPr lang="en-AU" sz="2400" dirty="0"/>
              <a:t>Data Mining </a:t>
            </a:r>
            <a:r>
              <a:rPr lang="uk-UA" sz="2400" dirty="0"/>
              <a:t>до настання ери Великих </a:t>
            </a:r>
            <a:r>
              <a:rPr lang="uk-UA" sz="2400" dirty="0" smtClean="0"/>
              <a:t>даних, революційним </a:t>
            </a:r>
            <a:r>
              <a:rPr lang="uk-UA" sz="2400" dirty="0"/>
              <a:t>чином змінилися обсяги даних, з'явилися системи високопродуктивних обчислень, нові технології, у тому числі </a:t>
            </a:r>
            <a:r>
              <a:rPr lang="en-AU" sz="2400" dirty="0" err="1"/>
              <a:t>MapReduce</a:t>
            </a:r>
            <a:r>
              <a:rPr lang="en-AU" sz="2400" dirty="0"/>
              <a:t> </a:t>
            </a:r>
            <a:r>
              <a:rPr lang="uk-UA" sz="2400" dirty="0"/>
              <a:t>та її </a:t>
            </a:r>
            <a:r>
              <a:rPr lang="uk-UA" sz="2400" dirty="0" smtClean="0"/>
              <a:t>численні Програмні </a:t>
            </a:r>
            <a:r>
              <a:rPr lang="uk-UA" sz="2400" dirty="0"/>
              <a:t>реалізації.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З </a:t>
            </a:r>
            <a:r>
              <a:rPr lang="uk-UA" sz="2400" dirty="0"/>
              <a:t>появою соціальних мереж з'явилися нові завдання.</a:t>
            </a:r>
          </a:p>
        </p:txBody>
      </p:sp>
    </p:spTree>
    <p:extLst>
      <p:ext uri="{BB962C8B-B14F-4D97-AF65-F5344CB8AC3E}">
        <p14:creationId xmlns:p14="http://schemas.microsoft.com/office/powerpoint/2010/main" val="3299794161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1098"/>
          </a:xfrm>
        </p:spPr>
        <p:txBody>
          <a:bodyPr/>
          <a:lstStyle/>
          <a:p>
            <a:pPr algn="ctr"/>
            <a:r>
              <a:rPr lang="en-AU" dirty="0"/>
              <a:t>Data Mining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en-AU" sz="2200" dirty="0"/>
              <a:t>Data Mining - </a:t>
            </a:r>
            <a:r>
              <a:rPr lang="uk-UA" sz="2200" dirty="0"/>
              <a:t>це процес підтримки прийняття рішень, заснований на пошуку в сирих даних прихованих закономірностей, раніше невідомих, нетривіальних, практично корисних і доступних інтерпретації знань, необхідних прийняття рішень у різних сферах людської діяльності</a:t>
            </a:r>
            <a:r>
              <a:rPr lang="uk-UA" sz="2200" dirty="0" smtClean="0"/>
              <a:t>.</a:t>
            </a:r>
          </a:p>
          <a:p>
            <a:pPr marL="0" indent="0" algn="just">
              <a:buNone/>
            </a:pPr>
            <a:r>
              <a:rPr lang="en-AU" sz="2200" dirty="0" smtClean="0"/>
              <a:t>Data </a:t>
            </a:r>
            <a:r>
              <a:rPr lang="en-AU" sz="2200" dirty="0"/>
              <a:t>Mining – </a:t>
            </a:r>
            <a:r>
              <a:rPr lang="uk-UA" sz="2200" dirty="0"/>
              <a:t>це особливий підхід до аналізу даних. Акцент робиться не тільки на добуванні фактів, а й на генерацію гіпотез. Створені в процесі гіпотези слід перевіряти за допомогою звичайного аналізу в рамках звичних схем та/або із залученням експертів предметної </a:t>
            </a:r>
            <a:r>
              <a:rPr lang="uk-UA" sz="2200" dirty="0" err="1"/>
              <a:t>галузі.У</a:t>
            </a:r>
            <a:r>
              <a:rPr lang="uk-UA" sz="2200" dirty="0"/>
              <a:t> цьому підході використовуються традиційні інструменти аналізу, такі як математична статистика (регресійний, кореляційний, </a:t>
            </a:r>
            <a:r>
              <a:rPr lang="uk-UA" sz="2200" dirty="0" err="1"/>
              <a:t>кластерний</a:t>
            </a:r>
            <a:r>
              <a:rPr lang="uk-UA" sz="2200" dirty="0"/>
              <a:t>, факторний аналіз, </a:t>
            </a:r>
            <a:r>
              <a:rPr lang="uk-UA" sz="2200" dirty="0" err="1"/>
              <a:t>аналіз</a:t>
            </a:r>
            <a:r>
              <a:rPr lang="uk-UA" sz="2200" dirty="0"/>
              <a:t> часових рядів, дерева рішень та ін.), а також ті, що пов'язані зі штучним інтелектом (машинне навчання, нейронні мережі, генетичні алгоритми, нечіткі логіки та ін.).</a:t>
            </a:r>
          </a:p>
        </p:txBody>
      </p:sp>
    </p:spTree>
    <p:extLst>
      <p:ext uri="{BB962C8B-B14F-4D97-AF65-F5344CB8AC3E}">
        <p14:creationId xmlns:p14="http://schemas.microsoft.com/office/powerpoint/2010/main" val="1142038421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499" y="764704"/>
            <a:ext cx="8229600" cy="989781"/>
          </a:xfrm>
        </p:spPr>
        <p:txBody>
          <a:bodyPr/>
          <a:lstStyle/>
          <a:p>
            <a:pPr marL="0" indent="0" algn="just">
              <a:buNone/>
            </a:pPr>
            <a:r>
              <a:rPr lang="en-AU" dirty="0"/>
              <a:t>Data Mining – </a:t>
            </a:r>
            <a:r>
              <a:rPr lang="uk-UA" dirty="0"/>
              <a:t>це «сплав» кількох дисциплін та технологій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1337" y="3320256"/>
            <a:ext cx="2447925" cy="649287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Data Mining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1337" y="21693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Статистичний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аналіз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9624" y="2312193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візуалізації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049" y="23852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4087" y="36806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машинного </a:t>
            </a:r>
            <a:r>
              <a:rPr lang="ru-RU" sz="1800" dirty="0" err="1" smtClean="0">
                <a:solidFill>
                  <a:schemeClr val="tx1"/>
                </a:solidFill>
              </a:rPr>
              <a:t>навчання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8449" y="4833143"/>
            <a:ext cx="2449513" cy="10795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роспізнавання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образів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87" y="36806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АІ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2637" y="4833143"/>
            <a:ext cx="2449512" cy="10795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Інші технології та дисципліни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3"/>
            <a:endCxn id="4" idx="1"/>
          </p:cNvCxnSpPr>
          <p:nvPr/>
        </p:nvCxnSpPr>
        <p:spPr>
          <a:xfrm flipV="1">
            <a:off x="2846512" y="3644106"/>
            <a:ext cx="5048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90974" y="3032918"/>
            <a:ext cx="360363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4" idx="0"/>
          </p:cNvCxnSpPr>
          <p:nvPr/>
        </p:nvCxnSpPr>
        <p:spPr>
          <a:xfrm>
            <a:off x="4575299" y="2817018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99262" y="2959893"/>
            <a:ext cx="3603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95799" y="3969543"/>
            <a:ext cx="50323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002337" y="3969543"/>
            <a:ext cx="50958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789737" y="3644106"/>
            <a:ext cx="50482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3876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3106"/>
          </a:xfrm>
        </p:spPr>
        <p:txBody>
          <a:bodyPr/>
          <a:lstStyle/>
          <a:p>
            <a:pPr algn="ctr"/>
            <a:r>
              <a:rPr lang="en-US" dirty="0"/>
              <a:t>Big</a:t>
            </a:r>
            <a:r>
              <a:rPr lang="ru-RU" dirty="0"/>
              <a:t> </a:t>
            </a:r>
            <a:r>
              <a:rPr lang="en-US" dirty="0"/>
              <a:t>Data Analytics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Якщо схему доповнити технологією </a:t>
            </a:r>
            <a:r>
              <a:rPr lang="en-AU" dirty="0" err="1"/>
              <a:t>MapReduce</a:t>
            </a:r>
            <a:r>
              <a:rPr lang="en-AU" dirty="0"/>
              <a:t> </a:t>
            </a:r>
            <a:r>
              <a:rPr lang="uk-UA" dirty="0"/>
              <a:t>та вимогою 4</a:t>
            </a:r>
            <a:r>
              <a:rPr lang="en-AU" dirty="0"/>
              <a:t>V, </a:t>
            </a:r>
            <a:r>
              <a:rPr lang="uk-UA" dirty="0"/>
              <a:t>вона відобразить функціональні зв'язки </a:t>
            </a:r>
            <a:r>
              <a:rPr lang="en-AU" dirty="0"/>
              <a:t>Big Data Analytics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1812" y="2888456"/>
            <a:ext cx="2447925" cy="649287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Big </a:t>
            </a:r>
            <a:r>
              <a:rPr lang="en-US" sz="1800" dirty="0" smtClean="0">
                <a:solidFill>
                  <a:schemeClr val="tx1"/>
                </a:solidFill>
              </a:rPr>
              <a:t>Data </a:t>
            </a:r>
            <a:r>
              <a:rPr lang="en-US" sz="1800" dirty="0" err="1" smtClean="0">
                <a:solidFill>
                  <a:schemeClr val="tx1"/>
                </a:solidFill>
              </a:rPr>
              <a:t>Analytivs</a:t>
            </a:r>
            <a:r>
              <a:rPr lang="en-US" sz="1800" dirty="0" smtClean="0">
                <a:solidFill>
                  <a:schemeClr val="tx1"/>
                </a:solidFill>
              </a:rPr>
              <a:t> (4v)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1812" y="17375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Статистичний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аналіз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0099" y="1880393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візуалізації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524" y="19534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94562" y="32488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машинного </a:t>
            </a:r>
            <a:r>
              <a:rPr lang="ru-RU" sz="1800" dirty="0" err="1" smtClean="0">
                <a:solidFill>
                  <a:schemeClr val="tx1"/>
                </a:solidFill>
              </a:rPr>
              <a:t>навчання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924" y="4401343"/>
            <a:ext cx="2449513" cy="10795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роспізнавання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образів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062" y="3248818"/>
            <a:ext cx="2447925" cy="6477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АІ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3112" y="4401343"/>
            <a:ext cx="2449512" cy="1079500"/>
          </a:xfrm>
          <a:prstGeom prst="rect">
            <a:avLst/>
          </a:prstGeom>
          <a:solidFill>
            <a:srgbClr val="7E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Інші технології та дисципліни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5" idx="1"/>
          </p:cNvCxnSpPr>
          <p:nvPr/>
        </p:nvCxnSpPr>
        <p:spPr>
          <a:xfrm flipV="1">
            <a:off x="2836987" y="3212306"/>
            <a:ext cx="5048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81449" y="2601118"/>
            <a:ext cx="360363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5" idx="0"/>
          </p:cNvCxnSpPr>
          <p:nvPr/>
        </p:nvCxnSpPr>
        <p:spPr>
          <a:xfrm>
            <a:off x="4565774" y="2385218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789737" y="2528093"/>
            <a:ext cx="3603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486274" y="3537743"/>
            <a:ext cx="50323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992812" y="3537743"/>
            <a:ext cx="50958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780212" y="3212306"/>
            <a:ext cx="50482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3255554" y="5661248"/>
            <a:ext cx="2449513" cy="10795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800" dirty="0" err="1"/>
              <a:t>MapReduce</a:t>
            </a:r>
            <a:endParaRPr lang="ru-RU" sz="18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466292" y="3536420"/>
            <a:ext cx="1" cy="2124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84499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51098"/>
          </a:xfrm>
        </p:spPr>
        <p:txBody>
          <a:bodyPr/>
          <a:lstStyle/>
          <a:p>
            <a:pPr algn="ctr"/>
            <a:r>
              <a:rPr lang="en-AU" dirty="0" smtClean="0"/>
              <a:t>Map Reduce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en-AU" sz="2000" dirty="0" err="1"/>
              <a:t>MapReduce</a:t>
            </a:r>
            <a:r>
              <a:rPr lang="en-AU" sz="2000" dirty="0"/>
              <a:t> – </a:t>
            </a:r>
            <a:r>
              <a:rPr lang="uk-UA" sz="2000" dirty="0"/>
              <a:t>це модель програмування для обробки та генерації великих наборів даних. На даний момент типовий підхід паралельної обробки великих обсягів сирих даних. Розроблено </a:t>
            </a:r>
            <a:r>
              <a:rPr lang="en-AU" sz="2000" dirty="0"/>
              <a:t>Google.</a:t>
            </a:r>
            <a:r>
              <a:rPr lang="uk-UA" sz="2000" dirty="0"/>
              <a:t>Багато практичні завдання можуть бути реалізовані в цій моделі програмування</a:t>
            </a:r>
            <a:r>
              <a:rPr lang="uk-UA" sz="2000" dirty="0" smtClean="0"/>
              <a:t>.</a:t>
            </a:r>
          </a:p>
          <a:p>
            <a:pPr marL="0" indent="0" algn="just">
              <a:buNone/>
            </a:pPr>
            <a:r>
              <a:rPr lang="uk-UA" sz="2000" dirty="0" smtClean="0"/>
              <a:t>Робота </a:t>
            </a:r>
            <a:r>
              <a:rPr lang="en-AU" sz="2000" dirty="0" err="1"/>
              <a:t>MapReduce</a:t>
            </a:r>
            <a:r>
              <a:rPr lang="en-AU" sz="2000" dirty="0"/>
              <a:t> </a:t>
            </a:r>
            <a:r>
              <a:rPr lang="uk-UA" sz="2000" dirty="0"/>
              <a:t>складається з двох кроків: </a:t>
            </a:r>
            <a:r>
              <a:rPr lang="en-AU" sz="2000" dirty="0"/>
              <a:t>Map </a:t>
            </a:r>
            <a:r>
              <a:rPr lang="uk-UA" sz="2000" dirty="0"/>
              <a:t>та </a:t>
            </a:r>
            <a:r>
              <a:rPr lang="en-AU" sz="2000" dirty="0"/>
              <a:t>Reduce</a:t>
            </a:r>
            <a:r>
              <a:rPr lang="en-AU" sz="2000" dirty="0" smtClean="0"/>
              <a:t>.</a:t>
            </a:r>
          </a:p>
          <a:p>
            <a:pPr marL="0" indent="0" algn="just">
              <a:buNone/>
            </a:pPr>
            <a:r>
              <a:rPr lang="uk-UA" sz="2000" dirty="0" smtClean="0"/>
              <a:t>На </a:t>
            </a:r>
            <a:r>
              <a:rPr lang="en-AU" sz="2000" dirty="0"/>
              <a:t>Map-</a:t>
            </a:r>
            <a:r>
              <a:rPr lang="uk-UA" sz="2000" dirty="0"/>
              <a:t>кроці відбувається попередня обробка вхідних даних. Для цього один із комп'ютерів (називається головним вузлом — </a:t>
            </a:r>
            <a:r>
              <a:rPr lang="en-AU" sz="2000" dirty="0"/>
              <a:t>master node) </a:t>
            </a:r>
            <a:r>
              <a:rPr lang="uk-UA" sz="2000" dirty="0"/>
              <a:t>отримує вхідні дані завдання, розділяє їх на частини та передає іншим комп'ютерам (робочим вузлам — </a:t>
            </a:r>
            <a:r>
              <a:rPr lang="en-AU" sz="2000" dirty="0"/>
              <a:t>worker node) </a:t>
            </a:r>
            <a:r>
              <a:rPr lang="uk-UA" sz="2000" dirty="0"/>
              <a:t>для попередньої обробки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 marL="0" indent="0" algn="just">
              <a:buNone/>
            </a:pPr>
            <a:r>
              <a:rPr lang="uk-UA" sz="2000" dirty="0" smtClean="0"/>
              <a:t>На </a:t>
            </a:r>
            <a:r>
              <a:rPr lang="en-AU" sz="2000" dirty="0"/>
              <a:t>Reduce-</a:t>
            </a:r>
            <a:r>
              <a:rPr lang="uk-UA" sz="2000" dirty="0"/>
              <a:t>кроці відбувається згортка попередньо оброблених даних. Головний вузол отримує відповіді від робочих вузлів і на їх основі формує результат - рішення задачі, яка формулювалася </a:t>
            </a:r>
            <a:r>
              <a:rPr lang="uk-UA" sz="2000" dirty="0" err="1"/>
              <a:t>спочатку.Користувачі</a:t>
            </a:r>
            <a:r>
              <a:rPr lang="uk-UA" sz="2000" dirty="0"/>
              <a:t> задають функцію </a:t>
            </a:r>
            <a:r>
              <a:rPr lang="en-AU" sz="2000" dirty="0"/>
              <a:t>Map, </a:t>
            </a:r>
            <a:r>
              <a:rPr lang="uk-UA" sz="2000" dirty="0"/>
              <a:t>яка обробляє пари ключ/значення для генерації набору проміжних пар ключ/значення, та функцію </a:t>
            </a:r>
            <a:r>
              <a:rPr lang="en-AU" sz="2000" dirty="0"/>
              <a:t>Reduce, </a:t>
            </a:r>
            <a:r>
              <a:rPr lang="uk-UA" sz="2000" dirty="0"/>
              <a:t>яка поєднує всі проміжні значення, пов'язані з одним і тим самим проміжним ключем.</a:t>
            </a:r>
          </a:p>
        </p:txBody>
      </p:sp>
    </p:spTree>
    <p:extLst>
      <p:ext uri="{BB962C8B-B14F-4D97-AF65-F5344CB8AC3E}">
        <p14:creationId xmlns:p14="http://schemas.microsoft.com/office/powerpoint/2010/main" val="1461460426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General diagram of a MapReduce proced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504657" cy="52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9169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552738" y="26064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Четверта промислова революція (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Industry 4.0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uk-UA" sz="28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0" y="1272420"/>
            <a:ext cx="4055978" cy="40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1272420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latin typeface="Times New Roman"/>
                <a:ea typeface="Times New Roman"/>
              </a:rPr>
              <a:t>Четверта промислова революція </a:t>
            </a:r>
            <a:r>
              <a:rPr lang="uk-UA" sz="1400" dirty="0">
                <a:latin typeface="Times New Roman"/>
                <a:ea typeface="Times New Roman"/>
              </a:rPr>
              <a:t>передбачає розвиток і злиття автоматизованого виробництва, обміну даних і виробничих технологій в єдину саморегульовану систему, з якнайменшим або взагалі відсутнім втручанням людини у виробничий процес.</a:t>
            </a:r>
          </a:p>
          <a:p>
            <a:pPr algn="just"/>
            <a:endParaRPr lang="uk-UA" sz="1400" dirty="0">
              <a:latin typeface="Times New Roman"/>
              <a:ea typeface="Times New Roman"/>
            </a:endParaRPr>
          </a:p>
          <a:p>
            <a:pPr algn="just"/>
            <a:r>
              <a:rPr lang="uk-UA" sz="1400" b="1" dirty="0">
                <a:latin typeface="Times New Roman"/>
                <a:ea typeface="Times New Roman"/>
              </a:rPr>
              <a:t>Ця фаза промислової революції </a:t>
            </a:r>
            <a:r>
              <a:rPr lang="uk-UA" sz="1400" dirty="0">
                <a:latin typeface="Times New Roman"/>
                <a:ea typeface="Times New Roman"/>
              </a:rPr>
              <a:t>характеризується злиттям технологій, що розмиває межі між фізичною, цифровою та біологічними сферами.</a:t>
            </a:r>
          </a:p>
          <a:p>
            <a:pPr algn="just">
              <a:spcAft>
                <a:spcPts val="0"/>
              </a:spcAft>
            </a:pPr>
            <a:endParaRPr lang="uk-UA" sz="1400" dirty="0">
              <a:latin typeface="Times New Roman"/>
              <a:ea typeface="Times New Roman"/>
            </a:endParaRPr>
          </a:p>
          <a:p>
            <a:pPr algn="just"/>
            <a:r>
              <a:rPr lang="uk-UA" sz="1400" b="1" dirty="0">
                <a:latin typeface="Times New Roman"/>
                <a:ea typeface="Times New Roman"/>
              </a:rPr>
              <a:t>Промисловість 4.0 </a:t>
            </a:r>
            <a:r>
              <a:rPr lang="uk-UA" sz="1400" dirty="0">
                <a:latin typeface="Times New Roman"/>
                <a:ea typeface="Times New Roman"/>
              </a:rPr>
              <a:t>дасть змогу збирати та аналізувати дані з різних машин, забезпечуючи більш швидкі, більш ефективні та більш гнучкі процеси виробництва товарів вищої якості за зниженими цінами</a:t>
            </a:r>
            <a:endParaRPr lang="uk-UA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403648" y="155679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415552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8944"/>
          </a:xfrm>
        </p:spPr>
        <p:txBody>
          <a:bodyPr/>
          <a:lstStyle/>
          <a:p>
            <a:r>
              <a:rPr lang="uk-UA" sz="4400" dirty="0" smtClean="0"/>
              <a:t>Приклади реалізації </a:t>
            </a:r>
            <a:r>
              <a:rPr lang="en-US" sz="4400" dirty="0" smtClean="0"/>
              <a:t>Map Reduce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en-AU" sz="1700" dirty="0"/>
              <a:t>Google </a:t>
            </a:r>
            <a:r>
              <a:rPr lang="uk-UA" sz="1700" dirty="0"/>
              <a:t>реалізував </a:t>
            </a:r>
            <a:r>
              <a:rPr lang="en-AU" sz="1700" dirty="0" err="1"/>
              <a:t>MapReduce</a:t>
            </a:r>
            <a:r>
              <a:rPr lang="en-AU" sz="1700" dirty="0"/>
              <a:t> C++ </a:t>
            </a:r>
            <a:r>
              <a:rPr lang="uk-UA" sz="1700" dirty="0"/>
              <a:t>з інтерфейсами мовами </a:t>
            </a:r>
            <a:r>
              <a:rPr lang="en-AU" sz="1700" dirty="0"/>
              <a:t>Python </a:t>
            </a:r>
            <a:r>
              <a:rPr lang="uk-UA" sz="1700" dirty="0"/>
              <a:t>і </a:t>
            </a:r>
            <a:r>
              <a:rPr lang="en-AU" sz="1700" dirty="0"/>
              <a:t>Java</a:t>
            </a:r>
            <a:r>
              <a:rPr lang="en-AU" sz="1700" dirty="0" smtClean="0"/>
              <a:t>.</a:t>
            </a:r>
          </a:p>
          <a:p>
            <a:pPr marL="0" indent="0" algn="just">
              <a:buNone/>
            </a:pPr>
            <a:r>
              <a:rPr lang="en-AU" sz="1700" dirty="0" err="1" smtClean="0"/>
              <a:t>Greenplum</a:t>
            </a:r>
            <a:r>
              <a:rPr lang="en-AU" sz="1700" dirty="0" smtClean="0"/>
              <a:t> </a:t>
            </a:r>
            <a:r>
              <a:rPr lang="en-AU" sz="1700" dirty="0"/>
              <a:t>- </a:t>
            </a:r>
            <a:r>
              <a:rPr lang="uk-UA" sz="1700" dirty="0"/>
              <a:t>комерційна реалізація з підтримкою мов </a:t>
            </a:r>
            <a:r>
              <a:rPr lang="en-AU" sz="1700" dirty="0"/>
              <a:t>Python, Perl, SQL </a:t>
            </a:r>
            <a:r>
              <a:rPr lang="uk-UA" sz="1700" dirty="0"/>
              <a:t>та інших</a:t>
            </a:r>
            <a:r>
              <a:rPr lang="uk-UA" sz="1700" dirty="0" smtClean="0"/>
              <a:t>.</a:t>
            </a:r>
          </a:p>
          <a:p>
            <a:pPr marL="0" indent="0" algn="just">
              <a:buNone/>
            </a:pPr>
            <a:r>
              <a:rPr lang="en-AU" sz="1700" dirty="0" err="1" smtClean="0"/>
              <a:t>GridGain</a:t>
            </a:r>
            <a:r>
              <a:rPr lang="en-AU" sz="1700" dirty="0" smtClean="0"/>
              <a:t> </a:t>
            </a:r>
            <a:r>
              <a:rPr lang="en-AU" sz="1700" dirty="0"/>
              <a:t>- </a:t>
            </a:r>
            <a:r>
              <a:rPr lang="uk-UA" sz="1700" dirty="0"/>
              <a:t>безкоштовна реалізація з відкритим вихідним кодом на мові </a:t>
            </a:r>
            <a:r>
              <a:rPr lang="en-AU" sz="1700" dirty="0"/>
              <a:t>Java</a:t>
            </a:r>
            <a:r>
              <a:rPr lang="en-AU" sz="1700" dirty="0" smtClean="0"/>
              <a:t>.</a:t>
            </a:r>
            <a:endParaRPr lang="uk-UA" sz="1700" dirty="0" smtClean="0"/>
          </a:p>
          <a:p>
            <a:pPr marL="0" indent="0" algn="just">
              <a:buNone/>
            </a:pPr>
            <a:r>
              <a:rPr lang="en-AU" sz="1700" b="1" dirty="0" smtClean="0"/>
              <a:t>Apache </a:t>
            </a:r>
            <a:r>
              <a:rPr lang="en-AU" sz="1700" b="1" dirty="0" err="1"/>
              <a:t>Hadoop</a:t>
            </a:r>
            <a:r>
              <a:rPr lang="en-AU" sz="1700" b="1" dirty="0"/>
              <a:t> </a:t>
            </a:r>
            <a:r>
              <a:rPr lang="en-AU" sz="1700" dirty="0"/>
              <a:t>- </a:t>
            </a:r>
            <a:r>
              <a:rPr lang="uk-UA" sz="1700" dirty="0"/>
              <a:t>безкоштовна реалізація </a:t>
            </a:r>
            <a:r>
              <a:rPr lang="en-AU" sz="1700" dirty="0" err="1"/>
              <a:t>MapReduce</a:t>
            </a:r>
            <a:r>
              <a:rPr lang="en-AU" sz="1700" dirty="0"/>
              <a:t> </a:t>
            </a:r>
            <a:r>
              <a:rPr lang="uk-UA" sz="1700" dirty="0"/>
              <a:t>з відкритим вихідним кодом на мові </a:t>
            </a:r>
            <a:r>
              <a:rPr lang="en-AU" sz="1700" dirty="0"/>
              <a:t>Java</a:t>
            </a:r>
            <a:r>
              <a:rPr lang="en-AU" sz="1700" dirty="0" smtClean="0"/>
              <a:t>.</a:t>
            </a:r>
            <a:endParaRPr lang="uk-UA" sz="1700" dirty="0" smtClean="0"/>
          </a:p>
          <a:p>
            <a:pPr marL="0" indent="0" algn="just">
              <a:buNone/>
            </a:pPr>
            <a:r>
              <a:rPr lang="en-AU" sz="1700" dirty="0" smtClean="0"/>
              <a:t>Phoenix</a:t>
            </a:r>
            <a:r>
              <a:rPr lang="en-AU" sz="1700" dirty="0"/>
              <a:t> — </a:t>
            </a:r>
            <a:r>
              <a:rPr lang="uk-UA" sz="1700" dirty="0"/>
              <a:t>реалізація </a:t>
            </a:r>
            <a:r>
              <a:rPr lang="en-AU" sz="1700" dirty="0" err="1"/>
              <a:t>MapReduce</a:t>
            </a:r>
            <a:r>
              <a:rPr lang="en-AU" sz="1700" dirty="0"/>
              <a:t> </a:t>
            </a:r>
            <a:r>
              <a:rPr lang="uk-UA" sz="1700" dirty="0"/>
              <a:t>мовою Сі з використанням пам'яті, що розділяється</a:t>
            </a:r>
            <a:r>
              <a:rPr lang="uk-UA" sz="1700" dirty="0" smtClean="0"/>
              <a:t>.</a:t>
            </a:r>
          </a:p>
          <a:p>
            <a:pPr marL="0" indent="0" algn="just">
              <a:buNone/>
            </a:pPr>
            <a:r>
              <a:rPr lang="en-AU" sz="1700" dirty="0" err="1" smtClean="0"/>
              <a:t>Qt</a:t>
            </a:r>
            <a:r>
              <a:rPr lang="en-AU" sz="1700" dirty="0" smtClean="0"/>
              <a:t> </a:t>
            </a:r>
            <a:r>
              <a:rPr lang="en-AU" sz="1700" dirty="0"/>
              <a:t>Concurrent — </a:t>
            </a:r>
            <a:r>
              <a:rPr lang="uk-UA" sz="1700" dirty="0"/>
              <a:t>спрощена версія </a:t>
            </a:r>
            <a:r>
              <a:rPr lang="uk-UA" sz="1700" dirty="0" err="1"/>
              <a:t>фреймворку</a:t>
            </a:r>
            <a:r>
              <a:rPr lang="uk-UA" sz="1700" dirty="0"/>
              <a:t>, реалізована засобами </a:t>
            </a:r>
            <a:r>
              <a:rPr lang="en-AU" sz="1700" dirty="0" err="1"/>
              <a:t>Qt</a:t>
            </a:r>
            <a:r>
              <a:rPr lang="en-AU" sz="1700" dirty="0"/>
              <a:t> </a:t>
            </a:r>
            <a:r>
              <a:rPr lang="uk-UA" sz="1700" dirty="0"/>
              <a:t>на </a:t>
            </a:r>
            <a:r>
              <a:rPr lang="en-AU" sz="1700" dirty="0"/>
              <a:t>C++, </a:t>
            </a:r>
            <a:r>
              <a:rPr lang="uk-UA" sz="1700" dirty="0"/>
              <a:t>яка використовується для розподілу задачі між декількома ядрами одного комп'ютера</a:t>
            </a:r>
            <a:r>
              <a:rPr lang="uk-UA" sz="1700" dirty="0" smtClean="0"/>
              <a:t>.</a:t>
            </a:r>
          </a:p>
          <a:p>
            <a:pPr marL="0" indent="0" algn="just">
              <a:buNone/>
            </a:pPr>
            <a:r>
              <a:rPr lang="en-AU" sz="1700" dirty="0" err="1" smtClean="0"/>
              <a:t>CouchDB</a:t>
            </a:r>
            <a:r>
              <a:rPr lang="en-AU" sz="1700" dirty="0" smtClean="0"/>
              <a:t> </a:t>
            </a:r>
            <a:r>
              <a:rPr lang="uk-UA" sz="1700" dirty="0"/>
              <a:t>використовує </a:t>
            </a:r>
            <a:r>
              <a:rPr lang="en-AU" sz="1700" dirty="0" err="1"/>
              <a:t>MapReduce</a:t>
            </a:r>
            <a:r>
              <a:rPr lang="en-AU" sz="1700" dirty="0"/>
              <a:t> </a:t>
            </a:r>
            <a:r>
              <a:rPr lang="uk-UA" sz="1700" dirty="0"/>
              <a:t>для визначення уявлень поверх розподілених </a:t>
            </a:r>
            <a:r>
              <a:rPr lang="uk-UA" sz="1700" dirty="0" smtClean="0"/>
              <a:t>документів</a:t>
            </a:r>
          </a:p>
          <a:p>
            <a:pPr marL="0" indent="0" algn="just">
              <a:buNone/>
            </a:pPr>
            <a:r>
              <a:rPr lang="en-AU" sz="1700" dirty="0" err="1" smtClean="0"/>
              <a:t>MongoDB</a:t>
            </a:r>
            <a:r>
              <a:rPr lang="en-AU" sz="1700" dirty="0" smtClean="0"/>
              <a:t> </a:t>
            </a:r>
            <a:r>
              <a:rPr lang="uk-UA" sz="1700" dirty="0"/>
              <a:t>дозволяє використовувати </a:t>
            </a:r>
            <a:r>
              <a:rPr lang="en-AU" sz="1700" dirty="0" err="1"/>
              <a:t>MapReduce</a:t>
            </a:r>
            <a:r>
              <a:rPr lang="en-AU" sz="1700" dirty="0"/>
              <a:t> </a:t>
            </a:r>
            <a:r>
              <a:rPr lang="uk-UA" sz="1700" dirty="0"/>
              <a:t>для паралельної обробки запитів на кількох </a:t>
            </a:r>
            <a:r>
              <a:rPr lang="uk-UA" sz="1700" dirty="0" smtClean="0"/>
              <a:t>серверах</a:t>
            </a:r>
          </a:p>
          <a:p>
            <a:pPr marL="0" indent="0" algn="just">
              <a:buNone/>
            </a:pPr>
            <a:r>
              <a:rPr lang="en-AU" sz="1700" dirty="0" err="1" smtClean="0"/>
              <a:t>Skynet</a:t>
            </a:r>
            <a:r>
              <a:rPr lang="en-AU" sz="1700" dirty="0"/>
              <a:t> — </a:t>
            </a:r>
            <a:r>
              <a:rPr lang="uk-UA" sz="1700" dirty="0"/>
              <a:t>реалізація з відкритим вихідним кодом мовою </a:t>
            </a:r>
            <a:r>
              <a:rPr lang="en-AU" sz="1700" dirty="0" err="1"/>
              <a:t>RubyDisco</a:t>
            </a:r>
            <a:r>
              <a:rPr lang="en-AU" sz="1700" dirty="0"/>
              <a:t> — </a:t>
            </a:r>
            <a:r>
              <a:rPr lang="uk-UA" sz="1700" dirty="0"/>
              <a:t>реалізація, створена компанією </a:t>
            </a:r>
            <a:r>
              <a:rPr lang="en-AU" sz="1700" dirty="0"/>
              <a:t>Nokia, </a:t>
            </a:r>
            <a:r>
              <a:rPr lang="uk-UA" sz="1700" dirty="0"/>
              <a:t>її ядро </a:t>
            </a:r>
            <a:r>
              <a:rPr lang="uk-UA" sz="1700" dirty="0" err="1"/>
              <a:t>​​написане</a:t>
            </a:r>
            <a:r>
              <a:rPr lang="uk-UA" sz="1700" dirty="0"/>
              <a:t> мовою </a:t>
            </a:r>
            <a:r>
              <a:rPr lang="en-AU" sz="1700" dirty="0"/>
              <a:t>Erlang, </a:t>
            </a:r>
            <a:r>
              <a:rPr lang="uk-UA" sz="1700" dirty="0"/>
              <a:t>а програми для неї можна писати мовою </a:t>
            </a:r>
            <a:r>
              <a:rPr lang="en-AU" sz="1700" dirty="0"/>
              <a:t>Python</a:t>
            </a:r>
            <a:r>
              <a:rPr lang="en-AU" sz="1700" dirty="0" smtClean="0"/>
              <a:t>.</a:t>
            </a:r>
            <a:endParaRPr lang="uk-UA" sz="1700" dirty="0" smtClean="0"/>
          </a:p>
          <a:p>
            <a:pPr marL="0" indent="0" algn="just">
              <a:buNone/>
            </a:pPr>
            <a:r>
              <a:rPr lang="en-AU" sz="1700" dirty="0" smtClean="0"/>
              <a:t>Apache </a:t>
            </a:r>
            <a:r>
              <a:rPr lang="en-AU" sz="1700" dirty="0"/>
              <a:t>Hive - </a:t>
            </a:r>
            <a:r>
              <a:rPr lang="uk-UA" sz="1700" dirty="0"/>
              <a:t>надбудова з відкритим вихідним кодом від </a:t>
            </a:r>
            <a:r>
              <a:rPr lang="en-AU" sz="1700" dirty="0"/>
              <a:t>Facebook, </a:t>
            </a:r>
            <a:r>
              <a:rPr lang="uk-UA" sz="1700" dirty="0"/>
              <a:t>що дозволяє комбінувати </a:t>
            </a:r>
            <a:r>
              <a:rPr lang="en-AU" sz="1700" dirty="0" err="1"/>
              <a:t>Hadoop</a:t>
            </a:r>
            <a:r>
              <a:rPr lang="en-AU" sz="1700" dirty="0"/>
              <a:t> </a:t>
            </a:r>
            <a:r>
              <a:rPr lang="uk-UA" sz="1700" dirty="0"/>
              <a:t>і доступ до даних </a:t>
            </a:r>
            <a:r>
              <a:rPr lang="en-AU" sz="1700" dirty="0"/>
              <a:t>SQL-</a:t>
            </a:r>
            <a:r>
              <a:rPr lang="uk-UA" sz="1700" dirty="0"/>
              <a:t>подібною мовою</a:t>
            </a:r>
            <a:r>
              <a:rPr lang="uk-UA" sz="1700" dirty="0" smtClean="0"/>
              <a:t>.</a:t>
            </a:r>
            <a:endParaRPr lang="en-AU" sz="1700" dirty="0" err="1"/>
          </a:p>
        </p:txBody>
      </p:sp>
    </p:spTree>
    <p:extLst>
      <p:ext uri="{BB962C8B-B14F-4D97-AF65-F5344CB8AC3E}">
        <p14:creationId xmlns:p14="http://schemas.microsoft.com/office/powerpoint/2010/main" val="1925327113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реодолеть кризис, часть 4: “Как не паниковать. Навыки управления  состоянием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555704" cy="49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84967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лияние алкоголя на организм. Часть первая: ввод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127996" cy="46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2792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442789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g dat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" y="0"/>
            <a:ext cx="8287775" cy="62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0970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ditional and Big Data Processing Techniques | 365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552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984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5 Biggest Big Data Challenges - Bleuw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5 Biggest Big Data Challenges - Bleuw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4" name="Picture 6" descr="5 Biggest Big Data Challenges - Bleu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8699"/>
            <a:ext cx="77343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87284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vi-VN" b="1" dirty="0"/>
              <a:t>Вели́кі да́ні</a:t>
            </a:r>
            <a:r>
              <a:rPr lang="vi-VN" dirty="0"/>
              <a:t> (англ. </a:t>
            </a:r>
            <a:r>
              <a:rPr lang="en-US" dirty="0"/>
              <a:t>Big Data) </a:t>
            </a:r>
            <a:r>
              <a:rPr lang="vi-VN" dirty="0"/>
              <a:t>в інформаційних технологіях — набори інформації (як структурованої, так і неструктурованої) настільки великих розмірів, що традиційні способи та підходи (здебільшого засновані на рішеннях класу бізнесової аналітики та системах управління базами даних) не можуть бути застосовані до </a:t>
            </a:r>
            <a:r>
              <a:rPr lang="vi-VN" dirty="0" smtClean="0"/>
              <a:t>них.</a:t>
            </a:r>
            <a:r>
              <a:rPr lang="uk-UA" dirty="0" smtClean="0"/>
              <a:t> </a:t>
            </a:r>
            <a:endParaRPr lang="en-US" dirty="0" smtClean="0"/>
          </a:p>
          <a:p>
            <a:pPr algn="just"/>
            <a:endParaRPr lang="uk-UA" dirty="0" smtClean="0"/>
          </a:p>
          <a:p>
            <a:pPr algn="just"/>
            <a:endParaRPr lang="en-US" dirty="0"/>
          </a:p>
          <a:p>
            <a:pPr algn="ctr"/>
            <a:r>
              <a:rPr lang="uk-UA" sz="2400" b="1" dirty="0" smtClean="0"/>
              <a:t>Великі </a:t>
            </a:r>
            <a:r>
              <a:rPr lang="uk-UA" sz="2400" b="1" dirty="0"/>
              <a:t>дані визначаються трьома властивостями: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Обсяг (</a:t>
            </a:r>
            <a:r>
              <a:rPr lang="en-US" b="1" dirty="0" smtClean="0"/>
              <a:t>Volume</a:t>
            </a:r>
            <a:r>
              <a:rPr lang="uk-UA" b="1" dirty="0" smtClean="0"/>
              <a:t>)</a:t>
            </a:r>
            <a:r>
              <a:rPr lang="uk-UA" dirty="0" smtClean="0"/>
              <a:t> </a:t>
            </a:r>
            <a:r>
              <a:rPr lang="uk-UA" dirty="0"/>
              <a:t>= через великий обсяг даних неможливо зберегти дані на одній машині. Як ми можемо обробляти дані на кількох машинах, забезпечуючи </a:t>
            </a:r>
            <a:r>
              <a:rPr lang="uk-UA" dirty="0" err="1"/>
              <a:t>відмовостійкість</a:t>
            </a:r>
            <a:r>
              <a:rPr lang="uk-UA" dirty="0" smtClean="0"/>
              <a:t>?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dirty="0" smtClean="0"/>
              <a:t>Різноманітність</a:t>
            </a:r>
            <a:r>
              <a:rPr lang="en-US" b="1" dirty="0" smtClean="0"/>
              <a:t> (Variety)</a:t>
            </a:r>
            <a:r>
              <a:rPr lang="uk-UA" dirty="0" smtClean="0"/>
              <a:t> </a:t>
            </a:r>
            <a:r>
              <a:rPr lang="uk-UA" dirty="0"/>
              <a:t>= Як ми можемо працювати з даними, що надходять із різних джерел, які були відформатовані за допомогою різних схем</a:t>
            </a:r>
            <a:r>
              <a:rPr lang="uk-UA" dirty="0" smtClean="0"/>
              <a:t>?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dirty="0" smtClean="0"/>
              <a:t>Швидкість</a:t>
            </a:r>
            <a:r>
              <a:rPr lang="en-US" b="1" dirty="0" smtClean="0"/>
              <a:t> (Velocity)</a:t>
            </a:r>
            <a:r>
              <a:rPr lang="uk-UA" dirty="0" smtClean="0"/>
              <a:t> </a:t>
            </a:r>
            <a:r>
              <a:rPr lang="uk-UA" dirty="0"/>
              <a:t>= Як ми можемо швидко зберігати та обробляти нові дані?</a:t>
            </a:r>
          </a:p>
        </p:txBody>
      </p:sp>
    </p:spTree>
    <p:extLst>
      <p:ext uri="{BB962C8B-B14F-4D97-AF65-F5344CB8AC3E}">
        <p14:creationId xmlns:p14="http://schemas.microsoft.com/office/powerpoint/2010/main" val="2062679470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3106"/>
          </a:xfrm>
        </p:spPr>
        <p:txBody>
          <a:bodyPr/>
          <a:lstStyle/>
          <a:p>
            <a:pPr algn="ctr"/>
            <a:r>
              <a:rPr lang="uk-UA" b="1" dirty="0" smtClean="0"/>
              <a:t>Великі дані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i="1" dirty="0"/>
              <a:t>Big </a:t>
            </a:r>
            <a:r>
              <a:rPr lang="en-US" sz="2400" b="1" i="1" dirty="0" smtClean="0"/>
              <a:t>Data</a:t>
            </a:r>
            <a:r>
              <a:rPr lang="uk-UA" sz="2400" b="1" i="1" dirty="0" smtClean="0"/>
              <a:t> </a:t>
            </a:r>
            <a:r>
              <a:rPr lang="uk-UA" sz="2400" dirty="0" smtClean="0"/>
              <a:t>- </a:t>
            </a:r>
            <a:r>
              <a:rPr lang="uk-UA" sz="2400" dirty="0"/>
              <a:t>це об’ємні, високошвидкісні та/або різноманітні інформаційні активи, які потребують нових форм обробки для покращеного прийняття рішень, аналізу інформації та оптимізації процесів</a:t>
            </a:r>
            <a:r>
              <a:rPr lang="uk-UA" sz="2400" dirty="0" smtClean="0"/>
              <a:t>».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uk-UA" sz="2400" dirty="0"/>
              <a:t>За даними </a:t>
            </a:r>
            <a:r>
              <a:rPr lang="en-US" sz="2400" dirty="0"/>
              <a:t>Forbes, </a:t>
            </a:r>
            <a:r>
              <a:rPr lang="uk-UA" sz="2400" dirty="0"/>
              <a:t>щодня генерується близько 2,5 квінтильйонів байтів даних. Тим не менш, прогнозується, що ця кількість буде постійно зростати в наступні роки (90% даних, які сьогодні зберігаються, було створено протягом останніх двох років)</a:t>
            </a:r>
            <a:endParaRPr lang="uk-UA" sz="2400" dirty="0" smtClean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Термін </a:t>
            </a:r>
            <a:r>
              <a:rPr lang="en-US" sz="2400" dirty="0"/>
              <a:t>Big Data </a:t>
            </a:r>
            <a:r>
              <a:rPr lang="uk-UA" sz="2400" dirty="0"/>
              <a:t>має точну дату народження — 3 вересня 2008 року було випущено номер журналу </a:t>
            </a:r>
            <a:r>
              <a:rPr lang="en-US" sz="2400" dirty="0"/>
              <a:t>Nature, </a:t>
            </a:r>
            <a:r>
              <a:rPr lang="uk-UA" sz="2400" dirty="0"/>
              <a:t>присвячений впливу величезних масивів інформації на розвиток науки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48877236"/>
      </p:ext>
    </p:extLst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3156</TotalTime>
  <Words>1822</Words>
  <Application>Microsoft Office PowerPoint</Application>
  <PresentationFormat>Экран (4:3)</PresentationFormat>
  <Paragraphs>171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Презентация PowerPoint</vt:lpstr>
      <vt:lpstr>Презентация PowerPoint</vt:lpstr>
      <vt:lpstr>Презентация PowerPoint</vt:lpstr>
      <vt:lpstr>Четверта промислова революція (Industry 4.0)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Великі дані</vt:lpstr>
      <vt:lpstr>Презентация PowerPoint</vt:lpstr>
      <vt:lpstr>Передумови появи Big Data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Big Data Analytics Застосування (за галузями)</vt:lpstr>
      <vt:lpstr>Використання великих даних? Приклад 1.</vt:lpstr>
      <vt:lpstr>Використання великих даних? Приклад 2.</vt:lpstr>
      <vt:lpstr>Використання великих даних? Приклад 3.</vt:lpstr>
      <vt:lpstr>Використання великих даних? Приклад 5.</vt:lpstr>
      <vt:lpstr>Використання великих даних? Приклад 6.</vt:lpstr>
      <vt:lpstr>Джерела Big Data: приклади</vt:lpstr>
      <vt:lpstr>Презентация PowerPoint</vt:lpstr>
      <vt:lpstr>Презентация PowerPoint</vt:lpstr>
      <vt:lpstr>Презентация PowerPoint</vt:lpstr>
      <vt:lpstr>Презентация PowerPoint</vt:lpstr>
      <vt:lpstr>Датифікація</vt:lpstr>
      <vt:lpstr>Big Data, Big Data Analytics and Data Mining</vt:lpstr>
      <vt:lpstr>Data Mining</vt:lpstr>
      <vt:lpstr>Презентация PowerPoint</vt:lpstr>
      <vt:lpstr>Big Data Analytics</vt:lpstr>
      <vt:lpstr>Map Reduce</vt:lpstr>
      <vt:lpstr>Презентация PowerPoint</vt:lpstr>
      <vt:lpstr>Приклади реалізації Map Reduce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Інформація</dc:title>
  <dc:creator>Customer</dc:creator>
  <cp:lastModifiedBy>Легенчук Сергій Федорович</cp:lastModifiedBy>
  <cp:revision>250</cp:revision>
  <dcterms:created xsi:type="dcterms:W3CDTF">2011-03-29T11:28:54Z</dcterms:created>
  <dcterms:modified xsi:type="dcterms:W3CDTF">2023-03-24T10:35:08Z</dcterms:modified>
</cp:coreProperties>
</file>