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sldIdLst>
    <p:sldId id="256" r:id="rId2"/>
    <p:sldId id="257" r:id="rId3"/>
    <p:sldId id="302" r:id="rId4"/>
    <p:sldId id="305" r:id="rId5"/>
    <p:sldId id="306" r:id="rId6"/>
    <p:sldId id="307" r:id="rId7"/>
    <p:sldId id="308" r:id="rId8"/>
    <p:sldId id="309" r:id="rId9"/>
    <p:sldId id="279" r:id="rId10"/>
    <p:sldId id="287" r:id="rId11"/>
    <p:sldId id="291" r:id="rId12"/>
    <p:sldId id="296" r:id="rId13"/>
    <p:sldId id="29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15" autoAdjust="0"/>
    <p:restoredTop sz="94660"/>
  </p:normalViewPr>
  <p:slideViewPr>
    <p:cSldViewPr>
      <p:cViewPr varScale="1">
        <p:scale>
          <a:sx n="109" d="100"/>
          <a:sy n="109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A1DB4-B0BF-43DC-ACD9-6729F9E50FD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6432557-DB4A-46AC-9D29-E7D5BA324F4A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планування обсягів виробництва та цін для підприємств державного сектору економіки</a:t>
          </a:r>
          <a:endParaRPr lang="uk-UA" sz="24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40395E-6432-4DCF-AC96-9E89E630B223}" type="parTrans" cxnId="{052E8BA7-0A14-49D6-AA2F-B426DCC1E947}">
      <dgm:prSet/>
      <dgm:spPr/>
      <dgm:t>
        <a:bodyPr/>
        <a:lstStyle/>
        <a:p>
          <a:endParaRPr lang="uk-UA"/>
        </a:p>
      </dgm:t>
    </dgm:pt>
    <dgm:pt modelId="{242E60BF-6CCF-41E8-8FFF-7E266CE99BF7}" type="sibTrans" cxnId="{052E8BA7-0A14-49D6-AA2F-B426DCC1E947}">
      <dgm:prSet/>
      <dgm:spPr/>
      <dgm:t>
        <a:bodyPr/>
        <a:lstStyle/>
        <a:p>
          <a:endParaRPr lang="uk-UA"/>
        </a:p>
      </dgm:t>
    </dgm:pt>
    <dgm:pt modelId="{FB127306-835B-4BB8-B075-12B8AE6E1E24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антимонопольне регулювання та протидія затуханню конкуренції</a:t>
          </a:r>
          <a:endParaRPr lang="uk-UA" sz="24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3DDE6B-CCB6-480E-BE43-A5268D640659}" type="parTrans" cxnId="{2D7E0E33-B401-40A2-A323-6C9FFC09EC65}">
      <dgm:prSet/>
      <dgm:spPr/>
      <dgm:t>
        <a:bodyPr/>
        <a:lstStyle/>
        <a:p>
          <a:endParaRPr lang="uk-UA"/>
        </a:p>
      </dgm:t>
    </dgm:pt>
    <dgm:pt modelId="{12A48120-A7E6-4CCA-A316-4AC20A54D556}" type="sibTrans" cxnId="{2D7E0E33-B401-40A2-A323-6C9FFC09EC65}">
      <dgm:prSet/>
      <dgm:spPr/>
      <dgm:t>
        <a:bodyPr/>
        <a:lstStyle/>
        <a:p>
          <a:endParaRPr lang="uk-UA"/>
        </a:p>
      </dgm:t>
    </dgm:pt>
    <dgm:pt modelId="{E70B4FD4-A431-41E5-8D80-229272FA1B2F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розробка державних норм та стандартів (мінімум заробітної плати; якість виробів; екологічні заходи)</a:t>
          </a:r>
          <a:endParaRPr lang="uk-UA" sz="24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18C919-9370-47FF-97C5-39E93306A73C}" type="parTrans" cxnId="{E217FDBD-872D-40F4-B838-75EB5785094E}">
      <dgm:prSet/>
      <dgm:spPr/>
      <dgm:t>
        <a:bodyPr/>
        <a:lstStyle/>
        <a:p>
          <a:endParaRPr lang="uk-UA"/>
        </a:p>
      </dgm:t>
    </dgm:pt>
    <dgm:pt modelId="{4B110C2F-9689-45E8-A558-FFF518E03181}" type="sibTrans" cxnId="{E217FDBD-872D-40F4-B838-75EB5785094E}">
      <dgm:prSet/>
      <dgm:spPr/>
      <dgm:t>
        <a:bodyPr/>
        <a:lstStyle/>
        <a:p>
          <a:endParaRPr lang="uk-UA"/>
        </a:p>
      </dgm:t>
    </dgm:pt>
    <dgm:pt modelId="{10E3E20B-66AA-4350-A677-5777D2E625BC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ліцензування експорту і квотування імпорту</a:t>
          </a:r>
          <a:endParaRPr lang="uk-UA" sz="24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7F390C-73B7-4EF5-8C37-C2B2661047D1}" type="parTrans" cxnId="{D30C160A-EA5B-4983-BBC5-4711BA1F0748}">
      <dgm:prSet/>
      <dgm:spPr/>
      <dgm:t>
        <a:bodyPr/>
        <a:lstStyle/>
        <a:p>
          <a:endParaRPr lang="uk-UA"/>
        </a:p>
      </dgm:t>
    </dgm:pt>
    <dgm:pt modelId="{CD057C9A-9A27-4B12-8A25-1D2AB4076A32}" type="sibTrans" cxnId="{D30C160A-EA5B-4983-BBC5-4711BA1F0748}">
      <dgm:prSet/>
      <dgm:spPr/>
      <dgm:t>
        <a:bodyPr/>
        <a:lstStyle/>
        <a:p>
          <a:endParaRPr lang="uk-UA"/>
        </a:p>
      </dgm:t>
    </dgm:pt>
    <dgm:pt modelId="{23073594-78AD-4B39-93EB-F4798F7D23F2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забезпечення консервації частини національних ресурсів</a:t>
          </a:r>
          <a:endParaRPr lang="uk-UA" sz="24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33E02E-DE72-44F1-9C63-C6E28F85F640}" type="parTrans" cxnId="{80E66EC1-8DBF-4EB6-AD4E-632487E45630}">
      <dgm:prSet/>
      <dgm:spPr/>
      <dgm:t>
        <a:bodyPr/>
        <a:lstStyle/>
        <a:p>
          <a:endParaRPr lang="uk-UA"/>
        </a:p>
      </dgm:t>
    </dgm:pt>
    <dgm:pt modelId="{196C35E8-6D50-490D-AE58-84E6F855E48D}" type="sibTrans" cxnId="{80E66EC1-8DBF-4EB6-AD4E-632487E45630}">
      <dgm:prSet/>
      <dgm:spPr/>
      <dgm:t>
        <a:bodyPr/>
        <a:lstStyle/>
        <a:p>
          <a:endParaRPr lang="uk-UA"/>
        </a:p>
      </dgm:t>
    </dgm:pt>
    <dgm:pt modelId="{9DD9D262-C233-47F4-8EB6-3A5C4F90F0F8}">
      <dgm:prSet phldrT="[Текст]" custT="1"/>
      <dgm:spPr/>
      <dgm:t>
        <a:bodyPr/>
        <a:lstStyle/>
        <a:p>
          <a:r>
            <a:rPr lang="uk-UA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обмеження щодо виробництва на певних територіях </a:t>
          </a:r>
          <a:endParaRPr lang="uk-UA" sz="24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E1A032B-BBA0-49E7-B16B-4E4D7E72D52C}" type="parTrans" cxnId="{AA03B696-FD87-47BE-9F9C-3C0C8575C489}">
      <dgm:prSet/>
      <dgm:spPr/>
      <dgm:t>
        <a:bodyPr/>
        <a:lstStyle/>
        <a:p>
          <a:endParaRPr lang="uk-UA"/>
        </a:p>
      </dgm:t>
    </dgm:pt>
    <dgm:pt modelId="{17DB9449-2184-4587-BF4E-3F0AC6CE47AA}" type="sibTrans" cxnId="{AA03B696-FD87-47BE-9F9C-3C0C8575C489}">
      <dgm:prSet/>
      <dgm:spPr/>
      <dgm:t>
        <a:bodyPr/>
        <a:lstStyle/>
        <a:p>
          <a:endParaRPr lang="uk-UA"/>
        </a:p>
      </dgm:t>
    </dgm:pt>
    <dgm:pt modelId="{B69AB7EB-FED0-4BE6-B648-6CA1581095C3}" type="pres">
      <dgm:prSet presAssocID="{BE8A1DB4-B0BF-43DC-ACD9-6729F9E50FD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CE87F06-5FA1-4BB6-989B-06B43F3DA528}" type="pres">
      <dgm:prSet presAssocID="{36432557-DB4A-46AC-9D29-E7D5BA324F4A}" presName="parentLin" presStyleCnt="0"/>
      <dgm:spPr/>
    </dgm:pt>
    <dgm:pt modelId="{FFB977E0-2564-42A9-9902-558443703615}" type="pres">
      <dgm:prSet presAssocID="{36432557-DB4A-46AC-9D29-E7D5BA324F4A}" presName="parentLeftMargin" presStyleLbl="node1" presStyleIdx="0" presStyleCnt="6"/>
      <dgm:spPr/>
      <dgm:t>
        <a:bodyPr/>
        <a:lstStyle/>
        <a:p>
          <a:endParaRPr lang="uk-UA"/>
        </a:p>
      </dgm:t>
    </dgm:pt>
    <dgm:pt modelId="{4200A65B-1BF0-42D8-965E-058DF1C9981F}" type="pres">
      <dgm:prSet presAssocID="{36432557-DB4A-46AC-9D29-E7D5BA324F4A}" presName="parentText" presStyleLbl="node1" presStyleIdx="0" presStyleCnt="6" custScaleX="142997" custScaleY="255035" custLinFactY="-100000" custLinFactNeighborX="-82330" custLinFactNeighborY="-14393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A0C26A-1EE0-4D3E-AF06-806E4C0DD08C}" type="pres">
      <dgm:prSet presAssocID="{36432557-DB4A-46AC-9D29-E7D5BA324F4A}" presName="negativeSpace" presStyleCnt="0"/>
      <dgm:spPr/>
    </dgm:pt>
    <dgm:pt modelId="{0D5A338F-CE99-40A4-B67C-D262CDF856F1}" type="pres">
      <dgm:prSet presAssocID="{36432557-DB4A-46AC-9D29-E7D5BA324F4A}" presName="childText" presStyleLbl="conFgAcc1" presStyleIdx="0" presStyleCnt="6" custLinFactY="-90935" custLinFactNeighborX="-840" custLinFactNeighborY="-100000">
        <dgm:presLayoutVars>
          <dgm:bulletEnabled val="1"/>
        </dgm:presLayoutVars>
      </dgm:prSet>
      <dgm:spPr/>
    </dgm:pt>
    <dgm:pt modelId="{DA51F9D6-B40A-47B2-8BDE-68BFF4D9D57F}" type="pres">
      <dgm:prSet presAssocID="{242E60BF-6CCF-41E8-8FFF-7E266CE99BF7}" presName="spaceBetweenRectangles" presStyleCnt="0"/>
      <dgm:spPr/>
    </dgm:pt>
    <dgm:pt modelId="{AE2D6E12-1CC5-4860-8234-FBF5C49DD6CB}" type="pres">
      <dgm:prSet presAssocID="{FB127306-835B-4BB8-B075-12B8AE6E1E24}" presName="parentLin" presStyleCnt="0"/>
      <dgm:spPr/>
    </dgm:pt>
    <dgm:pt modelId="{37B871CA-FC3D-4AD6-BD70-784E338EB8D1}" type="pres">
      <dgm:prSet presAssocID="{FB127306-835B-4BB8-B075-12B8AE6E1E24}" presName="parentLeftMargin" presStyleLbl="node1" presStyleIdx="0" presStyleCnt="6"/>
      <dgm:spPr/>
      <dgm:t>
        <a:bodyPr/>
        <a:lstStyle/>
        <a:p>
          <a:endParaRPr lang="uk-UA"/>
        </a:p>
      </dgm:t>
    </dgm:pt>
    <dgm:pt modelId="{A1CFA001-F12D-456C-AF6E-DB2D8BC6B938}" type="pres">
      <dgm:prSet presAssocID="{FB127306-835B-4BB8-B075-12B8AE6E1E24}" presName="parentText" presStyleLbl="node1" presStyleIdx="1" presStyleCnt="6" custScaleX="142857" custScaleY="226594" custLinFactNeighborX="-64991" custLinFactNeighborY="-3484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CA64A73-CE9E-476A-A0EF-59EFD9BE3D0C}" type="pres">
      <dgm:prSet presAssocID="{FB127306-835B-4BB8-B075-12B8AE6E1E24}" presName="negativeSpace" presStyleCnt="0"/>
      <dgm:spPr/>
    </dgm:pt>
    <dgm:pt modelId="{1ADC914A-D2BC-4372-914A-AA6340817BDA}" type="pres">
      <dgm:prSet presAssocID="{FB127306-835B-4BB8-B075-12B8AE6E1E24}" presName="childText" presStyleLbl="conFgAcc1" presStyleIdx="1" presStyleCnt="6" custLinFactY="-117878" custLinFactNeighborY="-200000">
        <dgm:presLayoutVars>
          <dgm:bulletEnabled val="1"/>
        </dgm:presLayoutVars>
      </dgm:prSet>
      <dgm:spPr/>
    </dgm:pt>
    <dgm:pt modelId="{9A48581A-F8F8-4AAE-8C6B-423BD104750D}" type="pres">
      <dgm:prSet presAssocID="{12A48120-A7E6-4CCA-A316-4AC20A54D556}" presName="spaceBetweenRectangles" presStyleCnt="0"/>
      <dgm:spPr/>
    </dgm:pt>
    <dgm:pt modelId="{1124654D-BFFF-4905-8824-17A1431FBFD7}" type="pres">
      <dgm:prSet presAssocID="{E70B4FD4-A431-41E5-8D80-229272FA1B2F}" presName="parentLin" presStyleCnt="0"/>
      <dgm:spPr/>
    </dgm:pt>
    <dgm:pt modelId="{49B5F73F-334B-4DF7-9B15-FD73EC7CCFF1}" type="pres">
      <dgm:prSet presAssocID="{E70B4FD4-A431-41E5-8D80-229272FA1B2F}" presName="parentLeftMargin" presStyleLbl="node1" presStyleIdx="1" presStyleCnt="6"/>
      <dgm:spPr/>
      <dgm:t>
        <a:bodyPr/>
        <a:lstStyle/>
        <a:p>
          <a:endParaRPr lang="uk-UA"/>
        </a:p>
      </dgm:t>
    </dgm:pt>
    <dgm:pt modelId="{1B037B51-9D8D-41BD-BFF7-DB169BC788CC}" type="pres">
      <dgm:prSet presAssocID="{E70B4FD4-A431-41E5-8D80-229272FA1B2F}" presName="parentText" presStyleLbl="node1" presStyleIdx="2" presStyleCnt="6" custScaleX="141222" custScaleY="303668" custLinFactNeighborX="-48872" custLinFactNeighborY="-4797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716242B-2C53-4C40-9E9B-5582676D9F25}" type="pres">
      <dgm:prSet presAssocID="{E70B4FD4-A431-41E5-8D80-229272FA1B2F}" presName="negativeSpace" presStyleCnt="0"/>
      <dgm:spPr/>
    </dgm:pt>
    <dgm:pt modelId="{18E168B5-3B56-4972-8E2B-4247F39CD2E9}" type="pres">
      <dgm:prSet presAssocID="{E70B4FD4-A431-41E5-8D80-229272FA1B2F}" presName="childText" presStyleLbl="conFgAcc1" presStyleIdx="2" presStyleCnt="6" custLinFactY="-44103" custLinFactNeighborY="-100000">
        <dgm:presLayoutVars>
          <dgm:bulletEnabled val="1"/>
        </dgm:presLayoutVars>
      </dgm:prSet>
      <dgm:spPr/>
    </dgm:pt>
    <dgm:pt modelId="{FFD63E8F-7592-48D9-87CC-DCD0C9C735FD}" type="pres">
      <dgm:prSet presAssocID="{4B110C2F-9689-45E8-A558-FFF518E03181}" presName="spaceBetweenRectangles" presStyleCnt="0"/>
      <dgm:spPr/>
    </dgm:pt>
    <dgm:pt modelId="{F591E0D7-7B53-4FBE-86CB-D7C078CBE9BC}" type="pres">
      <dgm:prSet presAssocID="{10E3E20B-66AA-4350-A677-5777D2E625BC}" presName="parentLin" presStyleCnt="0"/>
      <dgm:spPr/>
    </dgm:pt>
    <dgm:pt modelId="{06FE8437-9FAB-43F5-9A87-01C0969FC74B}" type="pres">
      <dgm:prSet presAssocID="{10E3E20B-66AA-4350-A677-5777D2E625BC}" presName="parentLeftMargin" presStyleLbl="node1" presStyleIdx="2" presStyleCnt="6"/>
      <dgm:spPr/>
      <dgm:t>
        <a:bodyPr/>
        <a:lstStyle/>
        <a:p>
          <a:endParaRPr lang="uk-UA"/>
        </a:p>
      </dgm:t>
    </dgm:pt>
    <dgm:pt modelId="{C391846E-4018-46A4-9C00-3C92521A0D5A}" type="pres">
      <dgm:prSet presAssocID="{10E3E20B-66AA-4350-A677-5777D2E625BC}" presName="parentText" presStyleLbl="node1" presStyleIdx="3" presStyleCnt="6" custScaleX="131382" custScaleY="162578" custLinFactNeighborX="-67213" custLinFactNeighborY="3820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1A5C466-E221-47EA-9288-B2D788015AD5}" type="pres">
      <dgm:prSet presAssocID="{10E3E20B-66AA-4350-A677-5777D2E625BC}" presName="negativeSpace" presStyleCnt="0"/>
      <dgm:spPr/>
    </dgm:pt>
    <dgm:pt modelId="{283B3880-88D2-4F77-A1C6-07540AA7BD27}" type="pres">
      <dgm:prSet presAssocID="{10E3E20B-66AA-4350-A677-5777D2E625BC}" presName="childText" presStyleLbl="conFgAcc1" presStyleIdx="3" presStyleCnt="6" custLinFactNeighborY="-42884">
        <dgm:presLayoutVars>
          <dgm:bulletEnabled val="1"/>
        </dgm:presLayoutVars>
      </dgm:prSet>
      <dgm:spPr/>
    </dgm:pt>
    <dgm:pt modelId="{571293BF-CCAE-46F4-9957-BF7EF42A5B69}" type="pres">
      <dgm:prSet presAssocID="{CD057C9A-9A27-4B12-8A25-1D2AB4076A32}" presName="spaceBetweenRectangles" presStyleCnt="0"/>
      <dgm:spPr/>
    </dgm:pt>
    <dgm:pt modelId="{795F32F3-BD63-430B-A434-5B4315F669BC}" type="pres">
      <dgm:prSet presAssocID="{23073594-78AD-4B39-93EB-F4798F7D23F2}" presName="parentLin" presStyleCnt="0"/>
      <dgm:spPr/>
    </dgm:pt>
    <dgm:pt modelId="{6F5B886E-D06F-4D54-BB03-4E9268A6974C}" type="pres">
      <dgm:prSet presAssocID="{23073594-78AD-4B39-93EB-F4798F7D23F2}" presName="parentLeftMargin" presStyleLbl="node1" presStyleIdx="3" presStyleCnt="6"/>
      <dgm:spPr/>
      <dgm:t>
        <a:bodyPr/>
        <a:lstStyle/>
        <a:p>
          <a:endParaRPr lang="uk-UA"/>
        </a:p>
      </dgm:t>
    </dgm:pt>
    <dgm:pt modelId="{54AB3F46-CBF3-4617-92B3-5D7BA3D8F2B0}" type="pres">
      <dgm:prSet presAssocID="{23073594-78AD-4B39-93EB-F4798F7D23F2}" presName="parentText" presStyleLbl="node1" presStyleIdx="4" presStyleCnt="6" custScaleX="136300" custScaleY="180690" custLinFactNeighborX="-67052" custLinFactNeighborY="2593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88A3EC1-BB18-4F0C-93E5-0E27FAA06DAF}" type="pres">
      <dgm:prSet presAssocID="{23073594-78AD-4B39-93EB-F4798F7D23F2}" presName="negativeSpace" presStyleCnt="0"/>
      <dgm:spPr/>
    </dgm:pt>
    <dgm:pt modelId="{DBBF813B-3D70-417F-86CF-19A79A23C638}" type="pres">
      <dgm:prSet presAssocID="{23073594-78AD-4B39-93EB-F4798F7D23F2}" presName="childText" presStyleLbl="conFgAcc1" presStyleIdx="4" presStyleCnt="6">
        <dgm:presLayoutVars>
          <dgm:bulletEnabled val="1"/>
        </dgm:presLayoutVars>
      </dgm:prSet>
      <dgm:spPr/>
    </dgm:pt>
    <dgm:pt modelId="{1262E787-E9A4-4C3A-9B78-6DF6EA30BD08}" type="pres">
      <dgm:prSet presAssocID="{196C35E8-6D50-490D-AE58-84E6F855E48D}" presName="spaceBetweenRectangles" presStyleCnt="0"/>
      <dgm:spPr/>
    </dgm:pt>
    <dgm:pt modelId="{809FD1E3-8FCD-4026-860E-7A7029C0AA0A}" type="pres">
      <dgm:prSet presAssocID="{9DD9D262-C233-47F4-8EB6-3A5C4F90F0F8}" presName="parentLin" presStyleCnt="0"/>
      <dgm:spPr/>
    </dgm:pt>
    <dgm:pt modelId="{239939F0-8B52-4A33-BEC7-F86B36900980}" type="pres">
      <dgm:prSet presAssocID="{9DD9D262-C233-47F4-8EB6-3A5C4F90F0F8}" presName="parentLeftMargin" presStyleLbl="node1" presStyleIdx="4" presStyleCnt="6"/>
      <dgm:spPr/>
      <dgm:t>
        <a:bodyPr/>
        <a:lstStyle/>
        <a:p>
          <a:endParaRPr lang="uk-UA"/>
        </a:p>
      </dgm:t>
    </dgm:pt>
    <dgm:pt modelId="{90FBF061-077B-4CBC-8E8E-AFE44EF3A589}" type="pres">
      <dgm:prSet presAssocID="{9DD9D262-C233-47F4-8EB6-3A5C4F90F0F8}" presName="parentText" presStyleLbl="node1" presStyleIdx="5" presStyleCnt="6" custScaleX="140984" custScaleY="181894" custLinFactNeighborX="-65984" custLinFactNeighborY="-201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8E2EF0-58E3-4F45-A7F7-4F7362FC5AF6}" type="pres">
      <dgm:prSet presAssocID="{9DD9D262-C233-47F4-8EB6-3A5C4F90F0F8}" presName="negativeSpace" presStyleCnt="0"/>
      <dgm:spPr/>
    </dgm:pt>
    <dgm:pt modelId="{AF05F380-D47A-431A-9D29-40A261666716}" type="pres">
      <dgm:prSet presAssocID="{9DD9D262-C233-47F4-8EB6-3A5C4F90F0F8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9AAC127-B0FE-4832-A20C-B0C922B52C35}" type="presOf" srcId="{9DD9D262-C233-47F4-8EB6-3A5C4F90F0F8}" destId="{90FBF061-077B-4CBC-8E8E-AFE44EF3A589}" srcOrd="1" destOrd="0" presId="urn:microsoft.com/office/officeart/2005/8/layout/list1"/>
    <dgm:cxn modelId="{827C97A2-7D7C-44FA-A26A-F011E7DE4261}" type="presOf" srcId="{10E3E20B-66AA-4350-A677-5777D2E625BC}" destId="{06FE8437-9FAB-43F5-9A87-01C0969FC74B}" srcOrd="0" destOrd="0" presId="urn:microsoft.com/office/officeart/2005/8/layout/list1"/>
    <dgm:cxn modelId="{1CD61E51-69BF-4755-9609-73A220BD3120}" type="presOf" srcId="{E70B4FD4-A431-41E5-8D80-229272FA1B2F}" destId="{1B037B51-9D8D-41BD-BFF7-DB169BC788CC}" srcOrd="1" destOrd="0" presId="urn:microsoft.com/office/officeart/2005/8/layout/list1"/>
    <dgm:cxn modelId="{2D7E0E33-B401-40A2-A323-6C9FFC09EC65}" srcId="{BE8A1DB4-B0BF-43DC-ACD9-6729F9E50FDD}" destId="{FB127306-835B-4BB8-B075-12B8AE6E1E24}" srcOrd="1" destOrd="0" parTransId="{C63DDE6B-CCB6-480E-BE43-A5268D640659}" sibTransId="{12A48120-A7E6-4CCA-A316-4AC20A54D556}"/>
    <dgm:cxn modelId="{D30C160A-EA5B-4983-BBC5-4711BA1F0748}" srcId="{BE8A1DB4-B0BF-43DC-ACD9-6729F9E50FDD}" destId="{10E3E20B-66AA-4350-A677-5777D2E625BC}" srcOrd="3" destOrd="0" parTransId="{927F390C-73B7-4EF5-8C37-C2B2661047D1}" sibTransId="{CD057C9A-9A27-4B12-8A25-1D2AB4076A32}"/>
    <dgm:cxn modelId="{AA03B696-FD87-47BE-9F9C-3C0C8575C489}" srcId="{BE8A1DB4-B0BF-43DC-ACD9-6729F9E50FDD}" destId="{9DD9D262-C233-47F4-8EB6-3A5C4F90F0F8}" srcOrd="5" destOrd="0" parTransId="{CE1A032B-BBA0-49E7-B16B-4E4D7E72D52C}" sibTransId="{17DB9449-2184-4587-BF4E-3F0AC6CE47AA}"/>
    <dgm:cxn modelId="{234B5743-E2F1-44B1-8713-98527C80D782}" type="presOf" srcId="{23073594-78AD-4B39-93EB-F4798F7D23F2}" destId="{6F5B886E-D06F-4D54-BB03-4E9268A6974C}" srcOrd="0" destOrd="0" presId="urn:microsoft.com/office/officeart/2005/8/layout/list1"/>
    <dgm:cxn modelId="{1C2FC17B-0B45-49B6-9BDA-64301A6FD705}" type="presOf" srcId="{FB127306-835B-4BB8-B075-12B8AE6E1E24}" destId="{A1CFA001-F12D-456C-AF6E-DB2D8BC6B938}" srcOrd="1" destOrd="0" presId="urn:microsoft.com/office/officeart/2005/8/layout/list1"/>
    <dgm:cxn modelId="{E217FDBD-872D-40F4-B838-75EB5785094E}" srcId="{BE8A1DB4-B0BF-43DC-ACD9-6729F9E50FDD}" destId="{E70B4FD4-A431-41E5-8D80-229272FA1B2F}" srcOrd="2" destOrd="0" parTransId="{DF18C919-9370-47FF-97C5-39E93306A73C}" sibTransId="{4B110C2F-9689-45E8-A558-FFF518E03181}"/>
    <dgm:cxn modelId="{B6727F4C-71F0-4270-B7F6-CB957567B2DD}" type="presOf" srcId="{E70B4FD4-A431-41E5-8D80-229272FA1B2F}" destId="{49B5F73F-334B-4DF7-9B15-FD73EC7CCFF1}" srcOrd="0" destOrd="0" presId="urn:microsoft.com/office/officeart/2005/8/layout/list1"/>
    <dgm:cxn modelId="{5C236BDD-F5B8-468E-9F2D-4245CD23B183}" type="presOf" srcId="{10E3E20B-66AA-4350-A677-5777D2E625BC}" destId="{C391846E-4018-46A4-9C00-3C92521A0D5A}" srcOrd="1" destOrd="0" presId="urn:microsoft.com/office/officeart/2005/8/layout/list1"/>
    <dgm:cxn modelId="{052E8BA7-0A14-49D6-AA2F-B426DCC1E947}" srcId="{BE8A1DB4-B0BF-43DC-ACD9-6729F9E50FDD}" destId="{36432557-DB4A-46AC-9D29-E7D5BA324F4A}" srcOrd="0" destOrd="0" parTransId="{A440395E-6432-4DCF-AC96-9E89E630B223}" sibTransId="{242E60BF-6CCF-41E8-8FFF-7E266CE99BF7}"/>
    <dgm:cxn modelId="{80E66EC1-8DBF-4EB6-AD4E-632487E45630}" srcId="{BE8A1DB4-B0BF-43DC-ACD9-6729F9E50FDD}" destId="{23073594-78AD-4B39-93EB-F4798F7D23F2}" srcOrd="4" destOrd="0" parTransId="{F033E02E-DE72-44F1-9C63-C6E28F85F640}" sibTransId="{196C35E8-6D50-490D-AE58-84E6F855E48D}"/>
    <dgm:cxn modelId="{A6BBCC71-AAED-4750-98E1-8FC5840D8A5C}" type="presOf" srcId="{23073594-78AD-4B39-93EB-F4798F7D23F2}" destId="{54AB3F46-CBF3-4617-92B3-5D7BA3D8F2B0}" srcOrd="1" destOrd="0" presId="urn:microsoft.com/office/officeart/2005/8/layout/list1"/>
    <dgm:cxn modelId="{39FD63B5-A24F-4997-9FEE-DCA0EDC8683B}" type="presOf" srcId="{36432557-DB4A-46AC-9D29-E7D5BA324F4A}" destId="{FFB977E0-2564-42A9-9902-558443703615}" srcOrd="0" destOrd="0" presId="urn:microsoft.com/office/officeart/2005/8/layout/list1"/>
    <dgm:cxn modelId="{0C1D63C6-58E0-42F6-A0E0-E8A7A62ED2F0}" type="presOf" srcId="{9DD9D262-C233-47F4-8EB6-3A5C4F90F0F8}" destId="{239939F0-8B52-4A33-BEC7-F86B36900980}" srcOrd="0" destOrd="0" presId="urn:microsoft.com/office/officeart/2005/8/layout/list1"/>
    <dgm:cxn modelId="{73C7CC88-5D5E-4D99-8F7A-828563747688}" type="presOf" srcId="{36432557-DB4A-46AC-9D29-E7D5BA324F4A}" destId="{4200A65B-1BF0-42D8-965E-058DF1C9981F}" srcOrd="1" destOrd="0" presId="urn:microsoft.com/office/officeart/2005/8/layout/list1"/>
    <dgm:cxn modelId="{184FFBCD-AF76-4937-9E58-FE9327D11C82}" type="presOf" srcId="{BE8A1DB4-B0BF-43DC-ACD9-6729F9E50FDD}" destId="{B69AB7EB-FED0-4BE6-B648-6CA1581095C3}" srcOrd="0" destOrd="0" presId="urn:microsoft.com/office/officeart/2005/8/layout/list1"/>
    <dgm:cxn modelId="{3CDF91BF-521C-48C3-9C53-9367A6DCD9C3}" type="presOf" srcId="{FB127306-835B-4BB8-B075-12B8AE6E1E24}" destId="{37B871CA-FC3D-4AD6-BD70-784E338EB8D1}" srcOrd="0" destOrd="0" presId="urn:microsoft.com/office/officeart/2005/8/layout/list1"/>
    <dgm:cxn modelId="{A7C566FA-A09A-4E57-8E30-0A306D1C021E}" type="presParOf" srcId="{B69AB7EB-FED0-4BE6-B648-6CA1581095C3}" destId="{4CE87F06-5FA1-4BB6-989B-06B43F3DA528}" srcOrd="0" destOrd="0" presId="urn:microsoft.com/office/officeart/2005/8/layout/list1"/>
    <dgm:cxn modelId="{A79CB324-1C46-4023-AA3A-13C98FEEBF56}" type="presParOf" srcId="{4CE87F06-5FA1-4BB6-989B-06B43F3DA528}" destId="{FFB977E0-2564-42A9-9902-558443703615}" srcOrd="0" destOrd="0" presId="urn:microsoft.com/office/officeart/2005/8/layout/list1"/>
    <dgm:cxn modelId="{2C9783EB-8835-40F7-87E0-45412A049FE2}" type="presParOf" srcId="{4CE87F06-5FA1-4BB6-989B-06B43F3DA528}" destId="{4200A65B-1BF0-42D8-965E-058DF1C9981F}" srcOrd="1" destOrd="0" presId="urn:microsoft.com/office/officeart/2005/8/layout/list1"/>
    <dgm:cxn modelId="{1F563485-4944-4D36-8B2D-771E30CB82DD}" type="presParOf" srcId="{B69AB7EB-FED0-4BE6-B648-6CA1581095C3}" destId="{10A0C26A-1EE0-4D3E-AF06-806E4C0DD08C}" srcOrd="1" destOrd="0" presId="urn:microsoft.com/office/officeart/2005/8/layout/list1"/>
    <dgm:cxn modelId="{418DA80E-F24C-4A67-A4D1-182CC5E38B29}" type="presParOf" srcId="{B69AB7EB-FED0-4BE6-B648-6CA1581095C3}" destId="{0D5A338F-CE99-40A4-B67C-D262CDF856F1}" srcOrd="2" destOrd="0" presId="urn:microsoft.com/office/officeart/2005/8/layout/list1"/>
    <dgm:cxn modelId="{E7285A8B-59B8-43EF-AFBA-F6DC3F913CFA}" type="presParOf" srcId="{B69AB7EB-FED0-4BE6-B648-6CA1581095C3}" destId="{DA51F9D6-B40A-47B2-8BDE-68BFF4D9D57F}" srcOrd="3" destOrd="0" presId="urn:microsoft.com/office/officeart/2005/8/layout/list1"/>
    <dgm:cxn modelId="{F6689037-291F-4DE5-8E25-25004315D4C3}" type="presParOf" srcId="{B69AB7EB-FED0-4BE6-B648-6CA1581095C3}" destId="{AE2D6E12-1CC5-4860-8234-FBF5C49DD6CB}" srcOrd="4" destOrd="0" presId="urn:microsoft.com/office/officeart/2005/8/layout/list1"/>
    <dgm:cxn modelId="{F88B6099-AB92-4809-9DE3-57776B283CCA}" type="presParOf" srcId="{AE2D6E12-1CC5-4860-8234-FBF5C49DD6CB}" destId="{37B871CA-FC3D-4AD6-BD70-784E338EB8D1}" srcOrd="0" destOrd="0" presId="urn:microsoft.com/office/officeart/2005/8/layout/list1"/>
    <dgm:cxn modelId="{60285FA1-0FC7-484D-BBF4-DF77A110DB85}" type="presParOf" srcId="{AE2D6E12-1CC5-4860-8234-FBF5C49DD6CB}" destId="{A1CFA001-F12D-456C-AF6E-DB2D8BC6B938}" srcOrd="1" destOrd="0" presId="urn:microsoft.com/office/officeart/2005/8/layout/list1"/>
    <dgm:cxn modelId="{D56D8DDB-BAC3-4D33-9235-F9D4B66D0922}" type="presParOf" srcId="{B69AB7EB-FED0-4BE6-B648-6CA1581095C3}" destId="{DCA64A73-CE9E-476A-A0EF-59EFD9BE3D0C}" srcOrd="5" destOrd="0" presId="urn:microsoft.com/office/officeart/2005/8/layout/list1"/>
    <dgm:cxn modelId="{BA965205-B33B-4E70-8E88-FF94496FA508}" type="presParOf" srcId="{B69AB7EB-FED0-4BE6-B648-6CA1581095C3}" destId="{1ADC914A-D2BC-4372-914A-AA6340817BDA}" srcOrd="6" destOrd="0" presId="urn:microsoft.com/office/officeart/2005/8/layout/list1"/>
    <dgm:cxn modelId="{27D9BED5-4020-4C95-BBAC-7D275905BDF4}" type="presParOf" srcId="{B69AB7EB-FED0-4BE6-B648-6CA1581095C3}" destId="{9A48581A-F8F8-4AAE-8C6B-423BD104750D}" srcOrd="7" destOrd="0" presId="urn:microsoft.com/office/officeart/2005/8/layout/list1"/>
    <dgm:cxn modelId="{53048B34-8FA3-436A-8098-39A2F8594920}" type="presParOf" srcId="{B69AB7EB-FED0-4BE6-B648-6CA1581095C3}" destId="{1124654D-BFFF-4905-8824-17A1431FBFD7}" srcOrd="8" destOrd="0" presId="urn:microsoft.com/office/officeart/2005/8/layout/list1"/>
    <dgm:cxn modelId="{610F7AA9-C1F1-4720-9D27-90C4A7ECC38C}" type="presParOf" srcId="{1124654D-BFFF-4905-8824-17A1431FBFD7}" destId="{49B5F73F-334B-4DF7-9B15-FD73EC7CCFF1}" srcOrd="0" destOrd="0" presId="urn:microsoft.com/office/officeart/2005/8/layout/list1"/>
    <dgm:cxn modelId="{69CAB7D6-83C2-49E5-B68B-B7B494028977}" type="presParOf" srcId="{1124654D-BFFF-4905-8824-17A1431FBFD7}" destId="{1B037B51-9D8D-41BD-BFF7-DB169BC788CC}" srcOrd="1" destOrd="0" presId="urn:microsoft.com/office/officeart/2005/8/layout/list1"/>
    <dgm:cxn modelId="{CE8C138D-AB8F-4AFD-8AA2-320C1FCE9119}" type="presParOf" srcId="{B69AB7EB-FED0-4BE6-B648-6CA1581095C3}" destId="{5716242B-2C53-4C40-9E9B-5582676D9F25}" srcOrd="9" destOrd="0" presId="urn:microsoft.com/office/officeart/2005/8/layout/list1"/>
    <dgm:cxn modelId="{D3DFA13C-74FA-46E6-AA1D-48A73AD0D825}" type="presParOf" srcId="{B69AB7EB-FED0-4BE6-B648-6CA1581095C3}" destId="{18E168B5-3B56-4972-8E2B-4247F39CD2E9}" srcOrd="10" destOrd="0" presId="urn:microsoft.com/office/officeart/2005/8/layout/list1"/>
    <dgm:cxn modelId="{7385B798-3A64-4B02-BE6B-50558B233D76}" type="presParOf" srcId="{B69AB7EB-FED0-4BE6-B648-6CA1581095C3}" destId="{FFD63E8F-7592-48D9-87CC-DCD0C9C735FD}" srcOrd="11" destOrd="0" presId="urn:microsoft.com/office/officeart/2005/8/layout/list1"/>
    <dgm:cxn modelId="{AA96AA7D-B78E-4DEA-A470-FC5BACC6A25A}" type="presParOf" srcId="{B69AB7EB-FED0-4BE6-B648-6CA1581095C3}" destId="{F591E0D7-7B53-4FBE-86CB-D7C078CBE9BC}" srcOrd="12" destOrd="0" presId="urn:microsoft.com/office/officeart/2005/8/layout/list1"/>
    <dgm:cxn modelId="{D9470CE7-9065-4607-883B-5E418CF482AD}" type="presParOf" srcId="{F591E0D7-7B53-4FBE-86CB-D7C078CBE9BC}" destId="{06FE8437-9FAB-43F5-9A87-01C0969FC74B}" srcOrd="0" destOrd="0" presId="urn:microsoft.com/office/officeart/2005/8/layout/list1"/>
    <dgm:cxn modelId="{96AE5D08-266C-4563-A030-72956B17434E}" type="presParOf" srcId="{F591E0D7-7B53-4FBE-86CB-D7C078CBE9BC}" destId="{C391846E-4018-46A4-9C00-3C92521A0D5A}" srcOrd="1" destOrd="0" presId="urn:microsoft.com/office/officeart/2005/8/layout/list1"/>
    <dgm:cxn modelId="{25465021-8459-4FF7-8462-D320B0D1A67E}" type="presParOf" srcId="{B69AB7EB-FED0-4BE6-B648-6CA1581095C3}" destId="{01A5C466-E221-47EA-9288-B2D788015AD5}" srcOrd="13" destOrd="0" presId="urn:microsoft.com/office/officeart/2005/8/layout/list1"/>
    <dgm:cxn modelId="{BB1C1F67-361B-4DEB-A92A-DFCBB24F2784}" type="presParOf" srcId="{B69AB7EB-FED0-4BE6-B648-6CA1581095C3}" destId="{283B3880-88D2-4F77-A1C6-07540AA7BD27}" srcOrd="14" destOrd="0" presId="urn:microsoft.com/office/officeart/2005/8/layout/list1"/>
    <dgm:cxn modelId="{84B306AD-056A-40C0-8DDC-7E9157272B9B}" type="presParOf" srcId="{B69AB7EB-FED0-4BE6-B648-6CA1581095C3}" destId="{571293BF-CCAE-46F4-9957-BF7EF42A5B69}" srcOrd="15" destOrd="0" presId="urn:microsoft.com/office/officeart/2005/8/layout/list1"/>
    <dgm:cxn modelId="{295E9084-5FD5-4E70-B384-0F7136FEFA27}" type="presParOf" srcId="{B69AB7EB-FED0-4BE6-B648-6CA1581095C3}" destId="{795F32F3-BD63-430B-A434-5B4315F669BC}" srcOrd="16" destOrd="0" presId="urn:microsoft.com/office/officeart/2005/8/layout/list1"/>
    <dgm:cxn modelId="{FC121A61-2F6F-4427-9F15-10BA7684A84A}" type="presParOf" srcId="{795F32F3-BD63-430B-A434-5B4315F669BC}" destId="{6F5B886E-D06F-4D54-BB03-4E9268A6974C}" srcOrd="0" destOrd="0" presId="urn:microsoft.com/office/officeart/2005/8/layout/list1"/>
    <dgm:cxn modelId="{F1E9526F-5AA4-4E6C-8FF6-C9031CA43651}" type="presParOf" srcId="{795F32F3-BD63-430B-A434-5B4315F669BC}" destId="{54AB3F46-CBF3-4617-92B3-5D7BA3D8F2B0}" srcOrd="1" destOrd="0" presId="urn:microsoft.com/office/officeart/2005/8/layout/list1"/>
    <dgm:cxn modelId="{A2CE9AAD-BD62-4CDE-928E-4C5948E6FCC2}" type="presParOf" srcId="{B69AB7EB-FED0-4BE6-B648-6CA1581095C3}" destId="{B88A3EC1-BB18-4F0C-93E5-0E27FAA06DAF}" srcOrd="17" destOrd="0" presId="urn:microsoft.com/office/officeart/2005/8/layout/list1"/>
    <dgm:cxn modelId="{934984D2-30A9-49C3-A214-C184EC79F038}" type="presParOf" srcId="{B69AB7EB-FED0-4BE6-B648-6CA1581095C3}" destId="{DBBF813B-3D70-417F-86CF-19A79A23C638}" srcOrd="18" destOrd="0" presId="urn:microsoft.com/office/officeart/2005/8/layout/list1"/>
    <dgm:cxn modelId="{57D28B12-5F49-4A73-B7C3-2453DEF76444}" type="presParOf" srcId="{B69AB7EB-FED0-4BE6-B648-6CA1581095C3}" destId="{1262E787-E9A4-4C3A-9B78-6DF6EA30BD08}" srcOrd="19" destOrd="0" presId="urn:microsoft.com/office/officeart/2005/8/layout/list1"/>
    <dgm:cxn modelId="{6C5F673A-79CE-4543-94B0-21537C51063E}" type="presParOf" srcId="{B69AB7EB-FED0-4BE6-B648-6CA1581095C3}" destId="{809FD1E3-8FCD-4026-860E-7A7029C0AA0A}" srcOrd="20" destOrd="0" presId="urn:microsoft.com/office/officeart/2005/8/layout/list1"/>
    <dgm:cxn modelId="{E4111EED-7ECD-4B60-9EA5-BC70BCAE056E}" type="presParOf" srcId="{809FD1E3-8FCD-4026-860E-7A7029C0AA0A}" destId="{239939F0-8B52-4A33-BEC7-F86B36900980}" srcOrd="0" destOrd="0" presId="urn:microsoft.com/office/officeart/2005/8/layout/list1"/>
    <dgm:cxn modelId="{C313C37C-F8BE-4217-8BC7-0C7977DA37C4}" type="presParOf" srcId="{809FD1E3-8FCD-4026-860E-7A7029C0AA0A}" destId="{90FBF061-077B-4CBC-8E8E-AFE44EF3A589}" srcOrd="1" destOrd="0" presId="urn:microsoft.com/office/officeart/2005/8/layout/list1"/>
    <dgm:cxn modelId="{163FA3A8-3BE5-4915-A989-87CDA588AA10}" type="presParOf" srcId="{B69AB7EB-FED0-4BE6-B648-6CA1581095C3}" destId="{6A8E2EF0-58E3-4F45-A7F7-4F7362FC5AF6}" srcOrd="21" destOrd="0" presId="urn:microsoft.com/office/officeart/2005/8/layout/list1"/>
    <dgm:cxn modelId="{F6C555BC-AD83-44AF-ACF2-9AC503B2C281}" type="presParOf" srcId="{B69AB7EB-FED0-4BE6-B648-6CA1581095C3}" destId="{AF05F380-D47A-431A-9D29-40A26166671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A338F-CE99-40A4-B67C-D262CDF856F1}">
      <dsp:nvSpPr>
        <dsp:cNvPr id="0" name=""/>
        <dsp:cNvSpPr/>
      </dsp:nvSpPr>
      <dsp:spPr>
        <a:xfrm>
          <a:off x="0" y="433936"/>
          <a:ext cx="87849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00A65B-1BF0-42D8-965E-058DF1C9981F}">
      <dsp:nvSpPr>
        <dsp:cNvPr id="0" name=""/>
        <dsp:cNvSpPr/>
      </dsp:nvSpPr>
      <dsp:spPr>
        <a:xfrm>
          <a:off x="73825" y="0"/>
          <a:ext cx="8364202" cy="828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планування обсягів виробництва та цін для підприємств державного сектору економіки</a:t>
          </a:r>
          <a:endParaRPr lang="uk-UA" sz="24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4252" y="40427"/>
        <a:ext cx="8283348" cy="747295"/>
      </dsp:txXfrm>
    </dsp:sp>
    <dsp:sp modelId="{1ADC914A-D2BC-4372-914A-AA6340817BDA}">
      <dsp:nvSpPr>
        <dsp:cNvPr id="0" name=""/>
        <dsp:cNvSpPr/>
      </dsp:nvSpPr>
      <dsp:spPr>
        <a:xfrm>
          <a:off x="0" y="1209886"/>
          <a:ext cx="87849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CFA001-F12D-456C-AF6E-DB2D8BC6B938}">
      <dsp:nvSpPr>
        <dsp:cNvPr id="0" name=""/>
        <dsp:cNvSpPr/>
      </dsp:nvSpPr>
      <dsp:spPr>
        <a:xfrm>
          <a:off x="146418" y="968856"/>
          <a:ext cx="8364592" cy="7357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антимонопольне регулювання та протидія затуханню конкуренції</a:t>
          </a:r>
          <a:endParaRPr lang="uk-UA" sz="24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2337" y="1004775"/>
        <a:ext cx="8292754" cy="663958"/>
      </dsp:txXfrm>
    </dsp:sp>
    <dsp:sp modelId="{18E168B5-3B56-4972-8E2B-4247F39CD2E9}">
      <dsp:nvSpPr>
        <dsp:cNvPr id="0" name=""/>
        <dsp:cNvSpPr/>
      </dsp:nvSpPr>
      <dsp:spPr>
        <a:xfrm>
          <a:off x="0" y="2634101"/>
          <a:ext cx="87849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37B51-9D8D-41BD-BFF7-DB169BC788CC}">
      <dsp:nvSpPr>
        <dsp:cNvPr id="0" name=""/>
        <dsp:cNvSpPr/>
      </dsp:nvSpPr>
      <dsp:spPr>
        <a:xfrm>
          <a:off x="216025" y="1836260"/>
          <a:ext cx="8353668" cy="986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розробка державних норм та стандартів (мінімум заробітної плати; якість виробів; екологічні заходи)</a:t>
          </a:r>
          <a:endParaRPr lang="uk-UA" sz="24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4161" y="1884396"/>
        <a:ext cx="8257396" cy="889798"/>
      </dsp:txXfrm>
    </dsp:sp>
    <dsp:sp modelId="{283B3880-88D2-4F77-A1C6-07540AA7BD27}">
      <dsp:nvSpPr>
        <dsp:cNvPr id="0" name=""/>
        <dsp:cNvSpPr/>
      </dsp:nvSpPr>
      <dsp:spPr>
        <a:xfrm>
          <a:off x="0" y="3492445"/>
          <a:ext cx="87849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1846E-4018-46A4-9C00-3C92521A0D5A}">
      <dsp:nvSpPr>
        <dsp:cNvPr id="0" name=""/>
        <dsp:cNvSpPr/>
      </dsp:nvSpPr>
      <dsp:spPr>
        <a:xfrm>
          <a:off x="144016" y="3276420"/>
          <a:ext cx="8079314" cy="527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ліцензування експорту і квотування імпорту</a:t>
          </a:r>
          <a:endParaRPr lang="uk-UA" sz="24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9787" y="3302191"/>
        <a:ext cx="8027772" cy="476381"/>
      </dsp:txXfrm>
    </dsp:sp>
    <dsp:sp modelId="{DBBF813B-3D70-417F-86CF-19A79A23C638}">
      <dsp:nvSpPr>
        <dsp:cNvPr id="0" name=""/>
        <dsp:cNvSpPr/>
      </dsp:nvSpPr>
      <dsp:spPr>
        <a:xfrm>
          <a:off x="0" y="4278895"/>
          <a:ext cx="87849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B3F46-CBF3-4617-92B3-5D7BA3D8F2B0}">
      <dsp:nvSpPr>
        <dsp:cNvPr id="0" name=""/>
        <dsp:cNvSpPr/>
      </dsp:nvSpPr>
      <dsp:spPr>
        <a:xfrm>
          <a:off x="144017" y="3938737"/>
          <a:ext cx="8340819" cy="5867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забезпечення консервації частини національних ресурсів</a:t>
          </a:r>
          <a:endParaRPr lang="uk-UA" sz="24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2659" y="3967379"/>
        <a:ext cx="8283535" cy="529452"/>
      </dsp:txXfrm>
    </dsp:sp>
    <dsp:sp modelId="{AF05F380-D47A-431A-9D29-40A261666716}">
      <dsp:nvSpPr>
        <dsp:cNvPr id="0" name=""/>
        <dsp:cNvSpPr/>
      </dsp:nvSpPr>
      <dsp:spPr>
        <a:xfrm>
          <a:off x="0" y="5043781"/>
          <a:ext cx="8784976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FBF061-077B-4CBC-8E8E-AFE44EF3A589}">
      <dsp:nvSpPr>
        <dsp:cNvPr id="0" name=""/>
        <dsp:cNvSpPr/>
      </dsp:nvSpPr>
      <dsp:spPr>
        <a:xfrm>
          <a:off x="144016" y="4608968"/>
          <a:ext cx="8356523" cy="5906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обмеження щодо виробництва на певних територіях </a:t>
          </a:r>
          <a:endParaRPr lang="uk-UA" sz="24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2849" y="4637801"/>
        <a:ext cx="8298857" cy="532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EF9C5-A8F6-489F-A573-4229EB6F4E52}" type="datetimeFigureOut">
              <a:rPr lang="uk-UA" smtClean="0"/>
              <a:t>15.04.2024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E4DD-C4EE-4E53-940C-B7330333AD4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2991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D0E4DD-C4EE-4E53-940C-B7330333AD45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1669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НАЦІОНАЛЬНА ЕКОНОМІКА</a:t>
            </a: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3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5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uk-UA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uk-UA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Державне регулювання економіки  є</a:t>
            </a:r>
            <a:r>
              <a:rPr lang="uk-UA" sz="3200" dirty="0" smtClean="0"/>
              <a:t>: </a:t>
            </a:r>
          </a:p>
          <a:p>
            <a:pPr marL="514350" indent="-514350">
              <a:buFont typeface="+mj-lt"/>
              <a:buAutoNum type="romanUcPeriod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складовим елементом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процесу </a:t>
            </a: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відтворення.  </a:t>
            </a:r>
            <a:r>
              <a:rPr lang="uk-UA" dirty="0"/>
              <a:t>ДРЕ тісно </a:t>
            </a:r>
            <a:r>
              <a:rPr lang="uk-UA" dirty="0"/>
              <a:t>пов’язане з місцем і роллю держави у сучасній ринковій економіці. З такої точки зору воно є </a:t>
            </a:r>
            <a:r>
              <a:rPr lang="uk-UA" i="1" dirty="0"/>
              <a:t>чистим суспільним товаром, попит на який формують суб’єкти економіки, а пропозицію</a:t>
            </a:r>
            <a:r>
              <a:rPr lang="uk-UA" dirty="0"/>
              <a:t> – держава. </a:t>
            </a:r>
            <a:endParaRPr lang="uk-UA" dirty="0"/>
          </a:p>
          <a:p>
            <a:pPr marL="514350" indent="-514350">
              <a:buFont typeface="+mj-lt"/>
              <a:buAutoNum type="romanUcPeriod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методом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</a:t>
            </a: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економікою. </a:t>
            </a:r>
            <a:r>
              <a:rPr lang="uk-UA" dirty="0"/>
              <a:t>ДРЕ </a:t>
            </a:r>
            <a:r>
              <a:rPr lang="uk-UA" dirty="0"/>
              <a:t>– </a:t>
            </a:r>
            <a:r>
              <a:rPr lang="uk-UA" dirty="0"/>
              <a:t>це </a:t>
            </a:r>
            <a:r>
              <a:rPr lang="uk-UA" i="1" dirty="0"/>
              <a:t>система знань про сутність, закономірності дії та особливості застосування інструментів впливу держави на соціально-економічний розвиток</a:t>
            </a:r>
            <a:r>
              <a:rPr lang="uk-UA" dirty="0"/>
              <a:t> з метою досягнення цілей економічної політики.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uk-UA" dirty="0"/>
              <a:t> ДРЕ є економічна система (національна економіка) та соціально-економічні процеси, які в ній відбуваються. </a:t>
            </a:r>
          </a:p>
          <a:p>
            <a:pPr marL="514350" indent="-514350">
              <a:buFont typeface="+mj-lt"/>
              <a:buAutoNum type="romanUcPeriod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практичною діяльністю. </a:t>
            </a:r>
            <a:r>
              <a:rPr lang="uk-UA" dirty="0"/>
              <a:t>ДРЕ </a:t>
            </a:r>
            <a:r>
              <a:rPr lang="uk-UA" dirty="0"/>
              <a:t>– </a:t>
            </a:r>
            <a:r>
              <a:rPr lang="uk-UA" i="1" dirty="0"/>
              <a:t>це цілеспрямований вплив держави на поведінку суб’єктів господарювання</a:t>
            </a:r>
            <a:r>
              <a:rPr lang="uk-UA" dirty="0"/>
              <a:t> з метою втілення пріоритетів національної економічної політики. 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Суб’єктом</a:t>
            </a:r>
            <a:r>
              <a:rPr lang="uk-UA" dirty="0"/>
              <a:t> ДРЕ є держава в особі органів законодавчої, виконавчої та судової влади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782848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59" y="260648"/>
            <a:ext cx="8928992" cy="9361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/>
            </a:r>
            <a:br>
              <a:rPr lang="uk-UA" sz="3600" dirty="0">
                <a:solidFill>
                  <a:srgbClr val="FFFF00"/>
                </a:solidFill>
              </a:rPr>
            </a:br>
            <a:r>
              <a:rPr lang="uk-UA" sz="3600" dirty="0" smtClean="0">
                <a:solidFill>
                  <a:srgbClr val="FFFF00"/>
                </a:solidFill>
              </a:rPr>
              <a:t>6.4. </a:t>
            </a:r>
            <a:r>
              <a:rPr lang="uk-UA" sz="3600" dirty="0" smtClean="0">
                <a:solidFill>
                  <a:srgbClr val="FFFF00"/>
                </a:solidFill>
              </a:rPr>
              <a:t>Система </a:t>
            </a:r>
            <a:r>
              <a:rPr lang="uk-UA" sz="3600" dirty="0">
                <a:solidFill>
                  <a:srgbClr val="FFFF00"/>
                </a:solidFill>
              </a:rPr>
              <a:t>методів державного регулювання економікою</a:t>
            </a:r>
            <a:br>
              <a:rPr lang="uk-UA" sz="3600" dirty="0">
                <a:solidFill>
                  <a:srgbClr val="FFFF00"/>
                </a:solidFill>
              </a:rPr>
            </a:br>
            <a:endParaRPr lang="uk-UA" sz="36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268760"/>
            <a:ext cx="8856984" cy="5472608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uk-UA" sz="2800" dirty="0" smtClean="0"/>
              <a:t> </a:t>
            </a: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Інструменти 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</a:t>
            </a:r>
            <a:r>
              <a:rPr lang="uk-UA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економічної </a:t>
            </a: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політики </a:t>
            </a:r>
            <a:r>
              <a:rPr lang="uk-UA" sz="2800" dirty="0" smtClean="0"/>
              <a:t>- усе, </a:t>
            </a:r>
            <a:r>
              <a:rPr lang="uk-UA" sz="2800" dirty="0"/>
              <a:t>за допомогою чого уряд </a:t>
            </a:r>
            <a:r>
              <a:rPr lang="uk-UA" sz="2800" dirty="0" smtClean="0"/>
              <a:t>прагне досягти </a:t>
            </a:r>
            <a:r>
              <a:rPr lang="uk-UA" sz="2800" dirty="0"/>
              <a:t>поставленої економічної </a:t>
            </a:r>
            <a:r>
              <a:rPr lang="uk-UA" sz="2800" dirty="0" smtClean="0"/>
              <a:t>мети.</a:t>
            </a:r>
            <a:endParaRPr lang="uk-UA" sz="2800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uk-UA" sz="2800" dirty="0"/>
              <a:t>В залежності від постановленої мети </a:t>
            </a:r>
            <a:r>
              <a:rPr lang="uk-UA" sz="2800" dirty="0" smtClean="0"/>
              <a:t>та економічної ситуації уряд </a:t>
            </a:r>
            <a:r>
              <a:rPr lang="uk-UA" sz="2800" dirty="0"/>
              <a:t>може надавати перевагу або </a:t>
            </a:r>
            <a:r>
              <a:rPr lang="uk-UA" sz="2800" dirty="0"/>
              <a:t>адміністративним (прямим), або економічним засобам </a:t>
            </a:r>
            <a:r>
              <a:rPr lang="uk-UA" sz="2800" dirty="0"/>
              <a:t>економічної </a:t>
            </a:r>
            <a:r>
              <a:rPr lang="uk-UA" sz="2800" dirty="0"/>
              <a:t>політики. Критерієм поділу на ці засоби </a:t>
            </a:r>
            <a:r>
              <a:rPr lang="uk-UA" sz="2800" dirty="0"/>
              <a:t>є безпосередність впливу засобу на мету. </a:t>
            </a:r>
            <a:endParaRPr lang="uk-UA" sz="2800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Економічні </a:t>
            </a:r>
            <a:r>
              <a:rPr lang="uk-UA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 </a:t>
            </a:r>
            <a:r>
              <a:rPr lang="uk-UA" sz="2800" dirty="0"/>
              <a:t>лишають певну свободу вибору суб’єктам економіки. </a:t>
            </a:r>
            <a:r>
              <a:rPr lang="uk-UA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Адміністративні засоби </a:t>
            </a:r>
            <a:r>
              <a:rPr lang="uk-UA" sz="2800" dirty="0"/>
              <a:t>суттєво обмежують свободу; проте, як адміністративні, так і економічні засоби впроваджуються за допомогою дій органів законодавчої та виконавчої влади</a:t>
            </a:r>
            <a:r>
              <a:rPr lang="uk-UA" sz="2600" i="1" dirty="0" smtClean="0">
                <a:solidFill>
                  <a:srgbClr val="00B050"/>
                </a:solidFill>
              </a:rPr>
              <a:t>. </a:t>
            </a:r>
            <a:endParaRPr lang="uk-UA" sz="26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9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44642"/>
              </p:ext>
            </p:extLst>
          </p:nvPr>
        </p:nvGraphicFramePr>
        <p:xfrm>
          <a:off x="251520" y="1268760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uk-UA" sz="3600" dirty="0" smtClean="0"/>
              <a:t>Традиційно </a:t>
            </a:r>
            <a:r>
              <a:rPr lang="uk-UA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адміністративні </a:t>
            </a:r>
            <a:r>
              <a:rPr lang="uk-UA" sz="3600" dirty="0" smtClean="0"/>
              <a:t>засоби: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4103120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24936" cy="1152128"/>
          </a:xfrm>
        </p:spPr>
        <p:txBody>
          <a:bodyPr>
            <a:normAutofit/>
          </a:bodyPr>
          <a:lstStyle/>
          <a:p>
            <a:r>
              <a:rPr lang="uk-UA" sz="2700" dirty="0" smtClean="0"/>
              <a:t>Економічні засоби досліджують у </a:t>
            </a:r>
            <a:r>
              <a:rPr lang="uk-UA" sz="2700" dirty="0"/>
              <a:t>відповідності до основних напрямів економічної </a:t>
            </a:r>
            <a:r>
              <a:rPr lang="uk-UA" sz="2700" dirty="0" smtClean="0"/>
              <a:t>політики:</a:t>
            </a:r>
            <a:endParaRPr lang="uk-UA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772151"/>
              </p:ext>
            </p:extLst>
          </p:nvPr>
        </p:nvGraphicFramePr>
        <p:xfrm>
          <a:off x="251520" y="1484784"/>
          <a:ext cx="8640960" cy="49950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{B301B821-A1FF-4177-AEE7-76D212191A09}</a:tableStyleId>
              </a:tblPr>
              <a:tblGrid>
                <a:gridCol w="4244949"/>
                <a:gridCol w="4396011"/>
              </a:tblGrid>
              <a:tr h="1607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Засоби Монетарної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(грошово-кредитної)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</a:rPr>
                        <a:t>політики</a:t>
                      </a:r>
                      <a:endParaRPr lang="uk-UA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Засоби Фіскальної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dirty="0" smtClean="0">
                          <a:effectLst/>
                        </a:rPr>
                        <a:t>(бюджетно-фінансової)  політики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0224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</a:rPr>
                        <a:t>1. </a:t>
                      </a:r>
                      <a:r>
                        <a:rPr lang="uk-UA" sz="2400" b="0" dirty="0" smtClean="0">
                          <a:effectLst/>
                        </a:rPr>
                        <a:t>Операції на відкритому ринку</a:t>
                      </a:r>
                      <a:endParaRPr lang="uk-UA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uk-UA" sz="2400" b="0" dirty="0" smtClean="0"/>
                        <a:t>Структура ставок оподаткування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uk-UA" sz="2400" b="0" dirty="0" smtClean="0"/>
                        <a:t>(податкова система)</a:t>
                      </a:r>
                      <a:endParaRPr lang="uk-UA" sz="2400" b="0" dirty="0"/>
                    </a:p>
                  </a:txBody>
                  <a:tcPr marL="68580" marR="68580" marT="0" marB="0"/>
                </a:tc>
              </a:tr>
              <a:tr h="10774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</a:rPr>
                        <a:t>2. </a:t>
                      </a:r>
                      <a:r>
                        <a:rPr lang="uk-UA" sz="2400" b="0" dirty="0" smtClean="0">
                          <a:effectLst/>
                        </a:rPr>
                        <a:t>Зміна  процентної ставки</a:t>
                      </a:r>
                      <a:endParaRPr lang="uk-UA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400" b="0" dirty="0" smtClean="0"/>
                        <a:t>2. Структура урядових  видатків </a:t>
                      </a:r>
                      <a:endParaRPr lang="uk-UA" sz="2400" b="0" dirty="0"/>
                    </a:p>
                  </a:txBody>
                  <a:tcPr marL="68580" marR="68580" marT="0" marB="0"/>
                </a:tc>
              </a:tr>
              <a:tr h="12133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</a:rPr>
                        <a:t>3. </a:t>
                      </a:r>
                      <a:r>
                        <a:rPr lang="uk-UA" sz="2400" b="0" dirty="0" smtClean="0">
                          <a:effectLst/>
                        </a:rPr>
                        <a:t>Зміна резервної норми</a:t>
                      </a:r>
                      <a:endParaRPr lang="uk-UA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uk-UA" sz="2400" b="0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99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140968"/>
            <a:ext cx="8712968" cy="3450696"/>
          </a:xfrm>
        </p:spPr>
        <p:txBody>
          <a:bodyPr/>
          <a:lstStyle/>
          <a:p>
            <a:r>
              <a:rPr lang="uk-UA" dirty="0" smtClean="0"/>
              <a:t>6.1. Теорія </a:t>
            </a:r>
            <a:r>
              <a:rPr lang="uk-UA" dirty="0"/>
              <a:t>регулювання національної </a:t>
            </a:r>
            <a:r>
              <a:rPr lang="uk-UA" dirty="0" smtClean="0"/>
              <a:t>економіки.</a:t>
            </a:r>
            <a:endParaRPr lang="uk-UA" dirty="0"/>
          </a:p>
          <a:p>
            <a:r>
              <a:rPr lang="uk-UA" dirty="0" smtClean="0"/>
              <a:t>6.2. Держава </a:t>
            </a:r>
            <a:r>
              <a:rPr lang="uk-UA" dirty="0"/>
              <a:t>і ринкова </a:t>
            </a:r>
            <a:r>
              <a:rPr lang="uk-UA" dirty="0" smtClean="0"/>
              <a:t>економіка.</a:t>
            </a:r>
            <a:endParaRPr lang="uk-UA" dirty="0"/>
          </a:p>
          <a:p>
            <a:r>
              <a:rPr lang="uk-UA" dirty="0" smtClean="0"/>
              <a:t>6.3. Державне </a:t>
            </a:r>
            <a:r>
              <a:rPr lang="uk-UA" dirty="0"/>
              <a:t>регулювання економіки (ДРЕ), його сутність, цілі та </a:t>
            </a:r>
            <a:r>
              <a:rPr lang="uk-UA" dirty="0" smtClean="0"/>
              <a:t>функції.</a:t>
            </a:r>
          </a:p>
          <a:p>
            <a:r>
              <a:rPr lang="uk-UA" dirty="0" smtClean="0"/>
              <a:t>6.4</a:t>
            </a:r>
            <a:r>
              <a:rPr lang="uk-UA" dirty="0"/>
              <a:t>. Система методів державного регулювання </a:t>
            </a:r>
            <a:r>
              <a:rPr lang="uk-UA" dirty="0" smtClean="0"/>
              <a:t>економікою.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50649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/>
            </a:r>
            <a:br>
              <a:rPr lang="uk-UA" b="1" dirty="0" smtClean="0">
                <a:solidFill>
                  <a:srgbClr val="FFFF00"/>
                </a:solidFill>
              </a:rPr>
            </a:br>
            <a:r>
              <a:rPr lang="uk-UA" sz="4000" b="1" dirty="0" smtClean="0">
                <a:solidFill>
                  <a:srgbClr val="FFFF00"/>
                </a:solidFill>
              </a:rPr>
              <a:t>Тема </a:t>
            </a:r>
            <a:r>
              <a:rPr lang="uk-UA" sz="4000" b="1" dirty="0">
                <a:solidFill>
                  <a:srgbClr val="FFFF00"/>
                </a:solidFill>
              </a:rPr>
              <a:t>6. Державне регулювання національної економіки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>
                <a:solidFill>
                  <a:srgbClr val="FFFF00"/>
                </a:solidFill>
              </a:rPr>
              <a:t/>
            </a:r>
            <a:br>
              <a:rPr lang="uk-UA" b="1" dirty="0">
                <a:solidFill>
                  <a:srgbClr val="FFFF00"/>
                </a:solidFill>
              </a:rPr>
            </a:b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8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В  </a:t>
            </a:r>
            <a:r>
              <a:rPr lang="uk-UA" sz="2500" dirty="0"/>
              <a:t>масштабах  національної  економіки,  заснованої  </a:t>
            </a:r>
            <a:r>
              <a:rPr lang="uk-UA" sz="2500" dirty="0" smtClean="0"/>
              <a:t>на </a:t>
            </a:r>
            <a:r>
              <a:rPr lang="uk-UA" sz="2500" i="1" dirty="0" smtClean="0">
                <a:solidFill>
                  <a:srgbClr val="00B0F0"/>
                </a:solidFill>
              </a:rPr>
              <a:t>розподілі  </a:t>
            </a:r>
            <a:r>
              <a:rPr lang="uk-UA" sz="2500" i="1" dirty="0">
                <a:solidFill>
                  <a:srgbClr val="00B0F0"/>
                </a:solidFill>
              </a:rPr>
              <a:t>праці</a:t>
            </a:r>
            <a:r>
              <a:rPr lang="uk-UA" sz="2500" dirty="0"/>
              <a:t>,  окрема  людина </a:t>
            </a:r>
            <a:r>
              <a:rPr lang="uk-UA" sz="2500" dirty="0" smtClean="0"/>
              <a:t>не  </a:t>
            </a:r>
            <a:r>
              <a:rPr lang="uk-UA" sz="2500" dirty="0"/>
              <a:t>має  змоги  </a:t>
            </a:r>
            <a:r>
              <a:rPr lang="uk-UA" sz="2500" dirty="0" smtClean="0"/>
              <a:t>осягнути цілісність господарського процесу. Це можливо тільки за </a:t>
            </a:r>
            <a:r>
              <a:rPr lang="uk-UA" sz="2500" dirty="0"/>
              <a:t>допомогою заходів </a:t>
            </a:r>
            <a:r>
              <a:rPr lang="uk-UA" sz="2500" dirty="0" smtClean="0"/>
              <a:t>економічної політики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 </a:t>
            </a:r>
            <a:r>
              <a:rPr lang="uk-UA" sz="25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політика </a:t>
            </a:r>
            <a:r>
              <a:rPr lang="uk-UA" sz="2500" dirty="0"/>
              <a:t>– це сформовані на основі економічної теорії </a:t>
            </a:r>
            <a:r>
              <a:rPr lang="uk-UA" sz="2500" dirty="0" smtClean="0"/>
              <a:t>уявлення </a:t>
            </a:r>
            <a:r>
              <a:rPr lang="uk-UA" sz="2500" dirty="0"/>
              <a:t>щодо макроекономічних цілей та засобів їх </a:t>
            </a:r>
            <a:r>
              <a:rPr lang="uk-UA" sz="2500" dirty="0" smtClean="0"/>
              <a:t>досягнення.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Впровадження заходів економічної політики передбачає наявність </a:t>
            </a:r>
            <a:r>
              <a:rPr lang="uk-UA" sz="2500" dirty="0"/>
              <a:t>як  </a:t>
            </a:r>
            <a:r>
              <a:rPr lang="uk-UA" sz="2500" dirty="0" smtClean="0"/>
              <a:t>прямих -  </a:t>
            </a:r>
            <a:r>
              <a:rPr lang="uk-UA" sz="25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передбачуваних  наслідків</a:t>
            </a:r>
            <a:r>
              <a:rPr lang="uk-UA" sz="2500" dirty="0" smtClean="0"/>
              <a:t>,  </a:t>
            </a:r>
            <a:r>
              <a:rPr lang="uk-UA" sz="2500" dirty="0"/>
              <a:t>так  і  </a:t>
            </a:r>
            <a:r>
              <a:rPr lang="uk-UA" sz="2500" dirty="0" smtClean="0"/>
              <a:t>побічних -  </a:t>
            </a:r>
            <a:r>
              <a:rPr lang="uk-UA" sz="25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непередбачуваних наслідків</a:t>
            </a:r>
            <a:r>
              <a:rPr lang="uk-UA" sz="2500" dirty="0" smtClean="0"/>
              <a:t>.  </a:t>
            </a:r>
            <a:r>
              <a:rPr lang="uk-UA" sz="2500" dirty="0"/>
              <a:t>Властивість  економічної  політики  породжувати  непередбачувані </a:t>
            </a:r>
            <a:r>
              <a:rPr lang="uk-UA" sz="2500" dirty="0" smtClean="0"/>
              <a:t>ефекти </a:t>
            </a:r>
            <a:r>
              <a:rPr lang="uk-UA" sz="2500" dirty="0"/>
              <a:t>на додаток до тих, досягнення яких було її метою, називають </a:t>
            </a:r>
            <a:r>
              <a:rPr lang="uk-UA" sz="25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законом непередбачуваних  наслідків</a:t>
            </a:r>
            <a:r>
              <a:rPr lang="uk-UA" sz="25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500" dirty="0" smtClean="0"/>
              <a:t>Для мінімізації небажаних ефектів впровадження заходів  економічної політики вимагає </a:t>
            </a:r>
            <a:r>
              <a:rPr lang="uk-UA" sz="2500" i="1" dirty="0" smtClean="0">
                <a:solidFill>
                  <a:srgbClr val="00B0F0"/>
                </a:solidFill>
              </a:rPr>
              <a:t>всебічного вивчення проблеми</a:t>
            </a:r>
            <a:r>
              <a:rPr lang="uk-UA" sz="2500" dirty="0" smtClean="0"/>
              <a:t>, а не  </a:t>
            </a:r>
            <a:r>
              <a:rPr lang="uk-UA" sz="2500" dirty="0"/>
              <a:t>тільки  її  </a:t>
            </a:r>
            <a:r>
              <a:rPr lang="uk-UA" sz="2500" dirty="0" smtClean="0"/>
              <a:t>окремих  складових.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1252728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</a:t>
            </a:r>
            <a:r>
              <a:rPr lang="uk-UA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Теорія регулювання національної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406794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7" cy="482453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3200" dirty="0"/>
              <a:t>Регулювання господарського життя до виникнення економічної науки;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Меркантилізм</a:t>
            </a:r>
            <a:r>
              <a:rPr lang="uk-UA" sz="3200" dirty="0"/>
              <a:t> (Х</a:t>
            </a:r>
            <a:r>
              <a:rPr lang="en-US" sz="3200" dirty="0"/>
              <a:t>V – </a:t>
            </a:r>
            <a:r>
              <a:rPr lang="uk-UA" sz="3200" dirty="0"/>
              <a:t>Х</a:t>
            </a:r>
            <a:r>
              <a:rPr lang="en-US" sz="3200" dirty="0"/>
              <a:t>V</a:t>
            </a:r>
            <a:r>
              <a:rPr lang="uk-UA" sz="3200" dirty="0"/>
              <a:t>ІІІ</a:t>
            </a:r>
            <a:r>
              <a:rPr lang="en-US" sz="3200" dirty="0" err="1"/>
              <a:t>ст</a:t>
            </a:r>
            <a:r>
              <a:rPr lang="en-US" sz="3200" dirty="0"/>
              <a:t>.</a:t>
            </a:r>
            <a:r>
              <a:rPr lang="uk-UA" sz="3200" dirty="0"/>
              <a:t>) , як перша спроба рекомендацій у галузі економічної політики;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3200" dirty="0"/>
              <a:t>Принцип </a:t>
            </a:r>
            <a:r>
              <a:rPr lang="uk-UA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fr-FR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laiss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faire</a:t>
            </a:r>
            <a:r>
              <a:rPr lang="uk-UA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класичної</a:t>
            </a:r>
            <a:r>
              <a:rPr lang="uk-UA" sz="3200" dirty="0"/>
              <a:t> (др. пол. Х</a:t>
            </a:r>
            <a:r>
              <a:rPr lang="en-US" sz="3200" dirty="0"/>
              <a:t>VIII  </a:t>
            </a:r>
            <a:r>
              <a:rPr lang="uk-UA" sz="3200" dirty="0"/>
              <a:t>– 70-і рр. ХІХ ст.) </a:t>
            </a:r>
            <a:r>
              <a:rPr lang="uk-UA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неокласичної </a:t>
            </a:r>
            <a:r>
              <a:rPr lang="uk-UA" sz="3200" dirty="0"/>
              <a:t>(70-90-і рр. ХІХ – 30-і рр. </a:t>
            </a:r>
            <a:r>
              <a:rPr lang="uk-UA" sz="3200" dirty="0" err="1"/>
              <a:t>ХХст</a:t>
            </a:r>
            <a:r>
              <a:rPr lang="uk-UA" sz="3200" dirty="0"/>
              <a:t>.) економічної теорії;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uk-UA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Кейнсіанство</a:t>
            </a:r>
            <a:r>
              <a:rPr lang="uk-UA" sz="3200" dirty="0"/>
              <a:t>, як концепція активної ролі держави в регулюванні економічних процесів;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3200" dirty="0"/>
              <a:t>Сучасні </a:t>
            </a:r>
            <a:r>
              <a:rPr lang="uk-UA" sz="32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неоліберальні концепції </a:t>
            </a:r>
            <a:r>
              <a:rPr lang="uk-UA" sz="3200" dirty="0"/>
              <a:t>регулювання ринку: </a:t>
            </a:r>
            <a:r>
              <a:rPr lang="uk-UA" sz="3200" dirty="0" err="1"/>
              <a:t>монетаризм</a:t>
            </a:r>
            <a:r>
              <a:rPr lang="uk-UA" sz="3200" dirty="0"/>
              <a:t>, теорія «економіки пропозиції», теорія раціональних очікувань тощо.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/>
              <a:t>Основні історичні етапи розвитку теорії регулювання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218474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Кожне суспільство має вирішити три фундаментальні проблеми: </a:t>
            </a:r>
            <a:endParaRPr lang="uk-UA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виробляти </a:t>
            </a:r>
            <a:r>
              <a:rPr lang="uk-UA" dirty="0"/>
              <a:t>(які товари і послуги та в якій кількості</a:t>
            </a:r>
            <a:r>
              <a:rPr lang="uk-UA" dirty="0" smtClean="0"/>
              <a:t>)?;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виробляти </a:t>
            </a:r>
            <a:r>
              <a:rPr lang="uk-UA" dirty="0"/>
              <a:t>(за допомогою яких обмежених ресурсів і технологічних засобів)?; </a:t>
            </a:r>
            <a:endParaRPr lang="uk-UA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кого виробляти </a:t>
            </a:r>
            <a:r>
              <a:rPr lang="uk-UA" dirty="0"/>
              <a:t>ці товари (хто їх споживатиме</a:t>
            </a:r>
            <a:r>
              <a:rPr lang="uk-UA" dirty="0" smtClean="0"/>
              <a:t>)?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Для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ринкової форми</a:t>
            </a:r>
            <a:r>
              <a:rPr lang="uk-UA" dirty="0"/>
              <a:t> розподілу обмежених ресурсів характерний механізм ринкового </a:t>
            </a:r>
            <a:r>
              <a:rPr lang="uk-UA" dirty="0" smtClean="0"/>
              <a:t>саморегулювання, що функціонує </a:t>
            </a:r>
            <a:r>
              <a:rPr lang="uk-UA" dirty="0"/>
              <a:t>на </a:t>
            </a:r>
            <a:r>
              <a:rPr lang="uk-UA" dirty="0" smtClean="0"/>
              <a:t>основі взаємодії </a:t>
            </a:r>
            <a:r>
              <a:rPr lang="uk-UA" i="1" dirty="0">
                <a:solidFill>
                  <a:srgbClr val="00B0F0"/>
                </a:solidFill>
              </a:rPr>
              <a:t>ринкової</a:t>
            </a:r>
            <a:r>
              <a:rPr lang="uk-UA" i="1" dirty="0" smtClean="0">
                <a:solidFill>
                  <a:srgbClr val="00B0F0"/>
                </a:solidFill>
              </a:rPr>
              <a:t> ціни</a:t>
            </a:r>
            <a:r>
              <a:rPr lang="uk-UA" i="1" dirty="0">
                <a:solidFill>
                  <a:srgbClr val="00B0F0"/>
                </a:solidFill>
              </a:rPr>
              <a:t>, співвідношення попиту та пропозиції, </a:t>
            </a:r>
            <a:r>
              <a:rPr lang="uk-UA" i="1" dirty="0" smtClean="0">
                <a:solidFill>
                  <a:srgbClr val="00B0F0"/>
                </a:solidFill>
              </a:rPr>
              <a:t>конкуренції.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Однак механізм ринкового саморегулювання забезпечує ефективний розподіл ресурсів тільки за певних ідеальних </a:t>
            </a:r>
            <a:r>
              <a:rPr lang="uk-UA" dirty="0" smtClean="0"/>
              <a:t>умов (Парето-ефективність). Економіка рідко функціонує у таких ідеальних умовах: наявні вади ринку.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Вади ринку </a:t>
            </a:r>
            <a:r>
              <a:rPr lang="uk-UA" dirty="0"/>
              <a:t>виникають унаслідок </a:t>
            </a:r>
            <a:r>
              <a:rPr lang="uk-UA" i="1" dirty="0">
                <a:solidFill>
                  <a:srgbClr val="00B0F0"/>
                </a:solidFill>
              </a:rPr>
              <a:t>неспроможності конкуренції; неспроможності ринку забезпечувати людей суспільними товарами; зовнішніх ефектів; неповноти ринків; недосконалості інформації; економічної </a:t>
            </a:r>
            <a:r>
              <a:rPr lang="uk-UA" i="1" dirty="0" smtClean="0">
                <a:solidFill>
                  <a:srgbClr val="00B0F0"/>
                </a:solidFill>
              </a:rPr>
              <a:t>нестабільності.</a:t>
            </a:r>
            <a:endParaRPr lang="uk-UA" i="1" dirty="0">
              <a:solidFill>
                <a:srgbClr val="00B0F0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059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340768"/>
            <a:ext cx="9001000" cy="551723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неспроможність </a:t>
            </a:r>
            <a:r>
              <a:rPr lang="uk-UA" sz="3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конкуренції; </a:t>
            </a:r>
            <a:endParaRPr lang="uk-UA" sz="3400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неспроможність </a:t>
            </a:r>
            <a:r>
              <a:rPr lang="uk-UA" sz="3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ринку забезпечувати людей суспільними товарами</a:t>
            </a: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зовнішні ефекти;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неповнота </a:t>
            </a:r>
            <a:r>
              <a:rPr lang="uk-UA" sz="3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ринків; </a:t>
            </a:r>
            <a:endParaRPr lang="uk-UA" sz="3400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недосконалість </a:t>
            </a:r>
            <a:r>
              <a:rPr lang="uk-UA" sz="3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інформації; </a:t>
            </a:r>
            <a:endParaRPr lang="uk-UA" sz="3400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3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 нестабільність</a:t>
            </a:r>
          </a:p>
          <a:p>
            <a:pPr marL="0" indent="0">
              <a:buNone/>
            </a:pPr>
            <a:r>
              <a:rPr lang="uk-UA" sz="3400" dirty="0">
                <a:solidFill>
                  <a:srgbClr val="0070C0"/>
                </a:solidFill>
              </a:rPr>
              <a:t>Наявність вад ринкового саморегулювання зумовлює необхідність державного регулювання економіки. </a:t>
            </a:r>
          </a:p>
          <a:p>
            <a:pPr marL="0" indent="0">
              <a:buNone/>
            </a:pPr>
            <a:r>
              <a:rPr lang="uk-UA" sz="3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Міра державного втручання </a:t>
            </a:r>
            <a:r>
              <a:rPr lang="uk-UA" sz="3400" dirty="0"/>
              <a:t>в економіку </a:t>
            </a:r>
            <a:r>
              <a:rPr lang="uk-UA" sz="3400" dirty="0" smtClean="0"/>
              <a:t>залежить </a:t>
            </a:r>
            <a:r>
              <a:rPr lang="uk-UA" sz="3400" dirty="0"/>
              <a:t>від багатьох причин: історичних, політичних, </a:t>
            </a:r>
            <a:r>
              <a:rPr lang="uk-UA" sz="3400" dirty="0" smtClean="0"/>
              <a:t>ідеологічних тощо. </a:t>
            </a:r>
          </a:p>
          <a:p>
            <a:pPr marL="0" indent="0">
              <a:buNone/>
            </a:pPr>
            <a:r>
              <a:rPr lang="uk-UA" sz="3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Сучасна економіка </a:t>
            </a:r>
            <a:r>
              <a:rPr lang="uk-UA" sz="3400" dirty="0"/>
              <a:t>— це </a:t>
            </a:r>
            <a:r>
              <a:rPr lang="uk-UA" sz="3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змішана економіка</a:t>
            </a:r>
            <a:r>
              <a:rPr lang="uk-UA" sz="3400" i="1" dirty="0"/>
              <a:t>,</a:t>
            </a:r>
            <a:r>
              <a:rPr lang="uk-UA" sz="3400" dirty="0"/>
              <a:t> </a:t>
            </a:r>
            <a:r>
              <a:rPr lang="uk-UA" sz="3400" dirty="0" smtClean="0"/>
              <a:t>що </a:t>
            </a:r>
            <a:r>
              <a:rPr lang="uk-UA" sz="3400" dirty="0"/>
              <a:t>функціонує на </a:t>
            </a:r>
            <a:r>
              <a:rPr lang="uk-UA" sz="3400" dirty="0" smtClean="0"/>
              <a:t>основі </a:t>
            </a:r>
            <a:r>
              <a:rPr lang="uk-UA" sz="3400" dirty="0"/>
              <a:t>поєднання механізмів </a:t>
            </a:r>
            <a:r>
              <a:rPr lang="uk-UA" sz="3400" dirty="0" smtClean="0"/>
              <a:t>ринкової саморегуляції та державного регулювання.</a:t>
            </a:r>
            <a:endParaRPr lang="uk-UA" sz="34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uk-UA" sz="3200" b="1" dirty="0"/>
              <a:t>Вади ринку</a:t>
            </a:r>
          </a:p>
        </p:txBody>
      </p:sp>
    </p:spTree>
    <p:extLst>
      <p:ext uri="{BB962C8B-B14F-4D97-AF65-F5344CB8AC3E}">
        <p14:creationId xmlns:p14="http://schemas.microsoft.com/office/powerpoint/2010/main" val="568757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uk-UA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6.2. Держава і ринкова економіка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Держава виконує такі функції: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 </a:t>
            </a:r>
            <a:r>
              <a:rPr lang="uk-UA" i="1" dirty="0"/>
              <a:t>функція </a:t>
            </a:r>
            <a:r>
              <a:rPr lang="uk-UA" i="1" dirty="0" smtClean="0"/>
              <a:t>держави: </a:t>
            </a:r>
            <a:r>
              <a:rPr lang="uk-UA" dirty="0" smtClean="0"/>
              <a:t>забезпечення </a:t>
            </a:r>
            <a:r>
              <a:rPr lang="uk-UA" dirty="0"/>
              <a:t>цілісності </a:t>
            </a:r>
            <a:r>
              <a:rPr lang="uk-UA" dirty="0" smtClean="0"/>
              <a:t>та безпеки суспільства</a:t>
            </a:r>
            <a:r>
              <a:rPr lang="uk-UA" dirty="0"/>
              <a:t>, формою якого є ця держава, </a:t>
            </a:r>
            <a:r>
              <a:rPr lang="uk-UA" dirty="0" smtClean="0"/>
              <a:t>створення умов </a:t>
            </a:r>
            <a:r>
              <a:rPr lang="uk-UA" dirty="0"/>
              <a:t>для </a:t>
            </a:r>
            <a:r>
              <a:rPr lang="uk-UA" dirty="0" smtClean="0"/>
              <a:t>стійкого </a:t>
            </a:r>
            <a:r>
              <a:rPr lang="uk-UA" dirty="0"/>
              <a:t>та гармонійного його </a:t>
            </a:r>
            <a:r>
              <a:rPr lang="uk-UA" dirty="0" smtClean="0"/>
              <a:t>розвитку.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Соціальна </a:t>
            </a:r>
            <a:r>
              <a:rPr lang="uk-UA" i="1" dirty="0"/>
              <a:t>функція </a:t>
            </a:r>
            <a:r>
              <a:rPr lang="uk-UA" i="1" dirty="0" smtClean="0"/>
              <a:t>держави: </a:t>
            </a:r>
            <a:r>
              <a:rPr lang="uk-UA" dirty="0" smtClean="0"/>
              <a:t>забезпечення </a:t>
            </a:r>
            <a:r>
              <a:rPr lang="uk-UA" dirty="0"/>
              <a:t>на всій території країни прав і свобод кожної людини і громадянина</a:t>
            </a:r>
            <a:r>
              <a:rPr lang="uk-UA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Міжнародна </a:t>
            </a:r>
            <a:r>
              <a:rPr lang="uk-UA" i="1" dirty="0" smtClean="0"/>
              <a:t>функція держави:  </a:t>
            </a:r>
            <a:r>
              <a:rPr lang="uk-UA" dirty="0" smtClean="0"/>
              <a:t>підтримання свободи</a:t>
            </a:r>
            <a:r>
              <a:rPr lang="uk-UA" dirty="0"/>
              <a:t>, суверенітету та історичного існування </a:t>
            </a:r>
            <a:r>
              <a:rPr lang="uk-UA" dirty="0" smtClean="0"/>
              <a:t>народу України у світовому співтоваристві.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</a:t>
            </a:r>
            <a:r>
              <a:rPr lang="uk-UA" i="1" dirty="0"/>
              <a:t> функція </a:t>
            </a:r>
            <a:r>
              <a:rPr lang="uk-UA" i="1" dirty="0" smtClean="0"/>
              <a:t>держави: </a:t>
            </a:r>
            <a:r>
              <a:rPr lang="uk-UA" dirty="0" smtClean="0"/>
              <a:t>створення передумов </a:t>
            </a:r>
            <a:r>
              <a:rPr lang="uk-UA" dirty="0"/>
              <a:t>для </a:t>
            </a:r>
            <a:r>
              <a:rPr lang="uk-UA" dirty="0" smtClean="0"/>
              <a:t>ефективного економічного  розвитку українського суспільства</a:t>
            </a:r>
            <a:r>
              <a:rPr lang="uk-UA" dirty="0"/>
              <a:t>.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015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7" cy="5112568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	</a:t>
            </a:r>
            <a:r>
              <a:rPr lang="uk-UA" dirty="0" smtClean="0"/>
              <a:t>І</a:t>
            </a:r>
            <a:r>
              <a:rPr lang="uk-UA" dirty="0"/>
              <a:t>. Функції, що мають на меті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підтримати і полегшити </a:t>
            </a:r>
            <a:r>
              <a:rPr lang="uk-UA" dirty="0"/>
              <a:t>функціонування ринкової системи: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забезпечення правової бази та сприятливої суспільної атмосфери;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захист конкуренції;</a:t>
            </a:r>
          </a:p>
          <a:p>
            <a:pPr marL="0" indent="0">
              <a:buNone/>
            </a:pPr>
            <a:r>
              <a:rPr lang="uk-UA" dirty="0" smtClean="0"/>
              <a:t>	ІІ</a:t>
            </a:r>
            <a:r>
              <a:rPr lang="uk-UA" dirty="0"/>
              <a:t>. Функції, що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підсилюють і модифікують </a:t>
            </a:r>
            <a:r>
              <a:rPr lang="uk-UA" dirty="0"/>
              <a:t>функціонування ринкової системи: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перерозподіл доходу й багатства;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коригування розподілу ресурсів з метою зміни структури національного продукту;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стабілізація економіки (рівень зайнятості та інфляції) та забезпечення економічного зростання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uk-UA" dirty="0" smtClean="0"/>
              <a:t>Економічні функції держави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7358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1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Об’єктивна </a:t>
            </a: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необхідність  </a:t>
            </a:r>
            <a:r>
              <a:rPr lang="uk-UA" dirty="0"/>
              <a:t>ДРЕ обумовлена</a:t>
            </a:r>
            <a:r>
              <a:rPr lang="uk-UA" dirty="0" smtClean="0"/>
              <a:t>:</a:t>
            </a:r>
            <a:endParaRPr lang="uk-UA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а) узгодженням різнопланових інтересів суб’єктів економічної діяльності;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б) забезпеченням ефективності функціонування ринкового механізму;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в) модифікацією ринкового механізму з метою усунення його вад;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г) захистом національних інтересів на зовнішніх ринках</a:t>
            </a:r>
            <a:r>
              <a:rPr lang="uk-UA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Державне управління економікою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uk-UA" i="1" dirty="0" smtClean="0"/>
              <a:t> </a:t>
            </a:r>
            <a:r>
              <a:rPr lang="uk-UA" dirty="0"/>
              <a:t>це організуючий і регулюючий вплив держави на економічну діяльність суб’єктів ринку з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метою</a:t>
            </a:r>
            <a:r>
              <a:rPr lang="uk-UA" dirty="0"/>
              <a:t> </a:t>
            </a:r>
            <a:r>
              <a:rPr lang="uk-UA" dirty="0" smtClean="0"/>
              <a:t>підвищення її ефективності</a:t>
            </a:r>
            <a:r>
              <a:rPr lang="uk-UA" dirty="0"/>
              <a:t>. Основ­ними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функціями управління </a:t>
            </a:r>
            <a:r>
              <a:rPr lang="uk-UA" dirty="0"/>
              <a:t>є: організація, планування, регулювання, кадрове забезпечення, контроль.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/>
          </a:p>
          <a:p>
            <a:pPr marL="0" indent="0">
              <a:buNone/>
            </a:pPr>
            <a:endParaRPr lang="uk-UA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08112"/>
          </a:xfrm>
        </p:spPr>
        <p:txBody>
          <a:bodyPr>
            <a:noAutofit/>
          </a:bodyPr>
          <a:lstStyle/>
          <a:p>
            <a:r>
              <a:rPr lang="uk-UA" sz="3600" dirty="0" smtClean="0">
                <a:solidFill>
                  <a:srgbClr val="FFFF00"/>
                </a:solidFill>
              </a:rPr>
              <a:t/>
            </a:r>
            <a:br>
              <a:rPr lang="uk-UA" sz="3600" dirty="0" smtClean="0">
                <a:solidFill>
                  <a:srgbClr val="FFFF00"/>
                </a:solidFill>
              </a:rPr>
            </a:br>
            <a:r>
              <a:rPr lang="uk-UA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6.3. Державне регулювання економіки (ДРЕ), його сутність, цілі та функції</a:t>
            </a:r>
            <a:br>
              <a:rPr lang="uk-UA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2990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1303</TotalTime>
  <Words>752</Words>
  <Application>Microsoft Office PowerPoint</Application>
  <PresentationFormat>Экран (4:3)</PresentationFormat>
  <Paragraphs>83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НАЦІОНАЛЬНА ЕКОНОМІКА</vt:lpstr>
      <vt:lpstr>  Тема 6. Державне регулювання національної економіки  </vt:lpstr>
      <vt:lpstr>6.1. Теорія регулювання національної економіки</vt:lpstr>
      <vt:lpstr>Основні історичні етапи розвитку теорії регулювання економіки</vt:lpstr>
      <vt:lpstr>Презентация PowerPoint</vt:lpstr>
      <vt:lpstr>Вади ринку</vt:lpstr>
      <vt:lpstr>6.2. Держава і ринкова економіка</vt:lpstr>
      <vt:lpstr>Економічні функції держави</vt:lpstr>
      <vt:lpstr> 6.3. Державне регулювання економіки (ДРЕ), його сутність, цілі та функції </vt:lpstr>
      <vt:lpstr>Презентация PowerPoint</vt:lpstr>
      <vt:lpstr> 6.4. Система методів державного регулювання економікою </vt:lpstr>
      <vt:lpstr>Традиційно адміністративні засоби:</vt:lpstr>
      <vt:lpstr>Економічні засоби досліджують у відповідності до основних напрямів економічної політики: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ЕКОНОМІКА</dc:title>
  <dc:creator>Юрій У</dc:creator>
  <cp:lastModifiedBy>Юрій У</cp:lastModifiedBy>
  <cp:revision>104</cp:revision>
  <dcterms:created xsi:type="dcterms:W3CDTF">2024-02-06T12:37:37Z</dcterms:created>
  <dcterms:modified xsi:type="dcterms:W3CDTF">2024-04-15T08:23:05Z</dcterms:modified>
</cp:coreProperties>
</file>