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3">
  <p:sldMasterIdLst>
    <p:sldMasterId id="2147483660" r:id="rId1"/>
  </p:sldMasterIdLst>
  <p:notesMasterIdLst>
    <p:notesMasterId r:id="rId34"/>
  </p:notesMasterIdLst>
  <p:sldIdLst>
    <p:sldId id="256" r:id="rId2"/>
    <p:sldId id="257" r:id="rId3"/>
    <p:sldId id="352" r:id="rId4"/>
    <p:sldId id="330" r:id="rId5"/>
    <p:sldId id="351" r:id="rId6"/>
    <p:sldId id="353" r:id="rId7"/>
    <p:sldId id="354" r:id="rId8"/>
    <p:sldId id="355" r:id="rId9"/>
    <p:sldId id="356" r:id="rId10"/>
    <p:sldId id="359" r:id="rId11"/>
    <p:sldId id="358" r:id="rId12"/>
    <p:sldId id="360" r:id="rId13"/>
    <p:sldId id="362" r:id="rId14"/>
    <p:sldId id="361" r:id="rId15"/>
    <p:sldId id="364" r:id="rId16"/>
    <p:sldId id="366" r:id="rId17"/>
    <p:sldId id="367" r:id="rId18"/>
    <p:sldId id="368" r:id="rId19"/>
    <p:sldId id="369" r:id="rId20"/>
    <p:sldId id="370" r:id="rId21"/>
    <p:sldId id="371" r:id="rId22"/>
    <p:sldId id="372" r:id="rId23"/>
    <p:sldId id="373" r:id="rId24"/>
    <p:sldId id="374" r:id="rId25"/>
    <p:sldId id="379" r:id="rId26"/>
    <p:sldId id="380" r:id="rId27"/>
    <p:sldId id="381" r:id="rId28"/>
    <p:sldId id="382" r:id="rId29"/>
    <p:sldId id="375" r:id="rId30"/>
    <p:sldId id="376" r:id="rId31"/>
    <p:sldId id="377" r:id="rId32"/>
    <p:sldId id="378" r:id="rId3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53" autoAdjust="0"/>
    <p:restoredTop sz="94767" autoAdjust="0"/>
  </p:normalViewPr>
  <p:slideViewPr>
    <p:cSldViewPr>
      <p:cViewPr varScale="1">
        <p:scale>
          <a:sx n="65" d="100"/>
          <a:sy n="65" d="100"/>
        </p:scale>
        <p:origin x="588" y="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5CDD79-D746-42CA-A273-CF0412A44962}" type="datetimeFigureOut">
              <a:rPr lang="ru-RU" smtClean="0"/>
              <a:t>01.12.2016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97F1605-7DC7-42C8-9602-0E1C1244E86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09573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01.12.2016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01.12.2016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01.12.2016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01.12.2016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01.12.2016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01.12.2016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01.12.2016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01.12.2016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gif"/><Relationship Id="rId3" Type="http://schemas.openxmlformats.org/officeDocument/2006/relationships/image" Target="../media/image14.gif"/><Relationship Id="rId7" Type="http://schemas.openxmlformats.org/officeDocument/2006/relationships/image" Target="../media/image18.gif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gif"/><Relationship Id="rId5" Type="http://schemas.openxmlformats.org/officeDocument/2006/relationships/image" Target="../media/image16.png"/><Relationship Id="rId4" Type="http://schemas.openxmlformats.org/officeDocument/2006/relationships/image" Target="../media/image15.png"/><Relationship Id="rId9" Type="http://schemas.openxmlformats.org/officeDocument/2006/relationships/image" Target="../media/image20.gif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28.png"/><Relationship Id="rId7" Type="http://schemas.openxmlformats.org/officeDocument/2006/relationships/image" Target="../media/image32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://www.w3schools.com/tags/ref_attributes.asp" TargetMode="Externa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1844824"/>
            <a:ext cx="7851648" cy="1828800"/>
          </a:xfrm>
        </p:spPr>
        <p:txBody>
          <a:bodyPr>
            <a:noAutofit/>
          </a:bodyPr>
          <a:lstStyle/>
          <a:p>
            <a:pPr algn="ctr"/>
            <a:r>
              <a:rPr lang="ru-RU" sz="9600" dirty="0">
                <a:solidFill>
                  <a:srgbClr val="FFFF00"/>
                </a:solidFill>
              </a:rPr>
              <a:t>Тем</a:t>
            </a:r>
            <a:r>
              <a:rPr lang="uk-UA" sz="9600" dirty="0">
                <a:solidFill>
                  <a:srgbClr val="FFFF00"/>
                </a:solidFill>
              </a:rPr>
              <a:t>а</a:t>
            </a:r>
            <a:r>
              <a:rPr lang="ru-RU" sz="9600" dirty="0">
                <a:solidFill>
                  <a:srgbClr val="FFFF00"/>
                </a:solidFill>
              </a:rPr>
              <a:t>. </a:t>
            </a:r>
            <a:r>
              <a:rPr lang="en-US" sz="9600" dirty="0">
                <a:solidFill>
                  <a:srgbClr val="FFFF00"/>
                </a:solidFill>
              </a:rPr>
              <a:t>HTML5</a:t>
            </a:r>
            <a:endParaRPr lang="uk-UA" sz="9600" dirty="0">
              <a:solidFill>
                <a:schemeClr val="tx1"/>
              </a:solidFill>
            </a:endParaRPr>
          </a:p>
        </p:txBody>
      </p:sp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>
          <a:xfrm>
            <a:off x="1043608" y="4941168"/>
            <a:ext cx="7854696" cy="1752600"/>
          </a:xfrm>
        </p:spPr>
        <p:txBody>
          <a:bodyPr>
            <a:normAutofit lnSpcReduction="10000"/>
          </a:bodyPr>
          <a:lstStyle/>
          <a:p>
            <a:r>
              <a:rPr lang="ru-RU" i="1" dirty="0"/>
              <a:t>Морозов </a:t>
            </a:r>
            <a:r>
              <a:rPr lang="ru-RU" i="1" dirty="0" err="1"/>
              <a:t>Андр</a:t>
            </a:r>
            <a:r>
              <a:rPr lang="uk-UA" i="1" dirty="0" err="1"/>
              <a:t>ій</a:t>
            </a:r>
            <a:r>
              <a:rPr lang="uk-UA" i="1" dirty="0"/>
              <a:t> Васильович, </a:t>
            </a:r>
          </a:p>
          <a:p>
            <a:r>
              <a:rPr lang="uk-UA" i="1" dirty="0" err="1"/>
              <a:t>к.т.н</a:t>
            </a:r>
            <a:r>
              <a:rPr lang="uk-UA" i="1" dirty="0"/>
              <a:t>, доц., </a:t>
            </a:r>
          </a:p>
          <a:p>
            <a:r>
              <a:rPr lang="uk-UA" i="1" dirty="0"/>
              <a:t>декан факультету інформаційно-</a:t>
            </a:r>
            <a:r>
              <a:rPr lang="uk-UA" i="1" dirty="0" err="1"/>
              <a:t>комп</a:t>
            </a:r>
            <a:r>
              <a:rPr lang="en-US" i="1" dirty="0"/>
              <a:t>’</a:t>
            </a:r>
            <a:r>
              <a:rPr lang="uk-UA" i="1" dirty="0" err="1"/>
              <a:t>ютерних</a:t>
            </a:r>
            <a:r>
              <a:rPr lang="uk-UA" i="1" dirty="0"/>
              <a:t> технологій ЖДТУ</a:t>
            </a:r>
            <a:endParaRPr lang="ru-RU" i="1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-27384"/>
            <a:ext cx="9180512" cy="107721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>
                <a:solidFill>
                  <a:srgbClr val="C00000"/>
                </a:solidFill>
              </a:rPr>
              <a:t>7. </a:t>
            </a:r>
            <a:r>
              <a:rPr lang="ru-RU" sz="3200" b="1" dirty="0" err="1">
                <a:solidFill>
                  <a:srgbClr val="C00000"/>
                </a:solidFill>
              </a:rPr>
              <a:t>Зміна</a:t>
            </a:r>
            <a:r>
              <a:rPr lang="ru-RU" sz="3200" b="1" dirty="0">
                <a:solidFill>
                  <a:srgbClr val="C00000"/>
                </a:solidFill>
              </a:rPr>
              <a:t> </a:t>
            </a:r>
            <a:r>
              <a:rPr lang="uk-UA" sz="3200" b="1" dirty="0">
                <a:solidFill>
                  <a:srgbClr val="C00000"/>
                </a:solidFill>
              </a:rPr>
              <a:t>семантики тегів</a:t>
            </a:r>
            <a:endParaRPr lang="en-US" sz="3200" b="1" dirty="0">
              <a:solidFill>
                <a:srgbClr val="C00000"/>
              </a:solidFill>
            </a:endParaRPr>
          </a:p>
          <a:p>
            <a:pPr algn="ctr"/>
            <a:r>
              <a:rPr lang="uk-UA" sz="3200" b="1" dirty="0">
                <a:solidFill>
                  <a:srgbClr val="C00000"/>
                </a:solidFill>
              </a:rPr>
              <a:t>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7504" y="761791"/>
            <a:ext cx="8964488" cy="65556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b="1" dirty="0">
                <a:solidFill>
                  <a:schemeClr val="accent1">
                    <a:lumMod val="75000"/>
                  </a:schemeClr>
                </a:solidFill>
              </a:rPr>
              <a:t>b</a:t>
            </a:r>
            <a:r>
              <a:rPr lang="en-US" sz="2800" dirty="0"/>
              <a:t> </a:t>
            </a:r>
            <a:r>
              <a:rPr lang="en-US" sz="2800" dirty="0">
                <a:sym typeface="Symbol" panose="05050102010706020507" pitchFamily="18" charset="2"/>
              </a:rPr>
              <a:t> </a:t>
            </a:r>
            <a:r>
              <a:rPr lang="uk-UA" sz="2800" dirty="0">
                <a:sym typeface="Symbol" panose="05050102010706020507" pitchFamily="18" charset="2"/>
              </a:rPr>
              <a:t>виділення тексту для</a:t>
            </a:r>
            <a:r>
              <a:rPr lang="en-US" sz="2800" dirty="0">
                <a:sym typeface="Symbol" panose="05050102010706020507" pitchFamily="18" charset="2"/>
              </a:rPr>
              <a:t> </a:t>
            </a:r>
            <a:r>
              <a:rPr lang="ru-RU" sz="2800" dirty="0">
                <a:sym typeface="Symbol" panose="05050102010706020507" pitchFamily="18" charset="2"/>
              </a:rPr>
              <a:t>а</a:t>
            </a:r>
            <a:r>
              <a:rPr lang="uk-UA" sz="2800" dirty="0" err="1">
                <a:sym typeface="Symbol" panose="05050102010706020507" pitchFamily="18" charset="2"/>
              </a:rPr>
              <a:t>кцентування</a:t>
            </a:r>
            <a:r>
              <a:rPr lang="uk-UA" sz="2800" dirty="0">
                <a:sym typeface="Symbol" panose="05050102010706020507" pitchFamily="18" charset="2"/>
              </a:rPr>
              <a:t> уваги</a:t>
            </a:r>
            <a:br>
              <a:rPr lang="uk-UA" sz="2800" dirty="0">
                <a:sym typeface="Symbol" panose="05050102010706020507" pitchFamily="18" charset="2"/>
              </a:rPr>
            </a:br>
            <a:r>
              <a:rPr lang="uk-UA" sz="2800" dirty="0">
                <a:sym typeface="Symbol" panose="05050102010706020507" pitchFamily="18" charset="2"/>
              </a:rPr>
              <a:t>         читача без змістовного акценту</a:t>
            </a:r>
            <a:br>
              <a:rPr lang="uk-UA" sz="2800" dirty="0">
                <a:sym typeface="Symbol" panose="05050102010706020507" pitchFamily="18" charset="2"/>
              </a:rPr>
            </a:br>
            <a:r>
              <a:rPr lang="ru-RU" sz="2800" b="1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&lt;</a:t>
            </a:r>
            <a:r>
              <a:rPr lang="en-US" sz="2800" b="1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</a:t>
            </a:r>
            <a:r>
              <a:rPr lang="ru-RU" sz="2800" b="1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&gt;У </a:t>
            </a:r>
            <a:r>
              <a:rPr lang="ru-RU" sz="2800" b="1" dirty="0" err="1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даному</a:t>
            </a:r>
            <a:r>
              <a:rPr lang="ru-RU" sz="2800" b="1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документ</a:t>
            </a:r>
            <a:r>
              <a:rPr lang="uk-UA" sz="2800" b="1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і використовуються теги </a:t>
            </a:r>
            <a:r>
              <a:rPr lang="en-US" sz="2800" b="1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&lt;b&gt;</a:t>
            </a:r>
            <a:r>
              <a:rPr lang="uk-UA" sz="2800" b="1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текстового</a:t>
            </a:r>
            <a:r>
              <a:rPr lang="en-US" sz="2800" b="1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&lt;/b&gt;</a:t>
            </a:r>
            <a:r>
              <a:rPr lang="uk-UA" sz="2800" b="1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та </a:t>
            </a:r>
            <a:r>
              <a:rPr lang="en-US" sz="2800" b="1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&lt;b&gt;</a:t>
            </a:r>
            <a:r>
              <a:rPr lang="uk-UA" sz="2800" b="1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блокового</a:t>
            </a:r>
            <a:r>
              <a:rPr lang="en-US" sz="2800" b="1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&lt;/b&gt;</a:t>
            </a:r>
            <a:r>
              <a:rPr lang="uk-UA" sz="2800" b="1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рівнів</a:t>
            </a:r>
            <a:r>
              <a:rPr lang="en-US" sz="2800" b="1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&lt;/p&gt;</a:t>
            </a:r>
            <a:r>
              <a:rPr lang="ru-RU" sz="2800" b="1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uk-UA" sz="2800" dirty="0">
                <a:sym typeface="Symbol" panose="05050102010706020507" pitchFamily="18" charset="2"/>
              </a:rPr>
              <a:t>	</a:t>
            </a:r>
            <a:endParaRPr lang="uk-UA" sz="2400" dirty="0">
              <a:sym typeface="Symbol" panose="05050102010706020507" pitchFamily="18" charset="2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b="1" dirty="0" err="1">
                <a:solidFill>
                  <a:schemeClr val="accent1">
                    <a:lumMod val="75000"/>
                  </a:schemeClr>
                </a:solidFill>
              </a:rPr>
              <a:t>i</a:t>
            </a:r>
            <a:r>
              <a:rPr lang="en-US" sz="2800" dirty="0"/>
              <a:t> </a:t>
            </a:r>
            <a:r>
              <a:rPr lang="uk-UA" sz="2800" dirty="0"/>
              <a:t> </a:t>
            </a:r>
            <a:r>
              <a:rPr lang="en-US" sz="2800" dirty="0">
                <a:sym typeface="Symbol" panose="05050102010706020507" pitchFamily="18" charset="2"/>
              </a:rPr>
              <a:t> </a:t>
            </a:r>
            <a:r>
              <a:rPr lang="ru-RU" sz="2800" dirty="0">
                <a:sym typeface="Symbol" panose="05050102010706020507" pitchFamily="18" charset="2"/>
              </a:rPr>
              <a:t>текст, </a:t>
            </a:r>
            <a:r>
              <a:rPr lang="ru-RU" sz="2800" dirty="0" err="1">
                <a:sym typeface="Symbol" panose="05050102010706020507" pitchFamily="18" charset="2"/>
              </a:rPr>
              <a:t>який</a:t>
            </a:r>
            <a:r>
              <a:rPr lang="ru-RU" sz="2800" dirty="0">
                <a:sym typeface="Symbol" panose="05050102010706020507" pitchFamily="18" charset="2"/>
              </a:rPr>
              <a:t> </a:t>
            </a:r>
            <a:r>
              <a:rPr lang="uk-UA" sz="2800" dirty="0">
                <a:sym typeface="Symbol" panose="05050102010706020507" pitchFamily="18" charset="2"/>
              </a:rPr>
              <a:t>вирізняється від загального </a:t>
            </a:r>
            <a:br>
              <a:rPr lang="uk-UA" sz="2800" dirty="0">
                <a:sym typeface="Symbol" panose="05050102010706020507" pitchFamily="18" charset="2"/>
              </a:rPr>
            </a:br>
            <a:r>
              <a:rPr lang="uk-UA" sz="2800" dirty="0">
                <a:sym typeface="Symbol" panose="05050102010706020507" pitchFamily="18" charset="2"/>
              </a:rPr>
              <a:t>         оточення, але не має логічного акценту</a:t>
            </a:r>
            <a:br>
              <a:rPr lang="uk-UA" sz="2800" dirty="0">
                <a:sym typeface="Symbol" panose="05050102010706020507" pitchFamily="18" charset="2"/>
              </a:rPr>
            </a:br>
            <a:r>
              <a:rPr lang="uk-UA" sz="2800" dirty="0">
                <a:sym typeface="Symbol" panose="05050102010706020507" pitchFamily="18" charset="2"/>
              </a:rPr>
              <a:t>         (назви, терміни, іноземні слова)</a:t>
            </a:r>
            <a:br>
              <a:rPr lang="uk-UA" sz="2800" dirty="0">
                <a:sym typeface="Symbol" panose="05050102010706020507" pitchFamily="18" charset="2"/>
              </a:rPr>
            </a:br>
            <a:r>
              <a:rPr lang="ru-RU" sz="2800" b="1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&lt;i&gt;</a:t>
            </a:r>
            <a:r>
              <a:rPr lang="ru-RU" sz="2800" b="1" dirty="0" err="1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Per</a:t>
            </a:r>
            <a:r>
              <a:rPr lang="ru-RU" sz="2800" b="1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ru-RU" sz="2800" b="1" dirty="0" err="1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aspera</a:t>
            </a:r>
            <a:r>
              <a:rPr lang="ru-RU" sz="2800" b="1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ru-RU" sz="2800" b="1" dirty="0" err="1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ad</a:t>
            </a:r>
            <a:r>
              <a:rPr lang="ru-RU" sz="2800" b="1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ru-RU" sz="2800" b="1" dirty="0" err="1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Astra</a:t>
            </a:r>
            <a:r>
              <a:rPr lang="ru-RU" sz="2800" b="1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&lt;/i&gt; — в </a:t>
            </a:r>
            <a:r>
              <a:rPr lang="ru-RU" sz="2800" b="1" dirty="0" err="1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перекладі</a:t>
            </a:r>
            <a:r>
              <a:rPr lang="ru-RU" sz="2800" b="1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з </a:t>
            </a:r>
            <a:r>
              <a:rPr lang="ru-RU" sz="2800" b="1" dirty="0" err="1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латині</a:t>
            </a:r>
            <a:r>
              <a:rPr lang="ru-RU" sz="2800" b="1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ru-RU" sz="2800" b="1" dirty="0" err="1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означає</a:t>
            </a:r>
            <a:r>
              <a:rPr lang="ru-RU" sz="2800" b="1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«Через </a:t>
            </a:r>
            <a:r>
              <a:rPr lang="ru-RU" sz="2800" b="1" dirty="0" err="1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терни</a:t>
            </a:r>
            <a:r>
              <a:rPr lang="ru-RU" sz="2800" b="1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до </a:t>
            </a:r>
            <a:r>
              <a:rPr lang="ru-RU" sz="2800" b="1" dirty="0" err="1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зірок</a:t>
            </a:r>
            <a:r>
              <a:rPr lang="ru-RU" sz="2800" b="1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».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b="1" dirty="0">
                <a:solidFill>
                  <a:schemeClr val="accent1">
                    <a:lumMod val="75000"/>
                  </a:schemeClr>
                </a:solidFill>
              </a:rPr>
              <a:t>s</a:t>
            </a:r>
            <a:r>
              <a:rPr lang="en-US" sz="2800" dirty="0"/>
              <a:t>         </a:t>
            </a:r>
            <a:r>
              <a:rPr lang="en-US" sz="2800" dirty="0">
                <a:sym typeface="Symbol" panose="05050102010706020507" pitchFamily="18" charset="2"/>
              </a:rPr>
              <a:t> </a:t>
            </a:r>
            <a:r>
              <a:rPr lang="uk-UA" sz="2800" dirty="0">
                <a:sym typeface="Symbol" panose="05050102010706020507" pitchFamily="18" charset="2"/>
              </a:rPr>
              <a:t>текст, який втратив актуальність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b="1" dirty="0">
                <a:solidFill>
                  <a:schemeClr val="accent1">
                    <a:lumMod val="75000"/>
                  </a:schemeClr>
                </a:solidFill>
                <a:sym typeface="Symbol" panose="05050102010706020507" pitchFamily="18" charset="2"/>
              </a:rPr>
              <a:t>small</a:t>
            </a:r>
            <a:r>
              <a:rPr lang="en-US" sz="2800" dirty="0">
                <a:sym typeface="Symbol" panose="05050102010706020507" pitchFamily="18" charset="2"/>
              </a:rPr>
              <a:t>  </a:t>
            </a:r>
            <a:r>
              <a:rPr lang="ru-RU" sz="2800" dirty="0" err="1">
                <a:sym typeface="Symbol" panose="05050102010706020507" pitchFamily="18" charset="2"/>
              </a:rPr>
              <a:t>зноски</a:t>
            </a:r>
            <a:r>
              <a:rPr lang="ru-RU" sz="2800" dirty="0">
                <a:sym typeface="Symbol" panose="05050102010706020507" pitchFamily="18" charset="2"/>
              </a:rPr>
              <a:t>, </a:t>
            </a:r>
            <a:r>
              <a:rPr lang="ru-RU" sz="2800" dirty="0" err="1">
                <a:sym typeface="Symbol" panose="05050102010706020507" pitchFamily="18" charset="2"/>
              </a:rPr>
              <a:t>юридичні</a:t>
            </a:r>
            <a:r>
              <a:rPr lang="ru-RU" sz="2800" dirty="0">
                <a:sym typeface="Symbol" panose="05050102010706020507" pitchFamily="18" charset="2"/>
              </a:rPr>
              <a:t> </a:t>
            </a:r>
            <a:r>
              <a:rPr lang="ru-RU" sz="2800" dirty="0" err="1">
                <a:sym typeface="Symbol" panose="05050102010706020507" pitchFamily="18" charset="2"/>
              </a:rPr>
              <a:t>формальності</a:t>
            </a:r>
            <a:r>
              <a:rPr lang="uk-UA" sz="2800" dirty="0">
                <a:sym typeface="Symbol" panose="05050102010706020507" pitchFamily="18" charset="2"/>
              </a:rPr>
              <a:t>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uk-UA" sz="2800" dirty="0">
              <a:sym typeface="Symbol" panose="05050102010706020507" pitchFamily="18" charset="2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ru-RU" sz="28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79615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-27384"/>
            <a:ext cx="9144000" cy="107721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>
                <a:solidFill>
                  <a:srgbClr val="C00000"/>
                </a:solidFill>
              </a:rPr>
              <a:t>8. Нов</a:t>
            </a:r>
            <a:r>
              <a:rPr lang="uk-UA" sz="3200" b="1" dirty="0">
                <a:solidFill>
                  <a:srgbClr val="C00000"/>
                </a:solidFill>
              </a:rPr>
              <a:t>і теги семантичної розмітки</a:t>
            </a:r>
            <a:endParaRPr lang="en-US" sz="3200" b="1" dirty="0">
              <a:solidFill>
                <a:srgbClr val="C00000"/>
              </a:solidFill>
            </a:endParaRPr>
          </a:p>
          <a:p>
            <a:pPr algn="ctr"/>
            <a:r>
              <a:rPr lang="uk-UA" sz="3200" b="1" dirty="0">
                <a:solidFill>
                  <a:srgbClr val="C00000"/>
                </a:solidFill>
              </a:rPr>
              <a:t>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7504" y="476672"/>
            <a:ext cx="8964488" cy="6849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98000"/>
              </a:lnSpc>
              <a:buFont typeface="Arial" panose="020B0604020202020204" pitchFamily="34" charset="0"/>
              <a:buChar char="•"/>
            </a:pPr>
            <a:r>
              <a:rPr lang="en-US" sz="2800" b="1" dirty="0">
                <a:solidFill>
                  <a:schemeClr val="accent1">
                    <a:lumMod val="75000"/>
                  </a:schemeClr>
                </a:solidFill>
              </a:rPr>
              <a:t>&lt;header&gt;</a:t>
            </a:r>
            <a:r>
              <a:rPr lang="ru-RU" sz="2800" b="1" dirty="0">
                <a:solidFill>
                  <a:schemeClr val="accent1">
                    <a:lumMod val="75000"/>
                  </a:schemeClr>
                </a:solidFill>
              </a:rPr>
              <a:t>…</a:t>
            </a:r>
            <a:r>
              <a:rPr lang="en-US" sz="2800" b="1" dirty="0">
                <a:solidFill>
                  <a:schemeClr val="accent1">
                    <a:lumMod val="75000"/>
                  </a:schemeClr>
                </a:solidFill>
              </a:rPr>
              <a:t>&lt;/header&gt; </a:t>
            </a:r>
            <a:r>
              <a:rPr lang="en-US" sz="2800" dirty="0">
                <a:sym typeface="Symbol" panose="05050102010706020507" pitchFamily="18" charset="2"/>
              </a:rPr>
              <a:t> </a:t>
            </a:r>
            <a:r>
              <a:rPr lang="uk-UA" sz="2800" dirty="0">
                <a:sym typeface="Symbol" panose="05050102010706020507" pitchFamily="18" charset="2"/>
              </a:rPr>
              <a:t>вступний</a:t>
            </a:r>
            <a:r>
              <a:rPr lang="ru-RU" sz="2800" dirty="0">
                <a:sym typeface="Symbol" panose="05050102010706020507" pitchFamily="18" charset="2"/>
              </a:rPr>
              <a:t> контент (</a:t>
            </a:r>
            <a:r>
              <a:rPr lang="ru-RU" sz="2800" dirty="0" err="1">
                <a:sym typeface="Symbol" panose="05050102010706020507" pitchFamily="18" charset="2"/>
              </a:rPr>
              <a:t>можливо</a:t>
            </a:r>
            <a:r>
              <a:rPr lang="ru-RU" sz="2800" dirty="0">
                <a:sym typeface="Symbol" panose="05050102010706020507" pitchFamily="18" charset="2"/>
              </a:rPr>
              <a:t> разом з </a:t>
            </a:r>
            <a:r>
              <a:rPr lang="ru-RU" sz="2800" dirty="0" err="1">
                <a:sym typeface="Symbol" panose="05050102010706020507" pitchFamily="18" charset="2"/>
              </a:rPr>
              <a:t>вступними</a:t>
            </a:r>
            <a:r>
              <a:rPr lang="ru-RU" sz="2800" dirty="0">
                <a:sym typeface="Symbol" panose="05050102010706020507" pitchFamily="18" charset="2"/>
              </a:rPr>
              <a:t> </a:t>
            </a:r>
            <a:r>
              <a:rPr lang="uk-UA" sz="2800" dirty="0">
                <a:sym typeface="Symbol" panose="05050102010706020507" pitchFamily="18" charset="2"/>
              </a:rPr>
              <a:t>навігаційними засобами); </a:t>
            </a:r>
            <a:endParaRPr lang="en-US" sz="2800" dirty="0">
              <a:sym typeface="Symbol" panose="05050102010706020507" pitchFamily="18" charset="2"/>
            </a:endParaRPr>
          </a:p>
          <a:p>
            <a:pPr marL="457200" indent="-457200">
              <a:lnSpc>
                <a:spcPct val="98000"/>
              </a:lnSpc>
              <a:buFont typeface="Arial" panose="020B0604020202020204" pitchFamily="34" charset="0"/>
              <a:buChar char="•"/>
            </a:pPr>
            <a:r>
              <a:rPr lang="en-US" sz="2800" b="1" dirty="0">
                <a:solidFill>
                  <a:schemeClr val="accent1">
                    <a:lumMod val="75000"/>
                  </a:schemeClr>
                </a:solidFill>
              </a:rPr>
              <a:t>&lt;footer&gt;</a:t>
            </a:r>
            <a:r>
              <a:rPr lang="ru-RU" sz="2800" b="1" dirty="0">
                <a:solidFill>
                  <a:schemeClr val="accent1">
                    <a:lumMod val="75000"/>
                  </a:schemeClr>
                </a:solidFill>
              </a:rPr>
              <a:t>…</a:t>
            </a:r>
            <a:r>
              <a:rPr lang="en-US" sz="2800" b="1" dirty="0">
                <a:solidFill>
                  <a:schemeClr val="accent1">
                    <a:lumMod val="75000"/>
                  </a:schemeClr>
                </a:solidFill>
              </a:rPr>
              <a:t>&lt;/footer&gt; </a:t>
            </a:r>
            <a:r>
              <a:rPr lang="en-US" sz="2800" dirty="0">
                <a:sym typeface="Symbol" panose="05050102010706020507" pitchFamily="18" charset="2"/>
              </a:rPr>
              <a:t> </a:t>
            </a:r>
            <a:r>
              <a:rPr lang="uk-UA" sz="2800" dirty="0">
                <a:sym typeface="Symbol" panose="05050102010706020507" pitchFamily="18" charset="2"/>
              </a:rPr>
              <a:t>завершальний</a:t>
            </a:r>
            <a:r>
              <a:rPr lang="ru-RU" sz="2800" dirty="0">
                <a:sym typeface="Symbol" panose="05050102010706020507" pitchFamily="18" charset="2"/>
              </a:rPr>
              <a:t> контент, </a:t>
            </a:r>
            <a:r>
              <a:rPr lang="uk-UA" sz="2800" dirty="0">
                <a:sym typeface="Symbol" panose="05050102010706020507" pitchFamily="18" charset="2"/>
              </a:rPr>
              <a:t>інформація про авторські права, навігаційні елементи; </a:t>
            </a:r>
          </a:p>
          <a:p>
            <a:pPr marL="457200" indent="-457200">
              <a:lnSpc>
                <a:spcPct val="98000"/>
              </a:lnSpc>
              <a:buFont typeface="Arial" panose="020B0604020202020204" pitchFamily="34" charset="0"/>
              <a:buChar char="•"/>
            </a:pPr>
            <a:r>
              <a:rPr lang="en-US" sz="2800" b="1" dirty="0">
                <a:solidFill>
                  <a:schemeClr val="accent1">
                    <a:lumMod val="75000"/>
                  </a:schemeClr>
                </a:solidFill>
                <a:sym typeface="Symbol" panose="05050102010706020507" pitchFamily="18" charset="2"/>
              </a:rPr>
              <a:t>&lt;aside&gt;…&lt;/aside&gt; </a:t>
            </a:r>
            <a:r>
              <a:rPr lang="en-US" sz="2800" dirty="0">
                <a:sym typeface="Symbol" panose="05050102010706020507" pitchFamily="18" charset="2"/>
              </a:rPr>
              <a:t> </a:t>
            </a:r>
            <a:r>
              <a:rPr lang="uk-UA" sz="2800" dirty="0">
                <a:sym typeface="Symbol" panose="05050102010706020507" pitchFamily="18" charset="2"/>
              </a:rPr>
              <a:t>бокова</a:t>
            </a:r>
            <a:r>
              <a:rPr lang="ru-RU" sz="2800" dirty="0">
                <a:sym typeface="Symbol" panose="05050102010706020507" pitchFamily="18" charset="2"/>
              </a:rPr>
              <a:t> </a:t>
            </a:r>
            <a:r>
              <a:rPr lang="uk-UA" sz="2800" dirty="0">
                <a:sym typeface="Symbol" panose="05050102010706020507" pitchFamily="18" charset="2"/>
              </a:rPr>
              <a:t>панель (</a:t>
            </a:r>
            <a:r>
              <a:rPr lang="uk-UA" sz="2800" dirty="0" err="1">
                <a:sym typeface="Symbol" panose="05050102010706020507" pitchFamily="18" charset="2"/>
              </a:rPr>
              <a:t>сайдбар</a:t>
            </a:r>
            <a:r>
              <a:rPr lang="uk-UA" sz="2800" dirty="0">
                <a:sym typeface="Symbol" panose="05050102010706020507" pitchFamily="18" charset="2"/>
              </a:rPr>
              <a:t>); контент, який має непряме відношення до головного контенту сторінки;</a:t>
            </a:r>
          </a:p>
          <a:p>
            <a:pPr marL="457200" indent="-457200">
              <a:lnSpc>
                <a:spcPct val="98000"/>
              </a:lnSpc>
              <a:buFont typeface="Arial" panose="020B0604020202020204" pitchFamily="34" charset="0"/>
              <a:buChar char="•"/>
            </a:pPr>
            <a:r>
              <a:rPr lang="en-US" sz="2800" b="1" dirty="0">
                <a:solidFill>
                  <a:schemeClr val="accent1">
                    <a:lumMod val="75000"/>
                  </a:schemeClr>
                </a:solidFill>
                <a:sym typeface="Symbol" panose="05050102010706020507" pitchFamily="18" charset="2"/>
              </a:rPr>
              <a:t>&lt;article&gt;…&lt;/article&gt; </a:t>
            </a:r>
            <a:r>
              <a:rPr lang="en-US" sz="2800" dirty="0">
                <a:sym typeface="Symbol" panose="05050102010706020507" pitchFamily="18" charset="2"/>
              </a:rPr>
              <a:t> </a:t>
            </a:r>
            <a:r>
              <a:rPr lang="uk-UA" sz="2800" dirty="0">
                <a:sym typeface="Symbol" panose="05050102010706020507" pitchFamily="18" charset="2"/>
              </a:rPr>
              <a:t>логічна одиниця контенту (наприклад, пост форуму, запис в блозі, новина, стаття);</a:t>
            </a:r>
          </a:p>
          <a:p>
            <a:pPr marL="457200" indent="-457200">
              <a:lnSpc>
                <a:spcPct val="98000"/>
              </a:lnSpc>
              <a:buFont typeface="Arial" panose="020B0604020202020204" pitchFamily="34" charset="0"/>
              <a:buChar char="•"/>
            </a:pPr>
            <a:r>
              <a:rPr lang="en-US" sz="2800" b="1" dirty="0">
                <a:solidFill>
                  <a:schemeClr val="accent1">
                    <a:lumMod val="75000"/>
                  </a:schemeClr>
                </a:solidFill>
                <a:sym typeface="Symbol" panose="05050102010706020507" pitchFamily="18" charset="2"/>
              </a:rPr>
              <a:t>&lt;section&gt;…&lt;/section&gt; </a:t>
            </a:r>
            <a:r>
              <a:rPr lang="en-US" sz="2800" dirty="0">
                <a:sym typeface="Symbol" panose="05050102010706020507" pitchFamily="18" charset="2"/>
              </a:rPr>
              <a:t></a:t>
            </a:r>
            <a:r>
              <a:rPr lang="ru-RU" sz="2800" dirty="0">
                <a:sym typeface="Symbol" panose="05050102010706020507" pitchFamily="18" charset="2"/>
              </a:rPr>
              <a:t> </a:t>
            </a:r>
            <a:r>
              <a:rPr lang="uk-UA" sz="2800" dirty="0">
                <a:sym typeface="Symbol" panose="05050102010706020507" pitchFamily="18" charset="2"/>
              </a:rPr>
              <a:t>тематичне групування контенту (який описано блоковими тегами);</a:t>
            </a:r>
          </a:p>
          <a:p>
            <a:pPr marL="457200" indent="-457200">
              <a:lnSpc>
                <a:spcPct val="98000"/>
              </a:lnSpc>
              <a:buFont typeface="Arial" panose="020B0604020202020204" pitchFamily="34" charset="0"/>
              <a:buChar char="•"/>
            </a:pPr>
            <a:r>
              <a:rPr lang="en-US" sz="2800" b="1" dirty="0">
                <a:solidFill>
                  <a:schemeClr val="accent1">
                    <a:lumMod val="75000"/>
                  </a:schemeClr>
                </a:solidFill>
                <a:sym typeface="Symbol" panose="05050102010706020507" pitchFamily="18" charset="2"/>
              </a:rPr>
              <a:t>&lt;address&gt;…&lt;/address&gt; </a:t>
            </a:r>
            <a:r>
              <a:rPr lang="en-US" sz="2800" dirty="0">
                <a:sym typeface="Symbol" panose="05050102010706020507" pitchFamily="18" charset="2"/>
              </a:rPr>
              <a:t></a:t>
            </a:r>
            <a:r>
              <a:rPr lang="uk-UA" sz="2800" dirty="0">
                <a:sym typeface="Symbol" panose="05050102010706020507" pitchFamily="18" charset="2"/>
              </a:rPr>
              <a:t> </a:t>
            </a:r>
            <a:r>
              <a:rPr lang="ru-RU" sz="2800" dirty="0">
                <a:sym typeface="Symbol" panose="05050102010706020507" pitchFamily="18" charset="2"/>
              </a:rPr>
              <a:t>блок, в </a:t>
            </a:r>
            <a:r>
              <a:rPr lang="ru-RU" sz="2800" dirty="0" err="1">
                <a:sym typeface="Symbol" panose="05050102010706020507" pitchFamily="18" charset="2"/>
              </a:rPr>
              <a:t>якому</a:t>
            </a:r>
            <a:r>
              <a:rPr lang="ru-RU" sz="2800" dirty="0">
                <a:sym typeface="Symbol" panose="05050102010706020507" pitchFamily="18" charset="2"/>
              </a:rPr>
              <a:t> роз</a:t>
            </a:r>
            <a:r>
              <a:rPr lang="uk-UA" sz="2800" dirty="0" err="1">
                <a:sym typeface="Symbol" panose="05050102010706020507" pitchFamily="18" charset="2"/>
              </a:rPr>
              <a:t>міщується</a:t>
            </a:r>
            <a:r>
              <a:rPr lang="uk-UA" sz="2800" dirty="0">
                <a:sym typeface="Symbol" panose="05050102010706020507" pitchFamily="18" charset="2"/>
              </a:rPr>
              <a:t> контактна інформація (</a:t>
            </a:r>
            <a:r>
              <a:rPr lang="uk-UA" sz="2800" dirty="0" err="1">
                <a:sym typeface="Symbol" panose="05050102010706020507" pitchFamily="18" charset="2"/>
              </a:rPr>
              <a:t>співставляється</a:t>
            </a:r>
            <a:r>
              <a:rPr lang="uk-UA" sz="2800" dirty="0">
                <a:sym typeface="Symbol" panose="05050102010706020507" pitchFamily="18" charset="2"/>
              </a:rPr>
              <a:t> з найближчим батьківським тегом </a:t>
            </a:r>
            <a:r>
              <a:rPr lang="en-US" sz="2800" b="1" dirty="0">
                <a:solidFill>
                  <a:schemeClr val="accent1">
                    <a:lumMod val="75000"/>
                  </a:schemeClr>
                </a:solidFill>
                <a:sym typeface="Symbol" panose="05050102010706020507" pitchFamily="18" charset="2"/>
              </a:rPr>
              <a:t>article</a:t>
            </a:r>
            <a:r>
              <a:rPr lang="ru-RU" sz="2800" dirty="0">
                <a:sym typeface="Symbol" panose="05050102010706020507" pitchFamily="18" charset="2"/>
              </a:rPr>
              <a:t>, </a:t>
            </a:r>
            <a:r>
              <a:rPr lang="ru-RU" sz="2800" dirty="0" err="1">
                <a:sym typeface="Symbol" panose="05050102010706020507" pitchFamily="18" charset="2"/>
              </a:rPr>
              <a:t>або</a:t>
            </a:r>
            <a:r>
              <a:rPr lang="ru-RU" sz="2800" dirty="0">
                <a:sym typeface="Symbol" panose="05050102010706020507" pitchFamily="18" charset="2"/>
              </a:rPr>
              <a:t> </a:t>
            </a:r>
            <a:r>
              <a:rPr lang="ru-RU" sz="2800" dirty="0" err="1">
                <a:sym typeface="Symbol" panose="05050102010706020507" pitchFamily="18" charset="2"/>
              </a:rPr>
              <a:t>вс</a:t>
            </a:r>
            <a:r>
              <a:rPr lang="uk-UA" sz="2800" dirty="0" err="1">
                <a:sym typeface="Symbol" panose="05050102010706020507" pitchFamily="18" charset="2"/>
              </a:rPr>
              <a:t>ім</a:t>
            </a:r>
            <a:r>
              <a:rPr lang="uk-UA" sz="2800" dirty="0">
                <a:sym typeface="Symbol" panose="05050102010706020507" pitchFamily="18" charset="2"/>
              </a:rPr>
              <a:t> документом);</a:t>
            </a:r>
          </a:p>
          <a:p>
            <a:pPr marL="457200" indent="-457200">
              <a:lnSpc>
                <a:spcPct val="98000"/>
              </a:lnSpc>
              <a:buFont typeface="Arial" panose="020B0604020202020204" pitchFamily="34" charset="0"/>
              <a:buChar char="•"/>
            </a:pPr>
            <a:endParaRPr lang="uk-UA" sz="2800" dirty="0">
              <a:sym typeface="Symbol" panose="05050102010706020507" pitchFamily="18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15506499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-27384"/>
            <a:ext cx="9144000" cy="107721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endParaRPr lang="uk-UA" sz="3200" b="1" dirty="0">
              <a:solidFill>
                <a:srgbClr val="C00000"/>
              </a:solidFill>
            </a:endParaRPr>
          </a:p>
          <a:p>
            <a:pPr algn="ctr"/>
            <a:r>
              <a:rPr lang="uk-UA" sz="3200" b="1" dirty="0">
                <a:solidFill>
                  <a:srgbClr val="C00000"/>
                </a:solidFill>
              </a:rPr>
              <a:t>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7504" y="476672"/>
            <a:ext cx="8964488" cy="47375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98000"/>
              </a:lnSpc>
              <a:buFont typeface="Arial" panose="020B0604020202020204" pitchFamily="34" charset="0"/>
              <a:buChar char="•"/>
            </a:pPr>
            <a:r>
              <a:rPr lang="en-US" sz="2800" b="1" dirty="0">
                <a:solidFill>
                  <a:schemeClr val="accent1">
                    <a:lumMod val="75000"/>
                  </a:schemeClr>
                </a:solidFill>
              </a:rPr>
              <a:t>&lt;main&gt;</a:t>
            </a:r>
            <a:r>
              <a:rPr lang="ru-RU" sz="2800" b="1" dirty="0">
                <a:solidFill>
                  <a:schemeClr val="accent1">
                    <a:lumMod val="75000"/>
                  </a:schemeClr>
                </a:solidFill>
              </a:rPr>
              <a:t>…</a:t>
            </a:r>
            <a:r>
              <a:rPr lang="en-US" sz="2800" b="1" dirty="0">
                <a:solidFill>
                  <a:schemeClr val="accent1">
                    <a:lumMod val="75000"/>
                  </a:schemeClr>
                </a:solidFill>
              </a:rPr>
              <a:t>&lt;/main&gt; </a:t>
            </a:r>
            <a:r>
              <a:rPr lang="en-US" sz="2800" dirty="0">
                <a:sym typeface="Symbol" panose="05050102010706020507" pitchFamily="18" charset="2"/>
              </a:rPr>
              <a:t> </a:t>
            </a:r>
            <a:r>
              <a:rPr lang="uk-UA" sz="2800" dirty="0">
                <a:sym typeface="Symbol" panose="05050102010706020507" pitchFamily="18" charset="2"/>
              </a:rPr>
              <a:t>головний контент документа (унікальний контент на кожній сторінці); </a:t>
            </a:r>
            <a:r>
              <a:rPr lang="ru-RU" sz="2800" dirty="0">
                <a:sym typeface="Symbol" panose="05050102010706020507" pitchFamily="18" charset="2"/>
              </a:rPr>
              <a:t>тег </a:t>
            </a:r>
            <a:r>
              <a:rPr lang="ru-RU" sz="2800" dirty="0" err="1">
                <a:sym typeface="Symbol" panose="05050102010706020507" pitchFamily="18" charset="2"/>
              </a:rPr>
              <a:t>може</a:t>
            </a:r>
            <a:r>
              <a:rPr lang="ru-RU" sz="2800" dirty="0">
                <a:sym typeface="Symbol" panose="05050102010706020507" pitchFamily="18" charset="2"/>
              </a:rPr>
              <a:t> </a:t>
            </a:r>
            <a:r>
              <a:rPr lang="ru-RU" sz="2800" dirty="0" err="1">
                <a:sym typeface="Symbol" panose="05050102010706020507" pitchFamily="18" charset="2"/>
              </a:rPr>
              <a:t>використовуватися</a:t>
            </a:r>
            <a:r>
              <a:rPr lang="ru-RU" sz="2800" dirty="0">
                <a:sym typeface="Symbol" panose="05050102010706020507" pitchFamily="18" charset="2"/>
              </a:rPr>
              <a:t> </a:t>
            </a:r>
            <a:r>
              <a:rPr lang="ru-RU" sz="2800" dirty="0" err="1">
                <a:sym typeface="Symbol" panose="05050102010706020507" pitchFamily="18" charset="2"/>
              </a:rPr>
              <a:t>лише</a:t>
            </a:r>
            <a:r>
              <a:rPr lang="ru-RU" sz="2800" dirty="0">
                <a:sym typeface="Symbol" panose="05050102010706020507" pitchFamily="18" charset="2"/>
              </a:rPr>
              <a:t> один раз на </a:t>
            </a:r>
            <a:r>
              <a:rPr lang="ru-RU" sz="2800" dirty="0" err="1">
                <a:sym typeface="Symbol" panose="05050102010706020507" pitchFamily="18" charset="2"/>
              </a:rPr>
              <a:t>стор</a:t>
            </a:r>
            <a:r>
              <a:rPr lang="uk-UA" sz="2800" dirty="0" err="1">
                <a:sym typeface="Symbol" panose="05050102010706020507" pitchFamily="18" charset="2"/>
              </a:rPr>
              <a:t>інці</a:t>
            </a:r>
            <a:r>
              <a:rPr lang="uk-UA" sz="2800" dirty="0">
                <a:sym typeface="Symbol" panose="05050102010706020507" pitchFamily="18" charset="2"/>
              </a:rPr>
              <a:t>;</a:t>
            </a:r>
            <a:endParaRPr lang="en-US" sz="2800" dirty="0">
              <a:sym typeface="Symbol" panose="05050102010706020507" pitchFamily="18" charset="2"/>
            </a:endParaRPr>
          </a:p>
          <a:p>
            <a:pPr marL="457200" indent="-457200">
              <a:lnSpc>
                <a:spcPct val="98000"/>
              </a:lnSpc>
              <a:buFont typeface="Arial" panose="020B0604020202020204" pitchFamily="34" charset="0"/>
              <a:buChar char="•"/>
            </a:pPr>
            <a:r>
              <a:rPr lang="en-US" sz="2800" b="1" dirty="0">
                <a:solidFill>
                  <a:schemeClr val="accent1">
                    <a:lumMod val="75000"/>
                  </a:schemeClr>
                </a:solidFill>
              </a:rPr>
              <a:t>&lt;</a:t>
            </a:r>
            <a:r>
              <a:rPr lang="en-US" sz="2800" b="1" dirty="0" err="1">
                <a:solidFill>
                  <a:schemeClr val="accent1">
                    <a:lumMod val="75000"/>
                  </a:schemeClr>
                </a:solidFill>
              </a:rPr>
              <a:t>nav</a:t>
            </a:r>
            <a:r>
              <a:rPr lang="en-US" sz="2800" b="1" dirty="0">
                <a:solidFill>
                  <a:schemeClr val="accent1">
                    <a:lumMod val="75000"/>
                  </a:schemeClr>
                </a:solidFill>
              </a:rPr>
              <a:t>&gt;</a:t>
            </a:r>
            <a:r>
              <a:rPr lang="ru-RU" sz="2800" b="1" dirty="0">
                <a:solidFill>
                  <a:schemeClr val="accent1">
                    <a:lumMod val="75000"/>
                  </a:schemeClr>
                </a:solidFill>
              </a:rPr>
              <a:t>…</a:t>
            </a:r>
            <a:r>
              <a:rPr lang="en-US" sz="2800" b="1" dirty="0">
                <a:solidFill>
                  <a:schemeClr val="accent1">
                    <a:lumMod val="75000"/>
                  </a:schemeClr>
                </a:solidFill>
              </a:rPr>
              <a:t>&lt;/</a:t>
            </a:r>
            <a:r>
              <a:rPr lang="en-US" sz="2800" b="1" dirty="0" err="1">
                <a:solidFill>
                  <a:schemeClr val="accent1">
                    <a:lumMod val="75000"/>
                  </a:schemeClr>
                </a:solidFill>
              </a:rPr>
              <a:t>nav</a:t>
            </a:r>
            <a:r>
              <a:rPr lang="en-US" sz="2800" b="1" dirty="0">
                <a:solidFill>
                  <a:schemeClr val="accent1">
                    <a:lumMod val="75000"/>
                  </a:schemeClr>
                </a:solidFill>
              </a:rPr>
              <a:t>&gt; </a:t>
            </a:r>
            <a:r>
              <a:rPr lang="en-US" sz="2800" dirty="0">
                <a:sym typeface="Symbol" panose="05050102010706020507" pitchFamily="18" charset="2"/>
              </a:rPr>
              <a:t> </a:t>
            </a:r>
            <a:r>
              <a:rPr lang="uk-UA" sz="2800" dirty="0">
                <a:sym typeface="Symbol" panose="05050102010706020507" pitchFamily="18" charset="2"/>
              </a:rPr>
              <a:t>контейнер для навігаційних посилань; </a:t>
            </a:r>
          </a:p>
          <a:p>
            <a:pPr marL="457200" indent="-457200">
              <a:lnSpc>
                <a:spcPct val="98000"/>
              </a:lnSpc>
              <a:buFont typeface="Arial" panose="020B0604020202020204" pitchFamily="34" charset="0"/>
              <a:buChar char="•"/>
            </a:pPr>
            <a:r>
              <a:rPr lang="en-US" sz="2800" b="1" dirty="0">
                <a:solidFill>
                  <a:schemeClr val="accent1">
                    <a:lumMod val="75000"/>
                  </a:schemeClr>
                </a:solidFill>
                <a:sym typeface="Symbol" panose="05050102010706020507" pitchFamily="18" charset="2"/>
              </a:rPr>
              <a:t>&lt;figure&gt;…&lt;/figure&gt; </a:t>
            </a:r>
            <a:r>
              <a:rPr lang="en-US" sz="2800" dirty="0">
                <a:sym typeface="Symbol" panose="05050102010706020507" pitchFamily="18" charset="2"/>
              </a:rPr>
              <a:t> </a:t>
            </a:r>
            <a:r>
              <a:rPr lang="uk-UA" sz="2800" dirty="0">
                <a:sym typeface="Symbol" panose="05050102010706020507" pitchFamily="18" charset="2"/>
              </a:rPr>
              <a:t>невелика </a:t>
            </a:r>
            <a:r>
              <a:rPr lang="ru-RU" sz="2800" dirty="0">
                <a:sym typeface="Symbol" panose="05050102010706020507" pitchFamily="18" charset="2"/>
              </a:rPr>
              <a:t>автономна </a:t>
            </a:r>
            <a:r>
              <a:rPr lang="ru-RU" sz="2800" dirty="0" err="1">
                <a:sym typeface="Symbol" panose="05050102010706020507" pitchFamily="18" charset="2"/>
              </a:rPr>
              <a:t>одиниця</a:t>
            </a:r>
            <a:r>
              <a:rPr lang="ru-RU" sz="2800" dirty="0">
                <a:sym typeface="Symbol" panose="05050102010706020507" pitchFamily="18" charset="2"/>
              </a:rPr>
              <a:t> контенту, яка </a:t>
            </a:r>
            <a:r>
              <a:rPr lang="uk-UA" sz="2800" dirty="0">
                <a:sym typeface="Symbol" panose="05050102010706020507" pitchFamily="18" charset="2"/>
              </a:rPr>
              <a:t>є допоміжною у більш великому блоці, наприклад, у </a:t>
            </a:r>
            <a:r>
              <a:rPr lang="en-US" sz="2800" b="1" dirty="0">
                <a:solidFill>
                  <a:schemeClr val="accent1">
                    <a:lumMod val="75000"/>
                  </a:schemeClr>
                </a:solidFill>
                <a:sym typeface="Symbol" panose="05050102010706020507" pitchFamily="18" charset="2"/>
              </a:rPr>
              <a:t>article</a:t>
            </a:r>
            <a:r>
              <a:rPr lang="uk-UA" sz="2800" dirty="0">
                <a:sym typeface="Symbol" panose="05050102010706020507" pitchFamily="18" charset="2"/>
              </a:rPr>
              <a:t> (</a:t>
            </a:r>
            <a:r>
              <a:rPr lang="ru-RU" sz="2800" dirty="0" err="1">
                <a:sym typeface="Symbol" panose="05050102010706020507" pitchFamily="18" charset="2"/>
              </a:rPr>
              <a:t>використовується</a:t>
            </a:r>
            <a:r>
              <a:rPr lang="ru-RU" sz="2800" dirty="0">
                <a:sym typeface="Symbol" panose="05050102010706020507" pitchFamily="18" charset="2"/>
              </a:rPr>
              <a:t> для </a:t>
            </a:r>
            <a:r>
              <a:rPr lang="ru-RU" sz="2800" dirty="0" err="1">
                <a:sym typeface="Symbol" panose="05050102010706020507" pitchFamily="18" charset="2"/>
              </a:rPr>
              <a:t>ілюстрацій</a:t>
            </a:r>
            <a:r>
              <a:rPr lang="ru-RU" sz="2800" dirty="0">
                <a:sym typeface="Symbol" panose="05050102010706020507" pitchFamily="18" charset="2"/>
              </a:rPr>
              <a:t>, </a:t>
            </a:r>
            <a:r>
              <a:rPr lang="ru-RU" sz="2800" dirty="0" err="1">
                <a:sym typeface="Symbol" panose="05050102010706020507" pitchFamily="18" charset="2"/>
              </a:rPr>
              <a:t>діаграм</a:t>
            </a:r>
            <a:r>
              <a:rPr lang="ru-RU" sz="2800" dirty="0">
                <a:sym typeface="Symbol" panose="05050102010706020507" pitchFamily="18" charset="2"/>
              </a:rPr>
              <a:t>, </a:t>
            </a:r>
            <a:r>
              <a:rPr lang="ru-RU" sz="2800" dirty="0" err="1">
                <a:sym typeface="Symbol" panose="05050102010706020507" pitchFamily="18" charset="2"/>
              </a:rPr>
              <a:t>фотографій</a:t>
            </a:r>
            <a:r>
              <a:rPr lang="ru-RU" sz="2800" dirty="0">
                <a:sym typeface="Symbol" panose="05050102010706020507" pitchFamily="18" charset="2"/>
              </a:rPr>
              <a:t>, </a:t>
            </a:r>
            <a:r>
              <a:rPr lang="ru-RU" sz="2800" dirty="0" err="1">
                <a:sym typeface="Symbol" panose="05050102010706020507" pitchFamily="18" charset="2"/>
              </a:rPr>
              <a:t>фрагментів</a:t>
            </a:r>
            <a:r>
              <a:rPr lang="ru-RU" sz="2800" dirty="0">
                <a:sym typeface="Symbol" panose="05050102010706020507" pitchFamily="18" charset="2"/>
              </a:rPr>
              <a:t> коду</a:t>
            </a:r>
            <a:r>
              <a:rPr lang="uk-UA" sz="2800" dirty="0">
                <a:sym typeface="Symbol" panose="05050102010706020507" pitchFamily="18" charset="2"/>
              </a:rPr>
              <a:t>);</a:t>
            </a:r>
          </a:p>
          <a:p>
            <a:pPr marL="914400" lvl="1" indent="-457200">
              <a:lnSpc>
                <a:spcPct val="98000"/>
              </a:lnSpc>
              <a:buFont typeface="Arial" panose="020B0604020202020204" pitchFamily="34" charset="0"/>
              <a:buChar char="•"/>
            </a:pPr>
            <a:r>
              <a:rPr lang="en-US" sz="2800" b="1" dirty="0">
                <a:solidFill>
                  <a:schemeClr val="accent1">
                    <a:lumMod val="75000"/>
                  </a:schemeClr>
                </a:solidFill>
                <a:sym typeface="Symbol" panose="05050102010706020507" pitchFamily="18" charset="2"/>
              </a:rPr>
              <a:t>&lt;</a:t>
            </a:r>
            <a:r>
              <a:rPr lang="en-US" sz="2800" b="1" dirty="0" err="1">
                <a:solidFill>
                  <a:schemeClr val="accent1">
                    <a:lumMod val="75000"/>
                  </a:schemeClr>
                </a:solidFill>
                <a:sym typeface="Symbol" panose="05050102010706020507" pitchFamily="18" charset="2"/>
              </a:rPr>
              <a:t>figcaption</a:t>
            </a:r>
            <a:r>
              <a:rPr lang="en-US" sz="2800" b="1" dirty="0">
                <a:solidFill>
                  <a:schemeClr val="accent1">
                    <a:lumMod val="75000"/>
                  </a:schemeClr>
                </a:solidFill>
                <a:sym typeface="Symbol" panose="05050102010706020507" pitchFamily="18" charset="2"/>
              </a:rPr>
              <a:t>&gt;…&lt;/</a:t>
            </a:r>
            <a:r>
              <a:rPr lang="en-US" sz="2800" b="1" dirty="0" err="1">
                <a:solidFill>
                  <a:schemeClr val="accent1">
                    <a:lumMod val="75000"/>
                  </a:schemeClr>
                </a:solidFill>
                <a:sym typeface="Symbol" panose="05050102010706020507" pitchFamily="18" charset="2"/>
              </a:rPr>
              <a:t>figcaption</a:t>
            </a:r>
            <a:r>
              <a:rPr lang="en-US" sz="2800" b="1" dirty="0">
                <a:solidFill>
                  <a:schemeClr val="accent1">
                    <a:lumMod val="75000"/>
                  </a:schemeClr>
                </a:solidFill>
                <a:sym typeface="Symbol" panose="05050102010706020507" pitchFamily="18" charset="2"/>
              </a:rPr>
              <a:t>&gt; </a:t>
            </a:r>
            <a:r>
              <a:rPr lang="en-US" sz="2800" dirty="0">
                <a:sym typeface="Symbol" panose="05050102010706020507" pitchFamily="18" charset="2"/>
              </a:rPr>
              <a:t>- </a:t>
            </a:r>
            <a:r>
              <a:rPr lang="ru-RU" sz="2800" dirty="0" err="1">
                <a:sym typeface="Symbol" panose="05050102010706020507" pitchFamily="18" charset="2"/>
              </a:rPr>
              <a:t>коментар</a:t>
            </a:r>
            <a:r>
              <a:rPr lang="ru-RU" sz="2800" dirty="0">
                <a:sym typeface="Symbol" panose="05050102010706020507" pitchFamily="18" charset="2"/>
              </a:rPr>
              <a:t> </a:t>
            </a:r>
            <a:r>
              <a:rPr lang="ru-RU" sz="2800" dirty="0" err="1">
                <a:sym typeface="Symbol" panose="05050102010706020507" pitchFamily="18" charset="2"/>
              </a:rPr>
              <a:t>або</a:t>
            </a:r>
            <a:r>
              <a:rPr lang="ru-RU" sz="2800" dirty="0">
                <a:sym typeface="Symbol" panose="05050102010706020507" pitchFamily="18" charset="2"/>
              </a:rPr>
              <a:t> </a:t>
            </a:r>
            <a:r>
              <a:rPr lang="ru-RU" sz="2800" dirty="0" err="1">
                <a:sym typeface="Symbol" panose="05050102010706020507" pitchFamily="18" charset="2"/>
              </a:rPr>
              <a:t>пояснення</a:t>
            </a:r>
            <a:endParaRPr lang="uk-UA" sz="2800" dirty="0">
              <a:sym typeface="Symbol" panose="05050102010706020507" pitchFamily="18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17617728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-27384"/>
            <a:ext cx="9144000" cy="107721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endParaRPr lang="en-US" sz="3200" b="1" dirty="0">
              <a:solidFill>
                <a:srgbClr val="C00000"/>
              </a:solidFill>
            </a:endParaRPr>
          </a:p>
          <a:p>
            <a:pPr algn="ctr"/>
            <a:endParaRPr lang="uk-UA" sz="3200" b="1" dirty="0">
              <a:solidFill>
                <a:srgbClr val="C00000"/>
              </a:solidFill>
            </a:endParaRPr>
          </a:p>
        </p:txBody>
      </p:sp>
      <p:pic>
        <p:nvPicPr>
          <p:cNvPr id="10242" name="Picture 2" descr="https://upload.wikimedia.org/wikipedia/commons/0/03/Html-5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376" y="908720"/>
            <a:ext cx="4680520" cy="5616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4"/>
          <p:cNvSpPr>
            <a:spLocks noChangeArrowheads="1"/>
          </p:cNvSpPr>
          <p:nvPr/>
        </p:nvSpPr>
        <p:spPr bwMode="auto">
          <a:xfrm>
            <a:off x="4680520" y="762902"/>
            <a:ext cx="4257897" cy="5755422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&lt;!DOCTYPE </a:t>
            </a:r>
            <a:r>
              <a:rPr kumimoji="0" lang="ru-RU" altLang="ru-RU" sz="1600" b="1" i="0" u="none" strike="noStrike" cap="none" normalizeH="0" baseline="0" dirty="0" err="1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html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  <a:b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&lt;</a:t>
            </a:r>
            <a:r>
              <a:rPr kumimoji="0" lang="ru-RU" altLang="ru-RU" sz="1600" b="1" i="0" u="none" strike="noStrike" cap="none" normalizeH="0" baseline="0" dirty="0" err="1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html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  <a:b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&lt;</a:t>
            </a:r>
            <a:r>
              <a:rPr kumimoji="0" lang="ru-RU" altLang="ru-RU" sz="1600" b="1" i="0" u="none" strike="noStrike" cap="none" normalizeH="0" baseline="0" dirty="0" err="1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head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  <a:b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&lt;</a:t>
            </a:r>
            <a:r>
              <a:rPr kumimoji="0" lang="ru-RU" altLang="ru-RU" sz="1600" b="1" i="0" u="none" strike="noStrike" cap="none" normalizeH="0" baseline="0" dirty="0" err="1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meta</a:t>
            </a:r>
            <a:r>
              <a:rPr kumimoji="0" lang="ru-RU" altLang="ru-RU" sz="1600" b="1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sz="1600" b="1" i="0" u="none" strike="noStrike" cap="none" normalizeH="0" baseline="0" dirty="0" err="1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charset</a:t>
            </a:r>
            <a:r>
              <a:rPr kumimoji="0" lang="ru-RU" altLang="ru-RU" sz="16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kumimoji="0" lang="en-US" altLang="ru-RU" sz="16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kumimoji="0" lang="ru-RU" altLang="ru-RU" sz="1600" b="1" i="0" u="none" strike="noStrike" cap="none" normalizeH="0" baseline="0" dirty="0">
                <a:ln>
                  <a:noFill/>
                </a:ln>
                <a:solidFill>
                  <a:srgbClr val="008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utf-8</a:t>
            </a:r>
            <a:r>
              <a:rPr kumimoji="0" lang="en-US" altLang="ru-RU" sz="1600" b="1" i="0" u="none" strike="noStrike" cap="none" normalizeH="0" baseline="0" dirty="0">
                <a:ln>
                  <a:noFill/>
                </a:ln>
                <a:solidFill>
                  <a:srgbClr val="008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  <a:b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&lt;</a:t>
            </a:r>
            <a:r>
              <a:rPr kumimoji="0" lang="ru-RU" altLang="ru-RU" sz="1600" b="1" i="0" u="none" strike="noStrike" cap="none" normalizeH="0" baseline="0" dirty="0" err="1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title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  <a:r>
              <a:rPr kumimoji="0" lang="ru-RU" altLang="ru-RU" sz="16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Simple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HTML5&lt;/</a:t>
            </a:r>
            <a:r>
              <a:rPr kumimoji="0" lang="ru-RU" altLang="ru-RU" sz="1600" b="1" i="0" u="none" strike="noStrike" cap="none" normalizeH="0" baseline="0" dirty="0" err="1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title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  <a:b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&lt;/</a:t>
            </a:r>
            <a:r>
              <a:rPr kumimoji="0" lang="ru-RU" altLang="ru-RU" sz="1600" b="1" i="0" u="none" strike="noStrike" cap="none" normalizeH="0" baseline="0" dirty="0" err="1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head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  <a:b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&lt;</a:t>
            </a:r>
            <a:r>
              <a:rPr kumimoji="0" lang="ru-RU" altLang="ru-RU" sz="1600" b="1" i="0" u="none" strike="noStrike" cap="none" normalizeH="0" baseline="0" dirty="0" err="1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body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  <a:b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en-US" altLang="ru-RU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&lt;</a:t>
            </a:r>
            <a:r>
              <a:rPr kumimoji="0" lang="ru-RU" altLang="ru-RU" sz="1600" b="1" i="0" u="none" strike="noStrike" cap="none" normalizeH="0" baseline="0" dirty="0" err="1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header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 </a:t>
            </a:r>
            <a:r>
              <a:rPr kumimoji="0" lang="ru-RU" altLang="ru-RU" sz="16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header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&lt;/</a:t>
            </a:r>
            <a:r>
              <a:rPr kumimoji="0" lang="ru-RU" altLang="ru-RU" sz="1600" b="1" i="0" u="none" strike="noStrike" cap="none" normalizeH="0" baseline="0" dirty="0" err="1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header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  <a:b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en-US" altLang="ru-RU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&lt;</a:t>
            </a:r>
            <a:r>
              <a:rPr kumimoji="0" lang="ru-RU" altLang="ru-RU" sz="1600" b="1" i="0" u="none" strike="noStrike" cap="none" normalizeH="0" baseline="0" dirty="0" err="1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nav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 </a:t>
            </a:r>
            <a:r>
              <a:rPr kumimoji="0" lang="ru-RU" altLang="ru-RU" sz="16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navigation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&lt;/</a:t>
            </a:r>
            <a:r>
              <a:rPr kumimoji="0" lang="ru-RU" altLang="ru-RU" sz="1600" b="1" i="0" u="none" strike="noStrike" cap="none" normalizeH="0" baseline="0" dirty="0" err="1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nav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  <a:b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en-US" altLang="ru-RU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&lt;</a:t>
            </a:r>
            <a:r>
              <a:rPr kumimoji="0" lang="ru-RU" altLang="ru-RU" sz="1600" b="1" i="0" u="none" strike="noStrike" cap="none" normalizeH="0" baseline="0" dirty="0" err="1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section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  <a:b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&lt;</a:t>
            </a:r>
            <a:r>
              <a:rPr kumimoji="0" lang="ru-RU" altLang="ru-RU" sz="1600" b="1" i="0" u="none" strike="noStrike" cap="none" normalizeH="0" baseline="0" dirty="0" err="1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article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  <a:b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    &lt;</a:t>
            </a:r>
            <a:r>
              <a:rPr kumimoji="0" lang="ru-RU" altLang="ru-RU" sz="1600" b="1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h2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 </a:t>
            </a:r>
            <a:r>
              <a:rPr kumimoji="0" lang="ru-RU" altLang="ru-RU" sz="16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Article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sz="16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header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&lt;/</a:t>
            </a:r>
            <a:r>
              <a:rPr kumimoji="0" lang="ru-RU" altLang="ru-RU" sz="1600" b="1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h2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  <a:b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kumimoji="0" lang="ru-RU" altLang="ru-RU" sz="16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Article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/>
            </a:r>
            <a:b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&lt;/</a:t>
            </a:r>
            <a:r>
              <a:rPr kumimoji="0" lang="ru-RU" altLang="ru-RU" sz="1600" b="1" i="0" u="none" strike="noStrike" cap="none" normalizeH="0" baseline="0" dirty="0" err="1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article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  <a:b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&lt;</a:t>
            </a:r>
            <a:r>
              <a:rPr kumimoji="0" lang="ru-RU" altLang="ru-RU" sz="1600" b="1" i="0" u="none" strike="noStrike" cap="none" normalizeH="0" baseline="0" dirty="0" err="1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article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  <a:b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    &lt;</a:t>
            </a:r>
            <a:r>
              <a:rPr kumimoji="0" lang="ru-RU" altLang="ru-RU" sz="1600" b="1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h2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 </a:t>
            </a:r>
            <a:r>
              <a:rPr kumimoji="0" lang="ru-RU" altLang="ru-RU" sz="16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Article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sz="16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header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&lt;/</a:t>
            </a:r>
            <a:r>
              <a:rPr kumimoji="0" lang="ru-RU" altLang="ru-RU" sz="1600" b="1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h2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  <a:b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kumimoji="0" lang="ru-RU" altLang="ru-RU" sz="16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Article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/>
            </a:r>
            <a:b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&lt;/</a:t>
            </a:r>
            <a:r>
              <a:rPr kumimoji="0" lang="ru-RU" altLang="ru-RU" sz="1600" b="1" i="0" u="none" strike="noStrike" cap="none" normalizeH="0" baseline="0" dirty="0" err="1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article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  <a:b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en-US" altLang="ru-RU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&lt;/</a:t>
            </a:r>
            <a:r>
              <a:rPr kumimoji="0" lang="ru-RU" altLang="ru-RU" sz="1600" b="1" i="0" u="none" strike="noStrike" cap="none" normalizeH="0" baseline="0" dirty="0" err="1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section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  <a:b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en-US" altLang="ru-RU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&lt;</a:t>
            </a:r>
            <a:r>
              <a:rPr kumimoji="0" lang="ru-RU" altLang="ru-RU" sz="1600" b="1" i="0" u="none" strike="noStrike" cap="none" normalizeH="0" baseline="0" dirty="0" err="1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aside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 </a:t>
            </a:r>
            <a:r>
              <a:rPr kumimoji="0" lang="ru-RU" altLang="ru-RU" sz="16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sidebar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sz="16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content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&lt;/</a:t>
            </a:r>
            <a:r>
              <a:rPr kumimoji="0" lang="ru-RU" altLang="ru-RU" sz="1600" b="1" i="0" u="none" strike="noStrike" cap="none" normalizeH="0" baseline="0" dirty="0" err="1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aside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  <a:b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en-US" altLang="ru-RU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&lt;</a:t>
            </a:r>
            <a:r>
              <a:rPr kumimoji="0" lang="ru-RU" altLang="ru-RU" sz="1600" b="1" i="0" u="none" strike="noStrike" cap="none" normalizeH="0" baseline="0" dirty="0" err="1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footer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 </a:t>
            </a:r>
            <a:r>
              <a:rPr kumimoji="0" lang="ru-RU" altLang="ru-RU" sz="16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copyright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&lt;/</a:t>
            </a:r>
            <a:r>
              <a:rPr kumimoji="0" lang="ru-RU" altLang="ru-RU" sz="1600" b="1" i="0" u="none" strike="noStrike" cap="none" normalizeH="0" baseline="0" dirty="0" err="1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footer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  <a:b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&lt;/</a:t>
            </a:r>
            <a:r>
              <a:rPr kumimoji="0" lang="ru-RU" altLang="ru-RU" sz="1600" b="1" i="0" u="none" strike="noStrike" cap="none" normalizeH="0" baseline="0" dirty="0" err="1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body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  <a:b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&lt;/</a:t>
            </a:r>
            <a:r>
              <a:rPr kumimoji="0" lang="ru-RU" altLang="ru-RU" sz="1600" b="1" i="0" u="none" strike="noStrike" cap="none" normalizeH="0" baseline="0" dirty="0" err="1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html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  <a:endParaRPr kumimoji="0" lang="ru-RU" altLang="ru-RU" sz="3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23528" y="106149"/>
            <a:ext cx="731001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i="1" dirty="0">
                <a:solidFill>
                  <a:schemeClr val="accent1">
                    <a:lumMod val="75000"/>
                  </a:schemeClr>
                </a:solidFill>
              </a:rPr>
              <a:t>Приклад </a:t>
            </a:r>
            <a:r>
              <a:rPr lang="ru-RU" sz="2800" b="1" i="1" dirty="0" err="1">
                <a:solidFill>
                  <a:schemeClr val="accent1">
                    <a:lumMod val="75000"/>
                  </a:schemeClr>
                </a:solidFill>
              </a:rPr>
              <a:t>семантичної</a:t>
            </a:r>
            <a:r>
              <a:rPr lang="ru-RU" sz="2800" b="1" i="1" dirty="0">
                <a:solidFill>
                  <a:schemeClr val="accent1">
                    <a:lumMod val="75000"/>
                  </a:schemeClr>
                </a:solidFill>
              </a:rPr>
              <a:t> роз</a:t>
            </a:r>
            <a:r>
              <a:rPr lang="uk-UA" sz="2800" b="1" i="1" dirty="0">
                <a:solidFill>
                  <a:schemeClr val="accent1">
                    <a:lumMod val="75000"/>
                  </a:schemeClr>
                </a:solidFill>
              </a:rPr>
              <a:t>мітки документу</a:t>
            </a:r>
            <a:r>
              <a:rPr lang="uk-UA" sz="2800" b="1" dirty="0">
                <a:solidFill>
                  <a:schemeClr val="accent1">
                    <a:lumMod val="75000"/>
                  </a:schemeClr>
                </a:solidFill>
              </a:rPr>
              <a:t>.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1346800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-27384"/>
            <a:ext cx="9144000" cy="107721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endParaRPr lang="uk-UA" sz="3200" b="1" dirty="0">
              <a:solidFill>
                <a:srgbClr val="C00000"/>
              </a:solidFill>
            </a:endParaRPr>
          </a:p>
          <a:p>
            <a:pPr algn="ctr"/>
            <a:r>
              <a:rPr lang="uk-UA" sz="3200" b="1" dirty="0">
                <a:solidFill>
                  <a:srgbClr val="C00000"/>
                </a:solidFill>
              </a:rPr>
              <a:t>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0" y="116632"/>
            <a:ext cx="9144000" cy="55821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8000"/>
              </a:lnSpc>
            </a:pPr>
            <a:r>
              <a:rPr lang="ru-RU" sz="2800" b="1" dirty="0">
                <a:solidFill>
                  <a:srgbClr val="C00000"/>
                </a:solidFill>
              </a:rPr>
              <a:t>  Теги текстового </a:t>
            </a:r>
            <a:r>
              <a:rPr lang="ru-RU" sz="2800" b="1" dirty="0" err="1">
                <a:solidFill>
                  <a:srgbClr val="C00000"/>
                </a:solidFill>
              </a:rPr>
              <a:t>рівня</a:t>
            </a:r>
            <a:r>
              <a:rPr lang="ru-RU" sz="2800" b="1" dirty="0">
                <a:solidFill>
                  <a:srgbClr val="C00000"/>
                </a:solidFill>
              </a:rPr>
              <a:t>:</a:t>
            </a:r>
            <a:endParaRPr lang="en-US" sz="2800" b="1" dirty="0">
              <a:solidFill>
                <a:srgbClr val="C00000"/>
              </a:solidFill>
            </a:endParaRPr>
          </a:p>
          <a:p>
            <a:pPr>
              <a:lnSpc>
                <a:spcPct val="98000"/>
              </a:lnSpc>
            </a:pPr>
            <a:endParaRPr lang="en-US" sz="2800" b="1" dirty="0">
              <a:solidFill>
                <a:srgbClr val="C00000"/>
              </a:solidFill>
            </a:endParaRPr>
          </a:p>
          <a:p>
            <a:pPr marL="457200" indent="-457200">
              <a:lnSpc>
                <a:spcPct val="98000"/>
              </a:lnSpc>
              <a:buFont typeface="Arial" panose="020B0604020202020204" pitchFamily="34" charset="0"/>
              <a:buChar char="•"/>
            </a:pPr>
            <a:r>
              <a:rPr lang="en-US" sz="2800" b="1" dirty="0">
                <a:solidFill>
                  <a:schemeClr val="accent1">
                    <a:lumMod val="75000"/>
                  </a:schemeClr>
                </a:solidFill>
              </a:rPr>
              <a:t>&lt;mark&gt;</a:t>
            </a:r>
            <a:r>
              <a:rPr lang="ru-RU" sz="2800" b="1" dirty="0">
                <a:solidFill>
                  <a:schemeClr val="accent1">
                    <a:lumMod val="75000"/>
                  </a:schemeClr>
                </a:solidFill>
              </a:rPr>
              <a:t>…</a:t>
            </a:r>
            <a:r>
              <a:rPr lang="en-US" sz="2800" b="1" dirty="0">
                <a:solidFill>
                  <a:schemeClr val="accent1">
                    <a:lumMod val="75000"/>
                  </a:schemeClr>
                </a:solidFill>
              </a:rPr>
              <a:t>&lt;/mark&gt; </a:t>
            </a:r>
            <a:r>
              <a:rPr lang="en-US" sz="2800" dirty="0">
                <a:sym typeface="Symbol" panose="05050102010706020507" pitchFamily="18" charset="2"/>
              </a:rPr>
              <a:t> </a:t>
            </a:r>
            <a:r>
              <a:rPr lang="uk-UA" sz="2800" dirty="0">
                <a:sym typeface="Symbol" panose="05050102010706020507" pitchFamily="18" charset="2"/>
              </a:rPr>
              <a:t>виділення по тексту для привернення уваги читача;</a:t>
            </a:r>
            <a:endParaRPr lang="en-US" sz="2800" dirty="0">
              <a:sym typeface="Symbol" panose="05050102010706020507" pitchFamily="18" charset="2"/>
            </a:endParaRPr>
          </a:p>
          <a:p>
            <a:pPr marL="457200" indent="-457200">
              <a:lnSpc>
                <a:spcPct val="98000"/>
              </a:lnSpc>
              <a:buFont typeface="Arial" panose="020B0604020202020204" pitchFamily="34" charset="0"/>
              <a:buChar char="•"/>
            </a:pPr>
            <a:r>
              <a:rPr lang="en-US" sz="2800" b="1" dirty="0">
                <a:solidFill>
                  <a:schemeClr val="accent1">
                    <a:lumMod val="75000"/>
                  </a:schemeClr>
                </a:solidFill>
              </a:rPr>
              <a:t>&lt;time&gt;</a:t>
            </a:r>
            <a:r>
              <a:rPr lang="ru-RU" sz="2800" b="1" dirty="0">
                <a:solidFill>
                  <a:schemeClr val="accent1">
                    <a:lumMod val="75000"/>
                  </a:schemeClr>
                </a:solidFill>
              </a:rPr>
              <a:t>…</a:t>
            </a:r>
            <a:r>
              <a:rPr lang="en-US" sz="2800" b="1" dirty="0">
                <a:solidFill>
                  <a:schemeClr val="accent1">
                    <a:lumMod val="75000"/>
                  </a:schemeClr>
                </a:solidFill>
              </a:rPr>
              <a:t>&lt;/time&gt; </a:t>
            </a:r>
            <a:r>
              <a:rPr lang="en-US" sz="2800" dirty="0">
                <a:sym typeface="Symbol" panose="05050102010706020507" pitchFamily="18" charset="2"/>
              </a:rPr>
              <a:t> </a:t>
            </a:r>
            <a:r>
              <a:rPr lang="uk-UA" sz="2800" dirty="0">
                <a:sym typeface="Symbol" panose="05050102010706020507" pitchFamily="18" charset="2"/>
              </a:rPr>
              <a:t>дата та/або час (в атрибуті </a:t>
            </a:r>
            <a:r>
              <a:rPr lang="en-US" sz="2800" dirty="0" err="1">
                <a:sym typeface="Symbol" panose="05050102010706020507" pitchFamily="18" charset="2"/>
              </a:rPr>
              <a:t>datetime</a:t>
            </a:r>
            <a:r>
              <a:rPr lang="en-US" sz="2800" dirty="0">
                <a:sym typeface="Symbol" panose="05050102010706020507" pitchFamily="18" charset="2"/>
              </a:rPr>
              <a:t> </a:t>
            </a:r>
            <a:r>
              <a:rPr lang="ru-RU" sz="2800" dirty="0" err="1">
                <a:sym typeface="Symbol" panose="05050102010706020507" pitchFamily="18" charset="2"/>
              </a:rPr>
              <a:t>вказу</a:t>
            </a:r>
            <a:r>
              <a:rPr lang="uk-UA" sz="2800" dirty="0" err="1">
                <a:sym typeface="Symbol" panose="05050102010706020507" pitchFamily="18" charset="2"/>
              </a:rPr>
              <a:t>ється</a:t>
            </a:r>
            <a:r>
              <a:rPr lang="uk-UA" sz="2800" dirty="0">
                <a:sym typeface="Symbol" panose="05050102010706020507" pitchFamily="18" charset="2"/>
              </a:rPr>
              <a:t> у «машинному форматі», а в самому тезі – у формі, зручній для читача):</a:t>
            </a:r>
            <a:br>
              <a:rPr lang="uk-UA" sz="2800" dirty="0">
                <a:sym typeface="Symbol" panose="05050102010706020507" pitchFamily="18" charset="2"/>
              </a:rPr>
            </a:br>
            <a:r>
              <a:rPr lang="en-US" sz="2800" b="1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  <a:sym typeface="Symbol" panose="05050102010706020507" pitchFamily="18" charset="2"/>
              </a:rPr>
              <a:t>&lt;p&gt; … &lt;time </a:t>
            </a:r>
            <a:r>
              <a:rPr lang="en-US" sz="2800" b="1" dirty="0" err="1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  <a:sym typeface="Symbol" panose="05050102010706020507" pitchFamily="18" charset="2"/>
              </a:rPr>
              <a:t>datetime</a:t>
            </a:r>
            <a:r>
              <a:rPr lang="en-US" sz="2800" b="1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  <a:sym typeface="Symbol" panose="05050102010706020507" pitchFamily="18" charset="2"/>
              </a:rPr>
              <a:t>="2005-10-05"&gt;5 </a:t>
            </a:r>
            <a:r>
              <a:rPr lang="ru-RU" sz="2800" b="1" dirty="0" err="1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  <a:sym typeface="Symbol" panose="05050102010706020507" pitchFamily="18" charset="2"/>
              </a:rPr>
              <a:t>жовтня</a:t>
            </a:r>
            <a:r>
              <a:rPr lang="en-US" sz="2800" b="1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  <a:sym typeface="Symbol" panose="05050102010706020507" pitchFamily="18" charset="2"/>
              </a:rPr>
              <a:t>&lt;/time&gt; … &lt;/p&gt;</a:t>
            </a:r>
            <a:endParaRPr lang="uk-UA" sz="2800" b="1" dirty="0">
              <a:solidFill>
                <a:srgbClr val="000000"/>
              </a:solidFill>
              <a:latin typeface="Courier New" panose="02070309020205020404" pitchFamily="49" charset="0"/>
              <a:cs typeface="Courier New" panose="02070309020205020404" pitchFamily="49" charset="0"/>
              <a:sym typeface="Symbol" panose="05050102010706020507" pitchFamily="18" charset="2"/>
            </a:endParaRPr>
          </a:p>
          <a:p>
            <a:pPr marL="457200" indent="-457200">
              <a:lnSpc>
                <a:spcPct val="98000"/>
              </a:lnSpc>
              <a:buFont typeface="Arial" panose="020B0604020202020204" pitchFamily="34" charset="0"/>
              <a:buChar char="•"/>
            </a:pPr>
            <a:r>
              <a:rPr lang="en-US" sz="2800" b="1" dirty="0">
                <a:solidFill>
                  <a:schemeClr val="accent1">
                    <a:lumMod val="75000"/>
                  </a:schemeClr>
                </a:solidFill>
                <a:sym typeface="Symbol" panose="05050102010706020507" pitchFamily="18" charset="2"/>
              </a:rPr>
              <a:t>&lt;</a:t>
            </a:r>
            <a:r>
              <a:rPr lang="en-US" sz="2800" b="1" dirty="0" err="1">
                <a:solidFill>
                  <a:schemeClr val="accent1">
                    <a:lumMod val="75000"/>
                  </a:schemeClr>
                </a:solidFill>
                <a:sym typeface="Symbol" panose="05050102010706020507" pitchFamily="18" charset="2"/>
              </a:rPr>
              <a:t>wbr</a:t>
            </a:r>
            <a:r>
              <a:rPr lang="en-US" sz="2800" b="1" dirty="0">
                <a:solidFill>
                  <a:schemeClr val="accent1">
                    <a:lumMod val="75000"/>
                  </a:schemeClr>
                </a:solidFill>
                <a:sym typeface="Symbol" panose="05050102010706020507" pitchFamily="18" charset="2"/>
              </a:rPr>
              <a:t> /&gt; </a:t>
            </a:r>
            <a:r>
              <a:rPr lang="en-US" sz="2800" dirty="0">
                <a:sym typeface="Symbol" panose="05050102010706020507" pitchFamily="18" charset="2"/>
              </a:rPr>
              <a:t> </a:t>
            </a:r>
            <a:r>
              <a:rPr lang="uk-UA" sz="2800" dirty="0">
                <a:sym typeface="Symbol" panose="05050102010706020507" pitchFamily="18" charset="2"/>
              </a:rPr>
              <a:t>місця у словах для </a:t>
            </a:r>
            <a:r>
              <a:rPr lang="uk-UA" sz="2800" dirty="0" err="1">
                <a:sym typeface="Symbol" panose="05050102010706020507" pitchFamily="18" charset="2"/>
              </a:rPr>
              <a:t>автопереносів</a:t>
            </a:r>
            <a:r>
              <a:rPr lang="uk-UA" sz="2800" dirty="0">
                <a:sym typeface="Symbol" panose="05050102010706020507" pitchFamily="18" charset="2"/>
              </a:rPr>
              <a:t>:</a:t>
            </a:r>
            <a:br>
              <a:rPr lang="uk-UA" sz="2800" dirty="0">
                <a:sym typeface="Symbol" panose="05050102010706020507" pitchFamily="18" charset="2"/>
              </a:rPr>
            </a:br>
            <a:r>
              <a:rPr lang="en-US" sz="2800" b="1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  <a:sym typeface="Symbol" panose="05050102010706020507" pitchFamily="18" charset="2"/>
              </a:rPr>
              <a:t>&lt;p&gt;</a:t>
            </a:r>
            <a:r>
              <a:rPr lang="ru-RU" sz="2800" b="1" dirty="0" err="1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  <a:sym typeface="Symbol" panose="05050102010706020507" pitchFamily="18" charset="2"/>
              </a:rPr>
              <a:t>Дужедовгедовгеслово</a:t>
            </a:r>
            <a:r>
              <a:rPr lang="en-US" sz="2800" b="1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  <a:sym typeface="Symbol" panose="05050102010706020507" pitchFamily="18" charset="2"/>
              </a:rPr>
              <a:t>&lt;/p&gt;</a:t>
            </a:r>
            <a:r>
              <a:rPr lang="ru-RU" sz="2800" b="1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  <a:sym typeface="Symbol" panose="05050102010706020507" pitchFamily="18" charset="2"/>
              </a:rPr>
              <a:t/>
            </a:r>
            <a:br>
              <a:rPr lang="ru-RU" sz="2800" b="1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  <a:sym typeface="Symbol" panose="05050102010706020507" pitchFamily="18" charset="2"/>
              </a:rPr>
            </a:br>
            <a:r>
              <a:rPr lang="en-US" sz="2800" b="1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  <a:sym typeface="Symbol" panose="05050102010706020507" pitchFamily="18" charset="2"/>
              </a:rPr>
              <a:t>&lt;p&gt;</a:t>
            </a:r>
            <a:r>
              <a:rPr lang="ru-RU" sz="2800" b="1" dirty="0" err="1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  <a:sym typeface="Symbol" panose="05050102010706020507" pitchFamily="18" charset="2"/>
              </a:rPr>
              <a:t>Дуже</a:t>
            </a:r>
            <a:r>
              <a:rPr lang="en-US" sz="2800" b="1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  <a:sym typeface="Symbol" panose="05050102010706020507" pitchFamily="18" charset="2"/>
              </a:rPr>
              <a:t>&lt;</a:t>
            </a:r>
            <a:r>
              <a:rPr lang="en-US" sz="2800" b="1" dirty="0" err="1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  <a:sym typeface="Symbol" panose="05050102010706020507" pitchFamily="18" charset="2"/>
              </a:rPr>
              <a:t>wbr</a:t>
            </a:r>
            <a:r>
              <a:rPr lang="en-US" sz="2800" b="1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  <a:sym typeface="Symbol" panose="05050102010706020507" pitchFamily="18" charset="2"/>
              </a:rPr>
              <a:t>/&gt;</a:t>
            </a:r>
            <a:r>
              <a:rPr lang="ru-RU" sz="2800" b="1" dirty="0" err="1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  <a:sym typeface="Symbol" panose="05050102010706020507" pitchFamily="18" charset="2"/>
              </a:rPr>
              <a:t>довге</a:t>
            </a:r>
            <a:r>
              <a:rPr lang="en-US" sz="2800" b="1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  <a:sym typeface="Symbol" panose="05050102010706020507" pitchFamily="18" charset="2"/>
              </a:rPr>
              <a:t>&lt;</a:t>
            </a:r>
            <a:r>
              <a:rPr lang="en-US" sz="2800" b="1" dirty="0" err="1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  <a:sym typeface="Symbol" panose="05050102010706020507" pitchFamily="18" charset="2"/>
              </a:rPr>
              <a:t>wbr</a:t>
            </a:r>
            <a:r>
              <a:rPr lang="en-US" sz="2800" b="1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  <a:sym typeface="Symbol" panose="05050102010706020507" pitchFamily="18" charset="2"/>
              </a:rPr>
              <a:t>/&gt;</a:t>
            </a:r>
            <a:r>
              <a:rPr lang="ru-RU" sz="2800" b="1" dirty="0" err="1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  <a:sym typeface="Symbol" panose="05050102010706020507" pitchFamily="18" charset="2"/>
              </a:rPr>
              <a:t>довге</a:t>
            </a:r>
            <a:r>
              <a:rPr lang="en-US" sz="2800" b="1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  <a:sym typeface="Symbol" panose="05050102010706020507" pitchFamily="18" charset="2"/>
              </a:rPr>
              <a:t>&lt;</a:t>
            </a:r>
            <a:r>
              <a:rPr lang="en-US" sz="2800" b="1" dirty="0" err="1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  <a:sym typeface="Symbol" panose="05050102010706020507" pitchFamily="18" charset="2"/>
              </a:rPr>
              <a:t>wbr</a:t>
            </a:r>
            <a:r>
              <a:rPr lang="en-US" sz="2800" b="1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  <a:sym typeface="Symbol" panose="05050102010706020507" pitchFamily="18" charset="2"/>
              </a:rPr>
              <a:t>/&gt;</a:t>
            </a:r>
            <a:br>
              <a:rPr lang="en-US" sz="2800" b="1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  <a:sym typeface="Symbol" panose="05050102010706020507" pitchFamily="18" charset="2"/>
              </a:rPr>
            </a:br>
            <a:r>
              <a:rPr lang="ru-RU" sz="2800" b="1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  <a:sym typeface="Symbol" panose="05050102010706020507" pitchFamily="18" charset="2"/>
              </a:rPr>
              <a:t>слово</a:t>
            </a:r>
            <a:r>
              <a:rPr lang="en-US" sz="2800" b="1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  <a:sym typeface="Symbol" panose="05050102010706020507" pitchFamily="18" charset="2"/>
              </a:rPr>
              <a:t>&lt;/p&gt;</a:t>
            </a:r>
            <a:endParaRPr lang="uk-UA" sz="2800" b="1" dirty="0">
              <a:solidFill>
                <a:srgbClr val="000000"/>
              </a:solidFill>
              <a:latin typeface="Courier New" panose="02070309020205020404" pitchFamily="49" charset="0"/>
              <a:cs typeface="Courier New" panose="02070309020205020404" pitchFamily="49" charset="0"/>
              <a:sym typeface="Symbol" panose="05050102010706020507" pitchFamily="18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14472911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6059" y="0"/>
            <a:ext cx="9144000" cy="107721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>
                <a:solidFill>
                  <a:srgbClr val="C00000"/>
                </a:solidFill>
              </a:rPr>
              <a:t>9. Нов</a:t>
            </a:r>
            <a:r>
              <a:rPr lang="uk-UA" sz="3200" b="1" dirty="0">
                <a:solidFill>
                  <a:srgbClr val="C00000"/>
                </a:solidFill>
              </a:rPr>
              <a:t>і можливості форм</a:t>
            </a:r>
            <a:endParaRPr lang="en-US" sz="3200" b="1" dirty="0">
              <a:solidFill>
                <a:srgbClr val="C00000"/>
              </a:solidFill>
            </a:endParaRPr>
          </a:p>
          <a:p>
            <a:pPr algn="ctr"/>
            <a:r>
              <a:rPr lang="uk-UA" sz="3200" b="1" dirty="0">
                <a:solidFill>
                  <a:srgbClr val="C00000"/>
                </a:solidFill>
              </a:rPr>
              <a:t>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79512" y="581372"/>
            <a:ext cx="9144000" cy="5913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8000"/>
              </a:lnSpc>
            </a:pPr>
            <a:r>
              <a:rPr lang="ru-RU" sz="3200" b="1" dirty="0"/>
              <a:t>1) </a:t>
            </a:r>
            <a:r>
              <a:rPr lang="ru-RU" sz="3200" b="1" dirty="0" err="1"/>
              <a:t>Нові</a:t>
            </a:r>
            <a:r>
              <a:rPr lang="ru-RU" sz="3200" b="1" dirty="0"/>
              <a:t> </a:t>
            </a:r>
            <a:r>
              <a:rPr lang="ru-RU" sz="3200" b="1" dirty="0" err="1"/>
              <a:t>типи</a:t>
            </a:r>
            <a:r>
              <a:rPr lang="ru-RU" sz="3200" b="1" dirty="0"/>
              <a:t> </a:t>
            </a:r>
            <a:r>
              <a:rPr lang="ru-RU" sz="3200" b="1" dirty="0" err="1"/>
              <a:t>елементів</a:t>
            </a:r>
            <a:r>
              <a:rPr lang="ru-RU" sz="3200" b="1" dirty="0"/>
              <a:t> форм:</a:t>
            </a:r>
            <a:endParaRPr lang="en-US" sz="3200" b="1" dirty="0"/>
          </a:p>
          <a:p>
            <a:pPr>
              <a:lnSpc>
                <a:spcPct val="98000"/>
              </a:lnSpc>
            </a:pPr>
            <a:endParaRPr lang="uk-UA" sz="16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>
              <a:lnSpc>
                <a:spcPct val="98000"/>
              </a:lnSpc>
            </a:pPr>
            <a:r>
              <a:rPr lang="en-US" sz="3200" b="1" dirty="0">
                <a:latin typeface="Courier New" panose="02070309020205020404" pitchFamily="49" charset="0"/>
                <a:cs typeface="Courier New" panose="02070309020205020404" pitchFamily="49" charset="0"/>
              </a:rPr>
              <a:t>&lt;input type="</a:t>
            </a:r>
            <a:r>
              <a:rPr lang="ru-RU" sz="3200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тип</a:t>
            </a:r>
            <a:r>
              <a:rPr lang="ru-RU" sz="3200" b="1" dirty="0"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sz="3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… /&gt;</a:t>
            </a:r>
          </a:p>
          <a:p>
            <a:pPr>
              <a:lnSpc>
                <a:spcPct val="98000"/>
              </a:lnSpc>
            </a:pPr>
            <a:endParaRPr lang="ru-RU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>
              <a:lnSpc>
                <a:spcPct val="98000"/>
              </a:lnSpc>
            </a:pPr>
            <a:r>
              <a:rPr lang="uk-UA" sz="3200" b="1" i="1" dirty="0"/>
              <a:t>Нові значення атрибуту </a:t>
            </a:r>
            <a:r>
              <a:rPr lang="en-US" sz="3200" b="1" dirty="0">
                <a:latin typeface="Courier New" panose="02070309020205020404" pitchFamily="49" charset="0"/>
                <a:cs typeface="Courier New" panose="02070309020205020404" pitchFamily="49" charset="0"/>
              </a:rPr>
              <a:t>type</a:t>
            </a:r>
            <a:r>
              <a:rPr lang="uk-UA" sz="3200" b="1" i="1" dirty="0"/>
              <a:t>:</a:t>
            </a:r>
          </a:p>
          <a:p>
            <a:pPr marL="457200" indent="-457200">
              <a:lnSpc>
                <a:spcPct val="98000"/>
              </a:lnSpc>
              <a:buFont typeface="Arial" panose="020B0604020202020204" pitchFamily="34" charset="0"/>
              <a:buChar char="•"/>
            </a:pPr>
            <a:r>
              <a:rPr lang="en-US" sz="3200" b="1" dirty="0">
                <a:solidFill>
                  <a:schemeClr val="accent6">
                    <a:lumMod val="50000"/>
                  </a:schemeClr>
                </a:solidFill>
              </a:rPr>
              <a:t>email</a:t>
            </a:r>
          </a:p>
          <a:p>
            <a:pPr marL="457200" indent="-457200">
              <a:lnSpc>
                <a:spcPct val="98000"/>
              </a:lnSpc>
              <a:buFont typeface="Arial" panose="020B0604020202020204" pitchFamily="34" charset="0"/>
              <a:buChar char="•"/>
            </a:pPr>
            <a:r>
              <a:rPr lang="en-US" sz="3200" b="1" dirty="0" err="1">
                <a:solidFill>
                  <a:schemeClr val="accent6">
                    <a:lumMod val="50000"/>
                  </a:schemeClr>
                </a:solidFill>
              </a:rPr>
              <a:t>url</a:t>
            </a:r>
            <a:endParaRPr lang="en-US" sz="3200" b="1" dirty="0">
              <a:solidFill>
                <a:schemeClr val="accent6">
                  <a:lumMod val="50000"/>
                </a:schemeClr>
              </a:solidFill>
            </a:endParaRPr>
          </a:p>
          <a:p>
            <a:pPr marL="457200" indent="-457200">
              <a:lnSpc>
                <a:spcPct val="98000"/>
              </a:lnSpc>
              <a:buFont typeface="Arial" panose="020B0604020202020204" pitchFamily="34" charset="0"/>
              <a:buChar char="•"/>
            </a:pPr>
            <a:r>
              <a:rPr lang="en-US" sz="3200" b="1" dirty="0"/>
              <a:t>color</a:t>
            </a:r>
          </a:p>
          <a:p>
            <a:pPr marL="457200" indent="-457200">
              <a:lnSpc>
                <a:spcPct val="98000"/>
              </a:lnSpc>
              <a:buFont typeface="Arial" panose="020B0604020202020204" pitchFamily="34" charset="0"/>
              <a:buChar char="•"/>
            </a:pPr>
            <a:r>
              <a:rPr lang="en-US" sz="3200" b="1" dirty="0">
                <a:solidFill>
                  <a:schemeClr val="accent6">
                    <a:lumMod val="50000"/>
                  </a:schemeClr>
                </a:solidFill>
              </a:rPr>
              <a:t>search</a:t>
            </a:r>
          </a:p>
          <a:p>
            <a:pPr marL="457200" indent="-457200">
              <a:lnSpc>
                <a:spcPct val="98000"/>
              </a:lnSpc>
              <a:buFont typeface="Arial" panose="020B0604020202020204" pitchFamily="34" charset="0"/>
              <a:buChar char="•"/>
            </a:pPr>
            <a:r>
              <a:rPr lang="en-US" sz="3200" b="1" dirty="0" err="1">
                <a:solidFill>
                  <a:schemeClr val="accent6">
                    <a:lumMod val="50000"/>
                  </a:schemeClr>
                </a:solidFill>
              </a:rPr>
              <a:t>tel</a:t>
            </a:r>
            <a:endParaRPr lang="en-US" sz="3200" b="1" dirty="0">
              <a:solidFill>
                <a:schemeClr val="accent6">
                  <a:lumMod val="50000"/>
                </a:schemeClr>
              </a:solidFill>
            </a:endParaRPr>
          </a:p>
          <a:p>
            <a:pPr marL="457200" indent="-457200">
              <a:lnSpc>
                <a:spcPct val="98000"/>
              </a:lnSpc>
              <a:buFont typeface="Arial" panose="020B0604020202020204" pitchFamily="34" charset="0"/>
              <a:buChar char="•"/>
            </a:pPr>
            <a:r>
              <a:rPr lang="en-US" sz="3200" b="1" dirty="0"/>
              <a:t>date</a:t>
            </a:r>
          </a:p>
          <a:p>
            <a:pPr marL="457200" indent="-457200">
              <a:lnSpc>
                <a:spcPct val="98000"/>
              </a:lnSpc>
              <a:buFont typeface="Arial" panose="020B0604020202020204" pitchFamily="34" charset="0"/>
              <a:buChar char="•"/>
            </a:pPr>
            <a:r>
              <a:rPr lang="en-US" sz="3200" b="1" dirty="0"/>
              <a:t>time</a:t>
            </a:r>
          </a:p>
          <a:p>
            <a:pPr marL="457200" indent="-457200">
              <a:lnSpc>
                <a:spcPct val="98000"/>
              </a:lnSpc>
              <a:buFont typeface="Arial" panose="020B0604020202020204" pitchFamily="34" charset="0"/>
              <a:buChar char="•"/>
            </a:pPr>
            <a:r>
              <a:rPr lang="en-US" sz="3200" b="1" dirty="0" err="1"/>
              <a:t>datetime</a:t>
            </a:r>
            <a:endParaRPr lang="en-US" sz="3200" b="1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3528392" y="2529491"/>
            <a:ext cx="4572000" cy="2505173"/>
          </a:xfrm>
          <a:prstGeom prst="rect">
            <a:avLst/>
          </a:prstGeom>
        </p:spPr>
        <p:txBody>
          <a:bodyPr>
            <a:spAutoFit/>
          </a:bodyPr>
          <a:lstStyle/>
          <a:p>
            <a:pPr marL="457200" indent="-457200">
              <a:lnSpc>
                <a:spcPct val="98000"/>
              </a:lnSpc>
              <a:buFont typeface="Arial" panose="020B0604020202020204" pitchFamily="34" charset="0"/>
              <a:buChar char="•"/>
            </a:pPr>
            <a:r>
              <a:rPr lang="en-US" sz="3200" b="1" dirty="0" err="1"/>
              <a:t>datetime</a:t>
            </a:r>
            <a:r>
              <a:rPr lang="en-US" sz="3200" b="1" dirty="0"/>
              <a:t>-local</a:t>
            </a:r>
          </a:p>
          <a:p>
            <a:pPr marL="457200" indent="-457200">
              <a:lnSpc>
                <a:spcPct val="98000"/>
              </a:lnSpc>
              <a:buFont typeface="Arial" panose="020B0604020202020204" pitchFamily="34" charset="0"/>
              <a:buChar char="•"/>
            </a:pPr>
            <a:r>
              <a:rPr lang="en-US" sz="3200" b="1" dirty="0"/>
              <a:t>week</a:t>
            </a:r>
          </a:p>
          <a:p>
            <a:pPr marL="457200" indent="-457200">
              <a:lnSpc>
                <a:spcPct val="98000"/>
              </a:lnSpc>
              <a:buFont typeface="Arial" panose="020B0604020202020204" pitchFamily="34" charset="0"/>
              <a:buChar char="•"/>
            </a:pPr>
            <a:r>
              <a:rPr lang="en-US" sz="3200" b="1" dirty="0"/>
              <a:t>month</a:t>
            </a:r>
          </a:p>
          <a:p>
            <a:pPr marL="457200" indent="-457200">
              <a:lnSpc>
                <a:spcPct val="98000"/>
              </a:lnSpc>
              <a:buFont typeface="Arial" panose="020B0604020202020204" pitchFamily="34" charset="0"/>
              <a:buChar char="•"/>
            </a:pPr>
            <a:r>
              <a:rPr lang="en-US" sz="3200" b="1" dirty="0">
                <a:solidFill>
                  <a:schemeClr val="accent6">
                    <a:lumMod val="50000"/>
                  </a:schemeClr>
                </a:solidFill>
              </a:rPr>
              <a:t>range</a:t>
            </a:r>
          </a:p>
          <a:p>
            <a:pPr marL="457200" indent="-457200">
              <a:lnSpc>
                <a:spcPct val="98000"/>
              </a:lnSpc>
              <a:buFont typeface="Arial" panose="020B0604020202020204" pitchFamily="34" charset="0"/>
              <a:buChar char="•"/>
            </a:pPr>
            <a:r>
              <a:rPr lang="en-US" sz="3200" b="1" dirty="0">
                <a:solidFill>
                  <a:schemeClr val="accent6">
                    <a:lumMod val="50000"/>
                  </a:schemeClr>
                </a:solidFill>
              </a:rPr>
              <a:t>number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779912" y="5301208"/>
            <a:ext cx="4558043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800" b="1" dirty="0">
                <a:solidFill>
                  <a:srgbClr val="FF0000"/>
                </a:solidFill>
              </a:rPr>
              <a:t>Проблема: не усі типи полів</a:t>
            </a:r>
          </a:p>
          <a:p>
            <a:r>
              <a:rPr lang="uk-UA" sz="2800" b="1" dirty="0">
                <a:solidFill>
                  <a:srgbClr val="FF0000"/>
                </a:solidFill>
              </a:rPr>
              <a:t>підтримуються в сучасних </a:t>
            </a:r>
            <a:br>
              <a:rPr lang="uk-UA" sz="2800" b="1" dirty="0">
                <a:solidFill>
                  <a:srgbClr val="FF0000"/>
                </a:solidFill>
              </a:rPr>
            </a:br>
            <a:r>
              <a:rPr lang="uk-UA" sz="2800" b="1" dirty="0">
                <a:solidFill>
                  <a:srgbClr val="FF0000"/>
                </a:solidFill>
              </a:rPr>
              <a:t>браузерах</a:t>
            </a:r>
            <a:endParaRPr lang="ru-RU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96942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6059" y="0"/>
            <a:ext cx="9144000" cy="107721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C00000"/>
                </a:solidFill>
              </a:rPr>
              <a:t> </a:t>
            </a:r>
          </a:p>
          <a:p>
            <a:pPr algn="ctr"/>
            <a:r>
              <a:rPr lang="uk-UA" sz="3200" b="1" dirty="0">
                <a:solidFill>
                  <a:srgbClr val="C00000"/>
                </a:solidFill>
              </a:rPr>
              <a:t>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059" y="581372"/>
            <a:ext cx="9317453" cy="24750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8000"/>
              </a:lnSpc>
            </a:pPr>
            <a:r>
              <a:rPr lang="ru-RU" sz="3000" dirty="0"/>
              <a:t>Для</a:t>
            </a:r>
            <a:r>
              <a:rPr lang="ru-RU" sz="3000" b="1" dirty="0"/>
              <a:t> </a:t>
            </a:r>
            <a:r>
              <a:rPr lang="en-US" sz="3000" dirty="0">
                <a:solidFill>
                  <a:srgbClr val="0070C0"/>
                </a:solidFill>
              </a:rPr>
              <a:t>&lt;input type="range" </a:t>
            </a:r>
            <a:r>
              <a:rPr lang="en-US" sz="2000" dirty="0">
                <a:solidFill>
                  <a:srgbClr val="0070C0"/>
                </a:solidFill>
              </a:rPr>
              <a:t>…</a:t>
            </a:r>
            <a:r>
              <a:rPr lang="en-US" sz="3000" dirty="0">
                <a:solidFill>
                  <a:srgbClr val="0070C0"/>
                </a:solidFill>
              </a:rPr>
              <a:t> /&gt; </a:t>
            </a:r>
            <a:r>
              <a:rPr lang="uk-UA" sz="3000" dirty="0"/>
              <a:t>і </a:t>
            </a:r>
            <a:r>
              <a:rPr lang="en-US" sz="3000" dirty="0">
                <a:solidFill>
                  <a:srgbClr val="0070C0"/>
                </a:solidFill>
              </a:rPr>
              <a:t>&lt;input type="number" </a:t>
            </a:r>
            <a:r>
              <a:rPr lang="en-US" dirty="0">
                <a:solidFill>
                  <a:srgbClr val="0070C0"/>
                </a:solidFill>
              </a:rPr>
              <a:t>…</a:t>
            </a:r>
            <a:r>
              <a:rPr lang="en-US" sz="3000" dirty="0">
                <a:solidFill>
                  <a:srgbClr val="0070C0"/>
                </a:solidFill>
              </a:rPr>
              <a:t> /&gt;</a:t>
            </a:r>
            <a:endParaRPr lang="uk-UA" sz="3000" dirty="0"/>
          </a:p>
          <a:p>
            <a:pPr>
              <a:lnSpc>
                <a:spcPct val="98000"/>
              </a:lnSpc>
            </a:pPr>
            <a:r>
              <a:rPr lang="ru-RU" sz="3000" dirty="0" err="1"/>
              <a:t>можна</a:t>
            </a:r>
            <a:r>
              <a:rPr lang="ru-RU" sz="3000" dirty="0"/>
              <a:t> </a:t>
            </a:r>
            <a:r>
              <a:rPr lang="ru-RU" sz="3000" dirty="0" err="1"/>
              <a:t>задати</a:t>
            </a:r>
            <a:r>
              <a:rPr lang="en-US" sz="3000" dirty="0"/>
              <a:t> </a:t>
            </a:r>
            <a:r>
              <a:rPr lang="ru-RU" sz="3000" dirty="0" err="1"/>
              <a:t>атрибути</a:t>
            </a:r>
            <a:r>
              <a:rPr lang="ru-RU" sz="3000" dirty="0"/>
              <a:t>:</a:t>
            </a:r>
          </a:p>
          <a:p>
            <a:pPr marL="811213" indent="-457200">
              <a:lnSpc>
                <a:spcPct val="98000"/>
              </a:lnSpc>
              <a:buFont typeface="Arial" panose="020B0604020202020204" pitchFamily="34" charset="0"/>
              <a:buChar char="•"/>
            </a:pPr>
            <a:r>
              <a:rPr lang="en-US" sz="3200" b="1" dirty="0"/>
              <a:t>min</a:t>
            </a:r>
          </a:p>
          <a:p>
            <a:pPr marL="811213" indent="-457200">
              <a:lnSpc>
                <a:spcPct val="98000"/>
              </a:lnSpc>
              <a:buFont typeface="Arial" panose="020B0604020202020204" pitchFamily="34" charset="0"/>
              <a:buChar char="•"/>
            </a:pPr>
            <a:r>
              <a:rPr lang="en-US" sz="3200" b="1" dirty="0"/>
              <a:t>max</a:t>
            </a:r>
          </a:p>
          <a:p>
            <a:pPr marL="811213" indent="-457200">
              <a:lnSpc>
                <a:spcPct val="98000"/>
              </a:lnSpc>
              <a:buFont typeface="Arial" panose="020B0604020202020204" pitchFamily="34" charset="0"/>
              <a:buChar char="•"/>
            </a:pPr>
            <a:r>
              <a:rPr lang="en-US" sz="3200" b="1" dirty="0"/>
              <a:t>step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37131" y="4771997"/>
            <a:ext cx="4055307" cy="1638508"/>
          </a:xfrm>
          <a:prstGeom prst="rect">
            <a:avLst/>
          </a:prstGeom>
        </p:spPr>
      </p:pic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349978" y="3192659"/>
            <a:ext cx="8456161" cy="1477328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&lt;</a:t>
            </a: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p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  <a:r>
              <a:rPr kumimoji="0" lang="ru-RU" altLang="ru-RU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Range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: </a:t>
            </a:r>
            <a:endParaRPr kumimoji="0" lang="en-US" altLang="ru-RU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ru-RU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 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&lt;</a:t>
            </a:r>
            <a:r>
              <a:rPr kumimoji="0" lang="ru-RU" altLang="ru-RU" b="1" i="0" u="none" strike="noStrike" cap="none" normalizeH="0" baseline="0" dirty="0" err="1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b="1" i="0" u="none" strike="noStrike" cap="none" normalizeH="0" baseline="0" dirty="0" err="1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type</a:t>
            </a: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rgbClr val="008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kumimoji="0" lang="ru-RU" altLang="ru-RU" b="1" i="0" u="none" strike="noStrike" cap="none" normalizeH="0" baseline="0" dirty="0" err="1">
                <a:ln>
                  <a:noFill/>
                </a:ln>
                <a:solidFill>
                  <a:srgbClr val="008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range</a:t>
            </a: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rgbClr val="008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" </a:t>
            </a:r>
            <a:r>
              <a:rPr kumimoji="0" lang="ru-RU" altLang="ru-RU" b="1" i="0" u="none" strike="noStrike" cap="none" normalizeH="0" baseline="0" dirty="0" err="1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min</a:t>
            </a: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rgbClr val="008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"10" </a:t>
            </a:r>
            <a:r>
              <a:rPr kumimoji="0" lang="ru-RU" altLang="ru-RU" b="1" i="0" u="none" strike="noStrike" cap="none" normalizeH="0" baseline="0" dirty="0" err="1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max</a:t>
            </a: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rgbClr val="008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"100" </a:t>
            </a:r>
            <a:r>
              <a:rPr kumimoji="0" lang="ru-RU" altLang="ru-RU" b="1" i="0" u="none" strike="noStrike" cap="none" normalizeH="0" baseline="0" dirty="0" err="1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step</a:t>
            </a: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rgbClr val="008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"5" 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/&gt;&lt;/</a:t>
            </a: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p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  <a:b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&lt;</a:t>
            </a: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p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  <a:r>
              <a:rPr kumimoji="0" lang="ru-RU" altLang="ru-RU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Number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: </a:t>
            </a:r>
            <a:endParaRPr kumimoji="0" lang="en-US" altLang="ru-RU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ru-RU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 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&lt;</a:t>
            </a:r>
            <a:r>
              <a:rPr kumimoji="0" lang="ru-RU" altLang="ru-RU" b="1" i="0" u="none" strike="noStrike" cap="none" normalizeH="0" baseline="0" dirty="0" err="1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b="1" i="0" u="none" strike="noStrike" cap="none" normalizeH="0" baseline="0" dirty="0" err="1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type</a:t>
            </a: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rgbClr val="008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kumimoji="0" lang="ru-RU" altLang="ru-RU" b="1" i="0" u="none" strike="noStrike" cap="none" normalizeH="0" baseline="0" dirty="0" err="1">
                <a:ln>
                  <a:noFill/>
                </a:ln>
                <a:solidFill>
                  <a:srgbClr val="008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number</a:t>
            </a: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rgbClr val="008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" </a:t>
            </a:r>
            <a:r>
              <a:rPr kumimoji="0" lang="ru-RU" altLang="ru-RU" b="1" i="0" u="none" strike="noStrike" cap="none" normalizeH="0" baseline="0" dirty="0" err="1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min</a:t>
            </a: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rgbClr val="008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"10" </a:t>
            </a:r>
            <a:r>
              <a:rPr kumimoji="0" lang="ru-RU" altLang="ru-RU" b="1" i="0" u="none" strike="noStrike" cap="none" normalizeH="0" baseline="0" dirty="0" err="1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max</a:t>
            </a: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rgbClr val="008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"100" </a:t>
            </a:r>
            <a:r>
              <a:rPr kumimoji="0" lang="ru-RU" altLang="ru-RU" b="1" i="0" u="none" strike="noStrike" cap="none" normalizeH="0" baseline="0" dirty="0" err="1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step</a:t>
            </a: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rgbClr val="008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"5" 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/&gt;&lt;/</a:t>
            </a: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p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  <a:b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endParaRPr kumimoji="0" lang="ru-RU" altLang="ru-RU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98513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6059" y="0"/>
            <a:ext cx="9144000" cy="107721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C00000"/>
                </a:solidFill>
              </a:rPr>
              <a:t> </a:t>
            </a:r>
          </a:p>
          <a:p>
            <a:pPr algn="ctr"/>
            <a:r>
              <a:rPr lang="uk-UA" sz="3200" b="1" dirty="0">
                <a:solidFill>
                  <a:srgbClr val="C00000"/>
                </a:solidFill>
              </a:rPr>
              <a:t>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059" y="581372"/>
            <a:ext cx="9317453" cy="14496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8000"/>
              </a:lnSpc>
            </a:pPr>
            <a:r>
              <a:rPr lang="ru-RU" sz="3000" dirty="0"/>
              <a:t>2) Для</a:t>
            </a:r>
            <a:r>
              <a:rPr lang="ru-RU" sz="3000" b="1" dirty="0"/>
              <a:t> </a:t>
            </a:r>
            <a:r>
              <a:rPr lang="en-US" sz="3000" dirty="0">
                <a:solidFill>
                  <a:srgbClr val="0070C0"/>
                </a:solidFill>
              </a:rPr>
              <a:t>&lt;input type="text" </a:t>
            </a:r>
            <a:r>
              <a:rPr lang="en-US" sz="2000" dirty="0">
                <a:solidFill>
                  <a:srgbClr val="0070C0"/>
                </a:solidFill>
              </a:rPr>
              <a:t>…</a:t>
            </a:r>
            <a:r>
              <a:rPr lang="en-US" sz="3000" dirty="0">
                <a:solidFill>
                  <a:srgbClr val="0070C0"/>
                </a:solidFill>
              </a:rPr>
              <a:t> /&gt; </a:t>
            </a:r>
            <a:r>
              <a:rPr lang="en-US" sz="3000" dirty="0"/>
              <a:t>,</a:t>
            </a:r>
            <a:r>
              <a:rPr lang="uk-UA" sz="3000" dirty="0"/>
              <a:t> </a:t>
            </a:r>
            <a:r>
              <a:rPr lang="en-US" sz="3000" dirty="0">
                <a:solidFill>
                  <a:srgbClr val="0070C0"/>
                </a:solidFill>
              </a:rPr>
              <a:t>&lt;input type="email" </a:t>
            </a:r>
            <a:r>
              <a:rPr lang="en-US" dirty="0">
                <a:solidFill>
                  <a:srgbClr val="0070C0"/>
                </a:solidFill>
              </a:rPr>
              <a:t>…</a:t>
            </a:r>
            <a:r>
              <a:rPr lang="en-US" sz="3000" dirty="0">
                <a:solidFill>
                  <a:srgbClr val="0070C0"/>
                </a:solidFill>
              </a:rPr>
              <a:t> /&gt;</a:t>
            </a:r>
            <a:r>
              <a:rPr lang="ru-RU" sz="3000" dirty="0">
                <a:solidFill>
                  <a:srgbClr val="0070C0"/>
                </a:solidFill>
              </a:rPr>
              <a:t> </a:t>
            </a:r>
            <a:r>
              <a:rPr lang="ru-RU" sz="3000" dirty="0"/>
              <a:t>та</a:t>
            </a:r>
            <a:r>
              <a:rPr lang="ru-RU" sz="3000" dirty="0">
                <a:solidFill>
                  <a:srgbClr val="0070C0"/>
                </a:solidFill>
              </a:rPr>
              <a:t> </a:t>
            </a:r>
            <a:r>
              <a:rPr lang="uk-UA" sz="3000" dirty="0"/>
              <a:t>інших текстових полів можна задати список варіантів:</a:t>
            </a:r>
            <a:endParaRPr lang="ru-RU" sz="3000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79712" y="4221088"/>
            <a:ext cx="4110827" cy="1930499"/>
          </a:xfrm>
          <a:prstGeom prst="rect">
            <a:avLst/>
          </a:prstGeom>
        </p:spPr>
      </p:pic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107504" y="2248679"/>
            <a:ext cx="8680581" cy="1785104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&lt;</a:t>
            </a:r>
            <a:r>
              <a:rPr kumimoji="0" lang="ru-RU" altLang="ru-RU" sz="2200" b="1" i="0" u="none" strike="noStrike" cap="none" normalizeH="0" baseline="0" dirty="0" err="1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kumimoji="0" lang="ru-RU" altLang="ru-RU" sz="2200" b="1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sz="2200" b="1" i="0" u="none" strike="noStrike" cap="none" normalizeH="0" baseline="0" dirty="0" err="1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type</a:t>
            </a:r>
            <a:r>
              <a:rPr kumimoji="0" lang="ru-RU" altLang="ru-RU" sz="22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kumimoji="0" lang="ru-RU" altLang="ru-RU" sz="2200" b="1" i="0" u="none" strike="noStrike" cap="none" normalizeH="0" baseline="0" dirty="0">
                <a:ln>
                  <a:noFill/>
                </a:ln>
                <a:solidFill>
                  <a:srgbClr val="008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kumimoji="0" lang="ru-RU" altLang="ru-RU" sz="2200" b="1" i="0" u="none" strike="noStrike" cap="none" normalizeH="0" baseline="0" dirty="0" err="1">
                <a:ln>
                  <a:noFill/>
                </a:ln>
                <a:solidFill>
                  <a:srgbClr val="008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text</a:t>
            </a:r>
            <a:r>
              <a:rPr kumimoji="0" lang="ru-RU" altLang="ru-RU" sz="2200" b="1" i="0" u="none" strike="noStrike" cap="none" normalizeH="0" baseline="0" dirty="0">
                <a:ln>
                  <a:noFill/>
                </a:ln>
                <a:solidFill>
                  <a:srgbClr val="008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" </a:t>
            </a:r>
            <a:r>
              <a:rPr kumimoji="0" lang="ru-RU" altLang="ru-RU" sz="2200" b="1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list</a:t>
            </a:r>
            <a:r>
              <a:rPr kumimoji="0" lang="ru-RU" altLang="ru-RU" sz="22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="</a:t>
            </a:r>
            <a:r>
              <a:rPr kumimoji="0" lang="ru-RU" altLang="ru-RU" sz="2200" b="1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my-list</a:t>
            </a:r>
            <a:r>
              <a:rPr kumimoji="0" lang="ru-RU" altLang="ru-RU" sz="22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kumimoji="0" lang="ru-RU" altLang="ru-RU" sz="2200" b="1" i="0" u="none" strike="noStrike" cap="none" normalizeH="0" baseline="0" dirty="0">
                <a:ln>
                  <a:noFill/>
                </a:ln>
                <a:solidFill>
                  <a:srgbClr val="008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sz="2200" b="1" i="0" u="none" strike="noStrike" cap="none" normalizeH="0" baseline="0" dirty="0" err="1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name</a:t>
            </a:r>
            <a:r>
              <a:rPr kumimoji="0" lang="ru-RU" altLang="ru-RU" sz="22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kumimoji="0" lang="ru-RU" altLang="ru-RU" sz="2200" b="1" i="0" u="none" strike="noStrike" cap="none" normalizeH="0" baseline="0" dirty="0">
                <a:ln>
                  <a:noFill/>
                </a:ln>
                <a:solidFill>
                  <a:srgbClr val="008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kumimoji="0" lang="ru-RU" altLang="ru-RU" sz="2200" b="1" i="0" u="none" strike="noStrike" cap="none" normalizeH="0" baseline="0" dirty="0" err="1">
                <a:ln>
                  <a:noFill/>
                </a:ln>
                <a:solidFill>
                  <a:srgbClr val="008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my-list</a:t>
            </a:r>
            <a:r>
              <a:rPr kumimoji="0" lang="ru-RU" altLang="ru-RU" sz="2200" b="1" i="0" u="none" strike="noStrike" cap="none" normalizeH="0" baseline="0" dirty="0">
                <a:ln>
                  <a:noFill/>
                </a:ln>
                <a:solidFill>
                  <a:srgbClr val="008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kumimoji="0" lang="ru-RU" altLang="ru-RU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/&gt;</a:t>
            </a:r>
            <a:br>
              <a:rPr kumimoji="0" lang="ru-RU" altLang="ru-RU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ru-RU" altLang="ru-RU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&lt;</a:t>
            </a:r>
            <a:r>
              <a:rPr kumimoji="0" lang="ru-RU" altLang="ru-RU" sz="2200" b="1" i="0" u="none" strike="noStrike" cap="none" normalizeH="0" baseline="0" dirty="0" err="1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datalist</a:t>
            </a:r>
            <a:r>
              <a:rPr kumimoji="0" lang="ru-RU" altLang="ru-RU" sz="2200" b="1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sz="2200" b="1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id</a:t>
            </a:r>
            <a:r>
              <a:rPr kumimoji="0" lang="ru-RU" altLang="ru-RU" sz="22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="</a:t>
            </a:r>
            <a:r>
              <a:rPr kumimoji="0" lang="ru-RU" altLang="ru-RU" sz="2200" b="1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my-list</a:t>
            </a:r>
            <a:r>
              <a:rPr kumimoji="0" lang="ru-RU" altLang="ru-RU" sz="22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kumimoji="0" lang="ru-RU" altLang="ru-RU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  <a:br>
              <a:rPr kumimoji="0" lang="ru-RU" altLang="ru-RU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ru-RU" altLang="ru-RU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&lt;</a:t>
            </a:r>
            <a:r>
              <a:rPr kumimoji="0" lang="ru-RU" altLang="ru-RU" sz="2200" b="1" i="0" u="none" strike="noStrike" cap="none" normalizeH="0" baseline="0" dirty="0" err="1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option</a:t>
            </a:r>
            <a:r>
              <a:rPr kumimoji="0" lang="ru-RU" altLang="ru-RU" sz="2200" b="1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sz="2200" b="1" i="0" u="none" strike="noStrike" cap="none" normalizeH="0" baseline="0" dirty="0" err="1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value</a:t>
            </a:r>
            <a:r>
              <a:rPr kumimoji="0" lang="ru-RU" altLang="ru-RU" sz="22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kumimoji="0" lang="ru-RU" altLang="ru-RU" sz="2200" b="1" i="0" u="none" strike="noStrike" cap="none" normalizeH="0" baseline="0" dirty="0">
                <a:ln>
                  <a:noFill/>
                </a:ln>
                <a:solidFill>
                  <a:srgbClr val="008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kumimoji="0" lang="ru-RU" altLang="ru-RU" sz="2200" b="1" i="0" u="none" strike="noStrike" cap="none" normalizeH="0" baseline="0" dirty="0" err="1">
                <a:ln>
                  <a:noFill/>
                </a:ln>
                <a:solidFill>
                  <a:srgbClr val="008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one</a:t>
            </a:r>
            <a:r>
              <a:rPr kumimoji="0" lang="ru-RU" altLang="ru-RU" sz="2200" b="1" i="0" u="none" strike="noStrike" cap="none" normalizeH="0" baseline="0" dirty="0">
                <a:ln>
                  <a:noFill/>
                </a:ln>
                <a:solidFill>
                  <a:srgbClr val="008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kumimoji="0" lang="ru-RU" altLang="ru-RU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&gt;&lt;/</a:t>
            </a:r>
            <a:r>
              <a:rPr kumimoji="0" lang="ru-RU" altLang="ru-RU" sz="2200" b="1" i="0" u="none" strike="noStrike" cap="none" normalizeH="0" baseline="0" dirty="0" err="1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option</a:t>
            </a:r>
            <a:r>
              <a:rPr kumimoji="0" lang="ru-RU" altLang="ru-RU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  <a:br>
              <a:rPr kumimoji="0" lang="ru-RU" altLang="ru-RU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ru-RU" altLang="ru-RU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&lt;</a:t>
            </a:r>
            <a:r>
              <a:rPr kumimoji="0" lang="ru-RU" altLang="ru-RU" sz="2200" b="1" i="0" u="none" strike="noStrike" cap="none" normalizeH="0" baseline="0" dirty="0" err="1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option</a:t>
            </a:r>
            <a:r>
              <a:rPr kumimoji="0" lang="ru-RU" altLang="ru-RU" sz="2200" b="1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sz="2200" b="1" i="0" u="none" strike="noStrike" cap="none" normalizeH="0" baseline="0" dirty="0" err="1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value</a:t>
            </a:r>
            <a:r>
              <a:rPr kumimoji="0" lang="ru-RU" altLang="ru-RU" sz="22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kumimoji="0" lang="ru-RU" altLang="ru-RU" sz="2200" b="1" i="0" u="none" strike="noStrike" cap="none" normalizeH="0" baseline="0" dirty="0">
                <a:ln>
                  <a:noFill/>
                </a:ln>
                <a:solidFill>
                  <a:srgbClr val="008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kumimoji="0" lang="ru-RU" altLang="ru-RU" sz="2200" b="1" i="0" u="none" strike="noStrike" cap="none" normalizeH="0" baseline="0" dirty="0" err="1">
                <a:ln>
                  <a:noFill/>
                </a:ln>
                <a:solidFill>
                  <a:srgbClr val="008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second</a:t>
            </a:r>
            <a:r>
              <a:rPr kumimoji="0" lang="ru-RU" altLang="ru-RU" sz="2200" b="1" i="0" u="none" strike="noStrike" cap="none" normalizeH="0" baseline="0" dirty="0">
                <a:ln>
                  <a:noFill/>
                </a:ln>
                <a:solidFill>
                  <a:srgbClr val="008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kumimoji="0" lang="ru-RU" altLang="ru-RU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&gt;&lt;/</a:t>
            </a:r>
            <a:r>
              <a:rPr kumimoji="0" lang="ru-RU" altLang="ru-RU" sz="2200" b="1" i="0" u="none" strike="noStrike" cap="none" normalizeH="0" baseline="0" dirty="0" err="1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option</a:t>
            </a:r>
            <a:r>
              <a:rPr kumimoji="0" lang="ru-RU" altLang="ru-RU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  <a:br>
              <a:rPr kumimoji="0" lang="ru-RU" altLang="ru-RU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ru-RU" altLang="ru-RU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&lt;/</a:t>
            </a:r>
            <a:r>
              <a:rPr kumimoji="0" lang="ru-RU" altLang="ru-RU" sz="2200" b="1" i="0" u="none" strike="noStrike" cap="none" normalizeH="0" baseline="0" dirty="0" err="1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datalist</a:t>
            </a:r>
            <a:r>
              <a:rPr kumimoji="0" lang="ru-RU" altLang="ru-RU" sz="2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  <a:endParaRPr kumimoji="0" lang="ru-RU" altLang="ru-RU" sz="2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42057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6059" y="0"/>
            <a:ext cx="9144000" cy="107721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C00000"/>
                </a:solidFill>
              </a:rPr>
              <a:t> </a:t>
            </a:r>
          </a:p>
          <a:p>
            <a:pPr algn="ctr"/>
            <a:r>
              <a:rPr lang="uk-UA" sz="3200" b="1" dirty="0">
                <a:solidFill>
                  <a:srgbClr val="C00000"/>
                </a:solidFill>
              </a:rPr>
              <a:t>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059" y="581372"/>
            <a:ext cx="9317453" cy="5447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8000"/>
              </a:lnSpc>
            </a:pPr>
            <a:r>
              <a:rPr lang="ru-RU" sz="3000" dirty="0"/>
              <a:t>3) </a:t>
            </a:r>
            <a:r>
              <a:rPr lang="uk-UA" sz="3000" dirty="0"/>
              <a:t>Можна групувати елементи форми:</a:t>
            </a:r>
            <a:endParaRPr lang="ru-RU" sz="3000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055" y="4149080"/>
            <a:ext cx="8701812" cy="1080120"/>
          </a:xfrm>
          <a:prstGeom prst="rect">
            <a:avLst/>
          </a:prstGeom>
        </p:spPr>
      </p:pic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150055" y="1373718"/>
            <a:ext cx="8480207" cy="2308324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4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&lt;</a:t>
            </a:r>
            <a:r>
              <a:rPr kumimoji="0" lang="ru-RU" altLang="ru-RU" sz="2400" b="1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fieldset</a:t>
            </a:r>
            <a:r>
              <a:rPr kumimoji="0" lang="ru-RU" altLang="ru-RU" sz="24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  <a:r>
              <a:rPr kumimoji="0" lang="ru-RU" altLang="ru-RU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/>
            </a:r>
            <a:br>
              <a:rPr kumimoji="0" lang="ru-RU" altLang="ru-RU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ru-RU" altLang="ru-RU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kumimoji="0" lang="ru-RU" altLang="ru-RU" sz="24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&lt;</a:t>
            </a:r>
            <a:r>
              <a:rPr kumimoji="0" lang="ru-RU" altLang="ru-RU" sz="2400" b="1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legend</a:t>
            </a:r>
            <a:r>
              <a:rPr kumimoji="0" lang="ru-RU" altLang="ru-RU" sz="24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  <a:r>
              <a:rPr kumimoji="0" lang="ru-RU" altLang="ru-RU" sz="2400" b="0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Group</a:t>
            </a:r>
            <a:r>
              <a:rPr kumimoji="0" lang="ru-RU" altLang="ru-RU" sz="24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&lt;/</a:t>
            </a:r>
            <a:r>
              <a:rPr kumimoji="0" lang="ru-RU" altLang="ru-RU" sz="2400" b="1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legend</a:t>
            </a:r>
            <a:r>
              <a:rPr kumimoji="0" lang="ru-RU" altLang="ru-RU" sz="24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  <a:br>
              <a:rPr kumimoji="0" lang="ru-RU" altLang="ru-RU" sz="24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ru-RU" altLang="ru-RU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kumimoji="0" lang="ru-RU" altLang="ru-RU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Login</a:t>
            </a:r>
            <a:r>
              <a:rPr kumimoji="0" lang="ru-RU" altLang="ru-RU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: &lt;</a:t>
            </a:r>
            <a:r>
              <a:rPr kumimoji="0" lang="ru-RU" altLang="ru-RU" sz="2400" b="1" i="0" u="none" strike="noStrike" cap="none" normalizeH="0" baseline="0" dirty="0" err="1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kumimoji="0" lang="ru-RU" altLang="ru-RU" sz="2400" b="1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sz="2400" b="1" i="0" u="none" strike="noStrike" cap="none" normalizeH="0" baseline="0" dirty="0" err="1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type</a:t>
            </a:r>
            <a:r>
              <a:rPr kumimoji="0" lang="ru-RU" altLang="ru-RU" sz="24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kumimoji="0" lang="ru-RU" altLang="ru-RU" sz="2400" b="1" i="0" u="none" strike="noStrike" cap="none" normalizeH="0" baseline="0" dirty="0">
                <a:ln>
                  <a:noFill/>
                </a:ln>
                <a:solidFill>
                  <a:srgbClr val="008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kumimoji="0" lang="ru-RU" altLang="ru-RU" sz="2400" b="1" i="0" u="none" strike="noStrike" cap="none" normalizeH="0" baseline="0" dirty="0" err="1">
                <a:ln>
                  <a:noFill/>
                </a:ln>
                <a:solidFill>
                  <a:srgbClr val="008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text</a:t>
            </a:r>
            <a:r>
              <a:rPr kumimoji="0" lang="ru-RU" altLang="ru-RU" sz="2400" b="1" i="0" u="none" strike="noStrike" cap="none" normalizeH="0" baseline="0" dirty="0">
                <a:ln>
                  <a:noFill/>
                </a:ln>
                <a:solidFill>
                  <a:srgbClr val="008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" </a:t>
            </a:r>
            <a:r>
              <a:rPr kumimoji="0" lang="ru-RU" altLang="ru-RU" sz="2400" b="1" i="0" u="none" strike="noStrike" cap="none" normalizeH="0" baseline="0" dirty="0" err="1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name</a:t>
            </a:r>
            <a:r>
              <a:rPr kumimoji="0" lang="ru-RU" altLang="ru-RU" sz="24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kumimoji="0" lang="ru-RU" altLang="ru-RU" sz="2400" b="1" i="0" u="none" strike="noStrike" cap="none" normalizeH="0" baseline="0" dirty="0">
                <a:ln>
                  <a:noFill/>
                </a:ln>
                <a:solidFill>
                  <a:srgbClr val="008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kumimoji="0" lang="ru-RU" altLang="ru-RU" sz="2400" b="1" i="0" u="none" strike="noStrike" cap="none" normalizeH="0" baseline="0" dirty="0" err="1">
                <a:ln>
                  <a:noFill/>
                </a:ln>
                <a:solidFill>
                  <a:srgbClr val="008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login</a:t>
            </a:r>
            <a:r>
              <a:rPr kumimoji="0" lang="ru-RU" altLang="ru-RU" sz="2400" b="1" i="0" u="none" strike="noStrike" cap="none" normalizeH="0" baseline="0" dirty="0">
                <a:ln>
                  <a:noFill/>
                </a:ln>
                <a:solidFill>
                  <a:srgbClr val="008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kumimoji="0" lang="ru-RU" altLang="ru-RU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/&gt;</a:t>
            </a:r>
            <a:br>
              <a:rPr kumimoji="0" lang="ru-RU" altLang="ru-RU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ru-RU" altLang="ru-RU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kumimoji="0" lang="ru-RU" altLang="ru-RU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Passwors</a:t>
            </a:r>
            <a:r>
              <a:rPr kumimoji="0" lang="ru-RU" altLang="ru-RU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: &lt;</a:t>
            </a:r>
            <a:r>
              <a:rPr kumimoji="0" lang="ru-RU" altLang="ru-RU" sz="2400" b="1" i="0" u="none" strike="noStrike" cap="none" normalizeH="0" baseline="0" dirty="0" err="1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kumimoji="0" lang="ru-RU" altLang="ru-RU" sz="2400" b="1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sz="2400" b="1" i="0" u="none" strike="noStrike" cap="none" normalizeH="0" baseline="0" dirty="0" err="1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type</a:t>
            </a:r>
            <a:r>
              <a:rPr kumimoji="0" lang="ru-RU" altLang="ru-RU" sz="24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kumimoji="0" lang="ru-RU" altLang="ru-RU" sz="2400" b="1" i="0" u="none" strike="noStrike" cap="none" normalizeH="0" baseline="0" dirty="0">
                <a:ln>
                  <a:noFill/>
                </a:ln>
                <a:solidFill>
                  <a:srgbClr val="008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kumimoji="0" lang="ru-RU" altLang="ru-RU" sz="2400" b="1" i="0" u="none" strike="noStrike" cap="none" normalizeH="0" baseline="0" dirty="0" err="1">
                <a:ln>
                  <a:noFill/>
                </a:ln>
                <a:solidFill>
                  <a:srgbClr val="008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password</a:t>
            </a:r>
            <a:r>
              <a:rPr lang="ru-RU" altLang="ru-RU" sz="24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endParaRPr kumimoji="0" lang="ru-RU" altLang="ru-RU" sz="2400" b="1" i="0" u="none" strike="noStrike" cap="none" normalizeH="0" baseline="0" dirty="0">
              <a:ln>
                <a:noFill/>
              </a:ln>
              <a:solidFill>
                <a:srgbClr val="008000"/>
              </a:solidFill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altLang="ru-RU" sz="24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                      </a:t>
            </a:r>
            <a:r>
              <a:rPr kumimoji="0" lang="ru-RU" altLang="ru-RU" sz="2400" b="1" i="0" u="none" strike="noStrike" cap="none" normalizeH="0" baseline="0" dirty="0">
                <a:ln>
                  <a:noFill/>
                </a:ln>
                <a:solidFill>
                  <a:srgbClr val="008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sz="2400" b="1" i="0" u="none" strike="noStrike" cap="none" normalizeH="0" baseline="0" dirty="0" err="1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name</a:t>
            </a:r>
            <a:r>
              <a:rPr kumimoji="0" lang="ru-RU" altLang="ru-RU" sz="24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kumimoji="0" lang="ru-RU" altLang="ru-RU" sz="2400" b="1" i="0" u="none" strike="noStrike" cap="none" normalizeH="0" baseline="0" dirty="0">
                <a:ln>
                  <a:noFill/>
                </a:ln>
                <a:solidFill>
                  <a:srgbClr val="008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kumimoji="0" lang="ru-RU" altLang="ru-RU" sz="2400" b="1" i="0" u="none" strike="noStrike" cap="none" normalizeH="0" baseline="0" dirty="0" err="1">
                <a:ln>
                  <a:noFill/>
                </a:ln>
                <a:solidFill>
                  <a:srgbClr val="008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password</a:t>
            </a:r>
            <a:r>
              <a:rPr kumimoji="0" lang="ru-RU" altLang="ru-RU" sz="2400" b="1" i="0" u="none" strike="noStrike" cap="none" normalizeH="0" baseline="0" dirty="0">
                <a:ln>
                  <a:noFill/>
                </a:ln>
                <a:solidFill>
                  <a:srgbClr val="008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kumimoji="0" lang="ru-RU" altLang="ru-RU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/&gt;</a:t>
            </a:r>
            <a:br>
              <a:rPr kumimoji="0" lang="ru-RU" altLang="ru-RU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&lt;/</a:t>
            </a:r>
            <a:r>
              <a:rPr kumimoji="0" lang="ru-RU" altLang="ru-RU" sz="24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fieldset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  <a:endParaRPr kumimoji="0" lang="ru-RU" altLang="ru-RU" sz="4800" b="0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480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6059" y="0"/>
            <a:ext cx="9144000" cy="107721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C00000"/>
                </a:solidFill>
              </a:rPr>
              <a:t> </a:t>
            </a:r>
          </a:p>
          <a:p>
            <a:pPr algn="ctr"/>
            <a:r>
              <a:rPr lang="uk-UA" sz="3200" b="1" dirty="0">
                <a:solidFill>
                  <a:srgbClr val="C00000"/>
                </a:solidFill>
              </a:rPr>
              <a:t>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0" y="179479"/>
            <a:ext cx="9317453" cy="5447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8000"/>
              </a:lnSpc>
            </a:pPr>
            <a:r>
              <a:rPr lang="ru-RU" sz="3000" dirty="0"/>
              <a:t>4) </a:t>
            </a:r>
            <a:r>
              <a:rPr lang="uk-UA" sz="3000" dirty="0"/>
              <a:t>Можна групувати елементи у </a:t>
            </a:r>
            <a:r>
              <a:rPr lang="uk-UA" sz="3000" dirty="0" err="1"/>
              <a:t>випадаючому</a:t>
            </a:r>
            <a:r>
              <a:rPr lang="uk-UA" sz="3000" dirty="0"/>
              <a:t> списку:</a:t>
            </a:r>
            <a:endParaRPr lang="ru-RU" sz="3000" dirty="0"/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179512" y="724244"/>
            <a:ext cx="7798930" cy="4093428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&lt;</a:t>
            </a:r>
            <a:r>
              <a:rPr kumimoji="0" lang="ru-RU" altLang="ru-RU" sz="2600" b="1" i="0" u="none" strike="noStrike" cap="none" normalizeH="0" baseline="0" dirty="0" err="1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select</a:t>
            </a:r>
            <a:r>
              <a:rPr kumimoji="0" lang="ru-RU" altLang="ru-RU" sz="2600" b="1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sz="2600" b="1" i="0" u="none" strike="noStrike" cap="none" normalizeH="0" baseline="0" dirty="0" err="1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name</a:t>
            </a:r>
            <a:r>
              <a:rPr kumimoji="0" lang="ru-RU" altLang="ru-RU" sz="26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kumimoji="0" lang="ru-RU" altLang="ru-RU" sz="2600" b="1" i="0" u="none" strike="noStrike" cap="none" normalizeH="0" baseline="0" dirty="0">
                <a:ln>
                  <a:noFill/>
                </a:ln>
                <a:solidFill>
                  <a:srgbClr val="008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kumimoji="0" lang="ru-RU" altLang="ru-RU" sz="2600" b="1" i="0" u="none" strike="noStrike" cap="none" normalizeH="0" baseline="0" dirty="0" err="1">
                <a:ln>
                  <a:noFill/>
                </a:ln>
                <a:solidFill>
                  <a:srgbClr val="008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groups</a:t>
            </a:r>
            <a:r>
              <a:rPr kumimoji="0" lang="ru-RU" altLang="ru-RU" sz="2600" b="1" i="0" u="none" strike="noStrike" cap="none" normalizeH="0" baseline="0" dirty="0">
                <a:ln>
                  <a:noFill/>
                </a:ln>
                <a:solidFill>
                  <a:srgbClr val="008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kumimoji="0" lang="ru-RU" altLang="ru-RU" sz="2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  <a:br>
              <a:rPr kumimoji="0" lang="ru-RU" altLang="ru-RU" sz="2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ru-RU" altLang="ru-RU" sz="2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kumimoji="0" lang="ru-RU" altLang="ru-RU" sz="26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&lt;</a:t>
            </a:r>
            <a:r>
              <a:rPr kumimoji="0" lang="ru-RU" altLang="ru-RU" sz="2600" b="1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optgroup</a:t>
            </a:r>
            <a:r>
              <a:rPr kumimoji="0" lang="ru-RU" altLang="ru-RU" sz="26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sz="2600" b="1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label</a:t>
            </a:r>
            <a:r>
              <a:rPr kumimoji="0" lang="ru-RU" altLang="ru-RU" sz="26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="</a:t>
            </a:r>
            <a:r>
              <a:rPr kumimoji="0" lang="ru-RU" altLang="ru-RU" sz="2600" b="1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first-group</a:t>
            </a:r>
            <a:r>
              <a:rPr kumimoji="0" lang="ru-RU" altLang="ru-RU" sz="26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kumimoji="0" lang="ru-RU" altLang="ru-RU" sz="26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  <a:r>
              <a:rPr kumimoji="0" lang="ru-RU" altLang="ru-RU" sz="2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/>
            </a:r>
            <a:br>
              <a:rPr kumimoji="0" lang="ru-RU" altLang="ru-RU" sz="2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ru-RU" altLang="ru-RU" sz="2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    &lt;</a:t>
            </a:r>
            <a:r>
              <a:rPr kumimoji="0" lang="ru-RU" altLang="ru-RU" sz="2600" b="1" i="0" u="none" strike="noStrike" cap="none" normalizeH="0" baseline="0" dirty="0" err="1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option</a:t>
            </a:r>
            <a:r>
              <a:rPr kumimoji="0" lang="ru-RU" altLang="ru-RU" sz="2600" b="1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sz="2600" b="1" i="0" u="none" strike="noStrike" cap="none" normalizeH="0" baseline="0" dirty="0" err="1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value</a:t>
            </a:r>
            <a:r>
              <a:rPr kumimoji="0" lang="ru-RU" altLang="ru-RU" sz="26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kumimoji="0" lang="ru-RU" altLang="ru-RU" sz="2600" b="1" i="0" u="none" strike="noStrike" cap="none" normalizeH="0" baseline="0" dirty="0">
                <a:ln>
                  <a:noFill/>
                </a:ln>
                <a:solidFill>
                  <a:srgbClr val="008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kumimoji="0" lang="ru-RU" altLang="ru-RU" sz="2600" b="1" i="0" u="none" strike="noStrike" cap="none" normalizeH="0" baseline="0" dirty="0" err="1">
                <a:ln>
                  <a:noFill/>
                </a:ln>
                <a:solidFill>
                  <a:srgbClr val="008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one</a:t>
            </a:r>
            <a:r>
              <a:rPr kumimoji="0" lang="ru-RU" altLang="ru-RU" sz="2600" b="1" i="0" u="none" strike="noStrike" cap="none" normalizeH="0" baseline="0" dirty="0">
                <a:ln>
                  <a:noFill/>
                </a:ln>
                <a:solidFill>
                  <a:srgbClr val="008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kumimoji="0" lang="ru-RU" altLang="ru-RU" sz="2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&gt;1&lt;/</a:t>
            </a:r>
            <a:r>
              <a:rPr kumimoji="0" lang="ru-RU" altLang="ru-RU" sz="2600" b="1" i="0" u="none" strike="noStrike" cap="none" normalizeH="0" baseline="0" dirty="0" err="1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option</a:t>
            </a:r>
            <a:r>
              <a:rPr kumimoji="0" lang="ru-RU" altLang="ru-RU" sz="2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  <a:br>
              <a:rPr kumimoji="0" lang="ru-RU" altLang="ru-RU" sz="2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ru-RU" altLang="ru-RU" sz="2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    &lt;</a:t>
            </a:r>
            <a:r>
              <a:rPr kumimoji="0" lang="ru-RU" altLang="ru-RU" sz="2600" b="1" i="0" u="none" strike="noStrike" cap="none" normalizeH="0" baseline="0" dirty="0" err="1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option</a:t>
            </a:r>
            <a:r>
              <a:rPr kumimoji="0" lang="ru-RU" altLang="ru-RU" sz="2600" b="1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sz="2600" b="1" i="0" u="none" strike="noStrike" cap="none" normalizeH="0" baseline="0" dirty="0" err="1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value</a:t>
            </a:r>
            <a:r>
              <a:rPr kumimoji="0" lang="ru-RU" altLang="ru-RU" sz="26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kumimoji="0" lang="ru-RU" altLang="ru-RU" sz="2600" b="1" i="0" u="none" strike="noStrike" cap="none" normalizeH="0" baseline="0" dirty="0">
                <a:ln>
                  <a:noFill/>
                </a:ln>
                <a:solidFill>
                  <a:srgbClr val="008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kumimoji="0" lang="ru-RU" altLang="ru-RU" sz="2600" b="1" i="0" u="none" strike="noStrike" cap="none" normalizeH="0" baseline="0" dirty="0" err="1">
                <a:ln>
                  <a:noFill/>
                </a:ln>
                <a:solidFill>
                  <a:srgbClr val="008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two</a:t>
            </a:r>
            <a:r>
              <a:rPr kumimoji="0" lang="ru-RU" altLang="ru-RU" sz="2600" b="1" i="0" u="none" strike="noStrike" cap="none" normalizeH="0" baseline="0" dirty="0">
                <a:ln>
                  <a:noFill/>
                </a:ln>
                <a:solidFill>
                  <a:srgbClr val="008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kumimoji="0" lang="ru-RU" altLang="ru-RU" sz="2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&gt;2&lt;/</a:t>
            </a:r>
            <a:r>
              <a:rPr kumimoji="0" lang="ru-RU" altLang="ru-RU" sz="2600" b="1" i="0" u="none" strike="noStrike" cap="none" normalizeH="0" baseline="0" dirty="0" err="1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option</a:t>
            </a:r>
            <a:r>
              <a:rPr kumimoji="0" lang="ru-RU" altLang="ru-RU" sz="2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  <a:br>
              <a:rPr kumimoji="0" lang="ru-RU" altLang="ru-RU" sz="2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ru-RU" altLang="ru-RU" sz="2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kumimoji="0" lang="ru-RU" altLang="ru-RU" sz="26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&lt;/</a:t>
            </a:r>
            <a:r>
              <a:rPr kumimoji="0" lang="ru-RU" altLang="ru-RU" sz="2600" b="1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optgroup</a:t>
            </a:r>
            <a:r>
              <a:rPr kumimoji="0" lang="ru-RU" altLang="ru-RU" sz="26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  <a:r>
              <a:rPr kumimoji="0" lang="ru-RU" altLang="ru-RU" sz="2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/>
            </a:r>
            <a:br>
              <a:rPr kumimoji="0" lang="ru-RU" altLang="ru-RU" sz="2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ru-RU" altLang="ru-RU" sz="2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kumimoji="0" lang="ru-RU" altLang="ru-RU" sz="26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&lt;</a:t>
            </a:r>
            <a:r>
              <a:rPr kumimoji="0" lang="ru-RU" altLang="ru-RU" sz="2600" b="1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optgroup</a:t>
            </a:r>
            <a:r>
              <a:rPr kumimoji="0" lang="ru-RU" altLang="ru-RU" sz="26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sz="2600" b="1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label</a:t>
            </a:r>
            <a:r>
              <a:rPr kumimoji="0" lang="ru-RU" altLang="ru-RU" sz="26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="</a:t>
            </a:r>
            <a:r>
              <a:rPr kumimoji="0" lang="ru-RU" altLang="ru-RU" sz="2600" b="1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second-group</a:t>
            </a:r>
            <a:r>
              <a:rPr kumimoji="0" lang="ru-RU" altLang="ru-RU" sz="26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kumimoji="0" lang="ru-RU" altLang="ru-RU" sz="26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  <a:r>
              <a:rPr kumimoji="0" lang="ru-RU" altLang="ru-RU" sz="2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/>
            </a:r>
            <a:br>
              <a:rPr kumimoji="0" lang="ru-RU" altLang="ru-RU" sz="2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ru-RU" altLang="ru-RU" sz="2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    &lt;</a:t>
            </a:r>
            <a:r>
              <a:rPr kumimoji="0" lang="ru-RU" altLang="ru-RU" sz="2600" b="1" i="0" u="none" strike="noStrike" cap="none" normalizeH="0" baseline="0" dirty="0" err="1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option</a:t>
            </a:r>
            <a:r>
              <a:rPr kumimoji="0" lang="ru-RU" altLang="ru-RU" sz="2600" b="1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sz="2600" b="1" i="0" u="none" strike="noStrike" cap="none" normalizeH="0" baseline="0" dirty="0" err="1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value</a:t>
            </a:r>
            <a:r>
              <a:rPr kumimoji="0" lang="ru-RU" altLang="ru-RU" sz="26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kumimoji="0" lang="ru-RU" altLang="ru-RU" sz="2600" b="1" i="0" u="none" strike="noStrike" cap="none" normalizeH="0" baseline="0" dirty="0">
                <a:ln>
                  <a:noFill/>
                </a:ln>
                <a:solidFill>
                  <a:srgbClr val="008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kumimoji="0" lang="ru-RU" altLang="ru-RU" sz="2600" b="1" i="0" u="none" strike="noStrike" cap="none" normalizeH="0" baseline="0" dirty="0" err="1">
                <a:ln>
                  <a:noFill/>
                </a:ln>
                <a:solidFill>
                  <a:srgbClr val="008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one</a:t>
            </a:r>
            <a:r>
              <a:rPr kumimoji="0" lang="ru-RU" altLang="ru-RU" sz="2600" b="1" i="0" u="none" strike="noStrike" cap="none" normalizeH="0" baseline="0" dirty="0">
                <a:ln>
                  <a:noFill/>
                </a:ln>
                <a:solidFill>
                  <a:srgbClr val="008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kumimoji="0" lang="ru-RU" altLang="ru-RU" sz="2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&gt;1&lt;/</a:t>
            </a:r>
            <a:r>
              <a:rPr kumimoji="0" lang="ru-RU" altLang="ru-RU" sz="2600" b="1" i="0" u="none" strike="noStrike" cap="none" normalizeH="0" baseline="0" dirty="0" err="1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option</a:t>
            </a:r>
            <a:r>
              <a:rPr kumimoji="0" lang="ru-RU" altLang="ru-RU" sz="2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  <a:br>
              <a:rPr kumimoji="0" lang="ru-RU" altLang="ru-RU" sz="2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ru-RU" altLang="ru-RU" sz="2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    &lt;</a:t>
            </a:r>
            <a:r>
              <a:rPr kumimoji="0" lang="ru-RU" altLang="ru-RU" sz="2600" b="1" i="0" u="none" strike="noStrike" cap="none" normalizeH="0" baseline="0" dirty="0" err="1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option</a:t>
            </a:r>
            <a:r>
              <a:rPr kumimoji="0" lang="ru-RU" altLang="ru-RU" sz="2600" b="1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sz="2600" b="1" i="0" u="none" strike="noStrike" cap="none" normalizeH="0" baseline="0" dirty="0" err="1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value</a:t>
            </a:r>
            <a:r>
              <a:rPr kumimoji="0" lang="ru-RU" altLang="ru-RU" sz="26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kumimoji="0" lang="ru-RU" altLang="ru-RU" sz="2600" b="1" i="0" u="none" strike="noStrike" cap="none" normalizeH="0" baseline="0" dirty="0">
                <a:ln>
                  <a:noFill/>
                </a:ln>
                <a:solidFill>
                  <a:srgbClr val="008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kumimoji="0" lang="ru-RU" altLang="ru-RU" sz="2600" b="1" i="0" u="none" strike="noStrike" cap="none" normalizeH="0" baseline="0" dirty="0" err="1">
                <a:ln>
                  <a:noFill/>
                </a:ln>
                <a:solidFill>
                  <a:srgbClr val="008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two</a:t>
            </a:r>
            <a:r>
              <a:rPr kumimoji="0" lang="ru-RU" altLang="ru-RU" sz="2600" b="1" i="0" u="none" strike="noStrike" cap="none" normalizeH="0" baseline="0" dirty="0">
                <a:ln>
                  <a:noFill/>
                </a:ln>
                <a:solidFill>
                  <a:srgbClr val="008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kumimoji="0" lang="ru-RU" altLang="ru-RU" sz="2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&gt;2&lt;/</a:t>
            </a:r>
            <a:r>
              <a:rPr kumimoji="0" lang="ru-RU" altLang="ru-RU" sz="2600" b="1" i="0" u="none" strike="noStrike" cap="none" normalizeH="0" baseline="0" dirty="0" err="1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option</a:t>
            </a:r>
            <a:r>
              <a:rPr kumimoji="0" lang="ru-RU" altLang="ru-RU" sz="2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  <a:br>
              <a:rPr kumimoji="0" lang="ru-RU" altLang="ru-RU" sz="2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ru-RU" altLang="ru-RU" sz="26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&lt;/</a:t>
            </a:r>
            <a:r>
              <a:rPr kumimoji="0" lang="ru-RU" altLang="ru-RU" sz="2600" b="1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optgroup</a:t>
            </a:r>
            <a:r>
              <a:rPr kumimoji="0" lang="ru-RU" altLang="ru-RU" sz="26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  <a:r>
              <a:rPr kumimoji="0" lang="ru-RU" altLang="ru-RU" sz="2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/>
            </a:r>
            <a:br>
              <a:rPr kumimoji="0" lang="ru-RU" altLang="ru-RU" sz="2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ru-RU" altLang="ru-RU" sz="2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&lt;/</a:t>
            </a:r>
            <a:r>
              <a:rPr kumimoji="0" lang="ru-RU" altLang="ru-RU" sz="2600" b="1" i="0" u="none" strike="noStrike" cap="none" normalizeH="0" baseline="0" dirty="0" err="1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select</a:t>
            </a:r>
            <a:r>
              <a:rPr kumimoji="0" lang="ru-RU" altLang="ru-RU" sz="2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  <a:endParaRPr kumimoji="0" lang="ru-RU" altLang="ru-RU" sz="2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28304" y="4007977"/>
            <a:ext cx="2290631" cy="2708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2902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73852" y="879311"/>
            <a:ext cx="84969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>
                <a:solidFill>
                  <a:srgbClr val="C00000"/>
                </a:solidFill>
              </a:rPr>
              <a:t>1. </a:t>
            </a:r>
            <a:r>
              <a:rPr lang="ru-RU" sz="3200" b="1" dirty="0" err="1">
                <a:solidFill>
                  <a:srgbClr val="C00000"/>
                </a:solidFill>
              </a:rPr>
              <a:t>Історія</a:t>
            </a:r>
            <a:r>
              <a:rPr lang="ru-RU" sz="3200" b="1" dirty="0">
                <a:solidFill>
                  <a:srgbClr val="C00000"/>
                </a:solidFill>
              </a:rPr>
              <a:t> </a:t>
            </a:r>
            <a:r>
              <a:rPr lang="ru-RU" sz="3200" b="1" dirty="0" err="1">
                <a:solidFill>
                  <a:srgbClr val="C00000"/>
                </a:solidFill>
              </a:rPr>
              <a:t>розвитку</a:t>
            </a:r>
            <a:endParaRPr lang="uk-UA" sz="3200" b="1" dirty="0">
              <a:solidFill>
                <a:srgbClr val="C00000"/>
              </a:solidFill>
            </a:endParaRPr>
          </a:p>
        </p:txBody>
      </p:sp>
      <p:pic>
        <p:nvPicPr>
          <p:cNvPr id="5" name="Picture 2" descr="https://cdn0.iconfinder.com/data/icons/HTML5/256/HTML_Log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90917" y="2374535"/>
            <a:ext cx="3202480" cy="3202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48641" y="1715324"/>
            <a:ext cx="551950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/>
              <a:t>2004 </a:t>
            </a:r>
            <a:r>
              <a:rPr lang="ru-RU" sz="3200" b="1" dirty="0" err="1"/>
              <a:t>рік</a:t>
            </a:r>
            <a:r>
              <a:rPr lang="ru-RU" sz="3200" b="1" dirty="0"/>
              <a:t> </a:t>
            </a:r>
            <a:r>
              <a:rPr lang="ru-RU" sz="3200" dirty="0"/>
              <a:t>– </a:t>
            </a:r>
            <a:r>
              <a:rPr lang="ru-RU" sz="3200" dirty="0" err="1"/>
              <a:t>компанії</a:t>
            </a:r>
            <a:r>
              <a:rPr lang="ru-RU" sz="3200" dirty="0"/>
              <a:t> </a:t>
            </a:r>
            <a:r>
              <a:rPr lang="en-US" sz="3200" dirty="0"/>
              <a:t> Apple, Mozilla Foundation </a:t>
            </a:r>
            <a:r>
              <a:rPr lang="ru-RU" sz="3200" dirty="0"/>
              <a:t>та </a:t>
            </a:r>
            <a:r>
              <a:rPr lang="en-US" sz="3200" dirty="0"/>
              <a:t>Opera Software</a:t>
            </a:r>
            <a:r>
              <a:rPr lang="ru-RU" sz="3200" dirty="0"/>
              <a:t> </a:t>
            </a:r>
            <a:r>
              <a:rPr lang="ru-RU" sz="3200" dirty="0" err="1"/>
              <a:t>заснували</a:t>
            </a:r>
            <a:r>
              <a:rPr lang="ru-RU" sz="3200" dirty="0"/>
              <a:t> </a:t>
            </a:r>
            <a:r>
              <a:rPr lang="en-US" sz="3200" dirty="0"/>
              <a:t>WHATWG</a:t>
            </a:r>
            <a:endParaRPr lang="ru-RU" sz="3200" dirty="0"/>
          </a:p>
        </p:txBody>
      </p:sp>
      <p:sp>
        <p:nvSpPr>
          <p:cNvPr id="7" name="TextBox 6"/>
          <p:cNvSpPr txBox="1"/>
          <p:nvPr/>
        </p:nvSpPr>
        <p:spPr>
          <a:xfrm>
            <a:off x="373852" y="3679953"/>
            <a:ext cx="551950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/>
              <a:t>WHATWG </a:t>
            </a:r>
            <a:r>
              <a:rPr lang="en-US" sz="3200" dirty="0"/>
              <a:t>- Web Hypertext Application Technology Working Group</a:t>
            </a:r>
            <a:endParaRPr lang="ru-RU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6059" y="0"/>
            <a:ext cx="9144000" cy="107721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C00000"/>
                </a:solidFill>
              </a:rPr>
              <a:t> </a:t>
            </a:r>
          </a:p>
          <a:p>
            <a:pPr algn="ctr"/>
            <a:r>
              <a:rPr lang="uk-UA" sz="3200" b="1" dirty="0">
                <a:solidFill>
                  <a:srgbClr val="C00000"/>
                </a:solidFill>
              </a:rPr>
              <a:t>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0" y="179479"/>
            <a:ext cx="9317453" cy="9971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8000"/>
              </a:lnSpc>
            </a:pPr>
            <a:r>
              <a:rPr lang="en-US" sz="3000" dirty="0"/>
              <a:t>5</a:t>
            </a:r>
            <a:r>
              <a:rPr lang="ru-RU" sz="3000" dirty="0"/>
              <a:t>) </a:t>
            </a:r>
            <a:r>
              <a:rPr lang="uk-UA" sz="3000" dirty="0"/>
              <a:t>Додано тег текстового рівня </a:t>
            </a:r>
            <a:r>
              <a:rPr lang="en-US" sz="2600" b="1" dirty="0">
                <a:solidFill>
                  <a:srgbClr val="00008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&lt;output&gt;&lt;/output&gt;</a:t>
            </a:r>
            <a:r>
              <a:rPr lang="ru-RU" sz="2600" b="1" dirty="0">
                <a:solidFill>
                  <a:srgbClr val="00008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ru-RU" sz="3000" dirty="0"/>
              <a:t>для </a:t>
            </a:r>
            <a:r>
              <a:rPr lang="ru-RU" sz="3000" dirty="0" err="1"/>
              <a:t>виведення</a:t>
            </a:r>
            <a:r>
              <a:rPr lang="ru-RU" sz="3000" dirty="0"/>
              <a:t> </a:t>
            </a:r>
            <a:r>
              <a:rPr lang="ru-RU" sz="3000" dirty="0" err="1"/>
              <a:t>результатів</a:t>
            </a:r>
            <a:r>
              <a:rPr lang="uk-UA" sz="3000" dirty="0"/>
              <a:t>:</a:t>
            </a:r>
            <a:endParaRPr lang="ru-RU" sz="3000" dirty="0"/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3254" y="1650204"/>
            <a:ext cx="9033242" cy="3046988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&lt;</a:t>
            </a:r>
            <a:r>
              <a:rPr kumimoji="0" lang="ru-RU" altLang="ru-RU" sz="2400" b="1" i="0" u="none" strike="noStrike" cap="none" normalizeH="0" baseline="0" dirty="0" err="1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form</a:t>
            </a:r>
            <a:r>
              <a:rPr kumimoji="0" lang="ru-RU" altLang="ru-RU" sz="2400" b="1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sz="2400" b="1" i="0" u="none" strike="noStrike" cap="none" normalizeH="0" baseline="0" dirty="0" err="1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oninput</a:t>
            </a:r>
            <a:r>
              <a:rPr kumimoji="0" lang="ru-RU" altLang="ru-RU" sz="24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kumimoji="0" lang="ru-RU" altLang="ru-RU" sz="2400" b="1" i="0" u="none" strike="noStrike" cap="none" normalizeH="0" baseline="0" dirty="0">
                <a:ln>
                  <a:noFill/>
                </a:ln>
                <a:solidFill>
                  <a:srgbClr val="008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kumimoji="0" lang="ru-RU" altLang="ru-RU" sz="2400" b="1" i="0" u="none" strike="noStrike" cap="none" normalizeH="0" baseline="0" dirty="0" err="1">
                <a:ln>
                  <a:noFill/>
                </a:ln>
                <a:solidFill>
                  <a:srgbClr val="660E7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result</a:t>
            </a:r>
            <a:r>
              <a:rPr kumimoji="0" lang="ru-RU" altLang="ru-RU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.</a:t>
            </a:r>
            <a:r>
              <a:rPr kumimoji="0" lang="ru-RU" altLang="ru-RU" sz="2400" b="1" i="0" u="none" strike="noStrike" cap="none" normalizeH="0" baseline="0" dirty="0" err="1">
                <a:ln>
                  <a:noFill/>
                </a:ln>
                <a:solidFill>
                  <a:srgbClr val="660E7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value</a:t>
            </a:r>
            <a:r>
              <a:rPr kumimoji="0" lang="ru-RU" altLang="ru-RU" sz="2400" b="1" i="0" u="none" strike="noStrike" cap="none" normalizeH="0" baseline="0" dirty="0">
                <a:ln>
                  <a:noFill/>
                </a:ln>
                <a:solidFill>
                  <a:srgbClr val="660E7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kumimoji="0" lang="ru-RU" altLang="ru-RU" sz="2400" b="0" i="0" u="none" strike="noStrike" cap="none" normalizeH="0" baseline="0" dirty="0" err="1">
                <a:ln>
                  <a:noFill/>
                </a:ln>
                <a:solidFill>
                  <a:srgbClr val="7A7A43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parseInt</a:t>
            </a:r>
            <a:r>
              <a:rPr kumimoji="0" lang="ru-RU" altLang="ru-RU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kumimoji="0" lang="ru-RU" altLang="ru-RU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a.</a:t>
            </a:r>
            <a:r>
              <a:rPr kumimoji="0" lang="ru-RU" altLang="ru-RU" sz="2400" b="1" i="0" u="none" strike="noStrike" cap="none" normalizeH="0" baseline="0" dirty="0" err="1">
                <a:ln>
                  <a:noFill/>
                </a:ln>
                <a:solidFill>
                  <a:srgbClr val="660E7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value</a:t>
            </a:r>
            <a:r>
              <a:rPr kumimoji="0" lang="ru-RU" altLang="ru-RU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)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altLang="ru-RU" sz="2400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                       </a:t>
            </a:r>
            <a:r>
              <a:rPr kumimoji="0" lang="ru-RU" altLang="ru-RU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+ </a:t>
            </a:r>
            <a:r>
              <a:rPr kumimoji="0" lang="ru-RU" altLang="ru-RU" sz="2400" b="0" i="0" u="none" strike="noStrike" cap="none" normalizeH="0" baseline="0" dirty="0" err="1">
                <a:ln>
                  <a:noFill/>
                </a:ln>
                <a:solidFill>
                  <a:srgbClr val="7A7A43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parseInt</a:t>
            </a:r>
            <a:r>
              <a:rPr kumimoji="0" lang="ru-RU" altLang="ru-RU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kumimoji="0" lang="ru-RU" altLang="ru-RU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b.</a:t>
            </a:r>
            <a:r>
              <a:rPr kumimoji="0" lang="ru-RU" altLang="ru-RU" sz="2400" b="1" i="0" u="none" strike="noStrike" cap="none" normalizeH="0" baseline="0" dirty="0" err="1">
                <a:ln>
                  <a:noFill/>
                </a:ln>
                <a:solidFill>
                  <a:srgbClr val="660E7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value</a:t>
            </a:r>
            <a:r>
              <a:rPr kumimoji="0" lang="ru-RU" altLang="ru-RU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r>
              <a:rPr kumimoji="0" lang="ru-RU" altLang="ru-RU" sz="2400" b="1" i="0" u="none" strike="noStrike" cap="none" normalizeH="0" baseline="0" dirty="0">
                <a:ln>
                  <a:noFill/>
                </a:ln>
                <a:solidFill>
                  <a:srgbClr val="008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kumimoji="0" lang="ru-RU" altLang="ru-RU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  <a:br>
              <a:rPr kumimoji="0" lang="ru-RU" altLang="ru-RU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ru-RU" altLang="ru-RU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&lt;</a:t>
            </a:r>
            <a:r>
              <a:rPr kumimoji="0" lang="ru-RU" altLang="ru-RU" sz="2400" b="1" i="0" u="none" strike="noStrike" cap="none" normalizeH="0" baseline="0" dirty="0" err="1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kumimoji="0" lang="ru-RU" altLang="ru-RU" sz="2400" b="1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sz="2400" b="1" i="0" u="none" strike="noStrike" cap="none" normalizeH="0" baseline="0" dirty="0" err="1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type</a:t>
            </a:r>
            <a:r>
              <a:rPr kumimoji="0" lang="ru-RU" altLang="ru-RU" sz="24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kumimoji="0" lang="ru-RU" altLang="ru-RU" sz="2400" b="1" i="0" u="none" strike="noStrike" cap="none" normalizeH="0" baseline="0" dirty="0">
                <a:ln>
                  <a:noFill/>
                </a:ln>
                <a:solidFill>
                  <a:srgbClr val="008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kumimoji="0" lang="ru-RU" altLang="ru-RU" sz="2400" b="1" i="0" u="none" strike="noStrike" cap="none" normalizeH="0" baseline="0" dirty="0" err="1">
                <a:ln>
                  <a:noFill/>
                </a:ln>
                <a:solidFill>
                  <a:srgbClr val="008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number</a:t>
            </a:r>
            <a:r>
              <a:rPr kumimoji="0" lang="ru-RU" altLang="ru-RU" sz="2400" b="1" i="0" u="none" strike="noStrike" cap="none" normalizeH="0" baseline="0" dirty="0">
                <a:ln>
                  <a:noFill/>
                </a:ln>
                <a:solidFill>
                  <a:srgbClr val="008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" </a:t>
            </a:r>
            <a:r>
              <a:rPr kumimoji="0" lang="ru-RU" altLang="ru-RU" sz="2400" b="1" i="0" u="none" strike="noStrike" cap="none" normalizeH="0" baseline="0" dirty="0" err="1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id</a:t>
            </a:r>
            <a:r>
              <a:rPr kumimoji="0" lang="ru-RU" altLang="ru-RU" sz="24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kumimoji="0" lang="ru-RU" altLang="ru-RU" sz="2400" b="1" i="0" u="none" strike="noStrike" cap="none" normalizeH="0" baseline="0" dirty="0">
                <a:ln>
                  <a:noFill/>
                </a:ln>
                <a:solidFill>
                  <a:srgbClr val="008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"a"</a:t>
            </a:r>
            <a:r>
              <a:rPr kumimoji="0" lang="ru-RU" altLang="ru-RU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  <a:br>
              <a:rPr kumimoji="0" lang="ru-RU" altLang="ru-RU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ru-RU" altLang="ru-RU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+</a:t>
            </a:r>
            <a:br>
              <a:rPr kumimoji="0" lang="ru-RU" altLang="ru-RU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ru-RU" altLang="ru-RU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&lt;</a:t>
            </a:r>
            <a:r>
              <a:rPr kumimoji="0" lang="ru-RU" altLang="ru-RU" sz="2400" b="1" i="0" u="none" strike="noStrike" cap="none" normalizeH="0" baseline="0" dirty="0" err="1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kumimoji="0" lang="ru-RU" altLang="ru-RU" sz="2400" b="1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sz="2400" b="1" i="0" u="none" strike="noStrike" cap="none" normalizeH="0" baseline="0" dirty="0" err="1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type</a:t>
            </a:r>
            <a:r>
              <a:rPr kumimoji="0" lang="ru-RU" altLang="ru-RU" sz="24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kumimoji="0" lang="ru-RU" altLang="ru-RU" sz="2400" b="1" i="0" u="none" strike="noStrike" cap="none" normalizeH="0" baseline="0" dirty="0">
                <a:ln>
                  <a:noFill/>
                </a:ln>
                <a:solidFill>
                  <a:srgbClr val="008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kumimoji="0" lang="ru-RU" altLang="ru-RU" sz="2400" b="1" i="0" u="none" strike="noStrike" cap="none" normalizeH="0" baseline="0" dirty="0" err="1">
                <a:ln>
                  <a:noFill/>
                </a:ln>
                <a:solidFill>
                  <a:srgbClr val="008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number</a:t>
            </a:r>
            <a:r>
              <a:rPr kumimoji="0" lang="ru-RU" altLang="ru-RU" sz="2400" b="1" i="0" u="none" strike="noStrike" cap="none" normalizeH="0" baseline="0" dirty="0">
                <a:ln>
                  <a:noFill/>
                </a:ln>
                <a:solidFill>
                  <a:srgbClr val="008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" </a:t>
            </a:r>
            <a:r>
              <a:rPr kumimoji="0" lang="ru-RU" altLang="ru-RU" sz="2400" b="1" i="0" u="none" strike="noStrike" cap="none" normalizeH="0" baseline="0" dirty="0" err="1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id</a:t>
            </a:r>
            <a:r>
              <a:rPr kumimoji="0" lang="ru-RU" altLang="ru-RU" sz="24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kumimoji="0" lang="ru-RU" altLang="ru-RU" sz="2400" b="1" i="0" u="none" strike="noStrike" cap="none" normalizeH="0" baseline="0" dirty="0">
                <a:ln>
                  <a:noFill/>
                </a:ln>
                <a:solidFill>
                  <a:srgbClr val="008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"b"</a:t>
            </a:r>
            <a:r>
              <a:rPr kumimoji="0" lang="ru-RU" altLang="ru-RU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  <a:br>
              <a:rPr kumimoji="0" lang="ru-RU" altLang="ru-RU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ru-RU" altLang="ru-RU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=</a:t>
            </a:r>
            <a:br>
              <a:rPr kumimoji="0" lang="ru-RU" altLang="ru-RU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ru-RU" altLang="ru-RU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&lt;</a:t>
            </a:r>
            <a:r>
              <a:rPr kumimoji="0" lang="ru-RU" altLang="ru-RU" sz="2400" b="1" i="0" u="none" strike="noStrike" cap="none" normalizeH="0" baseline="0" dirty="0" err="1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output</a:t>
            </a:r>
            <a:r>
              <a:rPr kumimoji="0" lang="ru-RU" altLang="ru-RU" sz="2400" b="1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sz="2400" b="1" i="0" u="none" strike="noStrike" cap="none" normalizeH="0" baseline="0" dirty="0" err="1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name</a:t>
            </a:r>
            <a:r>
              <a:rPr kumimoji="0" lang="ru-RU" altLang="ru-RU" sz="24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kumimoji="0" lang="ru-RU" altLang="ru-RU" sz="2400" b="1" i="0" u="none" strike="noStrike" cap="none" normalizeH="0" baseline="0" dirty="0">
                <a:ln>
                  <a:noFill/>
                </a:ln>
                <a:solidFill>
                  <a:srgbClr val="008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kumimoji="0" lang="ru-RU" altLang="ru-RU" sz="2400" b="1" i="0" u="none" strike="noStrike" cap="none" normalizeH="0" baseline="0" dirty="0" err="1">
                <a:ln>
                  <a:noFill/>
                </a:ln>
                <a:solidFill>
                  <a:srgbClr val="008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result</a:t>
            </a:r>
            <a:r>
              <a:rPr kumimoji="0" lang="ru-RU" altLang="ru-RU" sz="2400" b="1" i="0" u="none" strike="noStrike" cap="none" normalizeH="0" baseline="0" dirty="0">
                <a:ln>
                  <a:noFill/>
                </a:ln>
                <a:solidFill>
                  <a:srgbClr val="008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kumimoji="0" lang="ru-RU" altLang="ru-RU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&gt;&lt;/</a:t>
            </a:r>
            <a:r>
              <a:rPr kumimoji="0" lang="ru-RU" altLang="ru-RU" sz="2400" b="1" i="0" u="none" strike="noStrike" cap="none" normalizeH="0" baseline="0" dirty="0" err="1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output</a:t>
            </a:r>
            <a:r>
              <a:rPr kumimoji="0" lang="ru-RU" altLang="ru-RU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  <a:br>
              <a:rPr kumimoji="0" lang="ru-RU" altLang="ru-RU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ru-RU" altLang="ru-RU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&lt;/</a:t>
            </a:r>
            <a:r>
              <a:rPr kumimoji="0" lang="ru-RU" altLang="ru-RU" sz="2400" b="1" i="0" u="none" strike="noStrike" cap="none" normalizeH="0" baseline="0" dirty="0" err="1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form</a:t>
            </a:r>
            <a:r>
              <a:rPr kumimoji="0" lang="ru-RU" altLang="ru-RU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  <a:endParaRPr kumimoji="0" lang="ru-RU" altLang="ru-RU" sz="4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489" y="5085184"/>
            <a:ext cx="8894323" cy="6925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2667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6059" y="0"/>
            <a:ext cx="9144000" cy="107721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C00000"/>
                </a:solidFill>
              </a:rPr>
              <a:t> </a:t>
            </a:r>
          </a:p>
          <a:p>
            <a:pPr algn="ctr"/>
            <a:r>
              <a:rPr lang="uk-UA" sz="3200" b="1" dirty="0">
                <a:solidFill>
                  <a:srgbClr val="C00000"/>
                </a:solidFill>
              </a:rPr>
              <a:t>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0" y="179479"/>
            <a:ext cx="9317453" cy="5447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8000"/>
              </a:lnSpc>
            </a:pPr>
            <a:r>
              <a:rPr lang="en-US" sz="3000" dirty="0"/>
              <a:t>6</a:t>
            </a:r>
            <a:r>
              <a:rPr lang="ru-RU" sz="3000" dirty="0"/>
              <a:t>) </a:t>
            </a:r>
            <a:r>
              <a:rPr lang="uk-UA" sz="3000" dirty="0"/>
              <a:t>Додаткові можливості для </a:t>
            </a:r>
            <a:r>
              <a:rPr lang="en-US" sz="3000" dirty="0">
                <a:solidFill>
                  <a:srgbClr val="0070C0"/>
                </a:solidFill>
              </a:rPr>
              <a:t>&lt;input type="file" </a:t>
            </a:r>
            <a:r>
              <a:rPr lang="en-US" sz="2000" dirty="0">
                <a:solidFill>
                  <a:srgbClr val="0070C0"/>
                </a:solidFill>
              </a:rPr>
              <a:t>…</a:t>
            </a:r>
            <a:r>
              <a:rPr lang="en-US" sz="3000" dirty="0">
                <a:solidFill>
                  <a:srgbClr val="0070C0"/>
                </a:solidFill>
              </a:rPr>
              <a:t> /&gt; </a:t>
            </a:r>
            <a:r>
              <a:rPr lang="uk-UA" sz="3000" dirty="0"/>
              <a:t>:</a:t>
            </a:r>
            <a:endParaRPr lang="ru-RU" sz="3000" dirty="0"/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362553" y="1787834"/>
            <a:ext cx="8594019" cy="92333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&lt;</a:t>
            </a:r>
            <a:r>
              <a:rPr kumimoji="0" lang="ru-RU" altLang="ru-RU" b="1" i="0" u="none" strike="noStrike" cap="none" normalizeH="0" baseline="0" dirty="0" err="1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div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  <a:b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&lt;</a:t>
            </a:r>
            <a:r>
              <a:rPr kumimoji="0" lang="ru-RU" altLang="ru-RU" b="1" i="0" u="none" strike="noStrike" cap="none" normalizeH="0" baseline="0" dirty="0" err="1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b="1" i="0" u="none" strike="noStrike" cap="none" normalizeH="0" baseline="0" dirty="0" err="1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type</a:t>
            </a: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rgbClr val="008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kumimoji="0" lang="ru-RU" altLang="ru-RU" b="1" i="0" u="none" strike="noStrike" cap="none" normalizeH="0" baseline="0" dirty="0" err="1">
                <a:ln>
                  <a:noFill/>
                </a:ln>
                <a:solidFill>
                  <a:srgbClr val="008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file</a:t>
            </a: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rgbClr val="008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" </a:t>
            </a:r>
            <a:r>
              <a:rPr kumimoji="0" lang="ru-RU" altLang="ru-RU" b="1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multiple</a:t>
            </a: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="</a:t>
            </a:r>
            <a:r>
              <a:rPr kumimoji="0" lang="ru-RU" altLang="ru-RU" b="1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multiple</a:t>
            </a: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" </a:t>
            </a:r>
            <a:r>
              <a:rPr kumimoji="0" lang="ru-RU" altLang="ru-RU" b="1" i="0" u="none" strike="noStrike" cap="none" normalizeH="0" baseline="0" dirty="0" err="1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name</a:t>
            </a: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rgbClr val="008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kumimoji="0" lang="ru-RU" altLang="ru-RU" b="1" i="0" u="none" strike="noStrike" cap="none" normalizeH="0" baseline="0" dirty="0" err="1">
                <a:ln>
                  <a:noFill/>
                </a:ln>
                <a:solidFill>
                  <a:srgbClr val="008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photos</a:t>
            </a: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rgbClr val="008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[]" 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/&gt;</a:t>
            </a:r>
            <a:b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&lt;/</a:t>
            </a:r>
            <a:r>
              <a:rPr kumimoji="0" lang="ru-RU" altLang="ru-RU" b="1" i="0" u="none" strike="noStrike" cap="none" normalizeH="0" baseline="0" dirty="0" err="1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div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  <a:endParaRPr kumimoji="0" lang="ru-RU" altLang="ru-RU" sz="4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61716" y="984314"/>
            <a:ext cx="9317453" cy="5447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98000"/>
              </a:lnSpc>
              <a:buFont typeface="Arial" panose="020B0604020202020204" pitchFamily="34" charset="0"/>
              <a:buChar char="•"/>
            </a:pPr>
            <a:r>
              <a:rPr lang="ru-RU" sz="3000" dirty="0" err="1"/>
              <a:t>дозвіл</a:t>
            </a:r>
            <a:r>
              <a:rPr lang="ru-RU" sz="3000" dirty="0"/>
              <a:t> </a:t>
            </a:r>
            <a:r>
              <a:rPr lang="ru-RU" sz="3000" dirty="0" err="1"/>
              <a:t>вибору</a:t>
            </a:r>
            <a:r>
              <a:rPr lang="ru-RU" sz="3000" dirty="0"/>
              <a:t> </a:t>
            </a:r>
            <a:r>
              <a:rPr lang="ru-RU" sz="3000" dirty="0" err="1"/>
              <a:t>кількох</a:t>
            </a:r>
            <a:r>
              <a:rPr lang="ru-RU" sz="3000" dirty="0"/>
              <a:t> </a:t>
            </a:r>
            <a:r>
              <a:rPr lang="ru-RU" sz="3000" dirty="0" err="1"/>
              <a:t>файлів</a:t>
            </a:r>
            <a:r>
              <a:rPr lang="ru-RU" sz="3000" dirty="0"/>
              <a:t>:</a:t>
            </a:r>
          </a:p>
        </p:txBody>
      </p:sp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274264" y="3704198"/>
            <a:ext cx="8869736" cy="1200329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&lt;</a:t>
            </a:r>
            <a:r>
              <a:rPr kumimoji="0" lang="ru-RU" altLang="ru-RU" b="1" i="0" u="none" strike="noStrike" cap="none" normalizeH="0" baseline="0" dirty="0" err="1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div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  <a:b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&lt;</a:t>
            </a:r>
            <a:r>
              <a:rPr kumimoji="0" lang="ru-RU" altLang="ru-RU" b="1" i="0" u="none" strike="noStrike" cap="none" normalizeH="0" baseline="0" dirty="0" err="1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b="1" i="0" u="none" strike="noStrike" cap="none" normalizeH="0" baseline="0" dirty="0" err="1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type</a:t>
            </a: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rgbClr val="008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kumimoji="0" lang="ru-RU" altLang="ru-RU" b="1" i="0" u="none" strike="noStrike" cap="none" normalizeH="0" baseline="0" dirty="0" err="1">
                <a:ln>
                  <a:noFill/>
                </a:ln>
                <a:solidFill>
                  <a:srgbClr val="008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file</a:t>
            </a: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rgbClr val="008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" </a:t>
            </a:r>
            <a:r>
              <a:rPr kumimoji="0" lang="ru-RU" altLang="ru-RU" b="1" i="0" u="none" strike="noStrike" cap="none" normalizeH="0" baseline="0" dirty="0" err="1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name</a:t>
            </a: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rgbClr val="008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kumimoji="0" lang="ru-RU" altLang="ru-RU" b="1" i="0" u="none" strike="noStrike" cap="none" normalizeH="0" baseline="0" dirty="0" err="1">
                <a:ln>
                  <a:noFill/>
                </a:ln>
                <a:solidFill>
                  <a:srgbClr val="008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img</a:t>
            </a: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rgbClr val="008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" </a:t>
            </a:r>
            <a:r>
              <a:rPr kumimoji="0" lang="ru-RU" altLang="ru-RU" b="1" i="0" u="none" strike="noStrike" cap="none" normalizeH="0" baseline="0" dirty="0" err="1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accept</a:t>
            </a: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rgbClr val="008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kumimoji="0" lang="ru-RU" altLang="ru-RU" b="1" i="0" u="none" strike="noStrike" cap="none" normalizeH="0" baseline="0" dirty="0" err="1">
                <a:ln>
                  <a:noFill/>
                </a:ln>
                <a:solidFill>
                  <a:srgbClr val="008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image</a:t>
            </a: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rgbClr val="008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/</a:t>
            </a:r>
            <a:r>
              <a:rPr kumimoji="0" lang="ru-RU" altLang="ru-RU" b="1" i="0" u="none" strike="noStrike" cap="none" normalizeH="0" baseline="0" dirty="0" err="1">
                <a:ln>
                  <a:noFill/>
                </a:ln>
                <a:solidFill>
                  <a:srgbClr val="008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jpeg,image</a:t>
            </a: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rgbClr val="008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/</a:t>
            </a:r>
            <a:r>
              <a:rPr kumimoji="0" lang="ru-RU" altLang="ru-RU" b="1" i="0" u="none" strike="noStrike" cap="none" normalizeH="0" baseline="0" dirty="0" err="1">
                <a:ln>
                  <a:noFill/>
                </a:ln>
                <a:solidFill>
                  <a:srgbClr val="008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png</a:t>
            </a: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rgbClr val="008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altLang="ru-RU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                                         </a:t>
            </a:r>
            <a:r>
              <a:rPr kumimoji="0" lang="ru-RU" altLang="ru-RU" b="1" i="0" u="none" strike="noStrike" cap="none" normalizeH="0" baseline="0" dirty="0" err="1">
                <a:ln>
                  <a:noFill/>
                </a:ln>
                <a:solidFill>
                  <a:srgbClr val="008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image</a:t>
            </a: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rgbClr val="008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/</a:t>
            </a:r>
            <a:r>
              <a:rPr kumimoji="0" lang="ru-RU" altLang="ru-RU" b="1" i="0" u="none" strike="noStrike" cap="none" normalizeH="0" baseline="0" dirty="0" err="1">
                <a:ln>
                  <a:noFill/>
                </a:ln>
                <a:solidFill>
                  <a:srgbClr val="008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gif</a:t>
            </a: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rgbClr val="008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" 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/&gt;</a:t>
            </a:r>
            <a:b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&lt;/</a:t>
            </a:r>
            <a:r>
              <a:rPr kumimoji="0" lang="ru-RU" altLang="ru-RU" b="1" i="0" u="none" strike="noStrike" cap="none" normalizeH="0" baseline="0" dirty="0" err="1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div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  <a:endParaRPr kumimoji="0" lang="ru-RU" altLang="ru-RU" sz="4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61716" y="2908347"/>
            <a:ext cx="9317453" cy="5447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98000"/>
              </a:lnSpc>
              <a:buFont typeface="Arial" panose="020B0604020202020204" pitchFamily="34" charset="0"/>
              <a:buChar char="•"/>
            </a:pPr>
            <a:r>
              <a:rPr lang="ru-RU" sz="3000" dirty="0" err="1"/>
              <a:t>обмеження</a:t>
            </a:r>
            <a:r>
              <a:rPr lang="ru-RU" sz="3000" dirty="0"/>
              <a:t> на </a:t>
            </a:r>
            <a:r>
              <a:rPr lang="ru-RU" sz="3000" dirty="0" err="1"/>
              <a:t>типи</a:t>
            </a:r>
            <a:r>
              <a:rPr lang="ru-RU" sz="3000" dirty="0"/>
              <a:t> </a:t>
            </a:r>
            <a:r>
              <a:rPr lang="ru-RU" sz="3000" dirty="0" err="1"/>
              <a:t>файлів</a:t>
            </a:r>
            <a:r>
              <a:rPr lang="ru-RU" sz="3000" dirty="0"/>
              <a:t>, </a:t>
            </a:r>
            <a:r>
              <a:rPr lang="ru-RU" sz="3000" dirty="0" err="1"/>
              <a:t>які</a:t>
            </a:r>
            <a:r>
              <a:rPr lang="ru-RU" sz="3000" dirty="0"/>
              <a:t> </a:t>
            </a:r>
            <a:r>
              <a:rPr lang="ru-RU" sz="3000" dirty="0" err="1"/>
              <a:t>можна</a:t>
            </a:r>
            <a:r>
              <a:rPr lang="ru-RU" sz="3000" dirty="0"/>
              <a:t> </a:t>
            </a:r>
            <a:r>
              <a:rPr lang="ru-RU" sz="3000" dirty="0" err="1"/>
              <a:t>вибрати</a:t>
            </a:r>
            <a:r>
              <a:rPr lang="ru-RU" sz="3000" dirty="0"/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33988156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6059" y="0"/>
            <a:ext cx="9144000" cy="107721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C00000"/>
                </a:solidFill>
              </a:rPr>
              <a:t> </a:t>
            </a:r>
          </a:p>
          <a:p>
            <a:pPr algn="ctr"/>
            <a:r>
              <a:rPr lang="uk-UA" sz="3200" b="1" dirty="0">
                <a:solidFill>
                  <a:srgbClr val="C00000"/>
                </a:solidFill>
              </a:rPr>
              <a:t>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0" y="179479"/>
            <a:ext cx="9317453" cy="5447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8000"/>
              </a:lnSpc>
            </a:pPr>
            <a:r>
              <a:rPr lang="uk-UA" sz="3000" dirty="0"/>
              <a:t>7</a:t>
            </a:r>
            <a:r>
              <a:rPr lang="ru-RU" sz="3000" dirty="0"/>
              <a:t>) </a:t>
            </a:r>
            <a:r>
              <a:rPr lang="ru-RU" sz="3000" dirty="0" err="1"/>
              <a:t>Можли</a:t>
            </a:r>
            <a:r>
              <a:rPr lang="uk-UA" sz="3000" dirty="0"/>
              <a:t>вість використання регулярних виразів:</a:t>
            </a:r>
            <a:endParaRPr lang="ru-RU" sz="3000" dirty="0"/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253798" y="903723"/>
            <a:ext cx="8648521" cy="2985433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&lt;</a:t>
            </a:r>
            <a:r>
              <a:rPr kumimoji="0" lang="ru-RU" altLang="ru-RU" sz="2000" b="1" i="0" u="none" strike="noStrike" cap="none" normalizeH="0" baseline="0" dirty="0" err="1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form</a:t>
            </a:r>
            <a:r>
              <a:rPr kumimoji="0" lang="ru-RU" altLang="ru-RU" sz="2000" b="1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sz="2000" b="1" i="0" u="none" strike="noStrike" cap="none" normalizeH="0" baseline="0" dirty="0" err="1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action</a:t>
            </a:r>
            <a:r>
              <a:rPr kumimoji="0" lang="ru-RU" altLang="ru-RU" sz="20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kumimoji="0" lang="ru-RU" altLang="ru-RU" sz="2000" b="1" i="0" u="none" strike="noStrike" cap="none" normalizeH="0" baseline="0" dirty="0">
                <a:ln>
                  <a:noFill/>
                </a:ln>
                <a:solidFill>
                  <a:srgbClr val="008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"" </a:t>
            </a:r>
            <a:r>
              <a:rPr kumimoji="0" lang="ru-RU" altLang="ru-RU" sz="2400" b="1" i="0" u="none" strike="noStrike" cap="none" normalizeH="0" baseline="0" dirty="0" err="1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method</a:t>
            </a:r>
            <a:r>
              <a:rPr kumimoji="0" lang="ru-RU" altLang="ru-RU" sz="20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kumimoji="0" lang="ru-RU" altLang="ru-RU" sz="2000" b="1" i="0" u="none" strike="noStrike" cap="none" normalizeH="0" baseline="0" dirty="0">
                <a:ln>
                  <a:noFill/>
                </a:ln>
                <a:solidFill>
                  <a:srgbClr val="008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kumimoji="0" lang="ru-RU" altLang="ru-RU" sz="2000" b="1" i="0" u="none" strike="noStrike" cap="none" normalizeH="0" baseline="0" dirty="0" err="1">
                <a:ln>
                  <a:noFill/>
                </a:ln>
                <a:solidFill>
                  <a:srgbClr val="008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post</a:t>
            </a:r>
            <a:r>
              <a:rPr kumimoji="0" lang="ru-RU" altLang="ru-RU" sz="2000" b="1" i="0" u="none" strike="noStrike" cap="none" normalizeH="0" baseline="0" dirty="0">
                <a:ln>
                  <a:noFill/>
                </a:ln>
                <a:solidFill>
                  <a:srgbClr val="008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kumimoji="0" lang="ru-RU" altLang="ru-RU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  <a:br>
              <a:rPr kumimoji="0" lang="ru-RU" altLang="ru-RU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ru-RU" altLang="ru-RU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&lt;</a:t>
            </a:r>
            <a:r>
              <a:rPr kumimoji="0" lang="ru-RU" altLang="ru-RU" sz="2000" b="1" i="0" u="none" strike="noStrike" cap="none" normalizeH="0" baseline="0" dirty="0" err="1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kumimoji="0" lang="ru-RU" altLang="ru-RU" sz="2000" b="1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sz="2000" b="1" i="0" u="none" strike="noStrike" cap="none" normalizeH="0" baseline="0" dirty="0" err="1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type</a:t>
            </a:r>
            <a:r>
              <a:rPr kumimoji="0" lang="ru-RU" altLang="ru-RU" sz="20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kumimoji="0" lang="ru-RU" altLang="ru-RU" sz="2000" b="1" i="0" u="none" strike="noStrike" cap="none" normalizeH="0" baseline="0" dirty="0">
                <a:ln>
                  <a:noFill/>
                </a:ln>
                <a:solidFill>
                  <a:srgbClr val="008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kumimoji="0" lang="ru-RU" altLang="ru-RU" sz="2000" b="1" i="0" u="none" strike="noStrike" cap="none" normalizeH="0" baseline="0" dirty="0" err="1">
                <a:ln>
                  <a:noFill/>
                </a:ln>
                <a:solidFill>
                  <a:srgbClr val="008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password</a:t>
            </a:r>
            <a:r>
              <a:rPr kumimoji="0" lang="ru-RU" altLang="ru-RU" sz="2000" b="1" i="0" u="none" strike="noStrike" cap="none" normalizeH="0" baseline="0" dirty="0">
                <a:ln>
                  <a:noFill/>
                </a:ln>
                <a:solidFill>
                  <a:srgbClr val="008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" </a:t>
            </a:r>
            <a:r>
              <a:rPr kumimoji="0" lang="ru-RU" altLang="ru-RU" sz="2000" b="1" i="0" u="none" strike="noStrike" cap="none" normalizeH="0" baseline="0" dirty="0" err="1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name</a:t>
            </a:r>
            <a:r>
              <a:rPr kumimoji="0" lang="ru-RU" altLang="ru-RU" sz="20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kumimoji="0" lang="ru-RU" altLang="ru-RU" sz="2000" b="1" i="0" u="none" strike="noStrike" cap="none" normalizeH="0" baseline="0" dirty="0">
                <a:ln>
                  <a:noFill/>
                </a:ln>
                <a:solidFill>
                  <a:srgbClr val="008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kumimoji="0" lang="ru-RU" altLang="ru-RU" sz="2000" b="1" i="0" u="none" strike="noStrike" cap="none" normalizeH="0" baseline="0" dirty="0" err="1">
                <a:ln>
                  <a:noFill/>
                </a:ln>
                <a:solidFill>
                  <a:srgbClr val="008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password</a:t>
            </a:r>
            <a:r>
              <a:rPr kumimoji="0" lang="ru-RU" altLang="ru-RU" sz="2000" b="1" i="0" u="none" strike="noStrike" cap="none" normalizeH="0" baseline="0" dirty="0">
                <a:ln>
                  <a:noFill/>
                </a:ln>
                <a:solidFill>
                  <a:srgbClr val="008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br>
              <a:rPr kumimoji="0" lang="ru-RU" altLang="ru-RU" sz="2000" b="1" i="0" u="none" strike="noStrike" cap="none" normalizeH="0" baseline="0" dirty="0">
                <a:ln>
                  <a:noFill/>
                </a:ln>
                <a:solidFill>
                  <a:srgbClr val="008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ru-RU" altLang="ru-RU" sz="2000" b="1" i="0" u="none" strike="noStrike" cap="none" normalizeH="0" baseline="0" dirty="0">
                <a:ln>
                  <a:noFill/>
                </a:ln>
                <a:solidFill>
                  <a:srgbClr val="008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       </a:t>
            </a:r>
            <a:r>
              <a:rPr kumimoji="0" lang="ru-RU" altLang="ru-RU" sz="2000" b="1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pattern</a:t>
            </a:r>
            <a:r>
              <a:rPr kumimoji="0" lang="ru-RU" altLang="ru-RU" sz="20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="^([a-</a:t>
            </a:r>
            <a:r>
              <a:rPr kumimoji="0" lang="ru-RU" altLang="ru-RU" sz="2000" b="1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zA</a:t>
            </a:r>
            <a:r>
              <a:rPr kumimoji="0" lang="ru-RU" altLang="ru-RU" sz="20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-Z\d]{8,})$"</a:t>
            </a:r>
            <a:r>
              <a:rPr kumimoji="0" lang="ru-RU" altLang="ru-RU" sz="2000" b="1" i="0" u="none" strike="noStrike" cap="none" normalizeH="0" baseline="0" dirty="0">
                <a:ln>
                  <a:noFill/>
                </a:ln>
                <a:solidFill>
                  <a:srgbClr val="008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/>
            </a:r>
            <a:br>
              <a:rPr kumimoji="0" lang="ru-RU" altLang="ru-RU" sz="2000" b="1" i="0" u="none" strike="noStrike" cap="none" normalizeH="0" baseline="0" dirty="0">
                <a:ln>
                  <a:noFill/>
                </a:ln>
                <a:solidFill>
                  <a:srgbClr val="008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ru-RU" altLang="ru-RU" sz="2000" b="1" i="0" u="none" strike="noStrike" cap="none" normalizeH="0" baseline="0" dirty="0">
                <a:ln>
                  <a:noFill/>
                </a:ln>
                <a:solidFill>
                  <a:srgbClr val="008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       </a:t>
            </a:r>
            <a:r>
              <a:rPr kumimoji="0" lang="ru-RU" altLang="ru-RU" sz="2000" b="1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title</a:t>
            </a:r>
            <a:r>
              <a:rPr kumimoji="0" lang="ru-RU" altLang="ru-RU" sz="20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="</a:t>
            </a:r>
            <a:r>
              <a:rPr kumimoji="0" lang="ru-RU" altLang="ru-RU" sz="2000" b="1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Маленькі</a:t>
            </a:r>
            <a:r>
              <a:rPr kumimoji="0" lang="ru-RU" altLang="ru-RU" sz="20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та </a:t>
            </a:r>
            <a:r>
              <a:rPr kumimoji="0" lang="ru-RU" altLang="ru-RU" sz="2000" b="1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великі</a:t>
            </a:r>
            <a:r>
              <a:rPr kumimoji="0" lang="ru-RU" altLang="ru-RU" sz="20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sz="2000" b="1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латинські</a:t>
            </a:r>
            <a:r>
              <a:rPr kumimoji="0" lang="ru-RU" altLang="ru-RU" sz="20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sz="2000" b="1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літери</a:t>
            </a:r>
            <a:r>
              <a:rPr kumimoji="0" lang="ru-RU" altLang="ru-RU" sz="20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altLang="ru-RU" sz="2000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         </a:t>
            </a:r>
            <a:r>
              <a:rPr kumimoji="0" lang="ru-RU" altLang="ru-RU" sz="2000" b="1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цифри</a:t>
            </a:r>
            <a:r>
              <a:rPr kumimoji="0" lang="ru-RU" altLang="ru-RU" sz="20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. </a:t>
            </a:r>
            <a:r>
              <a:rPr kumimoji="0" lang="ru-RU" altLang="ru-RU" sz="2000" b="1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Мінімум</a:t>
            </a:r>
            <a:r>
              <a:rPr kumimoji="0" lang="ru-RU" altLang="ru-RU" sz="20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8 </a:t>
            </a:r>
            <a:r>
              <a:rPr kumimoji="0" lang="ru-RU" altLang="ru-RU" sz="2000" b="1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символів</a:t>
            </a:r>
            <a:r>
              <a:rPr kumimoji="0" lang="ru-RU" altLang="ru-RU" sz="20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kumimoji="0" lang="ru-RU" altLang="ru-RU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/&gt;</a:t>
            </a:r>
            <a:br>
              <a:rPr kumimoji="0" lang="ru-RU" altLang="ru-RU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ru-RU" altLang="ru-RU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&lt;</a:t>
            </a:r>
            <a:r>
              <a:rPr kumimoji="0" lang="ru-RU" altLang="ru-RU" sz="2000" b="1" i="0" u="none" strike="noStrike" cap="none" normalizeH="0" baseline="0" dirty="0" err="1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kumimoji="0" lang="ru-RU" altLang="ru-RU" sz="2000" b="1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sz="2000" b="1" i="0" u="none" strike="noStrike" cap="none" normalizeH="0" baseline="0" dirty="0" err="1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type</a:t>
            </a:r>
            <a:r>
              <a:rPr kumimoji="0" lang="ru-RU" altLang="ru-RU" sz="20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kumimoji="0" lang="ru-RU" altLang="ru-RU" sz="2000" b="1" i="0" u="none" strike="noStrike" cap="none" normalizeH="0" baseline="0" dirty="0">
                <a:ln>
                  <a:noFill/>
                </a:ln>
                <a:solidFill>
                  <a:srgbClr val="008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kumimoji="0" lang="ru-RU" altLang="ru-RU" sz="2000" b="1" i="0" u="none" strike="noStrike" cap="none" normalizeH="0" baseline="0" dirty="0" err="1">
                <a:ln>
                  <a:noFill/>
                </a:ln>
                <a:solidFill>
                  <a:srgbClr val="008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submit</a:t>
            </a:r>
            <a:r>
              <a:rPr kumimoji="0" lang="ru-RU" altLang="ru-RU" sz="2000" b="1" i="0" u="none" strike="noStrike" cap="none" normalizeH="0" baseline="0" dirty="0">
                <a:ln>
                  <a:noFill/>
                </a:ln>
                <a:solidFill>
                  <a:srgbClr val="008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" </a:t>
            </a:r>
            <a:r>
              <a:rPr kumimoji="0" lang="ru-RU" altLang="ru-RU" sz="2000" b="1" i="0" u="none" strike="noStrike" cap="none" normalizeH="0" baseline="0" dirty="0" err="1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value</a:t>
            </a:r>
            <a:r>
              <a:rPr kumimoji="0" lang="ru-RU" altLang="ru-RU" sz="20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kumimoji="0" lang="ru-RU" altLang="ru-RU" sz="2000" b="1" i="0" u="none" strike="noStrike" cap="none" normalizeH="0" baseline="0" dirty="0">
                <a:ln>
                  <a:noFill/>
                </a:ln>
                <a:solidFill>
                  <a:srgbClr val="008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"OK"</a:t>
            </a:r>
            <a:r>
              <a:rPr kumimoji="0" lang="ru-RU" altLang="ru-RU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/&gt;</a:t>
            </a:r>
            <a:br>
              <a:rPr kumimoji="0" lang="ru-RU" altLang="ru-RU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ru-RU" altLang="ru-RU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&lt;/</a:t>
            </a:r>
            <a:r>
              <a:rPr kumimoji="0" lang="ru-RU" altLang="ru-RU" sz="2000" b="1" i="0" u="none" strike="noStrike" cap="none" normalizeH="0" baseline="0" dirty="0" err="1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form</a:t>
            </a:r>
            <a:r>
              <a:rPr kumimoji="0" lang="ru-RU" altLang="ru-RU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  <a:br>
              <a:rPr kumimoji="0" lang="ru-RU" altLang="ru-RU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endParaRPr kumimoji="0" lang="ru-RU" altLang="ru-RU" sz="4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7624" y="3645024"/>
            <a:ext cx="6519272" cy="2508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2035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6059" y="0"/>
            <a:ext cx="9144000" cy="107721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C00000"/>
                </a:solidFill>
              </a:rPr>
              <a:t> </a:t>
            </a:r>
          </a:p>
          <a:p>
            <a:pPr algn="ctr"/>
            <a:r>
              <a:rPr lang="uk-UA" sz="3200" b="1" dirty="0">
                <a:solidFill>
                  <a:srgbClr val="C00000"/>
                </a:solidFill>
              </a:rPr>
              <a:t>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0" y="179479"/>
            <a:ext cx="9317453" cy="9971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8000"/>
              </a:lnSpc>
            </a:pPr>
            <a:r>
              <a:rPr lang="uk-UA" sz="3000" dirty="0"/>
              <a:t>8</a:t>
            </a:r>
            <a:r>
              <a:rPr lang="ru-RU" sz="3000" dirty="0"/>
              <a:t>) </a:t>
            </a:r>
            <a:r>
              <a:rPr lang="uk-UA" sz="3000" dirty="0"/>
              <a:t>Підказка по замовчуванню:</a:t>
            </a:r>
            <a:endParaRPr lang="en-US" sz="3000" dirty="0"/>
          </a:p>
          <a:p>
            <a:pPr>
              <a:lnSpc>
                <a:spcPct val="98000"/>
              </a:lnSpc>
            </a:pPr>
            <a:endParaRPr lang="ru-RU" sz="3000" dirty="0">
              <a:solidFill>
                <a:srgbClr val="FF0000"/>
              </a:solidFill>
            </a:endParaRPr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123570" y="723275"/>
            <a:ext cx="9110186" cy="707886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&lt;</a:t>
            </a:r>
            <a:r>
              <a:rPr kumimoji="0" lang="ru-RU" altLang="ru-RU" sz="2000" b="1" i="0" u="none" strike="noStrike" cap="none" normalizeH="0" baseline="0" dirty="0" err="1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kumimoji="0" lang="ru-RU" altLang="ru-RU" sz="2000" b="1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sz="2000" b="1" i="0" u="none" strike="noStrike" cap="none" normalizeH="0" baseline="0" dirty="0" err="1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type</a:t>
            </a:r>
            <a:r>
              <a:rPr kumimoji="0" lang="ru-RU" altLang="ru-RU" sz="20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kumimoji="0" lang="ru-RU" altLang="ru-RU" sz="2000" b="1" i="0" u="none" strike="noStrike" cap="none" normalizeH="0" baseline="0" dirty="0">
                <a:ln>
                  <a:noFill/>
                </a:ln>
                <a:solidFill>
                  <a:srgbClr val="008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kumimoji="0" lang="ru-RU" altLang="ru-RU" sz="2000" b="1" i="0" u="none" strike="noStrike" cap="none" normalizeH="0" baseline="0" dirty="0" err="1">
                <a:ln>
                  <a:noFill/>
                </a:ln>
                <a:solidFill>
                  <a:srgbClr val="008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email</a:t>
            </a:r>
            <a:r>
              <a:rPr kumimoji="0" lang="ru-RU" altLang="ru-RU" sz="2000" b="1" i="0" u="none" strike="noStrike" cap="none" normalizeH="0" baseline="0" dirty="0">
                <a:ln>
                  <a:noFill/>
                </a:ln>
                <a:solidFill>
                  <a:srgbClr val="008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" </a:t>
            </a:r>
            <a:r>
              <a:rPr kumimoji="0" lang="ru-RU" altLang="ru-RU" sz="2000" b="1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placeholder</a:t>
            </a:r>
            <a:r>
              <a:rPr kumimoji="0" lang="ru-RU" altLang="ru-RU" sz="20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="</a:t>
            </a:r>
            <a:r>
              <a:rPr kumimoji="0" lang="ru-RU" altLang="ru-RU" sz="2000" b="1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Логін</a:t>
            </a:r>
            <a:r>
              <a:rPr kumimoji="0" lang="ru-RU" altLang="ru-RU" sz="20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" </a:t>
            </a:r>
            <a:r>
              <a:rPr kumimoji="0" lang="ru-RU" altLang="ru-RU" sz="2000" b="1" i="0" u="none" strike="noStrike" cap="none" normalizeH="0" baseline="0" dirty="0" err="1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name</a:t>
            </a:r>
            <a:r>
              <a:rPr kumimoji="0" lang="ru-RU" altLang="ru-RU" sz="20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kumimoji="0" lang="ru-RU" altLang="ru-RU" sz="2000" b="1" i="0" u="none" strike="noStrike" cap="none" normalizeH="0" baseline="0" dirty="0">
                <a:ln>
                  <a:noFill/>
                </a:ln>
                <a:solidFill>
                  <a:srgbClr val="008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kumimoji="0" lang="ru-RU" altLang="ru-RU" sz="2000" b="1" i="0" u="none" strike="noStrike" cap="none" normalizeH="0" baseline="0" dirty="0" err="1">
                <a:ln>
                  <a:noFill/>
                </a:ln>
                <a:solidFill>
                  <a:srgbClr val="008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login</a:t>
            </a:r>
            <a:r>
              <a:rPr kumimoji="0" lang="ru-RU" altLang="ru-RU" sz="2000" b="1" i="0" u="none" strike="noStrike" cap="none" normalizeH="0" baseline="0" dirty="0">
                <a:ln>
                  <a:noFill/>
                </a:ln>
                <a:solidFill>
                  <a:srgbClr val="008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" </a:t>
            </a:r>
            <a:r>
              <a:rPr kumimoji="0" lang="ru-RU" altLang="ru-RU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/&gt;</a:t>
            </a:r>
            <a:br>
              <a:rPr kumimoji="0" lang="ru-RU" altLang="ru-RU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ru-RU" altLang="ru-RU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&lt;</a:t>
            </a:r>
            <a:r>
              <a:rPr kumimoji="0" lang="ru-RU" altLang="ru-RU" sz="2000" b="1" i="0" u="none" strike="noStrike" cap="none" normalizeH="0" baseline="0" dirty="0" err="1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kumimoji="0" lang="ru-RU" altLang="ru-RU" sz="2000" b="1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sz="2000" b="1" i="0" u="none" strike="noStrike" cap="none" normalizeH="0" baseline="0" dirty="0" err="1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type</a:t>
            </a:r>
            <a:r>
              <a:rPr kumimoji="0" lang="ru-RU" altLang="ru-RU" sz="20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kumimoji="0" lang="ru-RU" altLang="ru-RU" sz="2000" b="1" i="0" u="none" strike="noStrike" cap="none" normalizeH="0" baseline="0" dirty="0">
                <a:ln>
                  <a:noFill/>
                </a:ln>
                <a:solidFill>
                  <a:srgbClr val="008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kumimoji="0" lang="ru-RU" altLang="ru-RU" sz="2000" b="1" i="0" u="none" strike="noStrike" cap="none" normalizeH="0" baseline="0" dirty="0" err="1">
                <a:ln>
                  <a:noFill/>
                </a:ln>
                <a:solidFill>
                  <a:srgbClr val="008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password</a:t>
            </a:r>
            <a:r>
              <a:rPr kumimoji="0" lang="ru-RU" altLang="ru-RU" sz="2000" b="1" i="0" u="none" strike="noStrike" cap="none" normalizeH="0" baseline="0" dirty="0">
                <a:ln>
                  <a:noFill/>
                </a:ln>
                <a:solidFill>
                  <a:srgbClr val="008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" </a:t>
            </a:r>
            <a:r>
              <a:rPr kumimoji="0" lang="ru-RU" altLang="ru-RU" sz="2000" b="1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placeholder</a:t>
            </a:r>
            <a:r>
              <a:rPr kumimoji="0" lang="ru-RU" altLang="ru-RU" sz="20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="Пароль" </a:t>
            </a:r>
            <a:r>
              <a:rPr kumimoji="0" lang="ru-RU" altLang="ru-RU" sz="2000" b="1" i="0" u="none" strike="noStrike" cap="none" normalizeH="0" baseline="0" dirty="0" err="1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name</a:t>
            </a:r>
            <a:r>
              <a:rPr kumimoji="0" lang="ru-RU" altLang="ru-RU" sz="20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kumimoji="0" lang="ru-RU" altLang="ru-RU" sz="2000" b="1" i="0" u="none" strike="noStrike" cap="none" normalizeH="0" baseline="0" dirty="0">
                <a:ln>
                  <a:noFill/>
                </a:ln>
                <a:solidFill>
                  <a:srgbClr val="008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kumimoji="0" lang="ru-RU" altLang="ru-RU" sz="2000" b="1" i="0" u="none" strike="noStrike" cap="none" normalizeH="0" baseline="0" dirty="0" err="1">
                <a:ln>
                  <a:noFill/>
                </a:ln>
                <a:solidFill>
                  <a:srgbClr val="008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pass</a:t>
            </a:r>
            <a:r>
              <a:rPr kumimoji="0" lang="ru-RU" altLang="ru-RU" sz="2000" b="1" i="0" u="none" strike="noStrike" cap="none" normalizeH="0" baseline="0" dirty="0">
                <a:ln>
                  <a:noFill/>
                </a:ln>
                <a:solidFill>
                  <a:srgbClr val="008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" </a:t>
            </a:r>
            <a:r>
              <a:rPr kumimoji="0" lang="ru-RU" altLang="ru-RU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/&gt;</a:t>
            </a:r>
            <a:endParaRPr kumimoji="0" lang="ru-RU" altLang="ru-RU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3570" y="1621014"/>
            <a:ext cx="8630142" cy="1043204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0" y="2573149"/>
            <a:ext cx="9317453" cy="9971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8000"/>
              </a:lnSpc>
            </a:pPr>
            <a:r>
              <a:rPr lang="en-US" sz="3000" dirty="0"/>
              <a:t>9</a:t>
            </a:r>
            <a:r>
              <a:rPr lang="ru-RU" sz="3000" dirty="0"/>
              <a:t>) </a:t>
            </a:r>
            <a:r>
              <a:rPr lang="uk-UA" sz="3000" dirty="0" err="1"/>
              <a:t>Обо</a:t>
            </a:r>
            <a:r>
              <a:rPr lang="ru-RU" sz="3000" dirty="0"/>
              <a:t>в</a:t>
            </a:r>
            <a:r>
              <a:rPr lang="en-US" sz="3000" dirty="0"/>
              <a:t>’</a:t>
            </a:r>
            <a:r>
              <a:rPr lang="ru-RU" sz="3000" dirty="0" err="1"/>
              <a:t>язков</a:t>
            </a:r>
            <a:r>
              <a:rPr lang="uk-UA" sz="3000" dirty="0"/>
              <a:t>і для заповнення поля:</a:t>
            </a:r>
            <a:endParaRPr lang="en-US" sz="3000" dirty="0"/>
          </a:p>
          <a:p>
            <a:pPr>
              <a:lnSpc>
                <a:spcPct val="98000"/>
              </a:lnSpc>
            </a:pPr>
            <a:endParaRPr lang="ru-RU" sz="3000" dirty="0">
              <a:solidFill>
                <a:srgbClr val="FF0000"/>
              </a:solidFill>
            </a:endParaRPr>
          </a:p>
        </p:txBody>
      </p:sp>
      <p:sp>
        <p:nvSpPr>
          <p:cNvPr id="10" name="Rectangle 1"/>
          <p:cNvSpPr>
            <a:spLocks noChangeArrowheads="1"/>
          </p:cNvSpPr>
          <p:nvPr/>
        </p:nvSpPr>
        <p:spPr bwMode="auto">
          <a:xfrm>
            <a:off x="37436" y="3246135"/>
            <a:ext cx="8802410" cy="1323439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&lt;</a:t>
            </a:r>
            <a:r>
              <a:rPr kumimoji="0" lang="ru-RU" altLang="ru-RU" sz="2000" b="1" i="0" u="none" strike="noStrike" cap="none" normalizeH="0" baseline="0" dirty="0" err="1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kumimoji="0" lang="ru-RU" altLang="ru-RU" sz="2000" b="1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sz="2000" b="1" i="0" u="none" strike="noStrike" cap="none" normalizeH="0" baseline="0" dirty="0" err="1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type</a:t>
            </a:r>
            <a:r>
              <a:rPr kumimoji="0" lang="ru-RU" altLang="ru-RU" sz="20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kumimoji="0" lang="ru-RU" altLang="ru-RU" sz="2000" b="1" i="0" u="none" strike="noStrike" cap="none" normalizeH="0" baseline="0" dirty="0">
                <a:ln>
                  <a:noFill/>
                </a:ln>
                <a:solidFill>
                  <a:srgbClr val="008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kumimoji="0" lang="ru-RU" altLang="ru-RU" sz="2000" b="1" i="0" u="none" strike="noStrike" cap="none" normalizeH="0" baseline="0" dirty="0" err="1">
                <a:ln>
                  <a:noFill/>
                </a:ln>
                <a:solidFill>
                  <a:srgbClr val="008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email</a:t>
            </a:r>
            <a:r>
              <a:rPr kumimoji="0" lang="ru-RU" altLang="ru-RU" sz="2000" b="1" i="0" u="none" strike="noStrike" cap="none" normalizeH="0" baseline="0" dirty="0">
                <a:ln>
                  <a:noFill/>
                </a:ln>
                <a:solidFill>
                  <a:srgbClr val="008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" </a:t>
            </a:r>
            <a:r>
              <a:rPr kumimoji="0" lang="ru-RU" altLang="ru-RU" sz="2000" b="1" i="0" u="none" strike="noStrike" cap="none" normalizeH="0" baseline="0" dirty="0" err="1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placeholder</a:t>
            </a:r>
            <a:r>
              <a:rPr kumimoji="0" lang="ru-RU" altLang="ru-RU" sz="20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kumimoji="0" lang="ru-RU" altLang="ru-RU" sz="2000" b="1" i="0" u="none" strike="noStrike" cap="none" normalizeH="0" baseline="0" dirty="0">
                <a:ln>
                  <a:noFill/>
                </a:ln>
                <a:solidFill>
                  <a:srgbClr val="008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kumimoji="0" lang="ru-RU" altLang="ru-RU" sz="2000" b="1" i="0" u="none" strike="noStrike" cap="none" normalizeH="0" baseline="0" dirty="0" err="1">
                <a:ln>
                  <a:noFill/>
                </a:ln>
                <a:solidFill>
                  <a:srgbClr val="008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Логін</a:t>
            </a:r>
            <a:r>
              <a:rPr kumimoji="0" lang="ru-RU" altLang="ru-RU" sz="2000" b="1" i="0" u="none" strike="noStrike" cap="none" normalizeH="0" baseline="0" dirty="0">
                <a:ln>
                  <a:noFill/>
                </a:ln>
                <a:solidFill>
                  <a:srgbClr val="008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" </a:t>
            </a:r>
            <a:r>
              <a:rPr kumimoji="0" lang="ru-RU" altLang="ru-RU" sz="2000" b="1" i="0" u="none" strike="noStrike" cap="none" normalizeH="0" baseline="0" dirty="0" err="1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name</a:t>
            </a:r>
            <a:r>
              <a:rPr kumimoji="0" lang="ru-RU" altLang="ru-RU" sz="20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kumimoji="0" lang="ru-RU" altLang="ru-RU" sz="2000" b="1" i="0" u="none" strike="noStrike" cap="none" normalizeH="0" baseline="0" dirty="0">
                <a:ln>
                  <a:noFill/>
                </a:ln>
                <a:solidFill>
                  <a:srgbClr val="008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kumimoji="0" lang="ru-RU" altLang="ru-RU" sz="2000" b="1" i="0" u="none" strike="noStrike" cap="none" normalizeH="0" baseline="0" dirty="0" err="1">
                <a:ln>
                  <a:noFill/>
                </a:ln>
                <a:solidFill>
                  <a:srgbClr val="008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login</a:t>
            </a:r>
            <a:r>
              <a:rPr kumimoji="0" lang="ru-RU" altLang="ru-RU" sz="2000" b="1" i="0" u="none" strike="noStrike" cap="none" normalizeH="0" baseline="0" dirty="0">
                <a:ln>
                  <a:noFill/>
                </a:ln>
                <a:solidFill>
                  <a:srgbClr val="008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"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altLang="ru-RU" sz="2000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altLang="ru-RU" sz="2000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required="required" </a:t>
            </a:r>
            <a:r>
              <a:rPr kumimoji="0" lang="ru-RU" altLang="ru-RU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/&gt;</a:t>
            </a:r>
            <a:br>
              <a:rPr kumimoji="0" lang="ru-RU" altLang="ru-RU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ru-RU" altLang="ru-RU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&lt;</a:t>
            </a:r>
            <a:r>
              <a:rPr kumimoji="0" lang="ru-RU" altLang="ru-RU" sz="2000" b="1" i="0" u="none" strike="noStrike" cap="none" normalizeH="0" baseline="0" dirty="0" err="1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kumimoji="0" lang="ru-RU" altLang="ru-RU" sz="2000" b="1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sz="2000" b="1" i="0" u="none" strike="noStrike" cap="none" normalizeH="0" baseline="0" dirty="0" err="1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type</a:t>
            </a:r>
            <a:r>
              <a:rPr kumimoji="0" lang="ru-RU" altLang="ru-RU" sz="20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kumimoji="0" lang="ru-RU" altLang="ru-RU" sz="2000" b="1" i="0" u="none" strike="noStrike" cap="none" normalizeH="0" baseline="0" dirty="0">
                <a:ln>
                  <a:noFill/>
                </a:ln>
                <a:solidFill>
                  <a:srgbClr val="008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kumimoji="0" lang="ru-RU" altLang="ru-RU" sz="2000" b="1" i="0" u="none" strike="noStrike" cap="none" normalizeH="0" baseline="0" dirty="0" err="1">
                <a:ln>
                  <a:noFill/>
                </a:ln>
                <a:solidFill>
                  <a:srgbClr val="008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password</a:t>
            </a:r>
            <a:r>
              <a:rPr kumimoji="0" lang="ru-RU" altLang="ru-RU" sz="2000" b="1" i="0" u="none" strike="noStrike" cap="none" normalizeH="0" baseline="0" dirty="0">
                <a:ln>
                  <a:noFill/>
                </a:ln>
                <a:solidFill>
                  <a:srgbClr val="008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" </a:t>
            </a:r>
            <a:r>
              <a:rPr kumimoji="0" lang="ru-RU" altLang="ru-RU" sz="2000" b="1" i="0" u="none" strike="noStrike" cap="none" normalizeH="0" baseline="0" dirty="0" err="1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placeholder</a:t>
            </a:r>
            <a:r>
              <a:rPr kumimoji="0" lang="ru-RU" altLang="ru-RU" sz="20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kumimoji="0" lang="ru-RU" altLang="ru-RU" sz="2000" b="1" i="0" u="none" strike="noStrike" cap="none" normalizeH="0" baseline="0" dirty="0">
                <a:ln>
                  <a:noFill/>
                </a:ln>
                <a:solidFill>
                  <a:srgbClr val="008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"Пароль" </a:t>
            </a:r>
            <a:r>
              <a:rPr kumimoji="0" lang="ru-RU" altLang="ru-RU" sz="2000" b="1" i="0" u="none" strike="noStrike" cap="none" normalizeH="0" baseline="0" dirty="0" err="1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name</a:t>
            </a:r>
            <a:r>
              <a:rPr kumimoji="0" lang="ru-RU" altLang="ru-RU" sz="20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kumimoji="0" lang="ru-RU" altLang="ru-RU" sz="2000" b="1" i="0" u="none" strike="noStrike" cap="none" normalizeH="0" baseline="0" dirty="0">
                <a:ln>
                  <a:noFill/>
                </a:ln>
                <a:solidFill>
                  <a:srgbClr val="008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kumimoji="0" lang="ru-RU" altLang="ru-RU" sz="2000" b="1" i="0" u="none" strike="noStrike" cap="none" normalizeH="0" baseline="0" dirty="0" err="1">
                <a:ln>
                  <a:noFill/>
                </a:ln>
                <a:solidFill>
                  <a:srgbClr val="008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pass</a:t>
            </a:r>
            <a:r>
              <a:rPr kumimoji="0" lang="ru-RU" altLang="ru-RU" sz="2000" b="1" i="0" u="none" strike="noStrike" cap="none" normalizeH="0" baseline="0" dirty="0">
                <a:ln>
                  <a:noFill/>
                </a:ln>
                <a:solidFill>
                  <a:srgbClr val="008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" </a:t>
            </a:r>
            <a:endParaRPr kumimoji="0" lang="en-US" altLang="ru-RU" sz="2000" b="1" i="0" u="none" strike="noStrike" cap="none" normalizeH="0" baseline="0" dirty="0">
              <a:ln>
                <a:noFill/>
              </a:ln>
              <a:solidFill>
                <a:srgbClr val="008000"/>
              </a:solidFill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ru-RU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ru-RU" altLang="ru-RU" sz="2000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ru-RU" sz="2000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required="required" </a:t>
            </a:r>
            <a:r>
              <a:rPr kumimoji="0" lang="ru-RU" altLang="ru-RU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/&gt;</a:t>
            </a:r>
            <a:endParaRPr kumimoji="0" lang="ru-RU" altLang="ru-RU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552" y="4712333"/>
            <a:ext cx="6296652" cy="15656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6071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6059" y="0"/>
            <a:ext cx="9144000" cy="107721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C00000"/>
                </a:solidFill>
              </a:rPr>
              <a:t> </a:t>
            </a:r>
          </a:p>
          <a:p>
            <a:pPr algn="ctr"/>
            <a:r>
              <a:rPr lang="uk-UA" sz="3200" b="1" dirty="0">
                <a:solidFill>
                  <a:srgbClr val="C00000"/>
                </a:solidFill>
              </a:rPr>
              <a:t>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0" y="179479"/>
            <a:ext cx="9317453" cy="9971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8000"/>
              </a:lnSpc>
            </a:pPr>
            <a:r>
              <a:rPr lang="en-US" sz="3000" dirty="0"/>
              <a:t>10</a:t>
            </a:r>
            <a:r>
              <a:rPr lang="ru-RU" sz="3000" dirty="0"/>
              <a:t>) Поля т</a:t>
            </a:r>
            <a:r>
              <a:rPr lang="uk-UA" sz="3000" dirty="0" err="1"/>
              <a:t>ільки</a:t>
            </a:r>
            <a:r>
              <a:rPr lang="uk-UA" sz="3000" dirty="0"/>
              <a:t> для читання:</a:t>
            </a:r>
            <a:endParaRPr lang="en-US" sz="3000" dirty="0"/>
          </a:p>
          <a:p>
            <a:pPr>
              <a:lnSpc>
                <a:spcPct val="98000"/>
              </a:lnSpc>
            </a:pPr>
            <a:endParaRPr lang="ru-RU" sz="3000" dirty="0">
              <a:solidFill>
                <a:srgbClr val="FF0000"/>
              </a:solidFill>
            </a:endParaRPr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123570" y="877163"/>
            <a:ext cx="9110186" cy="40011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&lt;</a:t>
            </a:r>
            <a:r>
              <a:rPr kumimoji="0" lang="ru-RU" altLang="ru-RU" sz="2000" b="1" i="0" u="none" strike="noStrike" cap="none" normalizeH="0" baseline="0" dirty="0" err="1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kumimoji="0" lang="ru-RU" altLang="ru-RU" sz="2000" b="1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sz="2000" b="1" i="0" u="none" strike="noStrike" cap="none" normalizeH="0" baseline="0" dirty="0" err="1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type</a:t>
            </a:r>
            <a:r>
              <a:rPr kumimoji="0" lang="ru-RU" altLang="ru-RU" sz="20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kumimoji="0" lang="ru-RU" altLang="ru-RU" sz="2000" b="1" i="0" u="none" strike="noStrike" cap="none" normalizeH="0" baseline="0" dirty="0">
                <a:ln>
                  <a:noFill/>
                </a:ln>
                <a:solidFill>
                  <a:srgbClr val="008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kumimoji="0" lang="en-US" altLang="ru-RU" sz="2000" b="1" i="0" u="none" strike="noStrike" cap="none" normalizeH="0" baseline="0" dirty="0">
                <a:ln>
                  <a:noFill/>
                </a:ln>
                <a:solidFill>
                  <a:srgbClr val="008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text</a:t>
            </a:r>
            <a:r>
              <a:rPr kumimoji="0" lang="ru-RU" altLang="ru-RU" sz="2000" b="1" i="0" u="none" strike="noStrike" cap="none" normalizeH="0" baseline="0" dirty="0">
                <a:ln>
                  <a:noFill/>
                </a:ln>
                <a:solidFill>
                  <a:srgbClr val="008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" </a:t>
            </a:r>
            <a:r>
              <a:rPr kumimoji="0" lang="en-US" altLang="ru-RU" sz="2000" b="1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readonly</a:t>
            </a:r>
            <a:r>
              <a:rPr kumimoji="0" lang="ru-RU" altLang="ru-RU" sz="20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="</a:t>
            </a:r>
            <a:r>
              <a:rPr kumimoji="0" lang="en-US" altLang="ru-RU" sz="2000" b="1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readonly</a:t>
            </a:r>
            <a:r>
              <a:rPr kumimoji="0" lang="ru-RU" altLang="ru-RU" sz="20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" </a:t>
            </a:r>
            <a:r>
              <a:rPr kumimoji="0" lang="ru-RU" altLang="ru-RU" sz="2000" b="1" i="0" u="none" strike="noStrike" cap="none" normalizeH="0" baseline="0" dirty="0" err="1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name</a:t>
            </a:r>
            <a:r>
              <a:rPr kumimoji="0" lang="ru-RU" altLang="ru-RU" sz="20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kumimoji="0" lang="ru-RU" altLang="ru-RU" sz="2000" b="1" i="0" u="none" strike="noStrike" cap="none" normalizeH="0" baseline="0" dirty="0">
                <a:ln>
                  <a:noFill/>
                </a:ln>
                <a:solidFill>
                  <a:srgbClr val="008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kumimoji="0" lang="ru-RU" altLang="ru-RU" sz="2000" b="1" i="0" u="none" strike="noStrike" cap="none" normalizeH="0" baseline="0" dirty="0" err="1">
                <a:ln>
                  <a:noFill/>
                </a:ln>
                <a:solidFill>
                  <a:srgbClr val="008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login</a:t>
            </a:r>
            <a:r>
              <a:rPr kumimoji="0" lang="ru-RU" altLang="ru-RU" sz="2000" b="1" i="0" u="none" strike="noStrike" cap="none" normalizeH="0" baseline="0" dirty="0">
                <a:ln>
                  <a:noFill/>
                </a:ln>
                <a:solidFill>
                  <a:srgbClr val="008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kumimoji="0" lang="en-US" altLang="ru-RU" sz="2000" b="1" i="0" u="none" strike="noStrike" cap="none" normalizeH="0" baseline="0" dirty="0">
                <a:ln>
                  <a:noFill/>
                </a:ln>
                <a:solidFill>
                  <a:srgbClr val="008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…</a:t>
            </a:r>
            <a:r>
              <a:rPr kumimoji="0" lang="ru-RU" altLang="ru-RU" sz="2000" b="1" i="0" u="none" strike="noStrike" cap="none" normalizeH="0" baseline="0" dirty="0">
                <a:ln>
                  <a:noFill/>
                </a:ln>
                <a:solidFill>
                  <a:srgbClr val="008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/&gt;</a:t>
            </a:r>
            <a:endParaRPr kumimoji="0" lang="ru-RU" altLang="ru-RU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0" y="1476359"/>
            <a:ext cx="9317453" cy="9971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8000"/>
              </a:lnSpc>
            </a:pPr>
            <a:r>
              <a:rPr lang="uk-UA" sz="3000" dirty="0"/>
              <a:t>11</a:t>
            </a:r>
            <a:r>
              <a:rPr lang="ru-RU" sz="3000" dirty="0"/>
              <a:t>) </a:t>
            </a:r>
            <a:r>
              <a:rPr lang="uk-UA" sz="3000" dirty="0"/>
              <a:t>Неактивні поля:</a:t>
            </a:r>
            <a:endParaRPr lang="en-US" sz="3000" dirty="0"/>
          </a:p>
          <a:p>
            <a:pPr>
              <a:lnSpc>
                <a:spcPct val="98000"/>
              </a:lnSpc>
            </a:pPr>
            <a:endParaRPr lang="ru-RU" sz="3000" dirty="0">
              <a:solidFill>
                <a:srgbClr val="FF0000"/>
              </a:solidFill>
            </a:endParaRPr>
          </a:p>
        </p:txBody>
      </p:sp>
      <p:sp>
        <p:nvSpPr>
          <p:cNvPr id="12" name="Rectangle 1"/>
          <p:cNvSpPr>
            <a:spLocks noChangeArrowheads="1"/>
          </p:cNvSpPr>
          <p:nvPr/>
        </p:nvSpPr>
        <p:spPr bwMode="auto">
          <a:xfrm>
            <a:off x="123570" y="2073445"/>
            <a:ext cx="8802410" cy="40011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&lt;</a:t>
            </a:r>
            <a:r>
              <a:rPr kumimoji="0" lang="ru-RU" altLang="ru-RU" sz="2000" b="1" i="0" u="none" strike="noStrike" cap="none" normalizeH="0" baseline="0" dirty="0" err="1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kumimoji="0" lang="ru-RU" altLang="ru-RU" sz="2000" b="1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sz="2000" b="1" i="0" u="none" strike="noStrike" cap="none" normalizeH="0" baseline="0" dirty="0" err="1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type</a:t>
            </a:r>
            <a:r>
              <a:rPr kumimoji="0" lang="ru-RU" altLang="ru-RU" sz="20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kumimoji="0" lang="ru-RU" altLang="ru-RU" sz="2000" b="1" i="0" u="none" strike="noStrike" cap="none" normalizeH="0" baseline="0" dirty="0">
                <a:ln>
                  <a:noFill/>
                </a:ln>
                <a:solidFill>
                  <a:srgbClr val="008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kumimoji="0" lang="en-US" altLang="ru-RU" sz="2000" b="1" i="0" u="none" strike="noStrike" cap="none" normalizeH="0" baseline="0" dirty="0">
                <a:ln>
                  <a:noFill/>
                </a:ln>
                <a:solidFill>
                  <a:srgbClr val="008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text</a:t>
            </a:r>
            <a:r>
              <a:rPr kumimoji="0" lang="ru-RU" altLang="ru-RU" sz="2000" b="1" i="0" u="none" strike="noStrike" cap="none" normalizeH="0" baseline="0" dirty="0">
                <a:ln>
                  <a:noFill/>
                </a:ln>
                <a:solidFill>
                  <a:srgbClr val="008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" </a:t>
            </a:r>
            <a:r>
              <a:rPr kumimoji="0" lang="en-US" altLang="ru-RU" sz="20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disabled</a:t>
            </a:r>
            <a:r>
              <a:rPr kumimoji="0" lang="ru-RU" altLang="ru-RU" sz="20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="</a:t>
            </a:r>
            <a:r>
              <a:rPr kumimoji="0" lang="en-US" altLang="ru-RU" sz="20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disabled</a:t>
            </a:r>
            <a:r>
              <a:rPr kumimoji="0" lang="ru-RU" altLang="ru-RU" sz="20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" </a:t>
            </a:r>
            <a:r>
              <a:rPr kumimoji="0" lang="ru-RU" altLang="ru-RU" sz="2000" b="1" i="0" u="none" strike="noStrike" cap="none" normalizeH="0" baseline="0" dirty="0" err="1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name</a:t>
            </a:r>
            <a:r>
              <a:rPr kumimoji="0" lang="ru-RU" altLang="ru-RU" sz="20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kumimoji="0" lang="ru-RU" altLang="ru-RU" sz="2000" b="1" i="0" u="none" strike="noStrike" cap="none" normalizeH="0" baseline="0" dirty="0">
                <a:ln>
                  <a:noFill/>
                </a:ln>
                <a:solidFill>
                  <a:srgbClr val="008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kumimoji="0" lang="ru-RU" altLang="ru-RU" sz="2000" b="1" i="0" u="none" strike="noStrike" cap="none" normalizeH="0" baseline="0" dirty="0" err="1">
                <a:ln>
                  <a:noFill/>
                </a:ln>
                <a:solidFill>
                  <a:srgbClr val="008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login</a:t>
            </a:r>
            <a:r>
              <a:rPr kumimoji="0" lang="ru-RU" altLang="ru-RU" sz="2000" b="1" i="0" u="none" strike="noStrike" cap="none" normalizeH="0" baseline="0" dirty="0">
                <a:ln>
                  <a:noFill/>
                </a:ln>
                <a:solidFill>
                  <a:srgbClr val="008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kumimoji="0" lang="en-US" altLang="ru-RU" sz="2000" b="1" i="0" u="none" strike="noStrike" cap="none" normalizeH="0" baseline="0" dirty="0">
                <a:ln>
                  <a:noFill/>
                </a:ln>
                <a:solidFill>
                  <a:srgbClr val="008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…</a:t>
            </a:r>
            <a:r>
              <a:rPr kumimoji="0" lang="ru-RU" altLang="ru-RU" sz="2000" b="1" i="0" u="none" strike="noStrike" cap="none" normalizeH="0" baseline="0" dirty="0">
                <a:ln>
                  <a:noFill/>
                </a:ln>
                <a:solidFill>
                  <a:srgbClr val="008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/&gt;</a:t>
            </a:r>
            <a:endParaRPr kumimoji="0" lang="ru-RU" altLang="ru-RU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-1" y="2773239"/>
            <a:ext cx="9317453" cy="14496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8000"/>
              </a:lnSpc>
            </a:pPr>
            <a:r>
              <a:rPr lang="uk-UA" sz="3000" dirty="0"/>
              <a:t>1</a:t>
            </a:r>
            <a:r>
              <a:rPr lang="en-US" sz="3000" dirty="0"/>
              <a:t>2</a:t>
            </a:r>
            <a:r>
              <a:rPr lang="ru-RU" sz="3000" dirty="0"/>
              <a:t>) </a:t>
            </a:r>
            <a:r>
              <a:rPr lang="uk-UA" sz="3000" dirty="0"/>
              <a:t>Порядок переключення між полями за допомогою клавіші табуляції:</a:t>
            </a:r>
            <a:endParaRPr lang="en-US" sz="3000" dirty="0"/>
          </a:p>
          <a:p>
            <a:pPr>
              <a:lnSpc>
                <a:spcPct val="98000"/>
              </a:lnSpc>
            </a:pPr>
            <a:endParaRPr lang="ru-RU" sz="3000" dirty="0">
              <a:solidFill>
                <a:srgbClr val="FF0000"/>
              </a:solidFill>
            </a:endParaRPr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210532" y="3698290"/>
            <a:ext cx="8628485" cy="3139321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&lt;</a:t>
            </a:r>
            <a:r>
              <a:rPr kumimoji="0" lang="ru-RU" altLang="ru-RU" b="1" i="0" u="none" strike="noStrike" cap="none" normalizeH="0" baseline="0" dirty="0" err="1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form</a:t>
            </a: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b="1" i="0" u="none" strike="noStrike" cap="none" normalizeH="0" baseline="0" dirty="0" err="1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method</a:t>
            </a: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rgbClr val="008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kumimoji="0" lang="ru-RU" altLang="ru-RU" b="1" i="0" u="none" strike="noStrike" cap="none" normalizeH="0" baseline="0" dirty="0" err="1">
                <a:ln>
                  <a:noFill/>
                </a:ln>
                <a:solidFill>
                  <a:srgbClr val="008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post</a:t>
            </a: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rgbClr val="008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  <a:b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&lt;</a:t>
            </a:r>
            <a:r>
              <a:rPr kumimoji="0" lang="ru-RU" altLang="ru-RU" b="1" i="0" u="none" strike="noStrike" cap="none" normalizeH="0" baseline="0" dirty="0" err="1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div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  <a:b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  &lt;</a:t>
            </a:r>
            <a:r>
              <a:rPr kumimoji="0" lang="ru-RU" altLang="ru-RU" b="1" i="0" u="none" strike="noStrike" cap="none" normalizeH="0" baseline="0" dirty="0" err="1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b="1" i="0" u="none" strike="noStrike" cap="none" normalizeH="0" baseline="0" dirty="0" err="1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type</a:t>
            </a: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rgbClr val="008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kumimoji="0" lang="ru-RU" altLang="ru-RU" b="1" i="0" u="none" strike="noStrike" cap="none" normalizeH="0" baseline="0" dirty="0" err="1">
                <a:ln>
                  <a:noFill/>
                </a:ln>
                <a:solidFill>
                  <a:srgbClr val="008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email</a:t>
            </a: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rgbClr val="008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" </a:t>
            </a:r>
            <a:r>
              <a:rPr kumimoji="0" lang="ru-RU" altLang="ru-RU" b="1" i="0" u="none" strike="noStrike" cap="none" normalizeH="0" baseline="0" dirty="0" err="1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placeholder</a:t>
            </a: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rgbClr val="008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kumimoji="0" lang="ru-RU" altLang="ru-RU" b="1" i="0" u="none" strike="noStrike" cap="none" normalizeH="0" baseline="0" dirty="0" err="1">
                <a:ln>
                  <a:noFill/>
                </a:ln>
                <a:solidFill>
                  <a:srgbClr val="008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Логін</a:t>
            </a: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rgbClr val="008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" </a:t>
            </a:r>
            <a:r>
              <a:rPr kumimoji="0" lang="ru-RU" altLang="ru-RU" b="1" i="0" u="none" strike="noStrike" cap="none" normalizeH="0" baseline="0" dirty="0" err="1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name</a:t>
            </a: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rgbClr val="008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kumimoji="0" lang="ru-RU" altLang="ru-RU" b="1" i="0" u="none" strike="noStrike" cap="none" normalizeH="0" baseline="0" dirty="0" err="1">
                <a:ln>
                  <a:noFill/>
                </a:ln>
                <a:solidFill>
                  <a:srgbClr val="008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login</a:t>
            </a: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rgbClr val="008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endParaRPr kumimoji="0" lang="en-US" altLang="ru-RU" b="1" i="0" u="none" strike="noStrike" cap="none" normalizeH="0" baseline="0" dirty="0">
              <a:ln>
                <a:noFill/>
              </a:ln>
              <a:solidFill>
                <a:srgbClr val="008000"/>
              </a:solidFill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ru-RU" b="1" i="0" u="none" strike="noStrike" cap="none" normalizeH="0" baseline="0" dirty="0">
                <a:ln>
                  <a:noFill/>
                </a:ln>
                <a:solidFill>
                  <a:srgbClr val="008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                                  </a:t>
            </a: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rgbClr val="008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b="1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tabindex</a:t>
            </a: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="3" 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/&gt;</a:t>
            </a:r>
            <a:b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  &lt;</a:t>
            </a:r>
            <a:r>
              <a:rPr kumimoji="0" lang="ru-RU" altLang="ru-RU" b="1" i="0" u="none" strike="noStrike" cap="none" normalizeH="0" baseline="0" dirty="0" err="1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b="1" i="0" u="none" strike="noStrike" cap="none" normalizeH="0" baseline="0" dirty="0" err="1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type</a:t>
            </a: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rgbClr val="008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kumimoji="0" lang="ru-RU" altLang="ru-RU" b="1" i="0" u="none" strike="noStrike" cap="none" normalizeH="0" baseline="0" dirty="0" err="1">
                <a:ln>
                  <a:noFill/>
                </a:ln>
                <a:solidFill>
                  <a:srgbClr val="008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password</a:t>
            </a: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rgbClr val="008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" </a:t>
            </a:r>
            <a:r>
              <a:rPr kumimoji="0" lang="ru-RU" altLang="ru-RU" b="1" i="0" u="none" strike="noStrike" cap="none" normalizeH="0" baseline="0" dirty="0" err="1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placeholder</a:t>
            </a: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rgbClr val="008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"Пароль" </a:t>
            </a:r>
            <a:r>
              <a:rPr kumimoji="0" lang="ru-RU" altLang="ru-RU" b="1" i="0" u="none" strike="noStrike" cap="none" normalizeH="0" baseline="0" dirty="0" err="1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name</a:t>
            </a: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rgbClr val="008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kumimoji="0" lang="ru-RU" altLang="ru-RU" b="1" i="0" u="none" strike="noStrike" cap="none" normalizeH="0" baseline="0" dirty="0" err="1">
                <a:ln>
                  <a:noFill/>
                </a:ln>
                <a:solidFill>
                  <a:srgbClr val="008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pass</a:t>
            </a: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rgbClr val="008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endParaRPr kumimoji="0" lang="en-US" altLang="ru-RU" b="1" i="0" u="none" strike="noStrike" cap="none" normalizeH="0" baseline="0" dirty="0">
              <a:ln>
                <a:noFill/>
              </a:ln>
              <a:solidFill>
                <a:srgbClr val="008000"/>
              </a:solidFill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ru-RU" b="1" i="0" u="none" strike="noStrike" cap="none" normalizeH="0" baseline="0" dirty="0">
                <a:ln>
                  <a:noFill/>
                </a:ln>
                <a:solidFill>
                  <a:srgbClr val="008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                                  </a:t>
            </a: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rgbClr val="008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b="1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tabindex</a:t>
            </a: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="1" 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/&gt;</a:t>
            </a:r>
            <a:b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&lt;/</a:t>
            </a:r>
            <a:r>
              <a:rPr kumimoji="0" lang="ru-RU" altLang="ru-RU" b="1" i="0" u="none" strike="noStrike" cap="none" normalizeH="0" baseline="0" dirty="0" err="1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div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  <a:b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&lt;</a:t>
            </a:r>
            <a:r>
              <a:rPr kumimoji="0" lang="ru-RU" altLang="ru-RU" b="1" i="0" u="none" strike="noStrike" cap="none" normalizeH="0" baseline="0" dirty="0" err="1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div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  <a:b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    &lt;</a:t>
            </a:r>
            <a:r>
              <a:rPr kumimoji="0" lang="ru-RU" altLang="ru-RU" b="1" i="0" u="none" strike="noStrike" cap="none" normalizeH="0" baseline="0" dirty="0" err="1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button</a:t>
            </a: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b="1" i="0" u="none" strike="noStrike" cap="none" normalizeH="0" baseline="0" dirty="0" err="1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type</a:t>
            </a: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rgbClr val="008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kumimoji="0" lang="ru-RU" altLang="ru-RU" b="1" i="0" u="none" strike="noStrike" cap="none" normalizeH="0" baseline="0" dirty="0" err="1">
                <a:ln>
                  <a:noFill/>
                </a:ln>
                <a:solidFill>
                  <a:srgbClr val="008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submit</a:t>
            </a: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rgbClr val="008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" </a:t>
            </a:r>
            <a:r>
              <a:rPr kumimoji="0" lang="ru-RU" altLang="ru-RU" b="1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tabindex</a:t>
            </a:r>
            <a:r>
              <a:rPr kumimoji="0" lang="ru-RU" altLang="ru-RU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="2"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  <a:r>
              <a:rPr kumimoji="0" lang="ru-RU" altLang="ru-RU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Увійти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&lt;/</a:t>
            </a:r>
            <a:r>
              <a:rPr kumimoji="0" lang="ru-RU" altLang="ru-RU" b="1" i="0" u="none" strike="noStrike" cap="none" normalizeH="0" baseline="0" dirty="0" err="1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button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  <a:b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&lt;/</a:t>
            </a:r>
            <a:r>
              <a:rPr kumimoji="0" lang="ru-RU" altLang="ru-RU" b="1" i="0" u="none" strike="noStrike" cap="none" normalizeH="0" baseline="0" dirty="0" err="1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div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  <a:b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&lt;/</a:t>
            </a:r>
            <a:r>
              <a:rPr kumimoji="0" lang="ru-RU" altLang="ru-RU" b="1" i="0" u="none" strike="noStrike" cap="none" normalizeH="0" baseline="0" dirty="0" err="1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form</a:t>
            </a: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  <a:endParaRPr kumimoji="0" lang="ru-RU" altLang="ru-RU" sz="4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6075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6059" y="0"/>
            <a:ext cx="9144000" cy="107721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C00000"/>
                </a:solidFill>
              </a:rPr>
              <a:t> </a:t>
            </a:r>
          </a:p>
          <a:p>
            <a:pPr algn="ctr"/>
            <a:r>
              <a:rPr lang="uk-UA" sz="3200" b="1" dirty="0">
                <a:solidFill>
                  <a:srgbClr val="C00000"/>
                </a:solidFill>
              </a:rPr>
              <a:t>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0" y="179479"/>
            <a:ext cx="9317453" cy="9971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8000"/>
              </a:lnSpc>
            </a:pPr>
            <a:r>
              <a:rPr lang="en-US" sz="3000" dirty="0" smtClean="0"/>
              <a:t>13</a:t>
            </a:r>
            <a:r>
              <a:rPr lang="ru-RU" sz="3000" dirty="0" smtClean="0"/>
              <a:t>) </a:t>
            </a:r>
            <a:r>
              <a:rPr lang="ru-RU" sz="3000" dirty="0" err="1" smtClean="0"/>
              <a:t>Створення</a:t>
            </a:r>
            <a:r>
              <a:rPr lang="ru-RU" sz="3000" dirty="0" smtClean="0"/>
              <a:t> </a:t>
            </a:r>
            <a:r>
              <a:rPr lang="ru-RU" sz="3000" dirty="0" err="1" smtClean="0"/>
              <a:t>прогресбару</a:t>
            </a:r>
            <a:r>
              <a:rPr lang="uk-UA" sz="3000" dirty="0" smtClean="0"/>
              <a:t>:</a:t>
            </a:r>
            <a:endParaRPr lang="en-US" sz="3000" dirty="0"/>
          </a:p>
          <a:p>
            <a:pPr>
              <a:lnSpc>
                <a:spcPct val="98000"/>
              </a:lnSpc>
            </a:pPr>
            <a:endParaRPr lang="ru-RU" sz="3000" dirty="0">
              <a:solidFill>
                <a:srgbClr val="FF0000"/>
              </a:solidFill>
            </a:endParaRPr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257150" y="727571"/>
            <a:ext cx="7927170" cy="461665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&lt;</a:t>
            </a:r>
            <a:r>
              <a:rPr kumimoji="0" lang="ru-RU" altLang="ru-RU" sz="2400" b="1" i="0" u="none" strike="noStrike" cap="none" normalizeH="0" baseline="0" dirty="0" err="1" smtClean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progress</a:t>
            </a:r>
            <a:r>
              <a:rPr kumimoji="0" lang="ru-RU" altLang="ru-RU" sz="2400" b="1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sz="2400" b="1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value</a:t>
            </a:r>
            <a:r>
              <a:rPr kumimoji="0" lang="ru-RU" alt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kumimoji="0" lang="ru-RU" altLang="ru-RU" sz="2400" b="1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"20" </a:t>
            </a:r>
            <a:r>
              <a:rPr kumimoji="0" lang="ru-RU" altLang="ru-RU" sz="2400" b="1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max</a:t>
            </a:r>
            <a:r>
              <a:rPr kumimoji="0" lang="ru-RU" alt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kumimoji="0" lang="ru-RU" altLang="ru-RU" sz="2400" b="1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"200"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&gt;&lt;/</a:t>
            </a:r>
            <a:r>
              <a:rPr kumimoji="0" lang="ru-RU" altLang="ru-RU" sz="2400" b="1" i="0" u="none" strike="noStrike" cap="none" normalizeH="0" baseline="0" dirty="0" err="1" smtClean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progress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  <a:endParaRPr kumimoji="0" lang="ru-RU" alt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57150" y="1356154"/>
            <a:ext cx="7699225" cy="597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8000"/>
              </a:lnSpc>
            </a:pPr>
            <a:r>
              <a:rPr lang="ru-RU" sz="3000" dirty="0" smtClean="0"/>
              <a:t>Тег</a:t>
            </a:r>
            <a:r>
              <a:rPr lang="en-US" sz="3000" dirty="0" smtClean="0"/>
              <a:t> progress</a:t>
            </a:r>
            <a:r>
              <a:rPr lang="uk-UA" sz="3000" dirty="0" smtClean="0"/>
              <a:t>:</a:t>
            </a:r>
            <a:endParaRPr lang="en-US" sz="3000" dirty="0" smtClean="0"/>
          </a:p>
          <a:p>
            <a:pPr marL="268288" indent="-268288">
              <a:lnSpc>
                <a:spcPct val="98000"/>
              </a:lnSpc>
              <a:buFont typeface="Arial" panose="020B0604020202020204" pitchFamily="34" charset="0"/>
              <a:buChar char="•"/>
            </a:pPr>
            <a:r>
              <a:rPr lang="ru-RU" sz="3000" dirty="0" smtClean="0"/>
              <a:t>текстового </a:t>
            </a:r>
            <a:r>
              <a:rPr lang="uk-UA" sz="3000" dirty="0" smtClean="0"/>
              <a:t>рівня;</a:t>
            </a:r>
          </a:p>
          <a:p>
            <a:pPr marL="268288" indent="-268288">
              <a:lnSpc>
                <a:spcPct val="98000"/>
              </a:lnSpc>
              <a:buFont typeface="Arial" panose="020B0604020202020204" pitchFamily="34" charset="0"/>
              <a:buChar char="•"/>
            </a:pPr>
            <a:r>
              <a:rPr lang="ru-RU" sz="3000" dirty="0" err="1" smtClean="0"/>
              <a:t>може</a:t>
            </a:r>
            <a:r>
              <a:rPr lang="ru-RU" sz="3000" dirty="0" smtClean="0"/>
              <a:t> </a:t>
            </a:r>
            <a:r>
              <a:rPr lang="ru-RU" sz="3000" dirty="0" err="1" smtClean="0"/>
              <a:t>містити</a:t>
            </a:r>
            <a:r>
              <a:rPr lang="ru-RU" sz="3000" dirty="0" smtClean="0"/>
              <a:t> атрибут </a:t>
            </a:r>
            <a:r>
              <a:rPr lang="en-US" sz="24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max</a:t>
            </a:r>
            <a:r>
              <a:rPr lang="ru-RU" sz="3000" dirty="0" smtClean="0"/>
              <a:t>, </a:t>
            </a:r>
            <a:r>
              <a:rPr lang="ru-RU" sz="3000" dirty="0" err="1" smtClean="0"/>
              <a:t>який</a:t>
            </a:r>
            <a:r>
              <a:rPr lang="ru-RU" sz="3000" dirty="0" smtClean="0"/>
              <a:t> зада</a:t>
            </a:r>
            <a:r>
              <a:rPr lang="uk-UA" sz="3000" dirty="0" smtClean="0"/>
              <a:t>є найбільше можливе значення </a:t>
            </a:r>
            <a:r>
              <a:rPr lang="uk-UA" sz="3000" dirty="0" err="1" smtClean="0"/>
              <a:t>прогресбару</a:t>
            </a:r>
            <a:r>
              <a:rPr lang="uk-UA" sz="3000" dirty="0" smtClean="0"/>
              <a:t>;</a:t>
            </a:r>
          </a:p>
          <a:p>
            <a:pPr marL="268288" indent="-268288">
              <a:lnSpc>
                <a:spcPct val="98000"/>
              </a:lnSpc>
              <a:buFont typeface="Arial" panose="020B0604020202020204" pitchFamily="34" charset="0"/>
              <a:buChar char="•"/>
            </a:pPr>
            <a:r>
              <a:rPr lang="uk-UA" sz="3000" dirty="0" smtClean="0"/>
              <a:t>якщо атрибут </a:t>
            </a:r>
            <a:r>
              <a:rPr lang="en-US" sz="24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max</a:t>
            </a:r>
            <a:r>
              <a:rPr lang="en-US" sz="3000" b="1" dirty="0" smtClean="0"/>
              <a:t> </a:t>
            </a:r>
            <a:r>
              <a:rPr lang="uk-UA" sz="3000" dirty="0" smtClean="0"/>
              <a:t>відсутній, то </a:t>
            </a:r>
            <a:r>
              <a:rPr lang="ru-RU" sz="3000" dirty="0" err="1" smtClean="0"/>
              <a:t>вважа</a:t>
            </a:r>
            <a:r>
              <a:rPr lang="uk-UA" sz="3000" dirty="0" err="1" smtClean="0"/>
              <a:t>ється</a:t>
            </a:r>
            <a:r>
              <a:rPr lang="uk-UA" sz="3000" dirty="0" smtClean="0"/>
              <a:t>, що </a:t>
            </a:r>
            <a:r>
              <a:rPr lang="en-US" sz="24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max</a:t>
            </a:r>
            <a:r>
              <a:rPr lang="en-US" sz="3000" dirty="0" smtClean="0"/>
              <a:t> = "1";</a:t>
            </a:r>
          </a:p>
          <a:p>
            <a:pPr marL="268288" indent="-268288">
              <a:lnSpc>
                <a:spcPct val="98000"/>
              </a:lnSpc>
              <a:buFont typeface="Arial" panose="020B0604020202020204" pitchFamily="34" charset="0"/>
              <a:buChar char="•"/>
            </a:pPr>
            <a:r>
              <a:rPr lang="ru-RU" sz="3000" dirty="0" err="1" smtClean="0"/>
              <a:t>може</a:t>
            </a:r>
            <a:r>
              <a:rPr lang="ru-RU" sz="3000" dirty="0" smtClean="0"/>
              <a:t> м</a:t>
            </a:r>
            <a:r>
              <a:rPr lang="uk-UA" sz="3000" dirty="0" err="1" smtClean="0"/>
              <a:t>істити</a:t>
            </a:r>
            <a:r>
              <a:rPr lang="uk-UA" sz="3000" dirty="0" smtClean="0"/>
              <a:t> атрибут </a:t>
            </a:r>
            <a:r>
              <a:rPr lang="en-US" sz="24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value</a:t>
            </a:r>
            <a:r>
              <a:rPr lang="uk-UA" sz="3000" dirty="0" smtClean="0"/>
              <a:t>, який вказує поточне значення </a:t>
            </a:r>
            <a:r>
              <a:rPr lang="uk-UA" sz="3000" dirty="0" err="1" smtClean="0"/>
              <a:t>прогресбару</a:t>
            </a:r>
            <a:r>
              <a:rPr lang="uk-UA" sz="3000" dirty="0" smtClean="0"/>
              <a:t>;</a:t>
            </a:r>
            <a:r>
              <a:rPr lang="ru-RU" sz="3000" dirty="0" smtClean="0"/>
              <a:t> </a:t>
            </a:r>
            <a:r>
              <a:rPr lang="ru-RU" sz="3000" dirty="0" err="1" smtClean="0"/>
              <a:t>значення</a:t>
            </a:r>
            <a:r>
              <a:rPr lang="ru-RU" sz="3000" dirty="0" smtClean="0"/>
              <a:t> </a:t>
            </a:r>
            <a:r>
              <a:rPr lang="ru-RU" sz="3000" dirty="0" err="1" smtClean="0"/>
              <a:t>може</a:t>
            </a:r>
            <a:r>
              <a:rPr lang="ru-RU" sz="3000" dirty="0" smtClean="0"/>
              <a:t> бути </a:t>
            </a:r>
            <a:r>
              <a:rPr lang="ru-RU" sz="3000" dirty="0" err="1" smtClean="0"/>
              <a:t>дробовим</a:t>
            </a:r>
            <a:r>
              <a:rPr lang="ru-RU" sz="3000" dirty="0" smtClean="0"/>
              <a:t>;</a:t>
            </a:r>
          </a:p>
          <a:p>
            <a:pPr marL="268288" indent="-268288">
              <a:lnSpc>
                <a:spcPct val="98000"/>
              </a:lnSpc>
              <a:buFont typeface="Arial" panose="020B0604020202020204" pitchFamily="34" charset="0"/>
              <a:buChar char="•"/>
            </a:pPr>
            <a:r>
              <a:rPr lang="uk-UA" sz="3000" dirty="0" smtClean="0"/>
              <a:t>якщо атрибут </a:t>
            </a:r>
            <a:r>
              <a:rPr lang="en-US" sz="24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value</a:t>
            </a:r>
            <a:r>
              <a:rPr lang="en-US" sz="3000" dirty="0" smtClean="0"/>
              <a:t> </a:t>
            </a:r>
            <a:r>
              <a:rPr lang="ru-RU" sz="3000" dirty="0" smtClean="0"/>
              <a:t>в</a:t>
            </a:r>
            <a:r>
              <a:rPr lang="uk-UA" sz="3000" dirty="0" err="1" smtClean="0"/>
              <a:t>ідсутній</a:t>
            </a:r>
            <a:r>
              <a:rPr lang="uk-UA" sz="3000" dirty="0" smtClean="0"/>
              <a:t>, то </a:t>
            </a:r>
            <a:r>
              <a:rPr lang="uk-UA" sz="3000" dirty="0" err="1" smtClean="0"/>
              <a:t>прогресба</a:t>
            </a:r>
            <a:r>
              <a:rPr lang="uk-UA" sz="3000" dirty="0" smtClean="0"/>
              <a:t> перебуває «у невизначеному» стані</a:t>
            </a:r>
          </a:p>
          <a:p>
            <a:pPr marL="457200" indent="-457200">
              <a:lnSpc>
                <a:spcPct val="98000"/>
              </a:lnSpc>
              <a:buFont typeface="Arial" panose="020B0604020202020204" pitchFamily="34" charset="0"/>
              <a:buChar char="•"/>
            </a:pPr>
            <a:endParaRPr lang="en-US" sz="3000" dirty="0"/>
          </a:p>
          <a:p>
            <a:pPr>
              <a:lnSpc>
                <a:spcPct val="98000"/>
              </a:lnSpc>
            </a:pPr>
            <a:endParaRPr lang="ru-RU" sz="3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85373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6059" y="0"/>
            <a:ext cx="9144000" cy="107721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C00000"/>
                </a:solidFill>
              </a:rPr>
              <a:t> </a:t>
            </a:r>
          </a:p>
          <a:p>
            <a:pPr algn="ctr"/>
            <a:r>
              <a:rPr lang="uk-UA" sz="3200" b="1" dirty="0">
                <a:solidFill>
                  <a:srgbClr val="C00000"/>
                </a:solidFill>
              </a:rPr>
              <a:t>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0" y="179479"/>
            <a:ext cx="9317453" cy="9971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8000"/>
              </a:lnSpc>
            </a:pPr>
            <a:r>
              <a:rPr lang="ru-RU" sz="3000" dirty="0" err="1" smtClean="0"/>
              <a:t>Вигляд</a:t>
            </a:r>
            <a:r>
              <a:rPr lang="ru-RU" sz="3000" dirty="0" smtClean="0"/>
              <a:t> </a:t>
            </a:r>
            <a:r>
              <a:rPr lang="ru-RU" sz="3000" dirty="0" err="1" smtClean="0"/>
              <a:t>прогресбару</a:t>
            </a:r>
            <a:r>
              <a:rPr lang="ru-RU" sz="3000" dirty="0" smtClean="0"/>
              <a:t> </a:t>
            </a:r>
            <a:r>
              <a:rPr lang="uk-UA" sz="3000" dirty="0" smtClean="0"/>
              <a:t>у різних браузерах:</a:t>
            </a:r>
            <a:endParaRPr lang="en-US" sz="3000" dirty="0"/>
          </a:p>
          <a:p>
            <a:pPr>
              <a:lnSpc>
                <a:spcPct val="98000"/>
              </a:lnSpc>
            </a:pPr>
            <a:endParaRPr lang="ru-RU" sz="3000" dirty="0">
              <a:solidFill>
                <a:srgbClr val="FF0000"/>
              </a:solidFill>
            </a:endParaRPr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257150" y="620688"/>
            <a:ext cx="7927170" cy="461665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&lt;</a:t>
            </a:r>
            <a:r>
              <a:rPr kumimoji="0" lang="ru-RU" altLang="ru-RU" sz="2400" b="1" i="0" u="none" strike="noStrike" cap="none" normalizeH="0" baseline="0" dirty="0" err="1" smtClean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progress</a:t>
            </a:r>
            <a:r>
              <a:rPr kumimoji="0" lang="ru-RU" altLang="ru-RU" sz="2400" b="1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sz="2400" b="1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value</a:t>
            </a:r>
            <a:r>
              <a:rPr kumimoji="0" lang="ru-RU" alt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kumimoji="0" lang="ru-RU" altLang="ru-RU" sz="2400" b="1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"20" </a:t>
            </a:r>
            <a:r>
              <a:rPr kumimoji="0" lang="ru-RU" altLang="ru-RU" sz="2400" b="1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max</a:t>
            </a:r>
            <a:r>
              <a:rPr kumimoji="0" lang="ru-RU" alt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kumimoji="0" lang="ru-RU" altLang="ru-RU" sz="2400" b="1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"200"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&gt;&lt;/</a:t>
            </a:r>
            <a:r>
              <a:rPr kumimoji="0" lang="ru-RU" altLang="ru-RU" sz="2400" b="1" i="0" u="none" strike="noStrike" cap="none" normalizeH="0" baseline="0" dirty="0" err="1" smtClean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progress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  <a:endParaRPr kumimoji="0" lang="ru-RU" alt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1093819" y="1678126"/>
            <a:ext cx="2001133" cy="553998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ru-RU" sz="20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Google Chrome</a:t>
            </a:r>
            <a:endParaRPr lang="uk-UA" altLang="ru-RU" sz="2000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Rectangle 3"/>
          <p:cNvSpPr>
            <a:spLocks noChangeArrowheads="1"/>
          </p:cNvSpPr>
          <p:nvPr/>
        </p:nvSpPr>
        <p:spPr bwMode="auto">
          <a:xfrm>
            <a:off x="5758146" y="1700005"/>
            <a:ext cx="998863" cy="553998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ru-RU" sz="20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Opera</a:t>
            </a:r>
            <a:endParaRPr lang="uk-UA" altLang="ru-RU" sz="2000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Rectangle 3"/>
          <p:cNvSpPr>
            <a:spLocks noChangeArrowheads="1"/>
          </p:cNvSpPr>
          <p:nvPr/>
        </p:nvSpPr>
        <p:spPr bwMode="auto">
          <a:xfrm>
            <a:off x="1093819" y="3023052"/>
            <a:ext cx="2016184" cy="496996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ru-RU" sz="20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Mozilla Firefox</a:t>
            </a:r>
            <a:endParaRPr lang="uk-UA" altLang="ru-RU" sz="2000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Rectangle 3"/>
          <p:cNvSpPr>
            <a:spLocks noChangeArrowheads="1"/>
          </p:cNvSpPr>
          <p:nvPr/>
        </p:nvSpPr>
        <p:spPr bwMode="auto">
          <a:xfrm>
            <a:off x="5249485" y="3007116"/>
            <a:ext cx="2016184" cy="496996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ru-RU" sz="20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Microsoft Edge</a:t>
            </a:r>
            <a:endParaRPr lang="uk-UA" altLang="ru-RU" sz="2000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21572" y="1196752"/>
            <a:ext cx="3778896" cy="555720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901" y="2518332"/>
            <a:ext cx="2962967" cy="390331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21572" y="2564553"/>
            <a:ext cx="3955109" cy="316960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9552" y="1196752"/>
            <a:ext cx="3323150" cy="566446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107504" y="3511924"/>
            <a:ext cx="9317453" cy="9971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8000"/>
              </a:lnSpc>
            </a:pPr>
            <a:r>
              <a:rPr lang="ru-RU" sz="3000" dirty="0" err="1" smtClean="0"/>
              <a:t>Вигляд</a:t>
            </a:r>
            <a:r>
              <a:rPr lang="ru-RU" sz="3000" dirty="0" smtClean="0"/>
              <a:t> </a:t>
            </a:r>
            <a:r>
              <a:rPr lang="ru-RU" sz="3000" dirty="0" err="1" smtClean="0"/>
              <a:t>прогресбару</a:t>
            </a:r>
            <a:r>
              <a:rPr lang="ru-RU" sz="3000" dirty="0" smtClean="0"/>
              <a:t> </a:t>
            </a:r>
            <a:r>
              <a:rPr lang="uk-UA" sz="3000" dirty="0" smtClean="0"/>
              <a:t>у невизначеному стані:</a:t>
            </a:r>
            <a:endParaRPr lang="en-US" sz="3000" dirty="0"/>
          </a:p>
          <a:p>
            <a:pPr>
              <a:lnSpc>
                <a:spcPct val="98000"/>
              </a:lnSpc>
            </a:pPr>
            <a:endParaRPr lang="ru-RU" sz="3000" dirty="0">
              <a:solidFill>
                <a:srgbClr val="FF0000"/>
              </a:solidFill>
            </a:endParaRPr>
          </a:p>
        </p:txBody>
      </p:sp>
      <p:sp>
        <p:nvSpPr>
          <p:cNvPr id="17" name="Rectangle 1"/>
          <p:cNvSpPr>
            <a:spLocks noChangeArrowheads="1"/>
          </p:cNvSpPr>
          <p:nvPr/>
        </p:nvSpPr>
        <p:spPr bwMode="auto">
          <a:xfrm>
            <a:off x="234847" y="4005064"/>
            <a:ext cx="4055919" cy="461665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&lt;</a:t>
            </a:r>
            <a:r>
              <a:rPr kumimoji="0" lang="ru-RU" altLang="ru-RU" sz="2400" b="1" i="0" u="none" strike="noStrike" cap="none" normalizeH="0" baseline="0" dirty="0" err="1" smtClean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progress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&gt;&lt;/</a:t>
            </a:r>
            <a:r>
              <a:rPr kumimoji="0" lang="ru-RU" altLang="ru-RU" sz="2400" b="1" i="0" u="none" strike="noStrike" cap="none" normalizeH="0" baseline="0" dirty="0" err="1" smtClean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progress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  <a:endParaRPr kumimoji="0" lang="ru-RU" alt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8" name="Rectangle 3"/>
          <p:cNvSpPr>
            <a:spLocks noChangeArrowheads="1"/>
          </p:cNvSpPr>
          <p:nvPr/>
        </p:nvSpPr>
        <p:spPr bwMode="auto">
          <a:xfrm>
            <a:off x="1020470" y="5015356"/>
            <a:ext cx="2001133" cy="553998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ru-RU" sz="20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Google Chrome</a:t>
            </a:r>
            <a:endParaRPr lang="uk-UA" altLang="ru-RU" sz="2000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Rectangle 3"/>
          <p:cNvSpPr>
            <a:spLocks noChangeArrowheads="1"/>
          </p:cNvSpPr>
          <p:nvPr/>
        </p:nvSpPr>
        <p:spPr bwMode="auto">
          <a:xfrm>
            <a:off x="5868144" y="5039875"/>
            <a:ext cx="998863" cy="553998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ru-RU" sz="20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Opera</a:t>
            </a:r>
            <a:endParaRPr lang="uk-UA" altLang="ru-RU" sz="2000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Rectangle 3"/>
          <p:cNvSpPr>
            <a:spLocks noChangeArrowheads="1"/>
          </p:cNvSpPr>
          <p:nvPr/>
        </p:nvSpPr>
        <p:spPr bwMode="auto">
          <a:xfrm>
            <a:off x="1020470" y="6360282"/>
            <a:ext cx="2016184" cy="496996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ru-RU" sz="20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Mozilla Firefox</a:t>
            </a:r>
            <a:endParaRPr lang="uk-UA" altLang="ru-RU" sz="2000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Rectangle 3"/>
          <p:cNvSpPr>
            <a:spLocks noChangeArrowheads="1"/>
          </p:cNvSpPr>
          <p:nvPr/>
        </p:nvSpPr>
        <p:spPr bwMode="auto">
          <a:xfrm>
            <a:off x="5176136" y="6344346"/>
            <a:ext cx="2016184" cy="496996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ru-RU" sz="20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Microsoft Edge</a:t>
            </a:r>
            <a:endParaRPr lang="uk-UA" altLang="ru-RU" sz="2000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010" y="4541935"/>
            <a:ext cx="3249801" cy="50719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4658" y="4603305"/>
            <a:ext cx="3942023" cy="445824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903" y="5834923"/>
            <a:ext cx="2988265" cy="551406"/>
          </a:xfrm>
          <a:prstGeom prst="rect">
            <a:avLst/>
          </a:prstGeom>
        </p:spPr>
      </p:pic>
      <p:pic>
        <p:nvPicPr>
          <p:cNvPr id="27" name="Рисунок 26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5202" y="5799602"/>
            <a:ext cx="4310544" cy="4378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6352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6059" y="0"/>
            <a:ext cx="9144000" cy="107721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C00000"/>
                </a:solidFill>
              </a:rPr>
              <a:t> </a:t>
            </a:r>
          </a:p>
          <a:p>
            <a:pPr algn="ctr"/>
            <a:r>
              <a:rPr lang="uk-UA" sz="3200" b="1" dirty="0">
                <a:solidFill>
                  <a:srgbClr val="C00000"/>
                </a:solidFill>
              </a:rPr>
              <a:t>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0" y="179479"/>
            <a:ext cx="9317453" cy="9971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8000"/>
              </a:lnSpc>
            </a:pPr>
            <a:r>
              <a:rPr lang="en-US" sz="3000" dirty="0" smtClean="0"/>
              <a:t>14</a:t>
            </a:r>
            <a:r>
              <a:rPr lang="ru-RU" sz="3000" dirty="0" smtClean="0"/>
              <a:t>) </a:t>
            </a:r>
            <a:r>
              <a:rPr lang="ru-RU" sz="3000" dirty="0" err="1" smtClean="0"/>
              <a:t>Створення</a:t>
            </a:r>
            <a:r>
              <a:rPr lang="ru-RU" sz="3000" dirty="0" smtClean="0"/>
              <a:t> горизонтально</a:t>
            </a:r>
            <a:r>
              <a:rPr lang="uk-UA" sz="3000" dirty="0" smtClean="0"/>
              <a:t>ї діаграми:</a:t>
            </a:r>
            <a:endParaRPr lang="en-US" sz="3000" dirty="0"/>
          </a:p>
          <a:p>
            <a:pPr>
              <a:lnSpc>
                <a:spcPct val="98000"/>
              </a:lnSpc>
            </a:pPr>
            <a:endParaRPr lang="ru-RU" sz="3000" dirty="0">
              <a:solidFill>
                <a:srgbClr val="FF0000"/>
              </a:solidFill>
            </a:endParaRPr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257150" y="727571"/>
            <a:ext cx="2949846" cy="461665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&lt;</a:t>
            </a:r>
            <a:r>
              <a:rPr kumimoji="0" lang="en-US" altLang="ru-RU" sz="2400" b="1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m</a:t>
            </a:r>
            <a:r>
              <a:rPr lang="en-US" altLang="ru-RU" sz="2400" b="1" dirty="0">
                <a:solidFill>
                  <a:srgbClr val="00008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</a:t>
            </a:r>
            <a:r>
              <a:rPr kumimoji="0" lang="en-US" altLang="ru-RU" sz="2400" b="1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ter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&gt;&lt;/</a:t>
            </a:r>
            <a:r>
              <a:rPr kumimoji="0" lang="en-US" altLang="ru-RU" sz="2400" b="1" i="0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meter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  <a:endParaRPr kumimoji="0" lang="ru-RU" alt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57150" y="1356154"/>
            <a:ext cx="7699225" cy="55215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8000"/>
              </a:lnSpc>
            </a:pPr>
            <a:r>
              <a:rPr lang="uk-UA" sz="3000" dirty="0" smtClean="0"/>
              <a:t>Атрибути тегу </a:t>
            </a:r>
            <a:r>
              <a:rPr lang="en-US" sz="2400" b="1" dirty="0">
                <a:solidFill>
                  <a:srgbClr val="00008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meter</a:t>
            </a:r>
            <a:r>
              <a:rPr lang="uk-UA" sz="3000" dirty="0" smtClean="0"/>
              <a:t>:</a:t>
            </a:r>
            <a:endParaRPr lang="en-US" sz="3000" dirty="0" smtClean="0"/>
          </a:p>
          <a:p>
            <a:pPr marL="268288" indent="-268288">
              <a:lnSpc>
                <a:spcPct val="98000"/>
              </a:lnSpc>
              <a:buFont typeface="Arial" panose="020B0604020202020204" pitchFamily="34" charset="0"/>
              <a:buChar char="•"/>
            </a:pPr>
            <a:r>
              <a:rPr lang="ru-RU" sz="2400" b="1" dirty="0" err="1">
                <a:solidFill>
                  <a:srgbClr val="00008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value</a:t>
            </a:r>
            <a:r>
              <a:rPr lang="en-US" sz="3000" dirty="0" smtClean="0"/>
              <a:t> – </a:t>
            </a:r>
            <a:r>
              <a:rPr lang="ru-RU" sz="3000" dirty="0" err="1" smtClean="0"/>
              <a:t>поточне</a:t>
            </a:r>
            <a:r>
              <a:rPr lang="ru-RU" sz="3000" dirty="0" smtClean="0"/>
              <a:t> </a:t>
            </a:r>
            <a:r>
              <a:rPr lang="ru-RU" sz="3000" dirty="0" err="1" smtClean="0"/>
              <a:t>значення</a:t>
            </a:r>
            <a:r>
              <a:rPr lang="ru-RU" sz="3000" dirty="0" smtClean="0"/>
              <a:t> (</a:t>
            </a:r>
            <a:r>
              <a:rPr lang="ru-RU" sz="3000" dirty="0" err="1" smtClean="0"/>
              <a:t>обов</a:t>
            </a:r>
            <a:r>
              <a:rPr lang="en-US" sz="3000" dirty="0" smtClean="0"/>
              <a:t>’</a:t>
            </a:r>
            <a:r>
              <a:rPr lang="ru-RU" sz="3000" dirty="0" err="1" smtClean="0"/>
              <a:t>язковий</a:t>
            </a:r>
            <a:r>
              <a:rPr lang="ru-RU" sz="3000" dirty="0" smtClean="0"/>
              <a:t> атрибут);</a:t>
            </a:r>
            <a:endParaRPr lang="ru-RU" sz="3000" dirty="0"/>
          </a:p>
          <a:p>
            <a:pPr marL="268288" indent="-268288">
              <a:lnSpc>
                <a:spcPct val="98000"/>
              </a:lnSpc>
              <a:buFont typeface="Arial" panose="020B0604020202020204" pitchFamily="34" charset="0"/>
              <a:buChar char="•"/>
            </a:pPr>
            <a:r>
              <a:rPr lang="ru-RU" sz="2400" b="1" dirty="0" err="1">
                <a:solidFill>
                  <a:srgbClr val="00008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min</a:t>
            </a:r>
            <a:r>
              <a:rPr lang="ru-RU" sz="3000" dirty="0" smtClean="0"/>
              <a:t> – </a:t>
            </a:r>
            <a:r>
              <a:rPr lang="uk-UA" sz="3000" dirty="0" smtClean="0"/>
              <a:t>мінімально можливе значення;</a:t>
            </a:r>
          </a:p>
          <a:p>
            <a:pPr marL="268288" indent="-268288">
              <a:lnSpc>
                <a:spcPct val="98000"/>
              </a:lnSpc>
              <a:buFont typeface="Arial" panose="020B0604020202020204" pitchFamily="34" charset="0"/>
              <a:buChar char="•"/>
            </a:pPr>
            <a:r>
              <a:rPr lang="ru-RU" sz="2400" b="1" dirty="0" err="1">
                <a:solidFill>
                  <a:srgbClr val="00008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max</a:t>
            </a:r>
            <a:r>
              <a:rPr lang="ru-RU" sz="3000" dirty="0" smtClean="0"/>
              <a:t> – максимально </a:t>
            </a:r>
            <a:r>
              <a:rPr lang="ru-RU" sz="3000" dirty="0" err="1" smtClean="0"/>
              <a:t>можливе</a:t>
            </a:r>
            <a:r>
              <a:rPr lang="ru-RU" sz="3000" dirty="0" smtClean="0"/>
              <a:t> </a:t>
            </a:r>
            <a:r>
              <a:rPr lang="ru-RU" sz="3000" dirty="0" err="1" smtClean="0"/>
              <a:t>значення</a:t>
            </a:r>
            <a:r>
              <a:rPr lang="ru-RU" sz="3000" dirty="0" smtClean="0"/>
              <a:t>;</a:t>
            </a:r>
            <a:endParaRPr lang="ru-RU" sz="3000" dirty="0"/>
          </a:p>
          <a:p>
            <a:pPr marL="268288" indent="-268288">
              <a:lnSpc>
                <a:spcPct val="98000"/>
              </a:lnSpc>
              <a:buFont typeface="Arial" panose="020B0604020202020204" pitchFamily="34" charset="0"/>
              <a:buChar char="•"/>
            </a:pPr>
            <a:r>
              <a:rPr lang="ru-RU" sz="2400" b="1" dirty="0" err="1">
                <a:solidFill>
                  <a:srgbClr val="00008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low</a:t>
            </a:r>
            <a:r>
              <a:rPr lang="ru-RU" sz="3000" dirty="0" smtClean="0"/>
              <a:t> – </a:t>
            </a:r>
            <a:r>
              <a:rPr lang="ru-RU" sz="3000" dirty="0" err="1" smtClean="0"/>
              <a:t>нижня</a:t>
            </a:r>
            <a:r>
              <a:rPr lang="ru-RU" sz="3000" dirty="0" smtClean="0"/>
              <a:t> </a:t>
            </a:r>
            <a:r>
              <a:rPr lang="ru-RU" sz="3000" dirty="0" err="1" smtClean="0"/>
              <a:t>границя</a:t>
            </a:r>
            <a:r>
              <a:rPr lang="ru-RU" sz="3000" dirty="0" smtClean="0"/>
              <a:t>, коли </a:t>
            </a:r>
            <a:r>
              <a:rPr lang="ru-RU" sz="3000" dirty="0" err="1" smtClean="0"/>
              <a:t>значення</a:t>
            </a:r>
            <a:r>
              <a:rPr lang="ru-RU" sz="3000" dirty="0" smtClean="0"/>
              <a:t> </a:t>
            </a:r>
            <a:r>
              <a:rPr lang="ru-RU" sz="3000" dirty="0" err="1" smtClean="0"/>
              <a:t>вважається</a:t>
            </a:r>
            <a:r>
              <a:rPr lang="ru-RU" sz="3000" dirty="0" smtClean="0"/>
              <a:t> «</a:t>
            </a:r>
            <a:r>
              <a:rPr lang="ru-RU" sz="3000" dirty="0" err="1" smtClean="0"/>
              <a:t>низьким</a:t>
            </a:r>
            <a:r>
              <a:rPr lang="ru-RU" sz="3000" dirty="0" smtClean="0"/>
              <a:t>»;</a:t>
            </a:r>
          </a:p>
          <a:p>
            <a:pPr marL="268288" indent="-268288">
              <a:lnSpc>
                <a:spcPct val="98000"/>
              </a:lnSpc>
              <a:buFont typeface="Arial" panose="020B0604020202020204" pitchFamily="34" charset="0"/>
              <a:buChar char="•"/>
            </a:pPr>
            <a:r>
              <a:rPr lang="ru-RU" sz="2400" b="1" dirty="0" err="1">
                <a:solidFill>
                  <a:srgbClr val="00008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high</a:t>
            </a:r>
            <a:r>
              <a:rPr lang="ru-RU" sz="3000" dirty="0" smtClean="0"/>
              <a:t> – </a:t>
            </a:r>
            <a:r>
              <a:rPr lang="ru-RU" sz="3000" dirty="0" err="1" smtClean="0"/>
              <a:t>верхня</a:t>
            </a:r>
            <a:r>
              <a:rPr lang="ru-RU" sz="3000" dirty="0" smtClean="0"/>
              <a:t> </a:t>
            </a:r>
            <a:r>
              <a:rPr lang="ru-RU" sz="3000" dirty="0" err="1" smtClean="0"/>
              <a:t>границя</a:t>
            </a:r>
            <a:r>
              <a:rPr lang="ru-RU" sz="3000" dirty="0" smtClean="0"/>
              <a:t>, коли </a:t>
            </a:r>
            <a:r>
              <a:rPr lang="ru-RU" sz="3000" dirty="0" err="1" smtClean="0"/>
              <a:t>значення</a:t>
            </a:r>
            <a:r>
              <a:rPr lang="ru-RU" sz="3000" dirty="0" smtClean="0"/>
              <a:t> </a:t>
            </a:r>
            <a:r>
              <a:rPr lang="ru-RU" sz="3000" dirty="0" err="1" smtClean="0"/>
              <a:t>вважається</a:t>
            </a:r>
            <a:r>
              <a:rPr lang="ru-RU" sz="3000" dirty="0" smtClean="0"/>
              <a:t> «</a:t>
            </a:r>
            <a:r>
              <a:rPr lang="ru-RU" sz="3000" dirty="0" err="1" smtClean="0"/>
              <a:t>високим</a:t>
            </a:r>
            <a:r>
              <a:rPr lang="ru-RU" sz="3000" dirty="0" smtClean="0"/>
              <a:t>»;</a:t>
            </a:r>
            <a:endParaRPr lang="ru-RU" sz="3000" dirty="0"/>
          </a:p>
          <a:p>
            <a:pPr marL="268288" indent="-268288">
              <a:lnSpc>
                <a:spcPct val="98000"/>
              </a:lnSpc>
              <a:buFont typeface="Arial" panose="020B0604020202020204" pitchFamily="34" charset="0"/>
              <a:buChar char="•"/>
            </a:pPr>
            <a:r>
              <a:rPr lang="ru-RU" sz="2400" b="1" dirty="0" err="1">
                <a:solidFill>
                  <a:srgbClr val="00008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optimum</a:t>
            </a:r>
            <a:r>
              <a:rPr lang="ru-RU" sz="3000" dirty="0" smtClean="0"/>
              <a:t> – </a:t>
            </a:r>
            <a:r>
              <a:rPr lang="ru-RU" sz="3000" dirty="0" err="1" smtClean="0"/>
              <a:t>найкраще</a:t>
            </a:r>
            <a:r>
              <a:rPr lang="ru-RU" sz="3000" dirty="0" smtClean="0"/>
              <a:t> </a:t>
            </a:r>
            <a:r>
              <a:rPr lang="ru-RU" sz="3000" dirty="0" err="1" smtClean="0"/>
              <a:t>або</a:t>
            </a:r>
            <a:r>
              <a:rPr lang="ru-RU" sz="3000" dirty="0" smtClean="0"/>
              <a:t> </a:t>
            </a:r>
            <a:r>
              <a:rPr lang="ru-RU" sz="3000" dirty="0" err="1" smtClean="0"/>
              <a:t>оптимальне</a:t>
            </a:r>
            <a:r>
              <a:rPr lang="ru-RU" sz="3000" dirty="0" smtClean="0"/>
              <a:t> </a:t>
            </a:r>
            <a:r>
              <a:rPr lang="ru-RU" sz="3000" dirty="0" err="1" smtClean="0"/>
              <a:t>значення</a:t>
            </a:r>
            <a:endParaRPr lang="en-US" sz="3000" dirty="0"/>
          </a:p>
          <a:p>
            <a:pPr>
              <a:lnSpc>
                <a:spcPct val="98000"/>
              </a:lnSpc>
            </a:pPr>
            <a:endParaRPr lang="ru-RU" sz="3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39341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6059" y="0"/>
            <a:ext cx="9144000" cy="107721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C00000"/>
                </a:solidFill>
              </a:rPr>
              <a:t> </a:t>
            </a:r>
          </a:p>
          <a:p>
            <a:pPr algn="ctr"/>
            <a:r>
              <a:rPr lang="uk-UA" sz="3200" b="1" dirty="0">
                <a:solidFill>
                  <a:srgbClr val="C00000"/>
                </a:solidFill>
              </a:rPr>
              <a:t>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0" y="179479"/>
            <a:ext cx="9317453" cy="9971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8000"/>
              </a:lnSpc>
            </a:pPr>
            <a:r>
              <a:rPr lang="ru-RU" sz="3000" dirty="0" err="1" smtClean="0"/>
              <a:t>Вигляд</a:t>
            </a:r>
            <a:r>
              <a:rPr lang="ru-RU" sz="3000" dirty="0" smtClean="0"/>
              <a:t> </a:t>
            </a:r>
            <a:r>
              <a:rPr lang="ru-RU" sz="3000" dirty="0" err="1" smtClean="0"/>
              <a:t>діаграми</a:t>
            </a:r>
            <a:r>
              <a:rPr lang="ru-RU" sz="3000" dirty="0" smtClean="0"/>
              <a:t> </a:t>
            </a:r>
            <a:r>
              <a:rPr lang="uk-UA" sz="3000" dirty="0" smtClean="0"/>
              <a:t>у різних браузерах:</a:t>
            </a:r>
            <a:endParaRPr lang="en-US" sz="3000" dirty="0"/>
          </a:p>
          <a:p>
            <a:pPr>
              <a:lnSpc>
                <a:spcPct val="98000"/>
              </a:lnSpc>
            </a:pPr>
            <a:endParaRPr lang="ru-RU" sz="3000" dirty="0">
              <a:solidFill>
                <a:srgbClr val="FF0000"/>
              </a:solidFill>
            </a:endParaRPr>
          </a:p>
        </p:txBody>
      </p:sp>
      <p:sp>
        <p:nvSpPr>
          <p:cNvPr id="18" name="Rectangle 3"/>
          <p:cNvSpPr>
            <a:spLocks noChangeArrowheads="1"/>
          </p:cNvSpPr>
          <p:nvPr/>
        </p:nvSpPr>
        <p:spPr bwMode="auto">
          <a:xfrm>
            <a:off x="755576" y="3409465"/>
            <a:ext cx="2001133" cy="553998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ru-RU" sz="20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Google Chrome</a:t>
            </a:r>
            <a:endParaRPr lang="uk-UA" altLang="ru-RU" sz="2000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Rectangle 3"/>
          <p:cNvSpPr>
            <a:spLocks noChangeArrowheads="1"/>
          </p:cNvSpPr>
          <p:nvPr/>
        </p:nvSpPr>
        <p:spPr bwMode="auto">
          <a:xfrm>
            <a:off x="5746412" y="3451066"/>
            <a:ext cx="998863" cy="553998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ru-RU" sz="20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Opera</a:t>
            </a:r>
            <a:endParaRPr lang="uk-UA" altLang="ru-RU" sz="2000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Rectangle 3"/>
          <p:cNvSpPr>
            <a:spLocks noChangeArrowheads="1"/>
          </p:cNvSpPr>
          <p:nvPr/>
        </p:nvSpPr>
        <p:spPr bwMode="auto">
          <a:xfrm>
            <a:off x="761063" y="6200607"/>
            <a:ext cx="2016184" cy="496996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ru-RU" sz="20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Mozilla Firefox</a:t>
            </a:r>
            <a:endParaRPr lang="uk-UA" altLang="ru-RU" sz="2000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Rectangle 3"/>
          <p:cNvSpPr>
            <a:spLocks noChangeArrowheads="1"/>
          </p:cNvSpPr>
          <p:nvPr/>
        </p:nvSpPr>
        <p:spPr bwMode="auto">
          <a:xfrm>
            <a:off x="5292120" y="6154354"/>
            <a:ext cx="2016184" cy="496996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ru-RU" sz="20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Microsoft Edge</a:t>
            </a:r>
            <a:endParaRPr lang="uk-UA" altLang="ru-RU" sz="2000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9592" y="1753158"/>
            <a:ext cx="1584176" cy="1635834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71417" y="1776134"/>
            <a:ext cx="1548855" cy="1582164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15212" y="4498987"/>
            <a:ext cx="1476847" cy="1655367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39993" y="4498987"/>
            <a:ext cx="1503373" cy="1701620"/>
          </a:xfrm>
          <a:prstGeom prst="rect">
            <a:avLst/>
          </a:prstGeom>
        </p:spPr>
      </p:pic>
      <p:sp>
        <p:nvSpPr>
          <p:cNvPr id="25" name="Rectangle 1"/>
          <p:cNvSpPr>
            <a:spLocks noChangeArrowheads="1"/>
          </p:cNvSpPr>
          <p:nvPr/>
        </p:nvSpPr>
        <p:spPr bwMode="auto">
          <a:xfrm>
            <a:off x="26934" y="761176"/>
            <a:ext cx="8824852" cy="830997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&lt;</a:t>
            </a:r>
            <a:r>
              <a:rPr kumimoji="0" lang="ru-RU" altLang="ru-RU" sz="1600" b="1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p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&gt;&lt;</a:t>
            </a:r>
            <a:r>
              <a:rPr kumimoji="0" lang="ru-RU" altLang="ru-RU" sz="1600" b="1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meter </a:t>
            </a:r>
            <a:r>
              <a:rPr kumimoji="0" lang="ru-RU" altLang="ru-RU" sz="1600" b="1" i="0" u="none" strike="noStrike" cap="none" normalizeH="0" baseline="0" smtClean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value=</a:t>
            </a:r>
            <a:r>
              <a:rPr kumimoji="0" lang="ru-RU" altLang="ru-RU" sz="1600" b="1" i="0" u="none" strike="noStrike" cap="none" normalizeH="0" baseline="0" smtClean="0">
                <a:ln>
                  <a:noFill/>
                </a:ln>
                <a:solidFill>
                  <a:srgbClr val="008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"30" </a:t>
            </a:r>
            <a:r>
              <a:rPr kumimoji="0" lang="ru-RU" altLang="ru-RU" sz="1600" b="1" i="0" u="none" strike="noStrike" cap="none" normalizeH="0" baseline="0" smtClean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min=</a:t>
            </a:r>
            <a:r>
              <a:rPr kumimoji="0" lang="ru-RU" altLang="ru-RU" sz="1600" b="1" i="0" u="none" strike="noStrike" cap="none" normalizeH="0" baseline="0" smtClean="0">
                <a:ln>
                  <a:noFill/>
                </a:ln>
                <a:solidFill>
                  <a:srgbClr val="008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"-60" </a:t>
            </a:r>
            <a:r>
              <a:rPr kumimoji="0" lang="ru-RU" altLang="ru-RU" sz="1600" b="1" i="0" u="none" strike="noStrike" cap="none" normalizeH="0" baseline="0" smtClean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max=</a:t>
            </a:r>
            <a:r>
              <a:rPr kumimoji="0" lang="ru-RU" altLang="ru-RU" sz="1600" b="1" i="0" u="none" strike="noStrike" cap="none" normalizeH="0" baseline="0" smtClean="0">
                <a:ln>
                  <a:noFill/>
                </a:ln>
                <a:solidFill>
                  <a:srgbClr val="008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"40" </a:t>
            </a:r>
            <a:r>
              <a:rPr kumimoji="0" lang="ru-RU" altLang="ru-RU" sz="1600" b="1" i="0" u="none" strike="noStrike" cap="none" normalizeH="0" baseline="0" smtClean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low=</a:t>
            </a:r>
            <a:r>
              <a:rPr kumimoji="0" lang="ru-RU" altLang="ru-RU" sz="1600" b="1" i="0" u="none" strike="noStrike" cap="none" normalizeH="0" baseline="0" smtClean="0">
                <a:ln>
                  <a:noFill/>
                </a:ln>
                <a:solidFill>
                  <a:srgbClr val="008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"0" </a:t>
            </a:r>
            <a:r>
              <a:rPr kumimoji="0" lang="ru-RU" altLang="ru-RU" sz="1600" b="1" i="0" u="none" strike="noStrike" cap="none" normalizeH="0" baseline="0" smtClean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high=</a:t>
            </a:r>
            <a:r>
              <a:rPr kumimoji="0" lang="ru-RU" altLang="ru-RU" sz="1600" b="1" i="0" u="none" strike="noStrike" cap="none" normalizeH="0" baseline="0" smtClean="0">
                <a:ln>
                  <a:noFill/>
                </a:ln>
                <a:solidFill>
                  <a:srgbClr val="008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"28"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&gt;&lt;/</a:t>
            </a:r>
            <a:r>
              <a:rPr kumimoji="0" lang="ru-RU" altLang="ru-RU" sz="1600" b="1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meter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&gt;&lt;/</a:t>
            </a:r>
            <a:r>
              <a:rPr kumimoji="0" lang="ru-RU" altLang="ru-RU" sz="1600" b="1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p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  <a:b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&lt;</a:t>
            </a:r>
            <a:r>
              <a:rPr kumimoji="0" lang="ru-RU" altLang="ru-RU" sz="1600" b="1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p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&gt;&lt;</a:t>
            </a:r>
            <a:r>
              <a:rPr kumimoji="0" lang="ru-RU" altLang="ru-RU" sz="1600" b="1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meter </a:t>
            </a:r>
            <a:r>
              <a:rPr kumimoji="0" lang="ru-RU" altLang="ru-RU" sz="1600" b="1" i="0" u="none" strike="noStrike" cap="none" normalizeH="0" baseline="0" smtClean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value=</a:t>
            </a:r>
            <a:r>
              <a:rPr kumimoji="0" lang="ru-RU" altLang="ru-RU" sz="1600" b="1" i="0" u="none" strike="noStrike" cap="none" normalizeH="0" baseline="0" smtClean="0">
                <a:ln>
                  <a:noFill/>
                </a:ln>
                <a:solidFill>
                  <a:srgbClr val="008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"20" </a:t>
            </a:r>
            <a:r>
              <a:rPr kumimoji="0" lang="ru-RU" altLang="ru-RU" sz="1600" b="1" i="0" u="none" strike="noStrike" cap="none" normalizeH="0" baseline="0" smtClean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min=</a:t>
            </a:r>
            <a:r>
              <a:rPr kumimoji="0" lang="ru-RU" altLang="ru-RU" sz="1600" b="1" i="0" u="none" strike="noStrike" cap="none" normalizeH="0" baseline="0" smtClean="0">
                <a:ln>
                  <a:noFill/>
                </a:ln>
                <a:solidFill>
                  <a:srgbClr val="008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"-60" </a:t>
            </a:r>
            <a:r>
              <a:rPr kumimoji="0" lang="ru-RU" altLang="ru-RU" sz="1600" b="1" i="0" u="none" strike="noStrike" cap="none" normalizeH="0" baseline="0" smtClean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max=</a:t>
            </a:r>
            <a:r>
              <a:rPr kumimoji="0" lang="ru-RU" altLang="ru-RU" sz="1600" b="1" i="0" u="none" strike="noStrike" cap="none" normalizeH="0" baseline="0" smtClean="0">
                <a:ln>
                  <a:noFill/>
                </a:ln>
                <a:solidFill>
                  <a:srgbClr val="008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"40" </a:t>
            </a:r>
            <a:r>
              <a:rPr kumimoji="0" lang="ru-RU" altLang="ru-RU" sz="1600" b="1" i="0" u="none" strike="noStrike" cap="none" normalizeH="0" baseline="0" smtClean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low=</a:t>
            </a:r>
            <a:r>
              <a:rPr kumimoji="0" lang="ru-RU" altLang="ru-RU" sz="1600" b="1" i="0" u="none" strike="noStrike" cap="none" normalizeH="0" baseline="0" smtClean="0">
                <a:ln>
                  <a:noFill/>
                </a:ln>
                <a:solidFill>
                  <a:srgbClr val="008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"0" </a:t>
            </a:r>
            <a:r>
              <a:rPr kumimoji="0" lang="ru-RU" altLang="ru-RU" sz="1600" b="1" i="0" u="none" strike="noStrike" cap="none" normalizeH="0" baseline="0" smtClean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high=</a:t>
            </a:r>
            <a:r>
              <a:rPr kumimoji="0" lang="ru-RU" altLang="ru-RU" sz="1600" b="1" i="0" u="none" strike="noStrike" cap="none" normalizeH="0" baseline="0" smtClean="0">
                <a:ln>
                  <a:noFill/>
                </a:ln>
                <a:solidFill>
                  <a:srgbClr val="008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"28"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&gt;&lt;/</a:t>
            </a:r>
            <a:r>
              <a:rPr kumimoji="0" lang="ru-RU" altLang="ru-RU" sz="1600" b="1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meter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&gt;&lt;/</a:t>
            </a:r>
            <a:r>
              <a:rPr kumimoji="0" lang="ru-RU" altLang="ru-RU" sz="1600" b="1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p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  <a:b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&lt;</a:t>
            </a:r>
            <a:r>
              <a:rPr kumimoji="0" lang="ru-RU" altLang="ru-RU" sz="1600" b="1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p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&gt;&lt;</a:t>
            </a:r>
            <a:r>
              <a:rPr kumimoji="0" lang="ru-RU" altLang="ru-RU" sz="1600" b="1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meter </a:t>
            </a:r>
            <a:r>
              <a:rPr kumimoji="0" lang="ru-RU" altLang="ru-RU" sz="1600" b="1" i="0" u="none" strike="noStrike" cap="none" normalizeH="0" baseline="0" smtClean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value=</a:t>
            </a:r>
            <a:r>
              <a:rPr kumimoji="0" lang="ru-RU" altLang="ru-RU" sz="1600" b="1" i="0" u="none" strike="noStrike" cap="none" normalizeH="0" baseline="0" smtClean="0">
                <a:ln>
                  <a:noFill/>
                </a:ln>
                <a:solidFill>
                  <a:srgbClr val="008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"-5" </a:t>
            </a:r>
            <a:r>
              <a:rPr kumimoji="0" lang="ru-RU" altLang="ru-RU" sz="1600" b="1" i="0" u="none" strike="noStrike" cap="none" normalizeH="0" baseline="0" smtClean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min=</a:t>
            </a:r>
            <a:r>
              <a:rPr kumimoji="0" lang="ru-RU" altLang="ru-RU" sz="1600" b="1" i="0" u="none" strike="noStrike" cap="none" normalizeH="0" baseline="0" smtClean="0">
                <a:ln>
                  <a:noFill/>
                </a:ln>
                <a:solidFill>
                  <a:srgbClr val="008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"-60" </a:t>
            </a:r>
            <a:r>
              <a:rPr kumimoji="0" lang="ru-RU" altLang="ru-RU" sz="1600" b="1" i="0" u="none" strike="noStrike" cap="none" normalizeH="0" baseline="0" smtClean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max=</a:t>
            </a:r>
            <a:r>
              <a:rPr kumimoji="0" lang="ru-RU" altLang="ru-RU" sz="1600" b="1" i="0" u="none" strike="noStrike" cap="none" normalizeH="0" baseline="0" smtClean="0">
                <a:ln>
                  <a:noFill/>
                </a:ln>
                <a:solidFill>
                  <a:srgbClr val="008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"40" </a:t>
            </a:r>
            <a:r>
              <a:rPr kumimoji="0" lang="ru-RU" altLang="ru-RU" sz="1600" b="1" i="0" u="none" strike="noStrike" cap="none" normalizeH="0" baseline="0" smtClean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low=</a:t>
            </a:r>
            <a:r>
              <a:rPr kumimoji="0" lang="ru-RU" altLang="ru-RU" sz="1600" b="1" i="0" u="none" strike="noStrike" cap="none" normalizeH="0" baseline="0" smtClean="0">
                <a:ln>
                  <a:noFill/>
                </a:ln>
                <a:solidFill>
                  <a:srgbClr val="008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"0" </a:t>
            </a:r>
            <a:r>
              <a:rPr kumimoji="0" lang="ru-RU" altLang="ru-RU" sz="1600" b="1" i="0" u="none" strike="noStrike" cap="none" normalizeH="0" baseline="0" smtClean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high=</a:t>
            </a:r>
            <a:r>
              <a:rPr kumimoji="0" lang="ru-RU" altLang="ru-RU" sz="1600" b="1" i="0" u="none" strike="noStrike" cap="none" normalizeH="0" baseline="0" smtClean="0">
                <a:ln>
                  <a:noFill/>
                </a:ln>
                <a:solidFill>
                  <a:srgbClr val="008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"28"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&gt;&lt;/</a:t>
            </a:r>
            <a:r>
              <a:rPr kumimoji="0" lang="ru-RU" altLang="ru-RU" sz="1600" b="1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meter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&gt;&lt;/</a:t>
            </a:r>
            <a:r>
              <a:rPr kumimoji="0" lang="ru-RU" altLang="ru-RU" sz="1600" b="1" i="0" u="none" strike="noStrike" cap="none" normalizeH="0" baseline="0" smtClean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p</a:t>
            </a:r>
            <a:r>
              <a:rPr kumimoji="0" lang="ru-RU" altLang="ru-RU" sz="16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  <a:endParaRPr kumimoji="0" lang="ru-RU" altLang="ru-RU" sz="36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2637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-36512" y="-27384"/>
            <a:ext cx="9144000" cy="107721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>
                <a:solidFill>
                  <a:srgbClr val="C00000"/>
                </a:solidFill>
              </a:rPr>
              <a:t>10. </a:t>
            </a:r>
            <a:r>
              <a:rPr lang="uk-UA" sz="3200" b="1" dirty="0">
                <a:solidFill>
                  <a:srgbClr val="C00000"/>
                </a:solidFill>
              </a:rPr>
              <a:t>Програвання аудіо та </a:t>
            </a:r>
            <a:r>
              <a:rPr lang="uk-UA" sz="3200" b="1" dirty="0" err="1">
                <a:solidFill>
                  <a:srgbClr val="C00000"/>
                </a:solidFill>
              </a:rPr>
              <a:t>відеоконтенту</a:t>
            </a:r>
            <a:endParaRPr lang="en-US" sz="3200" b="1" dirty="0">
              <a:solidFill>
                <a:srgbClr val="C00000"/>
              </a:solidFill>
            </a:endParaRPr>
          </a:p>
          <a:p>
            <a:pPr algn="ctr"/>
            <a:r>
              <a:rPr lang="uk-UA" sz="3200" b="1" dirty="0">
                <a:solidFill>
                  <a:srgbClr val="C00000"/>
                </a:solidFill>
              </a:rPr>
              <a:t> </a:t>
            </a:r>
          </a:p>
        </p:txBody>
      </p:sp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251032" y="2477124"/>
            <a:ext cx="8712968" cy="1631216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altLang="ru-RU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&lt;</a:t>
            </a:r>
            <a:r>
              <a:rPr kumimoji="0" lang="ru-RU" altLang="ru-RU" sz="2000" b="1" i="0" u="none" strike="noStrike" cap="none" normalizeH="0" baseline="0" dirty="0" err="1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video</a:t>
            </a:r>
            <a:r>
              <a:rPr kumimoji="0" lang="ru-RU" altLang="ru-RU" sz="2000" b="1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sz="2000" b="1" i="0" u="none" strike="noStrike" cap="none" normalizeH="0" baseline="0" dirty="0" err="1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controls</a:t>
            </a:r>
            <a:r>
              <a:rPr kumimoji="0" lang="en-US" altLang="ru-RU" sz="20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="controls"</a:t>
            </a:r>
            <a:r>
              <a:rPr kumimoji="0" lang="ru-RU" altLang="ru-RU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  <a:br>
              <a:rPr kumimoji="0" lang="ru-RU" altLang="ru-RU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en-US" altLang="ru-RU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kumimoji="0" lang="ru-RU" altLang="ru-RU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&lt;</a:t>
            </a:r>
            <a:r>
              <a:rPr kumimoji="0" lang="ru-RU" altLang="ru-RU" sz="2000" b="1" i="0" u="none" strike="noStrike" cap="none" normalizeH="0" baseline="0" dirty="0" err="1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source</a:t>
            </a:r>
            <a:r>
              <a:rPr kumimoji="0" lang="ru-RU" altLang="ru-RU" sz="2000" b="1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sz="2000" b="1" i="0" u="none" strike="noStrike" cap="none" normalizeH="0" baseline="0" dirty="0" err="1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src</a:t>
            </a:r>
            <a:r>
              <a:rPr kumimoji="0" lang="ru-RU" altLang="ru-RU" sz="20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kumimoji="0" lang="ru-RU" altLang="ru-RU" sz="2000" b="1" i="0" u="none" strike="noStrike" cap="none" normalizeH="0" baseline="0" dirty="0">
                <a:ln>
                  <a:noFill/>
                </a:ln>
                <a:solidFill>
                  <a:srgbClr val="008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"somevideo.mp4" </a:t>
            </a:r>
            <a:r>
              <a:rPr kumimoji="0" lang="ru-RU" altLang="ru-RU" sz="2000" b="1" i="0" u="none" strike="noStrike" cap="none" normalizeH="0" baseline="0" dirty="0" err="1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type</a:t>
            </a:r>
            <a:r>
              <a:rPr kumimoji="0" lang="ru-RU" altLang="ru-RU" sz="20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kumimoji="0" lang="ru-RU" altLang="ru-RU" sz="2000" b="1" i="0" u="none" strike="noStrike" cap="none" normalizeH="0" baseline="0" dirty="0">
                <a:ln>
                  <a:noFill/>
                </a:ln>
                <a:solidFill>
                  <a:srgbClr val="008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kumimoji="0" lang="ru-RU" altLang="ru-RU" sz="2000" b="1" i="0" u="none" strike="noStrike" cap="none" normalizeH="0" baseline="0" dirty="0" err="1">
                <a:ln>
                  <a:noFill/>
                </a:ln>
                <a:solidFill>
                  <a:srgbClr val="008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video</a:t>
            </a:r>
            <a:r>
              <a:rPr kumimoji="0" lang="ru-RU" altLang="ru-RU" sz="2000" b="1" i="0" u="none" strike="noStrike" cap="none" normalizeH="0" baseline="0" dirty="0">
                <a:ln>
                  <a:noFill/>
                </a:ln>
                <a:solidFill>
                  <a:srgbClr val="008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/mp4"</a:t>
            </a:r>
            <a:r>
              <a:rPr kumimoji="0" lang="en-US" altLang="ru-RU" sz="2000" b="1" i="0" u="none" strike="noStrike" cap="none" normalizeH="0" baseline="0" dirty="0">
                <a:ln>
                  <a:noFill/>
                </a:ln>
                <a:solidFill>
                  <a:srgbClr val="008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/</a:t>
            </a:r>
            <a:r>
              <a:rPr kumimoji="0" lang="ru-RU" altLang="ru-RU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  <a:br>
              <a:rPr kumimoji="0" lang="ru-RU" altLang="ru-RU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ru-RU" altLang="ru-RU" sz="2000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ru-RU" sz="2000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ru-RU" altLang="ru-RU" sz="2000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&lt;</a:t>
            </a:r>
            <a:r>
              <a:rPr lang="ru-RU" altLang="ru-RU" sz="2000" b="1" dirty="0" err="1">
                <a:solidFill>
                  <a:srgbClr val="00008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source</a:t>
            </a:r>
            <a:r>
              <a:rPr lang="ru-RU" altLang="ru-RU" sz="2000" b="1" dirty="0">
                <a:solidFill>
                  <a:srgbClr val="00008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ru-RU" altLang="ru-RU" sz="2000" b="1" dirty="0" err="1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src</a:t>
            </a:r>
            <a:r>
              <a:rPr lang="ru-RU" altLang="ru-RU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ru-RU" altLang="ru-RU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ru-RU" altLang="ru-RU" sz="2000" b="1" dirty="0" err="1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somevideo.webm</a:t>
            </a:r>
            <a:r>
              <a:rPr lang="ru-RU" altLang="ru-RU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 </a:t>
            </a:r>
            <a:r>
              <a:rPr lang="ru-RU" altLang="ru-RU" sz="2000" b="1" dirty="0" err="1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type</a:t>
            </a:r>
            <a:r>
              <a:rPr lang="ru-RU" altLang="ru-RU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ru-RU" altLang="ru-RU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ru-RU" altLang="ru-RU" sz="2000" b="1" dirty="0" err="1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video</a:t>
            </a:r>
            <a:r>
              <a:rPr lang="ru-RU" altLang="ru-RU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/</a:t>
            </a:r>
            <a:r>
              <a:rPr lang="ru-RU" altLang="ru-RU" sz="2000" b="1" dirty="0" err="1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webm</a:t>
            </a:r>
            <a:r>
              <a:rPr lang="ru-RU" altLang="ru-RU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altLang="ru-RU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/</a:t>
            </a:r>
            <a:r>
              <a:rPr lang="ru-RU" altLang="ru-RU" sz="2000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  <a:br>
              <a:rPr lang="ru-RU" altLang="ru-RU" sz="2000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ru-RU" altLang="ru-RU" sz="2000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kumimoji="0" lang="ru-RU" altLang="ru-RU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Ваш браузер не </a:t>
            </a:r>
            <a:r>
              <a:rPr kumimoji="0" lang="ru-RU" altLang="ru-RU" sz="20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підтриму</a:t>
            </a:r>
            <a:r>
              <a:rPr lang="ru-RU" altLang="ru-RU" sz="2000" dirty="0" err="1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є</a:t>
            </a:r>
            <a:r>
              <a:rPr lang="ru-RU" altLang="ru-RU" sz="2000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ru-RU" altLang="ru-RU" sz="2000" dirty="0" err="1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програмування</a:t>
            </a:r>
            <a:r>
              <a:rPr lang="ru-RU" altLang="ru-RU" sz="2000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ru-RU" sz="2000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HTML5-</a:t>
            </a:r>
            <a:r>
              <a:rPr lang="ru-RU" altLang="ru-RU" sz="2000" dirty="0" err="1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відео</a:t>
            </a:r>
            <a:r>
              <a:rPr lang="ru-RU" altLang="ru-RU" sz="2000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sz="2000" b="0" i="1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/>
            </a:r>
            <a:br>
              <a:rPr kumimoji="0" lang="ru-RU" altLang="ru-RU" sz="2000" b="0" i="1" u="none" strike="noStrike" cap="none" normalizeH="0" baseline="0" dirty="0">
                <a:ln>
                  <a:noFill/>
                </a:ln>
                <a:solidFill>
                  <a:srgbClr val="808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ru-RU" altLang="ru-RU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&lt;/</a:t>
            </a:r>
            <a:r>
              <a:rPr kumimoji="0" lang="ru-RU" altLang="ru-RU" sz="2000" b="1" i="0" u="none" strike="noStrike" cap="none" normalizeH="0" baseline="0" dirty="0" err="1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video</a:t>
            </a:r>
            <a:r>
              <a:rPr kumimoji="0" lang="ru-RU" altLang="ru-RU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  <a:endParaRPr kumimoji="0" lang="ru-RU" altLang="ru-RU" sz="4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" name="Rectangle 4"/>
          <p:cNvSpPr>
            <a:spLocks noChangeArrowheads="1"/>
          </p:cNvSpPr>
          <p:nvPr/>
        </p:nvSpPr>
        <p:spPr bwMode="auto">
          <a:xfrm>
            <a:off x="251032" y="692634"/>
            <a:ext cx="8340745" cy="1631216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&lt;</a:t>
            </a:r>
            <a:r>
              <a:rPr kumimoji="0" lang="ru-RU" altLang="ru-RU" sz="2000" b="1" i="0" u="none" strike="noStrike" cap="none" normalizeH="0" baseline="0" dirty="0" err="1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audio</a:t>
            </a:r>
            <a:r>
              <a:rPr kumimoji="0" lang="ru-RU" altLang="ru-RU" sz="2000" b="1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sz="2000" b="1" i="0" u="none" strike="noStrike" cap="none" normalizeH="0" baseline="0" dirty="0" err="1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controls</a:t>
            </a:r>
            <a:r>
              <a:rPr kumimoji="0" lang="ru-RU" altLang="ru-RU" sz="20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kumimoji="0" lang="ru-RU" altLang="ru-RU" sz="2000" b="1" i="0" u="none" strike="noStrike" cap="none" normalizeH="0" baseline="0" dirty="0">
                <a:ln>
                  <a:noFill/>
                </a:ln>
                <a:solidFill>
                  <a:srgbClr val="008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kumimoji="0" lang="ru-RU" altLang="ru-RU" sz="2000" b="1" i="0" u="none" strike="noStrike" cap="none" normalizeH="0" baseline="0" dirty="0" err="1">
                <a:ln>
                  <a:noFill/>
                </a:ln>
                <a:solidFill>
                  <a:srgbClr val="008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controls</a:t>
            </a:r>
            <a:r>
              <a:rPr kumimoji="0" lang="ru-RU" altLang="ru-RU" sz="2000" b="1" i="0" u="none" strike="noStrike" cap="none" normalizeH="0" baseline="0" dirty="0">
                <a:ln>
                  <a:noFill/>
                </a:ln>
                <a:solidFill>
                  <a:srgbClr val="008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kumimoji="0" lang="ru-RU" altLang="ru-RU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  <a:br>
              <a:rPr kumimoji="0" lang="ru-RU" altLang="ru-RU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ru-RU" altLang="ru-RU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&lt;</a:t>
            </a:r>
            <a:r>
              <a:rPr kumimoji="0" lang="ru-RU" altLang="ru-RU" sz="2000" b="1" i="0" u="none" strike="noStrike" cap="none" normalizeH="0" baseline="0" dirty="0" err="1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source</a:t>
            </a:r>
            <a:r>
              <a:rPr kumimoji="0" lang="ru-RU" altLang="ru-RU" sz="2000" b="1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sz="2000" b="1" i="0" u="none" strike="noStrike" cap="none" normalizeH="0" baseline="0" dirty="0" err="1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src</a:t>
            </a:r>
            <a:r>
              <a:rPr kumimoji="0" lang="ru-RU" altLang="ru-RU" sz="20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kumimoji="0" lang="ru-RU" altLang="ru-RU" sz="2000" b="1" i="0" u="none" strike="noStrike" cap="none" normalizeH="0" baseline="0" dirty="0">
                <a:ln>
                  <a:noFill/>
                </a:ln>
                <a:solidFill>
                  <a:srgbClr val="008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"mysong.mp3" </a:t>
            </a:r>
            <a:r>
              <a:rPr kumimoji="0" lang="ru-RU" altLang="ru-RU" sz="2000" b="1" i="0" u="none" strike="noStrike" cap="none" normalizeH="0" baseline="0" dirty="0" err="1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type</a:t>
            </a:r>
            <a:r>
              <a:rPr kumimoji="0" lang="ru-RU" altLang="ru-RU" sz="20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kumimoji="0" lang="ru-RU" altLang="ru-RU" sz="2000" b="1" i="0" u="none" strike="noStrike" cap="none" normalizeH="0" baseline="0" dirty="0">
                <a:ln>
                  <a:noFill/>
                </a:ln>
                <a:solidFill>
                  <a:srgbClr val="008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kumimoji="0" lang="ru-RU" altLang="ru-RU" sz="2000" b="1" i="0" u="none" strike="noStrike" cap="none" normalizeH="0" baseline="0" dirty="0" err="1">
                <a:ln>
                  <a:noFill/>
                </a:ln>
                <a:solidFill>
                  <a:srgbClr val="008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audio</a:t>
            </a:r>
            <a:r>
              <a:rPr kumimoji="0" lang="ru-RU" altLang="ru-RU" sz="2000" b="1" i="0" u="none" strike="noStrike" cap="none" normalizeH="0" baseline="0" dirty="0">
                <a:ln>
                  <a:noFill/>
                </a:ln>
                <a:solidFill>
                  <a:srgbClr val="008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/mp3"</a:t>
            </a:r>
            <a:r>
              <a:rPr kumimoji="0" lang="en-US" altLang="ru-RU" sz="2000" b="1" i="0" u="none" strike="noStrike" cap="none" normalizeH="0" baseline="0" dirty="0">
                <a:ln>
                  <a:noFill/>
                </a:ln>
                <a:solidFill>
                  <a:srgbClr val="008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/</a:t>
            </a:r>
            <a:r>
              <a:rPr kumimoji="0" lang="ru-RU" altLang="ru-RU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  <a:br>
              <a:rPr kumimoji="0" lang="ru-RU" altLang="ru-RU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ru-RU" altLang="ru-RU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&lt;</a:t>
            </a:r>
            <a:r>
              <a:rPr kumimoji="0" lang="ru-RU" altLang="ru-RU" sz="2000" b="1" i="0" u="none" strike="noStrike" cap="none" normalizeH="0" baseline="0" dirty="0" err="1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source</a:t>
            </a:r>
            <a:r>
              <a:rPr kumimoji="0" lang="ru-RU" altLang="ru-RU" sz="2000" b="1" i="0" u="none" strike="noStrike" cap="none" normalizeH="0" baseline="0" dirty="0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sz="2000" b="1" i="0" u="none" strike="noStrike" cap="none" normalizeH="0" baseline="0" dirty="0" err="1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src</a:t>
            </a:r>
            <a:r>
              <a:rPr kumimoji="0" lang="ru-RU" altLang="ru-RU" sz="20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kumimoji="0" lang="ru-RU" altLang="ru-RU" sz="2000" b="1" i="0" u="none" strike="noStrike" cap="none" normalizeH="0" baseline="0" dirty="0">
                <a:ln>
                  <a:noFill/>
                </a:ln>
                <a:solidFill>
                  <a:srgbClr val="008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"mysong.ogg" </a:t>
            </a:r>
            <a:r>
              <a:rPr kumimoji="0" lang="ru-RU" altLang="ru-RU" sz="2000" b="1" i="0" u="none" strike="noStrike" cap="none" normalizeH="0" baseline="0" dirty="0" err="1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type</a:t>
            </a:r>
            <a:r>
              <a:rPr kumimoji="0" lang="ru-RU" altLang="ru-RU" sz="2000" b="1" i="0" u="none" strike="noStrike" cap="none" normalizeH="0" baseline="0" dirty="0">
                <a:ln>
                  <a:noFill/>
                </a:ln>
                <a:solidFill>
                  <a:srgbClr val="0000FF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kumimoji="0" lang="ru-RU" altLang="ru-RU" sz="2000" b="1" i="0" u="none" strike="noStrike" cap="none" normalizeH="0" baseline="0" dirty="0">
                <a:ln>
                  <a:noFill/>
                </a:ln>
                <a:solidFill>
                  <a:srgbClr val="008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kumimoji="0" lang="ru-RU" altLang="ru-RU" sz="2000" b="1" i="0" u="none" strike="noStrike" cap="none" normalizeH="0" baseline="0" dirty="0" err="1">
                <a:ln>
                  <a:noFill/>
                </a:ln>
                <a:solidFill>
                  <a:srgbClr val="008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audio</a:t>
            </a:r>
            <a:r>
              <a:rPr kumimoji="0" lang="ru-RU" altLang="ru-RU" sz="2000" b="1" i="0" u="none" strike="noStrike" cap="none" normalizeH="0" baseline="0" dirty="0">
                <a:ln>
                  <a:noFill/>
                </a:ln>
                <a:solidFill>
                  <a:srgbClr val="008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/</a:t>
            </a:r>
            <a:r>
              <a:rPr kumimoji="0" lang="ru-RU" altLang="ru-RU" sz="2000" b="1" i="0" u="none" strike="noStrike" cap="none" normalizeH="0" baseline="0" dirty="0" err="1">
                <a:ln>
                  <a:noFill/>
                </a:ln>
                <a:solidFill>
                  <a:srgbClr val="008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ogg</a:t>
            </a:r>
            <a:r>
              <a:rPr kumimoji="0" lang="ru-RU" altLang="ru-RU" sz="2000" b="1" i="0" u="none" strike="noStrike" cap="none" normalizeH="0" baseline="0" dirty="0">
                <a:ln>
                  <a:noFill/>
                </a:ln>
                <a:solidFill>
                  <a:srgbClr val="008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kumimoji="0" lang="en-US" altLang="ru-RU" sz="2000" b="1" i="0" u="none" strike="noStrike" cap="none" normalizeH="0" baseline="0" dirty="0">
                <a:ln>
                  <a:noFill/>
                </a:ln>
                <a:solidFill>
                  <a:srgbClr val="008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/</a:t>
            </a:r>
            <a:r>
              <a:rPr kumimoji="0" lang="ru-RU" altLang="ru-RU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  <a:endParaRPr kumimoji="0" lang="en-US" altLang="ru-RU" sz="20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ru-RU" sz="2000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ru-RU" altLang="ru-RU" sz="2000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Ваш браузер не </a:t>
            </a:r>
            <a:r>
              <a:rPr lang="ru-RU" altLang="ru-RU" sz="2000" dirty="0" err="1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підтримує</a:t>
            </a:r>
            <a:r>
              <a:rPr lang="ru-RU" altLang="ru-RU" sz="2000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ru-RU" altLang="ru-RU" sz="2000" dirty="0" err="1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програмування</a:t>
            </a:r>
            <a:r>
              <a:rPr lang="ru-RU" altLang="ru-RU" sz="2000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ru-RU" sz="2000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HTML5-</a:t>
            </a:r>
            <a:r>
              <a:rPr lang="ru-RU" altLang="ru-RU" sz="2000" dirty="0" err="1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ауд</a:t>
            </a:r>
            <a:r>
              <a:rPr lang="uk-UA" altLang="ru-RU" sz="2000" dirty="0" err="1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іо</a:t>
            </a:r>
            <a:r>
              <a:rPr kumimoji="0" lang="ru-RU" altLang="ru-RU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/>
            </a:r>
            <a:br>
              <a:rPr kumimoji="0" lang="ru-RU" altLang="ru-RU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ru-RU" altLang="ru-RU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&lt;/</a:t>
            </a:r>
            <a:r>
              <a:rPr kumimoji="0" lang="ru-RU" altLang="ru-RU" sz="2000" b="1" i="0" u="none" strike="noStrike" cap="none" normalizeH="0" baseline="0" dirty="0" err="1">
                <a:ln>
                  <a:noFill/>
                </a:ln>
                <a:solidFill>
                  <a:srgbClr val="00008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audio</a:t>
            </a:r>
            <a:r>
              <a:rPr kumimoji="0" lang="ru-RU" altLang="ru-RU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  <a:endParaRPr kumimoji="0" lang="ru-RU" altLang="ru-RU" sz="4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3" name="Rectangle 3"/>
          <p:cNvSpPr>
            <a:spLocks noChangeArrowheads="1"/>
          </p:cNvSpPr>
          <p:nvPr/>
        </p:nvSpPr>
        <p:spPr bwMode="auto">
          <a:xfrm>
            <a:off x="221575" y="4108340"/>
            <a:ext cx="8856456" cy="2554545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altLang="ru-RU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Можливі атрибути тегів </a:t>
            </a:r>
            <a:r>
              <a:rPr lang="en-US" altLang="ru-RU" sz="2000" b="1" dirty="0">
                <a:solidFill>
                  <a:srgbClr val="00008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audio</a:t>
            </a:r>
            <a:r>
              <a:rPr lang="ru-RU" altLang="ru-RU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та </a:t>
            </a:r>
            <a:r>
              <a:rPr lang="en-US" altLang="ru-RU" sz="2000" b="1" dirty="0">
                <a:solidFill>
                  <a:srgbClr val="00008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video</a:t>
            </a:r>
            <a:r>
              <a:rPr lang="en-US" altLang="ru-RU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261938" marR="0" lvl="0" indent="-261938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en-US" altLang="ru-RU" sz="2000" b="1" dirty="0" err="1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autoplay</a:t>
            </a:r>
            <a:r>
              <a:rPr lang="en-US" altLang="ru-RU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="</a:t>
            </a:r>
            <a:r>
              <a:rPr lang="en-US" altLang="ru-RU" sz="2000" b="1" dirty="0" err="1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autoplay</a:t>
            </a:r>
            <a:r>
              <a:rPr lang="en-US" altLang="ru-RU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ru-RU" altLang="ru-RU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ru-RU" altLang="ru-RU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автостарт </a:t>
            </a:r>
            <a:r>
              <a:rPr lang="uk-UA" altLang="ru-RU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програмування;</a:t>
            </a:r>
          </a:p>
          <a:p>
            <a:pPr marL="261938" indent="-261938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altLang="ru-RU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controls="</a:t>
            </a:r>
            <a:r>
              <a:rPr lang="en-US" altLang="ru-RU" sz="2000" b="1" dirty="0" err="1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contols</a:t>
            </a:r>
            <a:r>
              <a:rPr lang="en-US" altLang="ru-RU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 </a:t>
            </a:r>
            <a:r>
              <a:rPr lang="ru-RU" altLang="ru-RU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в</a:t>
            </a:r>
            <a:r>
              <a:rPr lang="uk-UA" altLang="ru-RU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ідображати</a:t>
            </a:r>
            <a:r>
              <a:rPr lang="uk-UA" altLang="ru-RU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панель управління з кнопками;</a:t>
            </a:r>
          </a:p>
          <a:p>
            <a:pPr marL="261938" indent="-261938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altLang="ru-RU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loop="loop" </a:t>
            </a:r>
            <a:r>
              <a:rPr lang="ru-RU" altLang="ru-RU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ru-RU" altLang="ru-RU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циклічне</a:t>
            </a:r>
            <a:r>
              <a:rPr lang="ru-RU" altLang="ru-RU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програвання</a:t>
            </a:r>
            <a:r>
              <a:rPr lang="uk-UA" altLang="ru-RU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261938" indent="-261938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altLang="ru-RU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preload="preload" </a:t>
            </a:r>
            <a:r>
              <a:rPr lang="ru-RU" altLang="ru-RU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ru-RU" altLang="ru-RU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завантажувати</a:t>
            </a:r>
            <a:r>
              <a:rPr lang="ru-RU" altLang="ru-RU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altLang="ru-RU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файл у </a:t>
            </a:r>
            <a:r>
              <a:rPr lang="uk-UA" altLang="ru-RU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пам</a:t>
            </a:r>
            <a:r>
              <a:rPr lang="en-US" altLang="ru-RU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’</a:t>
            </a:r>
            <a:r>
              <a:rPr lang="ru-RU" altLang="ru-RU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ять </a:t>
            </a:r>
            <a:r>
              <a:rPr lang="ru-RU" altLang="ru-RU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одразу</a:t>
            </a:r>
            <a:r>
              <a:rPr lang="uk-UA" altLang="ru-RU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після завантаження сторінки;</a:t>
            </a:r>
            <a:endParaRPr lang="en-US" altLang="ru-RU" sz="20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61938" indent="-261938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altLang="ru-RU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poster="URL-</a:t>
            </a:r>
            <a:r>
              <a:rPr lang="ru-RU" altLang="ru-RU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адреса</a:t>
            </a:r>
            <a:r>
              <a:rPr lang="en-US" altLang="ru-RU" sz="20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 </a:t>
            </a:r>
            <a:r>
              <a:rPr lang="ru-RU" altLang="ru-RU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адреса </a:t>
            </a:r>
            <a:r>
              <a:rPr lang="uk-UA" altLang="ru-RU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картинки для відображення замість відео, поки воно не завантажиться;</a:t>
            </a:r>
          </a:p>
        </p:txBody>
      </p:sp>
    </p:spTree>
    <p:extLst>
      <p:ext uri="{BB962C8B-B14F-4D97-AF65-F5344CB8AC3E}">
        <p14:creationId xmlns:p14="http://schemas.microsoft.com/office/powerpoint/2010/main" val="10822174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73852" y="828001"/>
            <a:ext cx="84969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C00000"/>
                </a:solidFill>
              </a:rPr>
              <a:t>2</a:t>
            </a:r>
            <a:r>
              <a:rPr lang="ru-RU" sz="3200" b="1" dirty="0">
                <a:solidFill>
                  <a:srgbClr val="C00000"/>
                </a:solidFill>
              </a:rPr>
              <a:t>. </a:t>
            </a:r>
            <a:r>
              <a:rPr lang="ru-RU" sz="3200" b="1" dirty="0" err="1">
                <a:solidFill>
                  <a:srgbClr val="C00000"/>
                </a:solidFill>
              </a:rPr>
              <a:t>Поточний</a:t>
            </a:r>
            <a:r>
              <a:rPr lang="ru-RU" sz="3200" b="1" dirty="0">
                <a:solidFill>
                  <a:srgbClr val="C00000"/>
                </a:solidFill>
              </a:rPr>
              <a:t> статус стандарту</a:t>
            </a:r>
            <a:endParaRPr lang="uk-UA" sz="3200" b="1" dirty="0">
              <a:solidFill>
                <a:srgbClr val="C00000"/>
              </a:solidFill>
            </a:endParaRPr>
          </a:p>
        </p:txBody>
      </p:sp>
      <p:pic>
        <p:nvPicPr>
          <p:cNvPr id="5" name="Picture 2" descr="https://cdn0.iconfinder.com/data/icons/HTML5/256/HTML_Logo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1520" y="2550551"/>
            <a:ext cx="3202480" cy="3202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51520" y="1735552"/>
            <a:ext cx="612067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/>
              <a:t>28 </a:t>
            </a:r>
            <a:r>
              <a:rPr lang="ru-RU" sz="3200" b="1" dirty="0" err="1"/>
              <a:t>жовтня</a:t>
            </a:r>
            <a:r>
              <a:rPr lang="ru-RU" sz="3200" b="1" dirty="0"/>
              <a:t> 2014 року </a:t>
            </a:r>
            <a:r>
              <a:rPr lang="en-US" sz="3200" b="1" dirty="0">
                <a:solidFill>
                  <a:srgbClr val="0070C0"/>
                </a:solidFill>
              </a:rPr>
              <a:t>HTML5</a:t>
            </a:r>
            <a:r>
              <a:rPr lang="en-US" sz="3200" dirty="0"/>
              <a:t> </a:t>
            </a:r>
            <a:r>
              <a:rPr lang="ru-RU" sz="3200" dirty="0" err="1"/>
              <a:t>прийнято</a:t>
            </a:r>
            <a:r>
              <a:rPr lang="ru-RU" sz="3200" dirty="0"/>
              <a:t> як </a:t>
            </a:r>
            <a:r>
              <a:rPr lang="ru-RU" sz="3200" dirty="0" err="1" smtClean="0"/>
              <a:t>рекомендацію</a:t>
            </a:r>
            <a:r>
              <a:rPr lang="ru-RU" sz="3200" dirty="0" smtClean="0"/>
              <a:t> </a:t>
            </a:r>
            <a:r>
              <a:rPr lang="en-US" sz="3200" dirty="0"/>
              <a:t>W3C.</a:t>
            </a:r>
            <a:endParaRPr lang="ru-RU" sz="3200" dirty="0"/>
          </a:p>
        </p:txBody>
      </p:sp>
      <p:sp>
        <p:nvSpPr>
          <p:cNvPr id="6" name="TextBox 5"/>
          <p:cNvSpPr txBox="1"/>
          <p:nvPr/>
        </p:nvSpPr>
        <p:spPr>
          <a:xfrm>
            <a:off x="263433" y="4800054"/>
            <a:ext cx="530246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err="1"/>
              <a:t>Ведеться</a:t>
            </a:r>
            <a:r>
              <a:rPr lang="ru-RU" sz="3200" dirty="0"/>
              <a:t> робота </a:t>
            </a:r>
            <a:r>
              <a:rPr lang="uk-UA" sz="3200" dirty="0"/>
              <a:t>над розробкою </a:t>
            </a:r>
            <a:r>
              <a:rPr lang="en-US" sz="3200" b="1" dirty="0" smtClean="0">
                <a:solidFill>
                  <a:srgbClr val="0070C0"/>
                </a:solidFill>
              </a:rPr>
              <a:t>HTML5.</a:t>
            </a:r>
            <a:r>
              <a:rPr lang="uk-UA" sz="3200" b="1" dirty="0" smtClean="0">
                <a:solidFill>
                  <a:srgbClr val="0070C0"/>
                </a:solidFill>
              </a:rPr>
              <a:t>2</a:t>
            </a:r>
            <a:endParaRPr lang="ru-RU" sz="3200" dirty="0"/>
          </a:p>
        </p:txBody>
      </p:sp>
      <p:sp>
        <p:nvSpPr>
          <p:cNvPr id="7" name="TextBox 6"/>
          <p:cNvSpPr txBox="1"/>
          <p:nvPr/>
        </p:nvSpPr>
        <p:spPr>
          <a:xfrm>
            <a:off x="251520" y="3303807"/>
            <a:ext cx="597666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/>
              <a:t>1 листопада 2016 </a:t>
            </a:r>
            <a:r>
              <a:rPr lang="ru-RU" sz="3200" b="1" dirty="0"/>
              <a:t>року </a:t>
            </a:r>
            <a:r>
              <a:rPr lang="en-US" sz="3200" b="1" dirty="0" smtClean="0">
                <a:solidFill>
                  <a:srgbClr val="0070C0"/>
                </a:solidFill>
              </a:rPr>
              <a:t>HTML5</a:t>
            </a:r>
            <a:r>
              <a:rPr lang="uk-UA" sz="3200" b="1" dirty="0" smtClean="0">
                <a:solidFill>
                  <a:srgbClr val="0070C0"/>
                </a:solidFill>
              </a:rPr>
              <a:t>.1</a:t>
            </a:r>
            <a:r>
              <a:rPr lang="en-US" sz="3200" dirty="0" smtClean="0"/>
              <a:t> </a:t>
            </a:r>
            <a:r>
              <a:rPr lang="ru-RU" sz="3200" dirty="0" err="1"/>
              <a:t>прийнято</a:t>
            </a:r>
            <a:r>
              <a:rPr lang="ru-RU" sz="3200" dirty="0"/>
              <a:t> як </a:t>
            </a:r>
            <a:r>
              <a:rPr lang="ru-RU" sz="3200" dirty="0" err="1" smtClean="0"/>
              <a:t>рекомендаці</a:t>
            </a:r>
            <a:r>
              <a:rPr lang="ru-RU" sz="3200" dirty="0" err="1"/>
              <a:t>ю</a:t>
            </a:r>
            <a:r>
              <a:rPr lang="ru-RU" sz="3200" dirty="0" smtClean="0"/>
              <a:t> </a:t>
            </a:r>
            <a:r>
              <a:rPr lang="en-US" sz="3200" dirty="0"/>
              <a:t>W3C.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41484300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-36512" y="-27384"/>
            <a:ext cx="9144000" cy="107721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endParaRPr lang="uk-UA" sz="3200" b="1" dirty="0">
              <a:solidFill>
                <a:srgbClr val="C00000"/>
              </a:solidFill>
            </a:endParaRPr>
          </a:p>
          <a:p>
            <a:pPr algn="ctr"/>
            <a:endParaRPr lang="uk-UA" sz="3200" b="1" dirty="0">
              <a:solidFill>
                <a:srgbClr val="C00000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3125" y="151802"/>
            <a:ext cx="3905250" cy="218122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10433" y="1942502"/>
            <a:ext cx="2962275" cy="390525"/>
          </a:xfrm>
          <a:prstGeom prst="rect">
            <a:avLst/>
          </a:prstGeom>
        </p:spPr>
      </p:pic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1205183" y="2296791"/>
            <a:ext cx="2001133" cy="496996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altLang="ru-RU" sz="2000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відеоплеєр</a:t>
            </a:r>
            <a:endParaRPr lang="uk-UA" altLang="ru-RU" sz="2000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Rectangle 3"/>
          <p:cNvSpPr>
            <a:spLocks noChangeArrowheads="1"/>
          </p:cNvSpPr>
          <p:nvPr/>
        </p:nvSpPr>
        <p:spPr bwMode="auto">
          <a:xfrm>
            <a:off x="5811227" y="2333027"/>
            <a:ext cx="2001133" cy="496996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altLang="ru-RU" sz="2000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аудіоплеєр</a:t>
            </a:r>
            <a:endParaRPr lang="uk-UA" altLang="ru-RU" sz="2000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55327849"/>
              </p:ext>
            </p:extLst>
          </p:nvPr>
        </p:nvGraphicFramePr>
        <p:xfrm>
          <a:off x="284543" y="3220548"/>
          <a:ext cx="3873831" cy="2436252"/>
        </p:xfrm>
        <a:graphic>
          <a:graphicData uri="http://schemas.openxmlformats.org/drawingml/2006/table">
            <a:tbl>
              <a:tblPr/>
              <a:tblGrid>
                <a:gridCol w="1355961">
                  <a:extLst>
                    <a:ext uri="{9D8B030D-6E8A-4147-A177-3AD203B41FA5}">
                      <a16:colId xmlns:a16="http://schemas.microsoft.com/office/drawing/2014/main" val="1257503035"/>
                    </a:ext>
                  </a:extLst>
                </a:gridCol>
                <a:gridCol w="839290">
                  <a:extLst>
                    <a:ext uri="{9D8B030D-6E8A-4147-A177-3AD203B41FA5}">
                      <a16:colId xmlns:a16="http://schemas.microsoft.com/office/drawing/2014/main" val="84498617"/>
                    </a:ext>
                  </a:extLst>
                </a:gridCol>
                <a:gridCol w="839290">
                  <a:extLst>
                    <a:ext uri="{9D8B030D-6E8A-4147-A177-3AD203B41FA5}">
                      <a16:colId xmlns:a16="http://schemas.microsoft.com/office/drawing/2014/main" val="3842545761"/>
                    </a:ext>
                  </a:extLst>
                </a:gridCol>
                <a:gridCol w="839290">
                  <a:extLst>
                    <a:ext uri="{9D8B030D-6E8A-4147-A177-3AD203B41FA5}">
                      <a16:colId xmlns:a16="http://schemas.microsoft.com/office/drawing/2014/main" val="211351107"/>
                    </a:ext>
                  </a:extLst>
                </a:gridCol>
              </a:tblGrid>
              <a:tr h="406042">
                <a:tc>
                  <a:txBody>
                    <a:bodyPr/>
                    <a:lstStyle/>
                    <a:p>
                      <a:pPr algn="l" defTabSz="900113" fontAlgn="t"/>
                      <a:r>
                        <a:rPr lang="en-US" sz="1700" b="1" dirty="0">
                          <a:effectLst/>
                        </a:rPr>
                        <a:t>Browser</a:t>
                      </a:r>
                    </a:p>
                  </a:txBody>
                  <a:tcPr marL="72507" marR="72507" marT="72507" marB="72507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700" b="1" dirty="0">
                          <a:effectLst/>
                        </a:rPr>
                        <a:t>MP4</a:t>
                      </a:r>
                    </a:p>
                  </a:txBody>
                  <a:tcPr marL="72507" marR="72507" marT="72507" marB="72507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700" b="1" dirty="0" err="1">
                          <a:effectLst/>
                        </a:rPr>
                        <a:t>WebM</a:t>
                      </a:r>
                      <a:endParaRPr lang="en-US" sz="1700" b="1" dirty="0">
                        <a:effectLst/>
                      </a:endParaRPr>
                    </a:p>
                  </a:txBody>
                  <a:tcPr marL="72507" marR="72507" marT="72507" marB="72507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700" b="1" dirty="0" err="1">
                          <a:effectLst/>
                        </a:rPr>
                        <a:t>Ogg</a:t>
                      </a:r>
                      <a:endParaRPr lang="en-US" sz="1700" b="1" dirty="0">
                        <a:effectLst/>
                      </a:endParaRPr>
                    </a:p>
                  </a:txBody>
                  <a:tcPr marL="72507" marR="72507" marT="72507" marB="72507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5410214"/>
                  </a:ext>
                </a:extLst>
              </a:tr>
              <a:tr h="406042">
                <a:tc>
                  <a:txBody>
                    <a:bodyPr/>
                    <a:lstStyle/>
                    <a:p>
                      <a:pPr algn="l" fontAlgn="t"/>
                      <a:r>
                        <a:rPr lang="en-US" sz="1700" dirty="0">
                          <a:effectLst/>
                        </a:rPr>
                        <a:t>IE</a:t>
                      </a:r>
                      <a:r>
                        <a:rPr lang="en-US" sz="1700" baseline="0" dirty="0">
                          <a:effectLst/>
                        </a:rPr>
                        <a:t> / Edge</a:t>
                      </a:r>
                      <a:endParaRPr lang="en-US" sz="1700" dirty="0">
                        <a:effectLst/>
                      </a:endParaRPr>
                    </a:p>
                  </a:txBody>
                  <a:tcPr marL="72507" marR="72507" marT="72507" marB="72507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700" dirty="0">
                          <a:effectLst/>
                        </a:rPr>
                        <a:t>YES</a:t>
                      </a:r>
                    </a:p>
                  </a:txBody>
                  <a:tcPr marL="72507" marR="72507" marT="72507" marB="72507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700" dirty="0">
                          <a:effectLst/>
                        </a:rPr>
                        <a:t>NO</a:t>
                      </a:r>
                    </a:p>
                  </a:txBody>
                  <a:tcPr marL="72507" marR="72507" marT="72507" marB="72507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700" dirty="0">
                          <a:effectLst/>
                        </a:rPr>
                        <a:t>NO</a:t>
                      </a:r>
                    </a:p>
                  </a:txBody>
                  <a:tcPr marL="72507" marR="72507" marT="72507" marB="72507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54938952"/>
                  </a:ext>
                </a:extLst>
              </a:tr>
              <a:tr h="406042">
                <a:tc>
                  <a:txBody>
                    <a:bodyPr/>
                    <a:lstStyle/>
                    <a:p>
                      <a:pPr algn="l" fontAlgn="t"/>
                      <a:r>
                        <a:rPr lang="en-US" sz="1700" dirty="0">
                          <a:effectLst/>
                        </a:rPr>
                        <a:t>Chrome</a:t>
                      </a:r>
                    </a:p>
                  </a:txBody>
                  <a:tcPr marL="72507" marR="72507" marT="72507" marB="72507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700">
                          <a:effectLst/>
                        </a:rPr>
                        <a:t>YES</a:t>
                      </a:r>
                    </a:p>
                  </a:txBody>
                  <a:tcPr marL="72507" marR="72507" marT="72507" marB="72507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700" dirty="0">
                          <a:effectLst/>
                        </a:rPr>
                        <a:t>YES</a:t>
                      </a:r>
                    </a:p>
                  </a:txBody>
                  <a:tcPr marL="72507" marR="72507" marT="72507" marB="72507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700" dirty="0">
                          <a:effectLst/>
                        </a:rPr>
                        <a:t>YES</a:t>
                      </a:r>
                    </a:p>
                  </a:txBody>
                  <a:tcPr marL="72507" marR="72507" marT="72507" marB="72507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69207937"/>
                  </a:ext>
                </a:extLst>
              </a:tr>
              <a:tr h="406042">
                <a:tc>
                  <a:txBody>
                    <a:bodyPr/>
                    <a:lstStyle/>
                    <a:p>
                      <a:pPr algn="l" fontAlgn="t"/>
                      <a:r>
                        <a:rPr lang="en-US" sz="1700">
                          <a:effectLst/>
                        </a:rPr>
                        <a:t>Firefox</a:t>
                      </a:r>
                    </a:p>
                  </a:txBody>
                  <a:tcPr marL="72507" marR="72507" marT="72507" marB="72507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700" dirty="0">
                          <a:effectLst/>
                        </a:rPr>
                        <a:t>YES</a:t>
                      </a:r>
                    </a:p>
                  </a:txBody>
                  <a:tcPr marL="72507" marR="72507" marT="72507" marB="72507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700">
                          <a:effectLst/>
                        </a:rPr>
                        <a:t>YES</a:t>
                      </a:r>
                    </a:p>
                  </a:txBody>
                  <a:tcPr marL="72507" marR="72507" marT="72507" marB="72507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700" dirty="0">
                          <a:effectLst/>
                        </a:rPr>
                        <a:t>YES</a:t>
                      </a:r>
                    </a:p>
                  </a:txBody>
                  <a:tcPr marL="72507" marR="72507" marT="72507" marB="72507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81285949"/>
                  </a:ext>
                </a:extLst>
              </a:tr>
              <a:tr h="406042">
                <a:tc>
                  <a:txBody>
                    <a:bodyPr/>
                    <a:lstStyle/>
                    <a:p>
                      <a:pPr algn="l" fontAlgn="t"/>
                      <a:r>
                        <a:rPr lang="en-US" sz="1700">
                          <a:effectLst/>
                        </a:rPr>
                        <a:t>Safari</a:t>
                      </a:r>
                    </a:p>
                  </a:txBody>
                  <a:tcPr marL="72507" marR="72507" marT="72507" marB="72507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700" dirty="0">
                          <a:effectLst/>
                        </a:rPr>
                        <a:t>YES</a:t>
                      </a:r>
                    </a:p>
                  </a:txBody>
                  <a:tcPr marL="72507" marR="72507" marT="72507" marB="72507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700">
                          <a:effectLst/>
                        </a:rPr>
                        <a:t>NO</a:t>
                      </a:r>
                    </a:p>
                  </a:txBody>
                  <a:tcPr marL="72507" marR="72507" marT="72507" marB="72507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700" dirty="0">
                          <a:effectLst/>
                        </a:rPr>
                        <a:t>NO</a:t>
                      </a:r>
                    </a:p>
                  </a:txBody>
                  <a:tcPr marL="72507" marR="72507" marT="72507" marB="72507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97107567"/>
                  </a:ext>
                </a:extLst>
              </a:tr>
              <a:tr h="406042">
                <a:tc>
                  <a:txBody>
                    <a:bodyPr/>
                    <a:lstStyle/>
                    <a:p>
                      <a:pPr algn="l" fontAlgn="t"/>
                      <a:r>
                        <a:rPr lang="en-US" sz="1700">
                          <a:effectLst/>
                        </a:rPr>
                        <a:t>Opera</a:t>
                      </a:r>
                    </a:p>
                  </a:txBody>
                  <a:tcPr marL="72507" marR="72507" marT="72507" marB="72507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700" dirty="0">
                          <a:effectLst/>
                        </a:rPr>
                        <a:t>YES </a:t>
                      </a:r>
                    </a:p>
                  </a:txBody>
                  <a:tcPr marL="72507" marR="72507" marT="72507" marB="72507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700" dirty="0">
                          <a:effectLst/>
                        </a:rPr>
                        <a:t>YES</a:t>
                      </a:r>
                    </a:p>
                  </a:txBody>
                  <a:tcPr marL="72507" marR="72507" marT="72507" marB="72507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700" dirty="0">
                          <a:effectLst/>
                        </a:rPr>
                        <a:t>YES</a:t>
                      </a:r>
                    </a:p>
                  </a:txBody>
                  <a:tcPr marL="72507" marR="72507" marT="72507" marB="72507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09824553"/>
                  </a:ext>
                </a:extLst>
              </a:tr>
            </a:tbl>
          </a:graphicData>
        </a:graphic>
      </p:graphicFrame>
      <p:graphicFrame>
        <p:nvGraphicFramePr>
          <p:cNvPr id="11" name="Таблица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14532738"/>
              </p:ext>
            </p:extLst>
          </p:nvPr>
        </p:nvGraphicFramePr>
        <p:xfrm>
          <a:off x="5078428" y="3212976"/>
          <a:ext cx="3466729" cy="2443824"/>
        </p:xfrm>
        <a:graphic>
          <a:graphicData uri="http://schemas.openxmlformats.org/drawingml/2006/table">
            <a:tbl>
              <a:tblPr/>
              <a:tblGrid>
                <a:gridCol w="1224136">
                  <a:extLst>
                    <a:ext uri="{9D8B030D-6E8A-4147-A177-3AD203B41FA5}">
                      <a16:colId xmlns:a16="http://schemas.microsoft.com/office/drawing/2014/main" val="2052128288"/>
                    </a:ext>
                  </a:extLst>
                </a:gridCol>
                <a:gridCol w="747531">
                  <a:extLst>
                    <a:ext uri="{9D8B030D-6E8A-4147-A177-3AD203B41FA5}">
                      <a16:colId xmlns:a16="http://schemas.microsoft.com/office/drawing/2014/main" val="453244878"/>
                    </a:ext>
                  </a:extLst>
                </a:gridCol>
                <a:gridCol w="747531">
                  <a:extLst>
                    <a:ext uri="{9D8B030D-6E8A-4147-A177-3AD203B41FA5}">
                      <a16:colId xmlns:a16="http://schemas.microsoft.com/office/drawing/2014/main" val="2898494387"/>
                    </a:ext>
                  </a:extLst>
                </a:gridCol>
                <a:gridCol w="747531">
                  <a:extLst>
                    <a:ext uri="{9D8B030D-6E8A-4147-A177-3AD203B41FA5}">
                      <a16:colId xmlns:a16="http://schemas.microsoft.com/office/drawing/2014/main" val="1206048079"/>
                    </a:ext>
                  </a:extLst>
                </a:gridCol>
              </a:tblGrid>
              <a:tr h="413614">
                <a:tc>
                  <a:txBody>
                    <a:bodyPr/>
                    <a:lstStyle/>
                    <a:p>
                      <a:pPr algn="l" fontAlgn="t"/>
                      <a:r>
                        <a:rPr lang="en-US" sz="1700" b="1" dirty="0">
                          <a:effectLst/>
                        </a:rPr>
                        <a:t>Browser</a:t>
                      </a:r>
                    </a:p>
                  </a:txBody>
                  <a:tcPr marL="72507" marR="72507" marT="72507" marB="72507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700" b="1" dirty="0">
                          <a:effectLst/>
                        </a:rPr>
                        <a:t>MP3</a:t>
                      </a:r>
                    </a:p>
                  </a:txBody>
                  <a:tcPr marL="72507" marR="72507" marT="72507" marB="72507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700" b="1" dirty="0">
                          <a:effectLst/>
                        </a:rPr>
                        <a:t>Wav</a:t>
                      </a:r>
                    </a:p>
                  </a:txBody>
                  <a:tcPr marL="72507" marR="72507" marT="72507" marB="72507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700" b="1" dirty="0" err="1">
                          <a:effectLst/>
                        </a:rPr>
                        <a:t>Ogg</a:t>
                      </a:r>
                      <a:endParaRPr lang="en-US" sz="1700" b="1" dirty="0">
                        <a:effectLst/>
                      </a:endParaRPr>
                    </a:p>
                  </a:txBody>
                  <a:tcPr marL="72507" marR="72507" marT="72507" marB="72507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08235888"/>
                  </a:ext>
                </a:extLst>
              </a:tr>
              <a:tr h="406042">
                <a:tc>
                  <a:txBody>
                    <a:bodyPr/>
                    <a:lstStyle/>
                    <a:p>
                      <a:pPr algn="l" fontAlgn="t"/>
                      <a:r>
                        <a:rPr lang="en-US" sz="1700" dirty="0">
                          <a:effectLst/>
                        </a:rPr>
                        <a:t>IE</a:t>
                      </a:r>
                      <a:r>
                        <a:rPr lang="en-US" sz="1700" baseline="0" dirty="0">
                          <a:effectLst/>
                        </a:rPr>
                        <a:t> / Edge</a:t>
                      </a:r>
                      <a:endParaRPr lang="en-US" sz="1700" dirty="0">
                        <a:effectLst/>
                      </a:endParaRPr>
                    </a:p>
                  </a:txBody>
                  <a:tcPr marL="72507" marR="72507" marT="72507" marB="72507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700" dirty="0">
                          <a:effectLst/>
                        </a:rPr>
                        <a:t>YES</a:t>
                      </a:r>
                    </a:p>
                  </a:txBody>
                  <a:tcPr marL="72507" marR="72507" marT="72507" marB="72507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700" dirty="0">
                          <a:effectLst/>
                        </a:rPr>
                        <a:t>NO</a:t>
                      </a:r>
                    </a:p>
                  </a:txBody>
                  <a:tcPr marL="72507" marR="72507" marT="72507" marB="72507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700" dirty="0">
                          <a:effectLst/>
                        </a:rPr>
                        <a:t>NO</a:t>
                      </a:r>
                    </a:p>
                  </a:txBody>
                  <a:tcPr marL="72507" marR="72507" marT="72507" marB="72507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75416986"/>
                  </a:ext>
                </a:extLst>
              </a:tr>
              <a:tr h="406042">
                <a:tc>
                  <a:txBody>
                    <a:bodyPr/>
                    <a:lstStyle/>
                    <a:p>
                      <a:pPr algn="l" fontAlgn="t"/>
                      <a:r>
                        <a:rPr lang="en-US" sz="1700">
                          <a:effectLst/>
                        </a:rPr>
                        <a:t>Chrome</a:t>
                      </a:r>
                    </a:p>
                  </a:txBody>
                  <a:tcPr marL="72507" marR="72507" marT="72507" marB="72507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700">
                          <a:effectLst/>
                        </a:rPr>
                        <a:t>YES</a:t>
                      </a:r>
                    </a:p>
                  </a:txBody>
                  <a:tcPr marL="72507" marR="72507" marT="72507" marB="72507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700">
                          <a:effectLst/>
                        </a:rPr>
                        <a:t>YES</a:t>
                      </a:r>
                    </a:p>
                  </a:txBody>
                  <a:tcPr marL="72507" marR="72507" marT="72507" marB="72507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700" dirty="0">
                          <a:effectLst/>
                        </a:rPr>
                        <a:t>YES</a:t>
                      </a:r>
                    </a:p>
                  </a:txBody>
                  <a:tcPr marL="72507" marR="72507" marT="72507" marB="72507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42523023"/>
                  </a:ext>
                </a:extLst>
              </a:tr>
              <a:tr h="406042">
                <a:tc>
                  <a:txBody>
                    <a:bodyPr/>
                    <a:lstStyle/>
                    <a:p>
                      <a:pPr algn="l" fontAlgn="t"/>
                      <a:r>
                        <a:rPr lang="en-US" sz="1700">
                          <a:effectLst/>
                        </a:rPr>
                        <a:t>Firefox</a:t>
                      </a:r>
                    </a:p>
                  </a:txBody>
                  <a:tcPr marL="72507" marR="72507" marT="72507" marB="72507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700">
                          <a:effectLst/>
                        </a:rPr>
                        <a:t>YES</a:t>
                      </a:r>
                    </a:p>
                  </a:txBody>
                  <a:tcPr marL="72507" marR="72507" marT="72507" marB="72507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700">
                          <a:effectLst/>
                        </a:rPr>
                        <a:t>YES</a:t>
                      </a:r>
                    </a:p>
                  </a:txBody>
                  <a:tcPr marL="72507" marR="72507" marT="72507" marB="72507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700" dirty="0">
                          <a:effectLst/>
                        </a:rPr>
                        <a:t>YES</a:t>
                      </a:r>
                    </a:p>
                  </a:txBody>
                  <a:tcPr marL="72507" marR="72507" marT="72507" marB="72507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91980633"/>
                  </a:ext>
                </a:extLst>
              </a:tr>
              <a:tr h="406042">
                <a:tc>
                  <a:txBody>
                    <a:bodyPr/>
                    <a:lstStyle/>
                    <a:p>
                      <a:pPr algn="l" fontAlgn="t"/>
                      <a:r>
                        <a:rPr lang="en-US" sz="1700">
                          <a:effectLst/>
                        </a:rPr>
                        <a:t>Safari</a:t>
                      </a:r>
                    </a:p>
                  </a:txBody>
                  <a:tcPr marL="72507" marR="72507" marT="72507" marB="72507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700">
                          <a:effectLst/>
                        </a:rPr>
                        <a:t>YES</a:t>
                      </a:r>
                    </a:p>
                  </a:txBody>
                  <a:tcPr marL="72507" marR="72507" marT="72507" marB="72507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700">
                          <a:effectLst/>
                        </a:rPr>
                        <a:t>YES</a:t>
                      </a:r>
                    </a:p>
                  </a:txBody>
                  <a:tcPr marL="72507" marR="72507" marT="72507" marB="72507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700" dirty="0">
                          <a:effectLst/>
                        </a:rPr>
                        <a:t>NO</a:t>
                      </a:r>
                    </a:p>
                  </a:txBody>
                  <a:tcPr marL="72507" marR="72507" marT="72507" marB="72507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78119180"/>
                  </a:ext>
                </a:extLst>
              </a:tr>
              <a:tr h="406042">
                <a:tc>
                  <a:txBody>
                    <a:bodyPr/>
                    <a:lstStyle/>
                    <a:p>
                      <a:pPr algn="l" fontAlgn="t"/>
                      <a:r>
                        <a:rPr lang="en-US" sz="1700">
                          <a:effectLst/>
                        </a:rPr>
                        <a:t>Opera</a:t>
                      </a:r>
                    </a:p>
                  </a:txBody>
                  <a:tcPr marL="72507" marR="72507" marT="72507" marB="72507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700">
                          <a:effectLst/>
                        </a:rPr>
                        <a:t>YES</a:t>
                      </a:r>
                    </a:p>
                  </a:txBody>
                  <a:tcPr marL="72507" marR="72507" marT="72507" marB="72507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700">
                          <a:effectLst/>
                        </a:rPr>
                        <a:t>YES</a:t>
                      </a:r>
                    </a:p>
                  </a:txBody>
                  <a:tcPr marL="72507" marR="72507" marT="72507" marB="72507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700" dirty="0">
                          <a:effectLst/>
                        </a:rPr>
                        <a:t>YES</a:t>
                      </a:r>
                    </a:p>
                  </a:txBody>
                  <a:tcPr marL="72507" marR="72507" marT="72507" marB="72507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1F1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88773723"/>
                  </a:ext>
                </a:extLst>
              </a:tr>
            </a:tbl>
          </a:graphicData>
        </a:graphic>
      </p:graphicFrame>
      <p:sp>
        <p:nvSpPr>
          <p:cNvPr id="12" name="Прямоугольник 11"/>
          <p:cNvSpPr/>
          <p:nvPr/>
        </p:nvSpPr>
        <p:spPr>
          <a:xfrm>
            <a:off x="196266" y="6041563"/>
            <a:ext cx="891122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t"/>
            <a:r>
              <a:rPr lang="uk-UA" sz="2400" dirty="0"/>
              <a:t>Формати </a:t>
            </a:r>
            <a:r>
              <a:rPr lang="en-US" sz="2400" b="1" dirty="0">
                <a:solidFill>
                  <a:srgbClr val="FF0000"/>
                </a:solidFill>
              </a:rPr>
              <a:t>MP4</a:t>
            </a:r>
            <a:r>
              <a:rPr lang="en-US" sz="2400" dirty="0"/>
              <a:t> </a:t>
            </a:r>
            <a:r>
              <a:rPr lang="uk-UA" sz="2400" dirty="0"/>
              <a:t>та </a:t>
            </a:r>
            <a:r>
              <a:rPr lang="en-US" sz="2400" b="1" dirty="0">
                <a:solidFill>
                  <a:srgbClr val="FF0000"/>
                </a:solidFill>
              </a:rPr>
              <a:t>MP3</a:t>
            </a:r>
            <a:r>
              <a:rPr lang="ru-RU" sz="2400" dirty="0"/>
              <a:t> </a:t>
            </a:r>
            <a:r>
              <a:rPr lang="uk-UA" sz="2400" dirty="0"/>
              <a:t>підтримуються усіма сучасними браузерами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5426290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-36512" y="-27384"/>
            <a:ext cx="9144000" cy="107721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>
                <a:solidFill>
                  <a:srgbClr val="C00000"/>
                </a:solidFill>
              </a:rPr>
              <a:t>1</a:t>
            </a:r>
            <a:r>
              <a:rPr lang="en-US" sz="3200" b="1" dirty="0">
                <a:solidFill>
                  <a:srgbClr val="C00000"/>
                </a:solidFill>
              </a:rPr>
              <a:t>1</a:t>
            </a:r>
            <a:r>
              <a:rPr lang="ru-RU" sz="3200" b="1" dirty="0">
                <a:solidFill>
                  <a:srgbClr val="C00000"/>
                </a:solidFill>
              </a:rPr>
              <a:t>. </a:t>
            </a:r>
            <a:r>
              <a:rPr lang="uk-UA" sz="3200" b="1" dirty="0">
                <a:solidFill>
                  <a:srgbClr val="C00000"/>
                </a:solidFill>
              </a:rPr>
              <a:t>Підтримка можливостей </a:t>
            </a:r>
            <a:r>
              <a:rPr lang="en-US" sz="3200" b="1" dirty="0">
                <a:solidFill>
                  <a:srgbClr val="C00000"/>
                </a:solidFill>
              </a:rPr>
              <a:t>HTML5 </a:t>
            </a:r>
            <a:r>
              <a:rPr lang="ru-RU" sz="3200" b="1" dirty="0">
                <a:solidFill>
                  <a:srgbClr val="C00000"/>
                </a:solidFill>
              </a:rPr>
              <a:t>у </a:t>
            </a:r>
            <a:r>
              <a:rPr lang="uk-UA" sz="3200" b="1" dirty="0">
                <a:solidFill>
                  <a:srgbClr val="C00000"/>
                </a:solidFill>
              </a:rPr>
              <a:t>різних браузерах</a:t>
            </a:r>
            <a:endParaRPr lang="en-US" sz="3200" b="1" dirty="0">
              <a:solidFill>
                <a:srgbClr val="C00000"/>
              </a:solidFill>
            </a:endParaRPr>
          </a:p>
        </p:txBody>
      </p:sp>
      <p:sp>
        <p:nvSpPr>
          <p:cNvPr id="9" name="Rectangle 3"/>
          <p:cNvSpPr>
            <a:spLocks noChangeArrowheads="1"/>
          </p:cNvSpPr>
          <p:nvPr/>
        </p:nvSpPr>
        <p:spPr bwMode="auto">
          <a:xfrm>
            <a:off x="144056" y="980728"/>
            <a:ext cx="8999944" cy="496996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altLang="ru-RU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1) </a:t>
            </a:r>
            <a:r>
              <a:rPr lang="ru-RU" altLang="ru-RU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Зовн</a:t>
            </a:r>
            <a:r>
              <a:rPr lang="uk-UA" altLang="ru-RU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ішній</a:t>
            </a:r>
            <a:r>
              <a:rPr lang="uk-UA" altLang="ru-RU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вигляд відео- та аудіо- програвача у різних браузерах різний: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4603" y="1497381"/>
            <a:ext cx="2793221" cy="2139488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31842" y="1497381"/>
            <a:ext cx="2808310" cy="2155614"/>
          </a:xfrm>
          <a:prstGeom prst="rect">
            <a:avLst/>
          </a:prstGeom>
        </p:spPr>
      </p:pic>
      <p:sp>
        <p:nvSpPr>
          <p:cNvPr id="10" name="Rectangle 3"/>
          <p:cNvSpPr>
            <a:spLocks noChangeArrowheads="1"/>
          </p:cNvSpPr>
          <p:nvPr/>
        </p:nvSpPr>
        <p:spPr bwMode="auto">
          <a:xfrm>
            <a:off x="139415" y="3548662"/>
            <a:ext cx="3388000" cy="496996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ru-RU" sz="20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Google Chrome / Opera</a:t>
            </a:r>
            <a:endParaRPr lang="uk-UA" altLang="ru-RU" sz="2000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Rectangle 3"/>
          <p:cNvSpPr>
            <a:spLocks noChangeArrowheads="1"/>
          </p:cNvSpPr>
          <p:nvPr/>
        </p:nvSpPr>
        <p:spPr bwMode="auto">
          <a:xfrm>
            <a:off x="3503120" y="3562355"/>
            <a:ext cx="2016184" cy="496996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ru-RU" sz="20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Mozilla Firefox</a:t>
            </a:r>
            <a:endParaRPr lang="uk-UA" altLang="ru-RU" sz="2000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48830" y="1484784"/>
            <a:ext cx="2815658" cy="2124699"/>
          </a:xfrm>
          <a:prstGeom prst="rect">
            <a:avLst/>
          </a:prstGeom>
        </p:spPr>
      </p:pic>
      <p:sp>
        <p:nvSpPr>
          <p:cNvPr id="14" name="Rectangle 3"/>
          <p:cNvSpPr>
            <a:spLocks noChangeArrowheads="1"/>
          </p:cNvSpPr>
          <p:nvPr/>
        </p:nvSpPr>
        <p:spPr bwMode="auto">
          <a:xfrm>
            <a:off x="6548567" y="3548662"/>
            <a:ext cx="2016184" cy="496996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ru-RU" sz="20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Microsoft Edge</a:t>
            </a:r>
            <a:endParaRPr lang="uk-UA" altLang="ru-RU" sz="2000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Rectangle 3"/>
          <p:cNvSpPr>
            <a:spLocks noChangeArrowheads="1"/>
          </p:cNvSpPr>
          <p:nvPr/>
        </p:nvSpPr>
        <p:spPr bwMode="auto">
          <a:xfrm>
            <a:off x="180568" y="4084132"/>
            <a:ext cx="8999944" cy="496996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altLang="ru-RU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2) </a:t>
            </a:r>
            <a:r>
              <a:rPr lang="uk-UA" altLang="ru-RU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Нові елементи форм виглядають по-різному в різних браузерах:</a:t>
            </a:r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9397" y="5258405"/>
            <a:ext cx="1314450" cy="457200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484180" y="5330413"/>
            <a:ext cx="1304925" cy="247650"/>
          </a:xfrm>
          <a:prstGeom prst="rect">
            <a:avLst/>
          </a:prstGeom>
        </p:spPr>
      </p:pic>
      <p:sp>
        <p:nvSpPr>
          <p:cNvPr id="19" name="Rectangle 3"/>
          <p:cNvSpPr>
            <a:spLocks noChangeArrowheads="1"/>
          </p:cNvSpPr>
          <p:nvPr/>
        </p:nvSpPr>
        <p:spPr bwMode="auto">
          <a:xfrm>
            <a:off x="199404" y="5474429"/>
            <a:ext cx="2001133" cy="553998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ru-RU" sz="20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Google Chrome</a:t>
            </a:r>
            <a:endParaRPr lang="uk-UA" altLang="ru-RU" sz="2000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Rectangle 3"/>
          <p:cNvSpPr>
            <a:spLocks noChangeArrowheads="1"/>
          </p:cNvSpPr>
          <p:nvPr/>
        </p:nvSpPr>
        <p:spPr bwMode="auto">
          <a:xfrm>
            <a:off x="2704593" y="5474429"/>
            <a:ext cx="998863" cy="553998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ru-RU" sz="20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Opera</a:t>
            </a:r>
            <a:endParaRPr lang="uk-UA" altLang="ru-RU" sz="2000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1" name="Рисунок 2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033906" y="5258405"/>
            <a:ext cx="1666875" cy="390525"/>
          </a:xfrm>
          <a:prstGeom prst="rect">
            <a:avLst/>
          </a:prstGeom>
        </p:spPr>
      </p:pic>
      <p:sp>
        <p:nvSpPr>
          <p:cNvPr id="23" name="Rectangle 3"/>
          <p:cNvSpPr>
            <a:spLocks noChangeArrowheads="1"/>
          </p:cNvSpPr>
          <p:nvPr/>
        </p:nvSpPr>
        <p:spPr bwMode="auto">
          <a:xfrm>
            <a:off x="3938689" y="5474429"/>
            <a:ext cx="2016184" cy="496996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ru-RU" sz="20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Mozilla Firefox</a:t>
            </a:r>
            <a:endParaRPr lang="uk-UA" altLang="ru-RU" sz="2000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4" name="Рисунок 2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593025" y="5258405"/>
            <a:ext cx="1343025" cy="304800"/>
          </a:xfrm>
          <a:prstGeom prst="rect">
            <a:avLst/>
          </a:prstGeom>
        </p:spPr>
      </p:pic>
      <p:sp>
        <p:nvSpPr>
          <p:cNvPr id="25" name="Rectangle 3"/>
          <p:cNvSpPr>
            <a:spLocks noChangeArrowheads="1"/>
          </p:cNvSpPr>
          <p:nvPr/>
        </p:nvSpPr>
        <p:spPr bwMode="auto">
          <a:xfrm>
            <a:off x="6377001" y="5474429"/>
            <a:ext cx="2016184" cy="496996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ru-RU" sz="20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Microsoft Edge</a:t>
            </a:r>
            <a:endParaRPr lang="uk-UA" altLang="ru-RU" sz="2000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295841" y="4626133"/>
            <a:ext cx="3493264" cy="5078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ru-RU" b="1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&lt;input type="range" … /&gt;</a:t>
            </a:r>
            <a:endParaRPr lang="uk-UA" altLang="ru-RU" b="1" dirty="0">
              <a:solidFill>
                <a:srgbClr val="00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17735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9" grpId="0"/>
      <p:bldP spid="20" grpId="0"/>
      <p:bldP spid="23" grpId="0"/>
      <p:bldP spid="25" grpId="0"/>
      <p:bldP spid="27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107544" y="5801795"/>
            <a:ext cx="8999944" cy="861774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altLang="ru-RU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Перевірити</a:t>
            </a:r>
            <a:r>
              <a:rPr kumimoji="0" lang="uk-UA" altLang="ru-RU" sz="2000" b="0" i="0" u="none" strike="noStrike" cap="none" normalizeH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можливості браузерів щодо підтримки </a:t>
            </a:r>
            <a:r>
              <a:rPr kumimoji="0" lang="en-US" altLang="ru-RU" sz="2000" b="0" i="0" u="none" strike="noStrike" cap="none" normalizeH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HTML5 </a:t>
            </a:r>
            <a:r>
              <a:rPr kumimoji="0" lang="ru-RU" altLang="ru-RU" sz="2000" b="0" i="0" u="none" strike="noStrike" cap="none" normalizeH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можна</a:t>
            </a:r>
            <a:r>
              <a:rPr kumimoji="0" lang="ru-RU" altLang="ru-RU" sz="2000" b="0" i="0" u="none" strike="noStrike" cap="none" normalizeH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на </a:t>
            </a:r>
            <a:r>
              <a:rPr kumimoji="0" lang="uk-UA" altLang="ru-RU" sz="2000" b="0" i="0" u="none" strike="noStrike" cap="none" normalizeH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сайті:</a:t>
            </a:r>
            <a:endParaRPr kumimoji="0" lang="uk-UA" altLang="ru-RU" sz="20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ru-RU" sz="2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http://html5test.com/</a:t>
            </a:r>
            <a:endParaRPr lang="uk-UA" altLang="ru-RU" sz="20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Rectangle 3"/>
          <p:cNvSpPr>
            <a:spLocks noChangeArrowheads="1"/>
          </p:cNvSpPr>
          <p:nvPr/>
        </p:nvSpPr>
        <p:spPr bwMode="auto">
          <a:xfrm>
            <a:off x="107544" y="908720"/>
            <a:ext cx="8999944" cy="530915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ru-RU" sz="19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ru-RU" altLang="ru-RU" sz="19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ru-RU" altLang="ru-RU" sz="19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Деякі</a:t>
            </a:r>
            <a:r>
              <a:rPr lang="ru-RU" altLang="ru-RU" sz="19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altLang="ru-RU" sz="19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можливості </a:t>
            </a:r>
            <a:r>
              <a:rPr lang="en-US" altLang="ru-RU" sz="19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HTML5 </a:t>
            </a:r>
            <a:r>
              <a:rPr lang="uk-UA" altLang="ru-RU" sz="19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 працюють навіть в останніх версіях браузерів.</a:t>
            </a:r>
          </a:p>
        </p:txBody>
      </p:sp>
      <p:sp>
        <p:nvSpPr>
          <p:cNvPr id="22" name="Прямоугольник 21"/>
          <p:cNvSpPr/>
          <p:nvPr/>
        </p:nvSpPr>
        <p:spPr>
          <a:xfrm>
            <a:off x="323528" y="1433685"/>
            <a:ext cx="3355406" cy="5078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ru-RU" b="1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&lt;input type="date" … /&gt;</a:t>
            </a:r>
            <a:endParaRPr lang="uk-UA" altLang="ru-RU" b="1" dirty="0">
              <a:solidFill>
                <a:srgbClr val="00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26" name="Rectangle 3"/>
          <p:cNvSpPr>
            <a:spLocks noChangeArrowheads="1"/>
          </p:cNvSpPr>
          <p:nvPr/>
        </p:nvSpPr>
        <p:spPr bwMode="auto">
          <a:xfrm>
            <a:off x="1205184" y="2729379"/>
            <a:ext cx="2001133" cy="553998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ru-RU" sz="20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Google Chrome</a:t>
            </a:r>
            <a:endParaRPr lang="uk-UA" altLang="ru-RU" sz="2000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Rectangle 3"/>
          <p:cNvSpPr>
            <a:spLocks noChangeArrowheads="1"/>
          </p:cNvSpPr>
          <p:nvPr/>
        </p:nvSpPr>
        <p:spPr bwMode="auto">
          <a:xfrm>
            <a:off x="5724128" y="2772338"/>
            <a:ext cx="998863" cy="553998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ru-RU" sz="20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Opera</a:t>
            </a:r>
            <a:endParaRPr lang="uk-UA" altLang="ru-RU" sz="2000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Rectangle 3"/>
          <p:cNvSpPr>
            <a:spLocks noChangeArrowheads="1"/>
          </p:cNvSpPr>
          <p:nvPr/>
        </p:nvSpPr>
        <p:spPr bwMode="auto">
          <a:xfrm>
            <a:off x="1188114" y="4451903"/>
            <a:ext cx="2016184" cy="496996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ru-RU" sz="20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Mozilla Firefox</a:t>
            </a:r>
            <a:endParaRPr lang="uk-UA" altLang="ru-RU" sz="2000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Rectangle 3"/>
          <p:cNvSpPr>
            <a:spLocks noChangeArrowheads="1"/>
          </p:cNvSpPr>
          <p:nvPr/>
        </p:nvSpPr>
        <p:spPr bwMode="auto">
          <a:xfrm>
            <a:off x="5321494" y="4522863"/>
            <a:ext cx="2016184" cy="496996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ru-RU" sz="20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Microsoft Edge</a:t>
            </a:r>
            <a:endParaRPr lang="uk-UA" altLang="ru-RU" sz="2000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9592" y="2193115"/>
            <a:ext cx="2612318" cy="58433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76056" y="2240658"/>
            <a:ext cx="2507060" cy="521603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76056" y="3938060"/>
            <a:ext cx="2548832" cy="533877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90283" y="3944438"/>
            <a:ext cx="2611846" cy="515496"/>
          </a:xfrm>
          <a:prstGeom prst="rect">
            <a:avLst/>
          </a:prstGeom>
        </p:spPr>
      </p:pic>
      <p:sp>
        <p:nvSpPr>
          <p:cNvPr id="31" name="TextBox 30"/>
          <p:cNvSpPr txBox="1"/>
          <p:nvPr/>
        </p:nvSpPr>
        <p:spPr>
          <a:xfrm>
            <a:off x="739172" y="5323765"/>
            <a:ext cx="291406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800" b="1" dirty="0">
                <a:solidFill>
                  <a:srgbClr val="FF0000"/>
                </a:solidFill>
              </a:rPr>
              <a:t>Не підтримується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32" name="Овал 31"/>
          <p:cNvSpPr/>
          <p:nvPr/>
        </p:nvSpPr>
        <p:spPr>
          <a:xfrm>
            <a:off x="489066" y="3271374"/>
            <a:ext cx="3528392" cy="2046880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36582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31" grpId="0"/>
      <p:bldP spid="3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373852" y="879311"/>
            <a:ext cx="84969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C00000"/>
                </a:solidFill>
              </a:rPr>
              <a:t>3</a:t>
            </a:r>
            <a:r>
              <a:rPr lang="ru-RU" sz="3200" b="1" dirty="0">
                <a:solidFill>
                  <a:srgbClr val="C00000"/>
                </a:solidFill>
              </a:rPr>
              <a:t>. </a:t>
            </a:r>
            <a:r>
              <a:rPr lang="uk-UA" sz="3200" b="1" dirty="0">
                <a:solidFill>
                  <a:srgbClr val="C00000"/>
                </a:solidFill>
              </a:rPr>
              <a:t>Особливості синтаксису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66428" y="1673496"/>
            <a:ext cx="8111791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070C0"/>
                </a:solidFill>
              </a:rPr>
              <a:t>HTML</a:t>
            </a:r>
            <a:r>
              <a:rPr lang="uk-UA" sz="3200" b="1" dirty="0">
                <a:solidFill>
                  <a:srgbClr val="0070C0"/>
                </a:solidFill>
              </a:rPr>
              <a:t>4.01</a:t>
            </a:r>
            <a:r>
              <a:rPr lang="en-US" sz="3200" b="1" dirty="0">
                <a:solidFill>
                  <a:srgbClr val="0070C0"/>
                </a:solidFill>
              </a:rPr>
              <a:t> </a:t>
            </a:r>
            <a:r>
              <a:rPr lang="uk-UA" sz="3200" b="1" dirty="0">
                <a:solidFill>
                  <a:srgbClr val="0070C0"/>
                </a:solidFill>
              </a:rPr>
              <a:t>/</a:t>
            </a:r>
            <a:r>
              <a:rPr lang="en-US" sz="3200" b="1" dirty="0">
                <a:solidFill>
                  <a:srgbClr val="0070C0"/>
                </a:solidFill>
              </a:rPr>
              <a:t> XHTML 1.0 </a:t>
            </a:r>
            <a:r>
              <a:rPr lang="ru-RU" sz="3200" dirty="0" err="1"/>
              <a:t>передбачав</a:t>
            </a:r>
            <a:r>
              <a:rPr lang="ru-RU" sz="3200" dirty="0"/>
              <a:t> 3</a:t>
            </a:r>
            <a:r>
              <a:rPr lang="en-US" sz="3200" dirty="0"/>
              <a:t> </a:t>
            </a:r>
            <a:r>
              <a:rPr lang="ru-RU" sz="3200" dirty="0" err="1"/>
              <a:t>типи</a:t>
            </a:r>
            <a:r>
              <a:rPr lang="ru-RU" sz="3200" dirty="0"/>
              <a:t> до</a:t>
            </a:r>
            <a:r>
              <a:rPr lang="uk-UA" sz="3200" dirty="0" err="1"/>
              <a:t>куменів</a:t>
            </a:r>
            <a:r>
              <a:rPr lang="uk-UA" sz="3200" dirty="0"/>
              <a:t> (</a:t>
            </a:r>
            <a:r>
              <a:rPr lang="ru-RU" sz="3200" dirty="0" err="1"/>
              <a:t>форми</a:t>
            </a:r>
            <a:r>
              <a:rPr lang="ru-RU" sz="3200" dirty="0"/>
              <a:t> синтаксису)</a:t>
            </a:r>
            <a:r>
              <a:rPr lang="en-US" sz="3200" dirty="0"/>
              <a:t>:</a:t>
            </a:r>
            <a:endParaRPr lang="ru-RU" sz="32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b="1" dirty="0"/>
              <a:t>Strict</a:t>
            </a:r>
            <a:r>
              <a:rPr lang="en-US" sz="3200" dirty="0"/>
              <a:t> (</a:t>
            </a:r>
            <a:r>
              <a:rPr lang="ru-RU" sz="3200" dirty="0"/>
              <a:t>строгий);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b="1" dirty="0"/>
              <a:t>Transitional</a:t>
            </a:r>
            <a:r>
              <a:rPr lang="en-US" sz="3200" dirty="0"/>
              <a:t> (</a:t>
            </a:r>
            <a:r>
              <a:rPr lang="ru-RU" sz="3200" dirty="0" err="1"/>
              <a:t>перех</a:t>
            </a:r>
            <a:r>
              <a:rPr lang="uk-UA" sz="3200" dirty="0" err="1"/>
              <a:t>ідний</a:t>
            </a:r>
            <a:r>
              <a:rPr lang="uk-UA" sz="3200" dirty="0"/>
              <a:t>);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b="1" dirty="0"/>
              <a:t>Frameset</a:t>
            </a:r>
            <a:r>
              <a:rPr lang="en-US" sz="3200" dirty="0"/>
              <a:t> (</a:t>
            </a:r>
            <a:r>
              <a:rPr lang="uk-UA" sz="3200" dirty="0"/>
              <a:t>документ з фреймами).</a:t>
            </a:r>
            <a:endParaRPr lang="ru-RU" sz="3200" dirty="0"/>
          </a:p>
        </p:txBody>
      </p:sp>
      <p:sp>
        <p:nvSpPr>
          <p:cNvPr id="8" name="TextBox 7"/>
          <p:cNvSpPr txBox="1"/>
          <p:nvPr/>
        </p:nvSpPr>
        <p:spPr>
          <a:xfrm>
            <a:off x="566428" y="4372359"/>
            <a:ext cx="811179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070C0"/>
                </a:solidFill>
              </a:rPr>
              <a:t>HTML5 </a:t>
            </a:r>
            <a:r>
              <a:rPr lang="ru-RU" sz="3200" dirty="0" err="1"/>
              <a:t>існує</a:t>
            </a:r>
            <a:r>
              <a:rPr lang="ru-RU" sz="3200" dirty="0"/>
              <a:t> </a:t>
            </a:r>
            <a:r>
              <a:rPr lang="ru-RU" sz="3200" dirty="0" err="1"/>
              <a:t>лише</a:t>
            </a:r>
            <a:r>
              <a:rPr lang="ru-RU" sz="3200" dirty="0"/>
              <a:t> в </a:t>
            </a:r>
            <a:r>
              <a:rPr lang="ru-RU" sz="3200" dirty="0" err="1"/>
              <a:t>одній</a:t>
            </a:r>
            <a:r>
              <a:rPr lang="ru-RU" sz="3200" dirty="0"/>
              <a:t> </a:t>
            </a:r>
            <a:r>
              <a:rPr lang="ru-RU" sz="3200" dirty="0" err="1"/>
              <a:t>формі</a:t>
            </a:r>
            <a:r>
              <a:rPr lang="ru-RU" sz="3200" dirty="0"/>
              <a:t> </a:t>
            </a:r>
            <a:r>
              <a:rPr lang="en-US" sz="3200" b="1" dirty="0"/>
              <a:t>Strict</a:t>
            </a:r>
            <a:r>
              <a:rPr lang="en-US" sz="3200" dirty="0"/>
              <a:t>:</a:t>
            </a:r>
          </a:p>
          <a:p>
            <a:r>
              <a:rPr lang="en-US" sz="3200" b="1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&lt;!DOCTYPE html&gt;</a:t>
            </a:r>
            <a:endParaRPr lang="ru-RU" sz="32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42465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453165" y="791300"/>
            <a:ext cx="811179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070C0"/>
                </a:solidFill>
              </a:rPr>
              <a:t>HTML5 </a:t>
            </a:r>
            <a:r>
              <a:rPr lang="uk-UA" sz="3200" dirty="0"/>
              <a:t>може використовуватися у формі: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/>
              <a:t>HTML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/>
              <a:t>XHTML</a:t>
            </a:r>
            <a:endParaRPr lang="uk-UA" sz="3200" dirty="0"/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455848" y="2402069"/>
            <a:ext cx="9162077" cy="41549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uk-UA" altLang="ru-RU" sz="2400" b="1" dirty="0">
                <a:solidFill>
                  <a:schemeClr val="accent1">
                    <a:lumMod val="75000"/>
                  </a:schemeClr>
                </a:solidFill>
                <a:latin typeface="Verdana" panose="020B0604030504040204" pitchFamily="34" charset="0"/>
              </a:rPr>
              <a:t>Форма </a:t>
            </a:r>
            <a:r>
              <a:rPr lang="en-US" altLang="ru-RU" sz="2400" b="1" dirty="0">
                <a:solidFill>
                  <a:schemeClr val="accent1">
                    <a:lumMod val="75000"/>
                  </a:schemeClr>
                </a:solidFill>
                <a:latin typeface="Verdana" panose="020B0604030504040204" pitchFamily="34" charset="0"/>
              </a:rPr>
              <a:t>XHTML:</a:t>
            </a:r>
            <a:endParaRPr kumimoji="0" lang="en-US" altLang="ru-RU" sz="2400" b="0" i="0" u="none" strike="noStrike" cap="none" normalizeH="0" baseline="0" dirty="0">
              <a:ln>
                <a:noFill/>
              </a:ln>
              <a:solidFill>
                <a:srgbClr val="888888"/>
              </a:solidFill>
              <a:effectLst/>
              <a:latin typeface="Verdana" panose="020B060403050404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400" b="0" i="0" u="none" strike="noStrike" cap="none" normalizeH="0" baseline="0" dirty="0">
                <a:ln>
                  <a:noFill/>
                </a:ln>
                <a:effectLst/>
                <a:latin typeface="Verdana" panose="020B0604030504040204" pitchFamily="34" charset="0"/>
              </a:rPr>
              <a:t>&lt;!DOCTYPE </a:t>
            </a:r>
            <a:r>
              <a:rPr kumimoji="0" lang="ru-RU" altLang="ru-RU" sz="2400" b="0" i="0" u="none" strike="noStrike" cap="none" normalizeH="0" baseline="0" dirty="0" err="1">
                <a:ln>
                  <a:noFill/>
                </a:ln>
                <a:effectLst/>
                <a:latin typeface="Verdana" panose="020B0604030504040204" pitchFamily="34" charset="0"/>
              </a:rPr>
              <a:t>html</a:t>
            </a:r>
            <a:r>
              <a:rPr kumimoji="0" lang="ru-RU" altLang="ru-RU" sz="2400" b="0" i="0" u="none" strike="noStrike" cap="none" normalizeH="0" baseline="0" dirty="0">
                <a:ln>
                  <a:noFill/>
                </a:ln>
                <a:effectLst/>
                <a:latin typeface="Verdana" panose="020B0604030504040204" pitchFamily="34" charset="0"/>
              </a:rPr>
              <a:t>&gt;</a:t>
            </a:r>
            <a:endParaRPr kumimoji="0" lang="ru-RU" altLang="ru-RU" sz="2400" b="0" i="0" u="none" strike="noStrike" cap="none" normalizeH="0" baseline="0" dirty="0">
              <a:ln>
                <a:noFill/>
              </a:ln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&lt;</a:t>
            </a:r>
            <a:r>
              <a:rPr kumimoji="0" lang="ru-RU" altLang="ru-RU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html</a:t>
            </a:r>
            <a:r>
              <a:rPr kumimoji="0" lang="ru-RU" altLang="ru-RU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 </a:t>
            </a:r>
            <a:r>
              <a:rPr kumimoji="0" lang="ru-RU" altLang="ru-RU" sz="2400" b="0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Verdana" panose="020B0604030504040204" pitchFamily="34" charset="0"/>
              </a:rPr>
              <a:t>xmlns</a:t>
            </a:r>
            <a:r>
              <a:rPr kumimoji="0" lang="ru-RU" altLang="ru-RU" sz="24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Verdana" panose="020B0604030504040204" pitchFamily="34" charset="0"/>
              </a:rPr>
              <a:t>="http://www.w3.org/1999/xhtml"</a:t>
            </a:r>
            <a:r>
              <a:rPr kumimoji="0" lang="ru-RU" altLang="ru-RU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&gt;</a:t>
            </a:r>
            <a:endParaRPr kumimoji="0" lang="ru-RU" altLang="ru-RU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lvl="1"/>
            <a:r>
              <a:rPr kumimoji="0" lang="ru-RU" altLang="ru-RU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&lt;</a:t>
            </a:r>
            <a:r>
              <a:rPr kumimoji="0" lang="ru-RU" altLang="ru-RU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head</a:t>
            </a:r>
            <a:r>
              <a:rPr kumimoji="0" lang="ru-RU" altLang="ru-RU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&gt;</a:t>
            </a:r>
            <a:endParaRPr kumimoji="0" lang="ru-RU" altLang="ru-RU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lvl="1"/>
            <a:r>
              <a:rPr kumimoji="0" lang="en-US" altLang="ru-RU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   </a:t>
            </a:r>
            <a:r>
              <a:rPr kumimoji="0" lang="ru-RU" altLang="ru-RU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&lt;</a:t>
            </a:r>
            <a:r>
              <a:rPr kumimoji="0" lang="ru-RU" altLang="ru-RU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title</a:t>
            </a:r>
            <a:r>
              <a:rPr kumimoji="0" lang="ru-RU" altLang="ru-RU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&gt;&lt;/</a:t>
            </a:r>
            <a:r>
              <a:rPr kumimoji="0" lang="ru-RU" altLang="ru-RU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title</a:t>
            </a:r>
            <a:r>
              <a:rPr kumimoji="0" lang="ru-RU" altLang="ru-RU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&gt;</a:t>
            </a:r>
            <a:endParaRPr kumimoji="0" lang="ru-RU" altLang="ru-RU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lvl="1"/>
            <a:r>
              <a:rPr kumimoji="0" lang="en-US" altLang="ru-RU" sz="2400" b="0" i="0" u="none" strike="noStrike" cap="none" normalizeH="0" baseline="0" dirty="0">
                <a:ln>
                  <a:noFill/>
                </a:ln>
                <a:effectLst/>
                <a:latin typeface="Verdana" panose="020B0604030504040204" pitchFamily="34" charset="0"/>
              </a:rPr>
              <a:t>   </a:t>
            </a:r>
            <a:r>
              <a:rPr kumimoji="0" lang="ru-RU" altLang="ru-RU" sz="2400" b="0" i="0" u="none" strike="noStrike" cap="none" normalizeH="0" baseline="0" dirty="0">
                <a:ln>
                  <a:noFill/>
                </a:ln>
                <a:effectLst/>
                <a:latin typeface="Verdana" panose="020B0604030504040204" pitchFamily="34" charset="0"/>
              </a:rPr>
              <a:t>&lt;</a:t>
            </a:r>
            <a:r>
              <a:rPr kumimoji="0" lang="ru-RU" altLang="ru-RU" sz="2400" b="0" i="0" u="none" strike="noStrike" cap="none" normalizeH="0" baseline="0" dirty="0" err="1">
                <a:ln>
                  <a:noFill/>
                </a:ln>
                <a:effectLst/>
                <a:latin typeface="Verdana" panose="020B0604030504040204" pitchFamily="34" charset="0"/>
              </a:rPr>
              <a:t>meta</a:t>
            </a:r>
            <a:r>
              <a:rPr kumimoji="0" lang="ru-RU" altLang="ru-RU" sz="2400" b="0" i="0" u="none" strike="noStrike" cap="none" normalizeH="0" baseline="0" dirty="0">
                <a:ln>
                  <a:noFill/>
                </a:ln>
                <a:effectLst/>
                <a:latin typeface="Verdana" panose="020B0604030504040204" pitchFamily="34" charset="0"/>
              </a:rPr>
              <a:t> </a:t>
            </a:r>
            <a:r>
              <a:rPr kumimoji="0" lang="ru-RU" altLang="ru-RU" sz="2400" b="0" i="0" u="none" strike="noStrike" cap="none" normalizeH="0" baseline="0" dirty="0" err="1">
                <a:ln>
                  <a:noFill/>
                </a:ln>
                <a:effectLst/>
                <a:latin typeface="Verdana" panose="020B0604030504040204" pitchFamily="34" charset="0"/>
              </a:rPr>
              <a:t>charset</a:t>
            </a:r>
            <a:r>
              <a:rPr kumimoji="0" lang="ru-RU" altLang="ru-RU" sz="2400" b="0" i="0" u="none" strike="noStrike" cap="none" normalizeH="0" baseline="0" dirty="0">
                <a:ln>
                  <a:noFill/>
                </a:ln>
                <a:effectLst/>
                <a:latin typeface="Verdana" panose="020B0604030504040204" pitchFamily="34" charset="0"/>
              </a:rPr>
              <a:t>="UTF-8" </a:t>
            </a:r>
            <a:r>
              <a:rPr kumimoji="0" lang="ru-RU" altLang="ru-RU" sz="24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Verdana" panose="020B0604030504040204" pitchFamily="34" charset="0"/>
              </a:rPr>
              <a:t>/</a:t>
            </a:r>
            <a:r>
              <a:rPr kumimoji="0" lang="ru-RU" altLang="ru-RU" sz="2400" b="0" i="0" u="none" strike="noStrike" cap="none" normalizeH="0" baseline="0" dirty="0">
                <a:ln>
                  <a:noFill/>
                </a:ln>
                <a:effectLst/>
                <a:latin typeface="Verdana" panose="020B0604030504040204" pitchFamily="34" charset="0"/>
              </a:rPr>
              <a:t>&gt;</a:t>
            </a:r>
            <a:endParaRPr kumimoji="0" lang="ru-RU" altLang="ru-RU" sz="2400" b="0" i="0" u="none" strike="noStrike" cap="none" normalizeH="0" baseline="0" dirty="0">
              <a:ln>
                <a:noFill/>
              </a:ln>
              <a:effectLst/>
            </a:endParaRPr>
          </a:p>
          <a:p>
            <a:pPr lvl="1"/>
            <a:r>
              <a:rPr kumimoji="0" lang="ru-RU" altLang="ru-RU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&lt;/</a:t>
            </a:r>
            <a:r>
              <a:rPr kumimoji="0" lang="ru-RU" altLang="ru-RU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head</a:t>
            </a:r>
            <a:r>
              <a:rPr kumimoji="0" lang="ru-RU" altLang="ru-RU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&gt;</a:t>
            </a:r>
            <a:endParaRPr kumimoji="0" lang="ru-RU" altLang="ru-RU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lvl="1"/>
            <a:r>
              <a:rPr kumimoji="0" lang="ru-RU" altLang="ru-RU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&lt;</a:t>
            </a:r>
            <a:r>
              <a:rPr kumimoji="0" lang="ru-RU" altLang="ru-RU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body</a:t>
            </a:r>
            <a:r>
              <a:rPr kumimoji="0" lang="ru-RU" altLang="ru-RU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&gt;</a:t>
            </a:r>
            <a:endParaRPr kumimoji="0" lang="ru-RU" altLang="ru-RU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lvl="1"/>
            <a:r>
              <a:rPr kumimoji="0" lang="ru-RU" altLang="ru-RU" sz="2400" b="0" i="0" u="none" strike="noStrike" cap="none" normalizeH="0" baseline="0" dirty="0">
                <a:ln>
                  <a:noFill/>
                </a:ln>
                <a:solidFill>
                  <a:srgbClr val="888888"/>
                </a:solidFill>
                <a:effectLst/>
                <a:latin typeface="Verdana" panose="020B0604030504040204" pitchFamily="34" charset="0"/>
              </a:rPr>
              <a:t>    …</a:t>
            </a:r>
            <a:endParaRPr kumimoji="0" lang="ru-RU" altLang="ru-RU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lvl="1"/>
            <a:r>
              <a:rPr kumimoji="0" lang="ru-RU" altLang="ru-RU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&lt;/</a:t>
            </a:r>
            <a:r>
              <a:rPr kumimoji="0" lang="ru-RU" altLang="ru-RU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body</a:t>
            </a:r>
            <a:r>
              <a:rPr kumimoji="0" lang="ru-RU" altLang="ru-RU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&gt;</a:t>
            </a:r>
            <a:endParaRPr kumimoji="0" lang="ru-RU" altLang="ru-RU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&lt;/</a:t>
            </a:r>
            <a:r>
              <a:rPr kumimoji="0" lang="ru-RU" altLang="ru-RU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html</a:t>
            </a:r>
            <a:r>
              <a:rPr kumimoji="0" lang="ru-RU" altLang="ru-RU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&gt;</a:t>
            </a:r>
            <a:endParaRPr kumimoji="0" lang="ru-RU" altLang="ru-RU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9" name="Rectangle 1"/>
          <p:cNvSpPr>
            <a:spLocks noChangeArrowheads="1"/>
          </p:cNvSpPr>
          <p:nvPr/>
        </p:nvSpPr>
        <p:spPr bwMode="auto">
          <a:xfrm>
            <a:off x="450483" y="2402069"/>
            <a:ext cx="5616624" cy="41549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altLang="ru-RU" sz="2400" b="1" i="0" u="none" strike="noStrike" cap="none" normalizeH="0" baseline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Verdana" panose="020B0604030504040204" pitchFamily="34" charset="0"/>
              </a:rPr>
              <a:t>Форма </a:t>
            </a:r>
            <a:r>
              <a:rPr kumimoji="0" lang="en-US" altLang="ru-RU" sz="2400" b="1" i="0" u="none" strike="noStrike" cap="none" normalizeH="0" baseline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Verdana" panose="020B0604030504040204" pitchFamily="34" charset="0"/>
              </a:rPr>
              <a:t>HTML:</a:t>
            </a:r>
            <a:endParaRPr kumimoji="0" lang="ru-RU" altLang="ru-RU" sz="2400" b="1" i="0" u="none" strike="noStrike" cap="none" normalizeH="0" baseline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latin typeface="Verdana" panose="020B060403050404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400" b="0" i="0" u="none" strike="noStrike" cap="none" normalizeH="0" baseline="0" dirty="0">
                <a:ln>
                  <a:noFill/>
                </a:ln>
                <a:effectLst/>
                <a:latin typeface="Verdana" panose="020B0604030504040204" pitchFamily="34" charset="0"/>
              </a:rPr>
              <a:t>&lt;!DOCTYPE </a:t>
            </a:r>
            <a:r>
              <a:rPr kumimoji="0" lang="ru-RU" altLang="ru-RU" sz="2400" b="0" i="0" u="none" strike="noStrike" cap="none" normalizeH="0" baseline="0" dirty="0" err="1">
                <a:ln>
                  <a:noFill/>
                </a:ln>
                <a:effectLst/>
                <a:latin typeface="Verdana" panose="020B0604030504040204" pitchFamily="34" charset="0"/>
              </a:rPr>
              <a:t>html</a:t>
            </a:r>
            <a:r>
              <a:rPr kumimoji="0" lang="ru-RU" altLang="ru-RU" sz="2400" b="0" i="0" u="none" strike="noStrike" cap="none" normalizeH="0" baseline="0" dirty="0">
                <a:ln>
                  <a:noFill/>
                </a:ln>
                <a:effectLst/>
                <a:latin typeface="Verdana" panose="020B0604030504040204" pitchFamily="34" charset="0"/>
              </a:rPr>
              <a:t>&gt;</a:t>
            </a:r>
            <a:endParaRPr kumimoji="0" lang="ru-RU" altLang="ru-RU" sz="2400" b="0" i="0" u="none" strike="noStrike" cap="none" normalizeH="0" baseline="0" dirty="0">
              <a:ln>
                <a:noFill/>
              </a:ln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400" b="0" i="0" u="none" strike="noStrike" cap="none" normalizeH="0" baseline="0" dirty="0">
                <a:ln>
                  <a:noFill/>
                </a:ln>
                <a:effectLst/>
                <a:latin typeface="Verdana" panose="020B0604030504040204" pitchFamily="34" charset="0"/>
              </a:rPr>
              <a:t>&lt;</a:t>
            </a:r>
            <a:r>
              <a:rPr kumimoji="0" lang="ru-RU" altLang="ru-RU" sz="2400" b="0" i="0" u="none" strike="noStrike" cap="none" normalizeH="0" baseline="0" dirty="0" err="1">
                <a:ln>
                  <a:noFill/>
                </a:ln>
                <a:effectLst/>
                <a:latin typeface="Verdana" panose="020B0604030504040204" pitchFamily="34" charset="0"/>
              </a:rPr>
              <a:t>html</a:t>
            </a:r>
            <a:r>
              <a:rPr kumimoji="0" lang="ru-RU" altLang="ru-RU" sz="2400" b="0" i="0" u="none" strike="noStrike" cap="none" normalizeH="0" baseline="0" dirty="0">
                <a:ln>
                  <a:noFill/>
                </a:ln>
                <a:effectLst/>
                <a:latin typeface="Verdana" panose="020B0604030504040204" pitchFamily="34" charset="0"/>
              </a:rPr>
              <a:t>&gt;</a:t>
            </a:r>
            <a:endParaRPr kumimoji="0" lang="ru-RU" altLang="ru-RU" sz="2400" b="0" i="0" u="none" strike="noStrike" cap="none" normalizeH="0" baseline="0" dirty="0">
              <a:ln>
                <a:noFill/>
              </a:ln>
              <a:effectLst/>
            </a:endParaRPr>
          </a:p>
          <a:p>
            <a:pPr lvl="1"/>
            <a:r>
              <a:rPr kumimoji="0" lang="ru-RU" altLang="ru-RU" sz="2400" b="0" i="0" u="none" strike="noStrike" cap="none" normalizeH="0" baseline="0" dirty="0">
                <a:ln>
                  <a:noFill/>
                </a:ln>
                <a:effectLst/>
                <a:latin typeface="Verdana" panose="020B0604030504040204" pitchFamily="34" charset="0"/>
              </a:rPr>
              <a:t>&lt;</a:t>
            </a:r>
            <a:r>
              <a:rPr kumimoji="0" lang="ru-RU" altLang="ru-RU" sz="2400" b="0" i="0" u="none" strike="noStrike" cap="none" normalizeH="0" baseline="0" dirty="0" err="1">
                <a:ln>
                  <a:noFill/>
                </a:ln>
                <a:effectLst/>
                <a:latin typeface="Verdana" panose="020B0604030504040204" pitchFamily="34" charset="0"/>
              </a:rPr>
              <a:t>head</a:t>
            </a:r>
            <a:r>
              <a:rPr kumimoji="0" lang="ru-RU" altLang="ru-RU" sz="2400" b="0" i="0" u="none" strike="noStrike" cap="none" normalizeH="0" baseline="0" dirty="0">
                <a:ln>
                  <a:noFill/>
                </a:ln>
                <a:effectLst/>
                <a:latin typeface="Verdana" panose="020B0604030504040204" pitchFamily="34" charset="0"/>
              </a:rPr>
              <a:t>&gt;</a:t>
            </a:r>
            <a:endParaRPr kumimoji="0" lang="ru-RU" altLang="ru-RU" sz="2400" b="0" i="0" u="none" strike="noStrike" cap="none" normalizeH="0" baseline="0" dirty="0">
              <a:ln>
                <a:noFill/>
              </a:ln>
              <a:effectLst/>
            </a:endParaRPr>
          </a:p>
          <a:p>
            <a:pPr lvl="1"/>
            <a:r>
              <a:rPr kumimoji="0" lang="en-US" altLang="ru-RU" sz="2400" b="0" i="0" u="none" strike="noStrike" cap="none" normalizeH="0" baseline="0" dirty="0">
                <a:ln>
                  <a:noFill/>
                </a:ln>
                <a:effectLst/>
                <a:latin typeface="Verdana" panose="020B0604030504040204" pitchFamily="34" charset="0"/>
              </a:rPr>
              <a:t>   </a:t>
            </a:r>
            <a:r>
              <a:rPr kumimoji="0" lang="ru-RU" altLang="ru-RU" sz="2400" b="0" i="0" u="none" strike="noStrike" cap="none" normalizeH="0" baseline="0" dirty="0">
                <a:ln>
                  <a:noFill/>
                </a:ln>
                <a:effectLst/>
                <a:latin typeface="Verdana" panose="020B0604030504040204" pitchFamily="34" charset="0"/>
              </a:rPr>
              <a:t>&lt;</a:t>
            </a:r>
            <a:r>
              <a:rPr kumimoji="0" lang="ru-RU" altLang="ru-RU" sz="2400" b="0" i="0" u="none" strike="noStrike" cap="none" normalizeH="0" baseline="0" dirty="0" err="1">
                <a:ln>
                  <a:noFill/>
                </a:ln>
                <a:effectLst/>
                <a:latin typeface="Verdana" panose="020B0604030504040204" pitchFamily="34" charset="0"/>
              </a:rPr>
              <a:t>title</a:t>
            </a:r>
            <a:r>
              <a:rPr kumimoji="0" lang="ru-RU" altLang="ru-RU" sz="2400" b="0" i="0" u="none" strike="noStrike" cap="none" normalizeH="0" baseline="0" dirty="0">
                <a:ln>
                  <a:noFill/>
                </a:ln>
                <a:effectLst/>
                <a:latin typeface="Verdana" panose="020B0604030504040204" pitchFamily="34" charset="0"/>
              </a:rPr>
              <a:t>&gt;&lt;/</a:t>
            </a:r>
            <a:r>
              <a:rPr kumimoji="0" lang="ru-RU" altLang="ru-RU" sz="2400" b="0" i="0" u="none" strike="noStrike" cap="none" normalizeH="0" baseline="0" dirty="0" err="1">
                <a:ln>
                  <a:noFill/>
                </a:ln>
                <a:effectLst/>
                <a:latin typeface="Verdana" panose="020B0604030504040204" pitchFamily="34" charset="0"/>
              </a:rPr>
              <a:t>title</a:t>
            </a:r>
            <a:r>
              <a:rPr kumimoji="0" lang="ru-RU" altLang="ru-RU" sz="2400" b="0" i="0" u="none" strike="noStrike" cap="none" normalizeH="0" baseline="0" dirty="0">
                <a:ln>
                  <a:noFill/>
                </a:ln>
                <a:effectLst/>
                <a:latin typeface="Verdana" panose="020B0604030504040204" pitchFamily="34" charset="0"/>
              </a:rPr>
              <a:t>&gt;</a:t>
            </a:r>
            <a:endParaRPr kumimoji="0" lang="ru-RU" altLang="ru-RU" sz="2400" b="0" i="0" u="none" strike="noStrike" cap="none" normalizeH="0" baseline="0" dirty="0">
              <a:ln>
                <a:noFill/>
              </a:ln>
              <a:effectLst/>
            </a:endParaRPr>
          </a:p>
          <a:p>
            <a:pPr lvl="1"/>
            <a:r>
              <a:rPr kumimoji="0" lang="en-US" altLang="ru-RU" sz="2400" b="0" i="0" u="none" strike="noStrike" cap="none" normalizeH="0" baseline="0" dirty="0">
                <a:ln>
                  <a:noFill/>
                </a:ln>
                <a:effectLst/>
                <a:latin typeface="Verdana" panose="020B0604030504040204" pitchFamily="34" charset="0"/>
              </a:rPr>
              <a:t>   </a:t>
            </a:r>
            <a:r>
              <a:rPr kumimoji="0" lang="ru-RU" altLang="ru-RU" sz="2400" b="0" i="0" u="none" strike="noStrike" cap="none" normalizeH="0" baseline="0" dirty="0">
                <a:ln>
                  <a:noFill/>
                </a:ln>
                <a:effectLst/>
                <a:latin typeface="Verdana" panose="020B0604030504040204" pitchFamily="34" charset="0"/>
              </a:rPr>
              <a:t>&lt;</a:t>
            </a:r>
            <a:r>
              <a:rPr kumimoji="0" lang="ru-RU" altLang="ru-RU" sz="2400" b="0" i="0" u="none" strike="noStrike" cap="none" normalizeH="0" baseline="0" dirty="0" err="1">
                <a:ln>
                  <a:noFill/>
                </a:ln>
                <a:effectLst/>
                <a:latin typeface="Verdana" panose="020B0604030504040204" pitchFamily="34" charset="0"/>
              </a:rPr>
              <a:t>meta</a:t>
            </a:r>
            <a:r>
              <a:rPr kumimoji="0" lang="ru-RU" altLang="ru-RU" sz="2400" b="0" i="0" u="none" strike="noStrike" cap="none" normalizeH="0" baseline="0" dirty="0">
                <a:ln>
                  <a:noFill/>
                </a:ln>
                <a:effectLst/>
                <a:latin typeface="Verdana" panose="020B0604030504040204" pitchFamily="34" charset="0"/>
              </a:rPr>
              <a:t> </a:t>
            </a:r>
            <a:r>
              <a:rPr kumimoji="0" lang="ru-RU" altLang="ru-RU" sz="2400" b="0" i="0" u="none" strike="noStrike" cap="none" normalizeH="0" baseline="0" dirty="0" err="1">
                <a:ln>
                  <a:noFill/>
                </a:ln>
                <a:effectLst/>
                <a:latin typeface="Verdana" panose="020B0604030504040204" pitchFamily="34" charset="0"/>
              </a:rPr>
              <a:t>charset</a:t>
            </a:r>
            <a:r>
              <a:rPr kumimoji="0" lang="ru-RU" altLang="ru-RU" sz="2400" b="0" i="0" u="none" strike="noStrike" cap="none" normalizeH="0" baseline="0" dirty="0">
                <a:ln>
                  <a:noFill/>
                </a:ln>
                <a:effectLst/>
                <a:latin typeface="Verdana" panose="020B0604030504040204" pitchFamily="34" charset="0"/>
              </a:rPr>
              <a:t>="UTF-8"&gt;</a:t>
            </a:r>
            <a:endParaRPr kumimoji="0" lang="ru-RU" altLang="ru-RU" sz="2400" b="0" i="0" u="none" strike="noStrike" cap="none" normalizeH="0" baseline="0" dirty="0">
              <a:ln>
                <a:noFill/>
              </a:ln>
              <a:effectLst/>
            </a:endParaRPr>
          </a:p>
          <a:p>
            <a:pPr lvl="1"/>
            <a:r>
              <a:rPr kumimoji="0" lang="ru-RU" altLang="ru-RU" sz="2400" b="0" i="0" u="none" strike="noStrike" cap="none" normalizeH="0" baseline="0" dirty="0">
                <a:ln>
                  <a:noFill/>
                </a:ln>
                <a:effectLst/>
                <a:latin typeface="Verdana" panose="020B0604030504040204" pitchFamily="34" charset="0"/>
              </a:rPr>
              <a:t>&lt;/</a:t>
            </a:r>
            <a:r>
              <a:rPr kumimoji="0" lang="ru-RU" altLang="ru-RU" sz="2400" b="0" i="0" u="none" strike="noStrike" cap="none" normalizeH="0" baseline="0" dirty="0" err="1">
                <a:ln>
                  <a:noFill/>
                </a:ln>
                <a:effectLst/>
                <a:latin typeface="Verdana" panose="020B0604030504040204" pitchFamily="34" charset="0"/>
              </a:rPr>
              <a:t>head</a:t>
            </a:r>
            <a:r>
              <a:rPr kumimoji="0" lang="ru-RU" altLang="ru-RU" sz="2400" b="0" i="0" u="none" strike="noStrike" cap="none" normalizeH="0" baseline="0" dirty="0">
                <a:ln>
                  <a:noFill/>
                </a:ln>
                <a:effectLst/>
                <a:latin typeface="Verdana" panose="020B0604030504040204" pitchFamily="34" charset="0"/>
              </a:rPr>
              <a:t>&gt;</a:t>
            </a:r>
            <a:endParaRPr kumimoji="0" lang="ru-RU" altLang="ru-RU" sz="2400" b="0" i="0" u="none" strike="noStrike" cap="none" normalizeH="0" baseline="0" dirty="0">
              <a:ln>
                <a:noFill/>
              </a:ln>
              <a:effectLst/>
            </a:endParaRPr>
          </a:p>
          <a:p>
            <a:pPr lvl="1"/>
            <a:r>
              <a:rPr kumimoji="0" lang="ru-RU" altLang="ru-RU" sz="2400" b="0" i="0" u="none" strike="noStrike" cap="none" normalizeH="0" baseline="0" dirty="0">
                <a:ln>
                  <a:noFill/>
                </a:ln>
                <a:effectLst/>
                <a:latin typeface="Verdana" panose="020B0604030504040204" pitchFamily="34" charset="0"/>
              </a:rPr>
              <a:t>&lt;</a:t>
            </a:r>
            <a:r>
              <a:rPr kumimoji="0" lang="ru-RU" altLang="ru-RU" sz="2400" b="0" i="0" u="none" strike="noStrike" cap="none" normalizeH="0" baseline="0" dirty="0" err="1">
                <a:ln>
                  <a:noFill/>
                </a:ln>
                <a:effectLst/>
                <a:latin typeface="Verdana" panose="020B0604030504040204" pitchFamily="34" charset="0"/>
              </a:rPr>
              <a:t>body</a:t>
            </a:r>
            <a:r>
              <a:rPr kumimoji="0" lang="ru-RU" altLang="ru-RU" sz="2400" b="0" i="0" u="none" strike="noStrike" cap="none" normalizeH="0" baseline="0" dirty="0">
                <a:ln>
                  <a:noFill/>
                </a:ln>
                <a:effectLst/>
                <a:latin typeface="Verdana" panose="020B0604030504040204" pitchFamily="34" charset="0"/>
              </a:rPr>
              <a:t>&gt;</a:t>
            </a:r>
            <a:endParaRPr kumimoji="0" lang="ru-RU" altLang="ru-RU" sz="2400" b="0" i="0" u="none" strike="noStrike" cap="none" normalizeH="0" baseline="0" dirty="0">
              <a:ln>
                <a:noFill/>
              </a:ln>
              <a:effectLst/>
            </a:endParaRPr>
          </a:p>
          <a:p>
            <a:pPr lvl="1"/>
            <a:r>
              <a:rPr kumimoji="0" lang="ru-RU" altLang="ru-RU" sz="2400" b="0" i="0" u="none" strike="noStrike" cap="none" normalizeH="0" baseline="0" dirty="0">
                <a:ln>
                  <a:noFill/>
                </a:ln>
                <a:effectLst/>
                <a:latin typeface="Verdana" panose="020B0604030504040204" pitchFamily="34" charset="0"/>
              </a:rPr>
              <a:t>    …</a:t>
            </a:r>
            <a:endParaRPr kumimoji="0" lang="ru-RU" altLang="ru-RU" sz="2400" b="0" i="0" u="none" strike="noStrike" cap="none" normalizeH="0" baseline="0" dirty="0">
              <a:ln>
                <a:noFill/>
              </a:ln>
              <a:effectLst/>
            </a:endParaRPr>
          </a:p>
          <a:p>
            <a:pPr lvl="1"/>
            <a:r>
              <a:rPr kumimoji="0" lang="ru-RU" altLang="ru-RU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&lt;/</a:t>
            </a:r>
            <a:r>
              <a:rPr kumimoji="0" lang="ru-RU" altLang="ru-RU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body</a:t>
            </a:r>
            <a:r>
              <a:rPr kumimoji="0" lang="ru-RU" altLang="ru-RU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&gt;</a:t>
            </a:r>
            <a:endParaRPr kumimoji="0" lang="ru-RU" altLang="ru-RU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&lt;/</a:t>
            </a:r>
            <a:r>
              <a:rPr kumimoji="0" lang="ru-RU" altLang="ru-RU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html</a:t>
            </a:r>
            <a:r>
              <a:rPr kumimoji="0" lang="ru-RU" altLang="ru-RU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&gt;</a:t>
            </a:r>
            <a:endParaRPr kumimoji="0" lang="ru-RU" altLang="ru-RU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6713278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9" grpId="0"/>
      <p:bldP spid="9" grpId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0"/>
            <a:ext cx="9144000" cy="107721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C00000"/>
                </a:solidFill>
              </a:rPr>
              <a:t>4</a:t>
            </a:r>
            <a:r>
              <a:rPr lang="ru-RU" sz="3200" b="1" dirty="0">
                <a:solidFill>
                  <a:srgbClr val="C00000"/>
                </a:solidFill>
              </a:rPr>
              <a:t>. </a:t>
            </a:r>
            <a:r>
              <a:rPr lang="uk-UA" sz="3200" b="1" dirty="0">
                <a:solidFill>
                  <a:srgbClr val="C00000"/>
                </a:solidFill>
              </a:rPr>
              <a:t>Структура стандарту </a:t>
            </a:r>
            <a:r>
              <a:rPr lang="en-US" sz="3200" b="1" dirty="0">
                <a:solidFill>
                  <a:srgbClr val="C00000"/>
                </a:solidFill>
              </a:rPr>
              <a:t>HTML5</a:t>
            </a:r>
          </a:p>
          <a:p>
            <a:pPr algn="ctr"/>
            <a:r>
              <a:rPr lang="uk-UA" sz="3200" b="1" dirty="0">
                <a:solidFill>
                  <a:srgbClr val="C00000"/>
                </a:solidFill>
              </a:rPr>
              <a:t> </a:t>
            </a:r>
          </a:p>
        </p:txBody>
      </p:sp>
      <p:pic>
        <p:nvPicPr>
          <p:cNvPr id="2050" name="Picture 2" descr="https://upload.wikimedia.org/wikipedia/commons/thumb/7/7f/HTML5_APIs_and_related_technologies_taxonomy_and_status.svg/2000px-HTML5_APIs_and_related_technologies_taxonomy_and_status.svg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559817"/>
            <a:ext cx="8784976" cy="60923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155554" y="5451870"/>
            <a:ext cx="5616624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altLang="ru-RU" sz="2400" b="1" dirty="0">
                <a:solidFill>
                  <a:srgbClr val="C00000"/>
                </a:solidFill>
                <a:latin typeface="Verdana" panose="020B0604030504040204" pitchFamily="34" charset="0"/>
              </a:rPr>
              <a:t>У ц</a:t>
            </a:r>
            <a:r>
              <a:rPr lang="uk-UA" altLang="ru-RU" sz="2400" b="1" dirty="0" err="1">
                <a:solidFill>
                  <a:srgbClr val="C00000"/>
                </a:solidFill>
                <a:latin typeface="Verdana" panose="020B0604030504040204" pitchFamily="34" charset="0"/>
              </a:rPr>
              <a:t>ій</a:t>
            </a:r>
            <a:r>
              <a:rPr lang="uk-UA" altLang="ru-RU" sz="2400" b="1" dirty="0">
                <a:solidFill>
                  <a:srgbClr val="C00000"/>
                </a:solidFill>
                <a:latin typeface="Verdana" panose="020B0604030504040204" pitchFamily="34" charset="0"/>
              </a:rPr>
              <a:t> презентації розглядається лише </a:t>
            </a:r>
            <a:endParaRPr lang="en-US" altLang="ru-RU" sz="2400" dirty="0">
              <a:solidFill>
                <a:srgbClr val="C00000"/>
              </a:solidFill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ru-RU" sz="2400" b="1" dirty="0">
                <a:solidFill>
                  <a:srgbClr val="C00000"/>
                </a:solidFill>
                <a:latin typeface="Verdana" panose="020B0604030504040204" pitchFamily="34" charset="0"/>
              </a:rPr>
              <a:t>HTML5 Markup</a:t>
            </a:r>
            <a:endParaRPr lang="uk-UA" altLang="ru-RU" sz="2400" b="1" dirty="0">
              <a:solidFill>
                <a:srgbClr val="C00000"/>
              </a:solidFill>
              <a:latin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1950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-27384"/>
            <a:ext cx="9144000" cy="107721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C00000"/>
                </a:solidFill>
              </a:rPr>
              <a:t>5</a:t>
            </a:r>
            <a:r>
              <a:rPr lang="ru-RU" sz="3200" b="1" dirty="0">
                <a:solidFill>
                  <a:srgbClr val="C00000"/>
                </a:solidFill>
              </a:rPr>
              <a:t>. Ч</a:t>
            </a:r>
            <a:r>
              <a:rPr lang="uk-UA" sz="3200" b="1" dirty="0" err="1">
                <a:solidFill>
                  <a:srgbClr val="C00000"/>
                </a:solidFill>
              </a:rPr>
              <a:t>истка</a:t>
            </a:r>
            <a:r>
              <a:rPr lang="uk-UA" sz="3200" b="1" dirty="0">
                <a:solidFill>
                  <a:srgbClr val="C00000"/>
                </a:solidFill>
              </a:rPr>
              <a:t> стандарту</a:t>
            </a:r>
            <a:endParaRPr lang="en-US" sz="3200" b="1" dirty="0">
              <a:solidFill>
                <a:srgbClr val="C00000"/>
              </a:solidFill>
            </a:endParaRPr>
          </a:p>
          <a:p>
            <a:pPr algn="ctr"/>
            <a:r>
              <a:rPr lang="uk-UA" sz="3200" b="1" dirty="0">
                <a:solidFill>
                  <a:srgbClr val="C00000"/>
                </a:solidFill>
              </a:rPr>
              <a:t>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79512" y="692696"/>
            <a:ext cx="8712968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/>
              <a:t>У </a:t>
            </a:r>
            <a:r>
              <a:rPr lang="en-US" sz="3200" b="1" dirty="0">
                <a:solidFill>
                  <a:schemeClr val="accent1">
                    <a:lumMod val="75000"/>
                  </a:schemeClr>
                </a:solidFill>
              </a:rPr>
              <a:t>HTML5</a:t>
            </a:r>
            <a:r>
              <a:rPr lang="en-US" sz="3200" b="1" dirty="0"/>
              <a:t> </a:t>
            </a:r>
            <a:r>
              <a:rPr lang="ru-RU" sz="3200" dirty="0" err="1"/>
              <a:t>видалено</a:t>
            </a:r>
            <a:r>
              <a:rPr lang="ru-RU" sz="3200" dirty="0"/>
              <a:t> </a:t>
            </a:r>
            <a:r>
              <a:rPr lang="ru-RU" sz="3200" dirty="0" err="1"/>
              <a:t>застар</a:t>
            </a:r>
            <a:r>
              <a:rPr lang="uk-UA" sz="3200" dirty="0" err="1"/>
              <a:t>ілі</a:t>
            </a:r>
            <a:r>
              <a:rPr lang="uk-UA" sz="3200" dirty="0"/>
              <a:t> теги: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/>
              <a:t>acronym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/>
              <a:t>applet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 err="1"/>
              <a:t>basefont</a:t>
            </a:r>
            <a:endParaRPr lang="en-US" sz="32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/>
              <a:t>big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/>
              <a:t>center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 err="1"/>
              <a:t>dir</a:t>
            </a:r>
            <a:endParaRPr lang="en-US" sz="32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/>
              <a:t>font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/>
              <a:t>frame</a:t>
            </a:r>
            <a:endParaRPr lang="ru-RU" sz="32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779912" y="1185138"/>
            <a:ext cx="4572000" cy="3046988"/>
          </a:xfrm>
          <a:prstGeom prst="rect">
            <a:avLst/>
          </a:prstGeom>
        </p:spPr>
        <p:txBody>
          <a:bodyPr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/>
              <a:t>frameset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 err="1"/>
              <a:t>isindex</a:t>
            </a:r>
            <a:endParaRPr lang="en-US" sz="32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 err="1"/>
              <a:t>noframes</a:t>
            </a:r>
            <a:endParaRPr lang="en-US" sz="32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/>
              <a:t>strike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 err="1"/>
              <a:t>tt</a:t>
            </a:r>
            <a:endParaRPr lang="en-US" sz="32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/>
              <a:t>u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2971433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0"/>
            <a:ext cx="9144000" cy="156966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endParaRPr lang="ru-RU" sz="3200" b="1" dirty="0">
              <a:solidFill>
                <a:srgbClr val="C00000"/>
              </a:solidFill>
            </a:endParaRPr>
          </a:p>
          <a:p>
            <a:pPr algn="ctr"/>
            <a:endParaRPr lang="en-US" sz="3200" b="1" dirty="0">
              <a:solidFill>
                <a:srgbClr val="C00000"/>
              </a:solidFill>
            </a:endParaRPr>
          </a:p>
          <a:p>
            <a:pPr algn="ctr"/>
            <a:r>
              <a:rPr lang="uk-UA" sz="3200" b="1" dirty="0">
                <a:solidFill>
                  <a:srgbClr val="C00000"/>
                </a:solidFill>
              </a:rPr>
              <a:t>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15516" y="404664"/>
            <a:ext cx="8712968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/>
              <a:t>У </a:t>
            </a:r>
            <a:r>
              <a:rPr lang="en-US" sz="3200" b="1" dirty="0">
                <a:solidFill>
                  <a:schemeClr val="accent1">
                    <a:lumMod val="75000"/>
                  </a:schemeClr>
                </a:solidFill>
              </a:rPr>
              <a:t>HTML5</a:t>
            </a:r>
            <a:r>
              <a:rPr lang="en-US" sz="3200" b="1" dirty="0"/>
              <a:t> </a:t>
            </a:r>
            <a:r>
              <a:rPr lang="ru-RU" sz="3200" dirty="0" err="1"/>
              <a:t>видалено</a:t>
            </a:r>
            <a:r>
              <a:rPr lang="ru-RU" sz="3200" dirty="0"/>
              <a:t> </a:t>
            </a:r>
            <a:r>
              <a:rPr lang="ru-RU" sz="3200" dirty="0" err="1"/>
              <a:t>застар</a:t>
            </a:r>
            <a:r>
              <a:rPr lang="uk-UA" sz="3200" dirty="0" err="1"/>
              <a:t>ілі</a:t>
            </a:r>
            <a:r>
              <a:rPr lang="uk-UA" sz="3200" dirty="0"/>
              <a:t> атрибути тегів: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/>
              <a:t>align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 err="1"/>
              <a:t>bgcolor</a:t>
            </a:r>
            <a:endParaRPr lang="en-US" sz="32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/>
              <a:t>border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/>
              <a:t>color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 err="1"/>
              <a:t>cellpadding</a:t>
            </a:r>
            <a:endParaRPr lang="en-US" sz="32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 err="1"/>
              <a:t>cellspacing</a:t>
            </a:r>
            <a:endParaRPr lang="en-US" sz="32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 err="1"/>
              <a:t>hspace</a:t>
            </a:r>
            <a:endParaRPr lang="en-US" sz="32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 err="1"/>
              <a:t>vspace</a:t>
            </a:r>
            <a:endParaRPr lang="en-US" sz="32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 err="1"/>
              <a:t>nowrap</a:t>
            </a:r>
            <a:endParaRPr lang="ru-RU" sz="32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747931" y="980728"/>
            <a:ext cx="4572000" cy="3046988"/>
          </a:xfrm>
          <a:prstGeom prst="rect">
            <a:avLst/>
          </a:prstGeom>
        </p:spPr>
        <p:txBody>
          <a:bodyPr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 err="1"/>
              <a:t>valign</a:t>
            </a:r>
            <a:endParaRPr lang="en-US" sz="32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/>
              <a:t>width</a:t>
            </a:r>
            <a:r>
              <a:rPr lang="ru-RU" sz="3200" dirty="0"/>
              <a:t>/</a:t>
            </a:r>
            <a:r>
              <a:rPr lang="en-US" sz="3200" dirty="0"/>
              <a:t>height (</a:t>
            </a:r>
            <a:r>
              <a:rPr lang="ru-RU" sz="3200" dirty="0" err="1"/>
              <a:t>кр</a:t>
            </a:r>
            <a:r>
              <a:rPr lang="uk-UA" sz="3200" dirty="0" err="1"/>
              <a:t>ім</a:t>
            </a:r>
            <a:r>
              <a:rPr lang="uk-UA" sz="3200" dirty="0"/>
              <a:t> тегів </a:t>
            </a:r>
            <a:r>
              <a:rPr lang="en-US" sz="3200" dirty="0" err="1">
                <a:solidFill>
                  <a:schemeClr val="accent1">
                    <a:lumMod val="75000"/>
                  </a:schemeClr>
                </a:solidFill>
              </a:rPr>
              <a:t>img</a:t>
            </a:r>
            <a:r>
              <a:rPr lang="en-US" sz="3200" dirty="0"/>
              <a:t>, </a:t>
            </a:r>
            <a:r>
              <a:rPr lang="en-US" sz="3200" dirty="0">
                <a:solidFill>
                  <a:schemeClr val="accent1">
                    <a:lumMod val="75000"/>
                  </a:schemeClr>
                </a:solidFill>
              </a:rPr>
              <a:t>video</a:t>
            </a:r>
            <a:r>
              <a:rPr lang="en-US" sz="3200" dirty="0"/>
              <a:t>, </a:t>
            </a:r>
            <a:r>
              <a:rPr lang="en-US" sz="3200" dirty="0">
                <a:solidFill>
                  <a:schemeClr val="accent1">
                    <a:lumMod val="75000"/>
                  </a:schemeClr>
                </a:solidFill>
              </a:rPr>
              <a:t>audio</a:t>
            </a:r>
            <a:r>
              <a:rPr lang="en-US" sz="3200" dirty="0"/>
              <a:t>,</a:t>
            </a:r>
            <a:r>
              <a:rPr lang="en-US" sz="3200" dirty="0">
                <a:solidFill>
                  <a:schemeClr val="accent1">
                    <a:lumMod val="75000"/>
                  </a:schemeClr>
                </a:solidFill>
              </a:rPr>
              <a:t> canvas)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/>
              <a:t>name </a:t>
            </a:r>
            <a:r>
              <a:rPr lang="ru-RU" sz="3200" dirty="0"/>
              <a:t>(</a:t>
            </a:r>
            <a:r>
              <a:rPr lang="ru-RU" sz="3200" dirty="0" err="1"/>
              <a:t>кр</a:t>
            </a:r>
            <a:r>
              <a:rPr lang="uk-UA" sz="3200" dirty="0" err="1"/>
              <a:t>ім</a:t>
            </a:r>
            <a:r>
              <a:rPr lang="uk-UA" sz="3200" dirty="0"/>
              <a:t> </a:t>
            </a:r>
            <a:r>
              <a:rPr lang="ru-RU" sz="3200" dirty="0" err="1"/>
              <a:t>елемент</a:t>
            </a:r>
            <a:r>
              <a:rPr lang="uk-UA" sz="3200" dirty="0" err="1"/>
              <a:t>ів</a:t>
            </a:r>
            <a:r>
              <a:rPr lang="uk-UA" sz="3200" dirty="0"/>
              <a:t> форм)</a:t>
            </a:r>
            <a:endParaRPr lang="en-US" sz="3200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3747931" y="6021288"/>
            <a:ext cx="5292588" cy="6463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>
            <a:spAutoFit/>
          </a:bodyPr>
          <a:lstStyle/>
          <a:p>
            <a:r>
              <a:rPr lang="uk-UA" dirty="0">
                <a:solidFill>
                  <a:schemeClr val="bg1"/>
                </a:solidFill>
              </a:rPr>
              <a:t>Повний список видалених атрибутів за посиланням:</a:t>
            </a:r>
            <a:endParaRPr lang="ru-RU" dirty="0">
              <a:solidFill>
                <a:schemeClr val="bg1"/>
              </a:solidFill>
            </a:endParaRPr>
          </a:p>
          <a:p>
            <a:r>
              <a:rPr lang="ru-RU" dirty="0">
                <a:hlinkClick r:id="rId2"/>
              </a:rPr>
              <a:t>http://www.w3schools.com/tags/ref_attributes.asp</a:t>
            </a:r>
            <a:r>
              <a:rPr lang="ru-RU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168866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-27384"/>
            <a:ext cx="9144000" cy="107721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>
                <a:solidFill>
                  <a:srgbClr val="C00000"/>
                </a:solidFill>
              </a:rPr>
              <a:t>6. </a:t>
            </a:r>
            <a:r>
              <a:rPr lang="ru-RU" sz="3200" b="1" dirty="0" err="1">
                <a:solidFill>
                  <a:srgbClr val="C00000"/>
                </a:solidFill>
              </a:rPr>
              <a:t>Спрощення</a:t>
            </a:r>
            <a:r>
              <a:rPr lang="ru-RU" sz="3200" b="1" dirty="0">
                <a:solidFill>
                  <a:srgbClr val="C00000"/>
                </a:solidFill>
              </a:rPr>
              <a:t> </a:t>
            </a:r>
            <a:r>
              <a:rPr lang="uk-UA" sz="3200" b="1" dirty="0">
                <a:solidFill>
                  <a:srgbClr val="C00000"/>
                </a:solidFill>
              </a:rPr>
              <a:t>стандарту</a:t>
            </a:r>
            <a:endParaRPr lang="en-US" sz="3200" b="1" dirty="0">
              <a:solidFill>
                <a:srgbClr val="C00000"/>
              </a:solidFill>
            </a:endParaRPr>
          </a:p>
          <a:p>
            <a:pPr algn="ctr"/>
            <a:r>
              <a:rPr lang="uk-UA" sz="3200" b="1" dirty="0">
                <a:solidFill>
                  <a:srgbClr val="C00000"/>
                </a:solidFill>
              </a:rPr>
              <a:t>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79512" y="620688"/>
            <a:ext cx="8964488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3200" dirty="0" err="1"/>
              <a:t>спрощений</a:t>
            </a:r>
            <a:r>
              <a:rPr lang="ru-RU" sz="3200" dirty="0"/>
              <a:t> </a:t>
            </a:r>
            <a:r>
              <a:rPr lang="en-US" sz="3200" dirty="0"/>
              <a:t>DOCTYPE:</a:t>
            </a:r>
            <a:br>
              <a:rPr lang="en-US" sz="3200" dirty="0"/>
            </a:br>
            <a:r>
              <a:rPr lang="en-US" sz="2800" b="1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&lt;!DOCTYPE html&gt;</a:t>
            </a:r>
            <a:endParaRPr lang="ru-RU" sz="28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3200" dirty="0" err="1"/>
              <a:t>спрощення</a:t>
            </a:r>
            <a:r>
              <a:rPr lang="ru-RU" sz="3200" dirty="0"/>
              <a:t> </a:t>
            </a:r>
            <a:r>
              <a:rPr lang="ru-RU" sz="3200" dirty="0" err="1"/>
              <a:t>встановлення</a:t>
            </a:r>
            <a:r>
              <a:rPr lang="ru-RU" sz="3200" dirty="0"/>
              <a:t> </a:t>
            </a:r>
            <a:r>
              <a:rPr lang="ru-RU" sz="3200" dirty="0" err="1"/>
              <a:t>кодування</a:t>
            </a:r>
            <a:r>
              <a:rPr lang="ru-RU" sz="3200" dirty="0"/>
              <a:t>:</a:t>
            </a:r>
            <a:br>
              <a:rPr lang="ru-RU" sz="3200" dirty="0"/>
            </a:br>
            <a:r>
              <a:rPr lang="en-US" sz="2800" b="1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&lt;meta charset="UTF-8"&gt;</a:t>
            </a:r>
            <a:endParaRPr lang="ru-RU" sz="2800" b="1" dirty="0">
              <a:solidFill>
                <a:srgbClr val="00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3200" dirty="0" err="1"/>
              <a:t>необов</a:t>
            </a:r>
            <a:r>
              <a:rPr lang="en-US" sz="3200" dirty="0"/>
              <a:t>’</a:t>
            </a:r>
            <a:r>
              <a:rPr lang="ru-RU" sz="3200" dirty="0" err="1"/>
              <a:t>язковий</a:t>
            </a:r>
            <a:r>
              <a:rPr lang="ru-RU" sz="3200" dirty="0"/>
              <a:t> атрибут </a:t>
            </a:r>
            <a:r>
              <a:rPr lang="en-US" sz="3200" b="1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type</a:t>
            </a:r>
            <a:r>
              <a:rPr lang="en-US" sz="3200" dirty="0"/>
              <a:t>:</a:t>
            </a:r>
            <a:br>
              <a:rPr lang="en-US" sz="3200" dirty="0"/>
            </a:br>
            <a:r>
              <a:rPr lang="en-US" sz="3200" b="1" i="1" dirty="0">
                <a:solidFill>
                  <a:schemeClr val="bg1">
                    <a:lumMod val="50000"/>
                  </a:schemeClr>
                </a:solidFill>
              </a:rPr>
              <a:t>HTML4.01/XHTML 1: </a:t>
            </a:r>
            <a:r>
              <a:rPr lang="en-US" sz="3200" b="1" i="1" dirty="0"/>
              <a:t/>
            </a:r>
            <a:br>
              <a:rPr lang="en-US" sz="3200" b="1" i="1" dirty="0"/>
            </a:br>
            <a:r>
              <a:rPr lang="en-US" sz="2800" b="1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&lt;script </a:t>
            </a:r>
            <a:r>
              <a:rPr lang="en-US" sz="2800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type="text/</a:t>
            </a:r>
            <a:r>
              <a:rPr lang="en-US" sz="2800" b="1" dirty="0" err="1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javascript</a:t>
            </a:r>
            <a:r>
              <a:rPr lang="en-US" sz="2800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sz="2800" b="1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br>
              <a:rPr lang="en-US" sz="2800" b="1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2800" b="1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           </a:t>
            </a:r>
            <a:r>
              <a:rPr lang="en-US" sz="2800" b="1" dirty="0" err="1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src</a:t>
            </a:r>
            <a:r>
              <a:rPr lang="en-US" sz="2800" b="1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="file.js"&gt;&lt;/script&gt;</a:t>
            </a:r>
            <a:br>
              <a:rPr lang="en-US" sz="2800" b="1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2800" b="1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&lt;link </a:t>
            </a:r>
            <a:r>
              <a:rPr lang="en-US" sz="2800" b="1" dirty="0" err="1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rel</a:t>
            </a:r>
            <a:r>
              <a:rPr lang="en-US" sz="2800" b="1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="stylesheet" </a:t>
            </a:r>
            <a:r>
              <a:rPr lang="en-US" sz="2800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type="text/</a:t>
            </a:r>
            <a:r>
              <a:rPr lang="en-US" sz="2800" b="1" dirty="0" err="1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css</a:t>
            </a:r>
            <a:r>
              <a:rPr lang="en-US" sz="2800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  </a:t>
            </a:r>
            <a:br>
              <a:rPr lang="en-US" sz="2800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2800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                </a:t>
            </a:r>
            <a:r>
              <a:rPr lang="en-US" sz="2800" b="1" dirty="0" err="1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href</a:t>
            </a:r>
            <a:r>
              <a:rPr lang="en-US" sz="2800" b="1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="file.css" /&gt;</a:t>
            </a:r>
            <a:br>
              <a:rPr lang="en-US" sz="2800" b="1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3200" b="1" i="1" dirty="0">
                <a:solidFill>
                  <a:schemeClr val="bg1">
                    <a:lumMod val="50000"/>
                  </a:schemeClr>
                </a:solidFill>
              </a:rPr>
              <a:t>HTML5:</a:t>
            </a:r>
            <a:r>
              <a:rPr lang="en-US" sz="2800" b="1" i="1" dirty="0"/>
              <a:t/>
            </a:r>
            <a:br>
              <a:rPr lang="en-US" sz="2800" b="1" i="1" dirty="0"/>
            </a:br>
            <a:r>
              <a:rPr lang="en-US" sz="2800" b="1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&lt;script </a:t>
            </a:r>
            <a:r>
              <a:rPr lang="en-US" sz="2800" b="1" dirty="0" err="1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src</a:t>
            </a:r>
            <a:r>
              <a:rPr lang="en-US" sz="2800" b="1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="file.js"&gt;&lt;/script&gt;</a:t>
            </a:r>
            <a:br>
              <a:rPr lang="en-US" sz="2800" b="1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2800" b="1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&lt;link </a:t>
            </a:r>
            <a:r>
              <a:rPr lang="en-US" sz="2800" b="1" dirty="0" err="1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rel</a:t>
            </a:r>
            <a:r>
              <a:rPr lang="en-US" sz="2800" b="1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="stylesheet" </a:t>
            </a:r>
            <a:r>
              <a:rPr lang="en-US" sz="2800" b="1" dirty="0" err="1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href</a:t>
            </a:r>
            <a:r>
              <a:rPr lang="en-US" sz="2800" b="1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="file.css"&gt;</a:t>
            </a:r>
            <a:endParaRPr lang="en-US" sz="3200" b="1" i="1" dirty="0"/>
          </a:p>
        </p:txBody>
      </p:sp>
    </p:spTree>
    <p:extLst>
      <p:ext uri="{BB962C8B-B14F-4D97-AF65-F5344CB8AC3E}">
        <p14:creationId xmlns:p14="http://schemas.microsoft.com/office/powerpoint/2010/main" val="34589490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3234</TotalTime>
  <Words>1485</Words>
  <Application>Microsoft Office PowerPoint</Application>
  <PresentationFormat>Экран (4:3)</PresentationFormat>
  <Paragraphs>322</Paragraphs>
  <Slides>32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32</vt:i4>
      </vt:variant>
    </vt:vector>
  </HeadingPairs>
  <TitlesOfParts>
    <vt:vector size="39" baseType="lpstr">
      <vt:lpstr>Arial</vt:lpstr>
      <vt:lpstr>Calibri</vt:lpstr>
      <vt:lpstr>Courier New</vt:lpstr>
      <vt:lpstr>Symbol</vt:lpstr>
      <vt:lpstr>Verdana</vt:lpstr>
      <vt:lpstr>Wingdings 2</vt:lpstr>
      <vt:lpstr>Поток</vt:lpstr>
      <vt:lpstr>Тема. HTML5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geo</dc:creator>
  <cp:lastModifiedBy>Andrey Morozov</cp:lastModifiedBy>
  <cp:revision>600</cp:revision>
  <dcterms:created xsi:type="dcterms:W3CDTF">2015-11-15T07:56:36Z</dcterms:created>
  <dcterms:modified xsi:type="dcterms:W3CDTF">2016-12-01T08:29:12Z</dcterms:modified>
</cp:coreProperties>
</file>