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6" r:id="rId2"/>
    <p:sldId id="257" r:id="rId3"/>
    <p:sldId id="258" r:id="rId4"/>
    <p:sldId id="267" r:id="rId5"/>
    <p:sldId id="259" r:id="rId6"/>
    <p:sldId id="260" r:id="rId7"/>
    <p:sldId id="261" r:id="rId8"/>
    <p:sldId id="266" r:id="rId9"/>
    <p:sldId id="265" r:id="rId10"/>
    <p:sldId id="264" r:id="rId11"/>
    <p:sldId id="262" r:id="rId12"/>
    <p:sldId id="263" r:id="rId13"/>
    <p:sldId id="269" r:id="rId14"/>
    <p:sldId id="270" r:id="rId15"/>
    <p:sldId id="268" r:id="rId16"/>
    <p:sldId id="272" r:id="rId17"/>
    <p:sldId id="271" r:id="rId18"/>
    <p:sldId id="275" r:id="rId19"/>
    <p:sldId id="274" r:id="rId20"/>
    <p:sldId id="277" r:id="rId21"/>
    <p:sldId id="276" r:id="rId22"/>
    <p:sldId id="273" r:id="rId23"/>
    <p:sldId id="278" r:id="rId24"/>
    <p:sldId id="279" r:id="rId25"/>
    <p:sldId id="280" r:id="rId26"/>
    <p:sldId id="281" r:id="rId27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010"/>
    <p:restoredTop sz="94381"/>
  </p:normalViewPr>
  <p:slideViewPr>
    <p:cSldViewPr snapToGrid="0">
      <p:cViewPr varScale="1">
        <p:scale>
          <a:sx n="104" d="100"/>
          <a:sy n="104" d="100"/>
        </p:scale>
        <p:origin x="216" y="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E3285B-11AC-7642-9C6B-920D57C185AB}" type="datetimeFigureOut">
              <a:rPr lang="ru-UA" smtClean="0"/>
              <a:t>19.01.2026</a:t>
            </a:fld>
            <a:endParaRPr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30DCD3-D53A-2E45-8BF9-A09D3758F76A}" type="slidenum">
              <a:rPr lang="ru-UA" smtClean="0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186139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2" y="1992473"/>
            <a:ext cx="11522075" cy="31905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uk-UA" dirty="0"/>
              <a:t>Зразок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775904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1" y="188914"/>
            <a:ext cx="11522075" cy="14051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10"/>
          </p:nvPr>
        </p:nvSpPr>
        <p:spPr>
          <a:xfrm>
            <a:off x="334963" y="1593850"/>
            <a:ext cx="11522075" cy="417671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2563952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 з вмі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4" name="Місце для вмісту 3"/>
          <p:cNvSpPr>
            <a:spLocks noGrp="1"/>
          </p:cNvSpPr>
          <p:nvPr>
            <p:ph sz="quarter" idx="10"/>
          </p:nvPr>
        </p:nvSpPr>
        <p:spPr>
          <a:xfrm>
            <a:off x="334963" y="188913"/>
            <a:ext cx="11522075" cy="5578475"/>
          </a:xfrm>
          <a:prstGeom prst="rect">
            <a:avLst/>
          </a:prstGeom>
        </p:spPr>
        <p:txBody>
          <a:bodyPr/>
          <a:lstStyle>
            <a:lvl1pPr>
              <a:defRPr sz="32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3192927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Іна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221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7899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3" r:id="rId3"/>
    <p:sldLayoutId id="2147483661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19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11" userDrawn="1">
          <p15:clr>
            <a:srgbClr val="F26B43"/>
          </p15:clr>
        </p15:guide>
        <p15:guide id="4" pos="7469" userDrawn="1">
          <p15:clr>
            <a:srgbClr val="F26B43"/>
          </p15:clr>
        </p15:guide>
        <p15:guide id="5" orient="horz" pos="2260" userDrawn="1">
          <p15:clr>
            <a:srgbClr val="F26B43"/>
          </p15:clr>
        </p15:guide>
        <p15:guide id="6" orient="horz" pos="37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8B3731-292F-D09E-8CA4-AE7EFBF669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ru-RU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МАРКЕТИНГОВИХ КОМУНІКАЦІЙ У ПРОМИСЛОВОМУ МАРКЕТИНГУ</a:t>
            </a:r>
            <a:br>
              <a:rPr lang="ru-RU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2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Лекція 8</a:t>
            </a:r>
            <a:br>
              <a:rPr lang="ru-UA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138236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8A94E260-A71F-C09A-22B5-CFB0CFBB4E4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23568" y="0"/>
            <a:ext cx="11924269" cy="5770563"/>
          </a:xfrm>
        </p:spPr>
        <p:txBody>
          <a:bodyPr/>
          <a:lstStyle/>
          <a:p>
            <a:pPr algn="just"/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сприяє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різноманітних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формальних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продавець-покупець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 до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міцної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дружби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Досвідчений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продавець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прагне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встановити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клієнтом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довготривалий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контракт;</a:t>
            </a:r>
          </a:p>
          <a:p>
            <a:pPr algn="just"/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змушує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відчувати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себе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якоюсь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мірою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зобов’язаним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ним провели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бесіду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тому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відчуває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сильну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прислухатися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відреагувати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Звичайно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враховувати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стадію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циклу товару;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просування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обсяг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ринку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концентрацію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Продажем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промисловому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ринку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займається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навчений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персонал,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частіше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все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продавцями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торговими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агентами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торговими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представниками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Роль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торговельного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промисловому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посилюється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той час, як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рутинні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супроводжувальні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передаються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дешевшим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технічним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способом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персональним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продажем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ТПП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значною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мірою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співпадає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роботою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будь-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збутового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Вона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охоплює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◊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підбір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працюючих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◊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персоналу;</a:t>
            </a:r>
          </a:p>
          <a:p>
            <a:pPr algn="just"/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◊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працюючими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◊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сферах (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територіях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◊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заохочення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◊ контроль за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службовими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витратами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◊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поточне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792374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8A94E260-A71F-C09A-22B5-CFB0CFBB4E4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22423" y="259492"/>
            <a:ext cx="11634616" cy="5511071"/>
          </a:xfrm>
        </p:spPr>
        <p:txBody>
          <a:bodyPr/>
          <a:lstStyle/>
          <a:p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підбору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підготовки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представників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служби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промислового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призначення</a:t>
            </a:r>
            <a:endParaRPr lang="ru-RU" sz="18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Представник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служби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один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працюючих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своєї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справу з добре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підготовленими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інформованими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відповідальними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особами з боку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організацій-споживачів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Кожен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спеціаліст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принести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своєму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замовлення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сотні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тисяч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мільйони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гривень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рік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Тому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витрачати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значні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коштів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Враховуючи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тривалість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високу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доцільно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ретельно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підбирати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кандидатів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гроші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 не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втрачені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Серед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торгового персоналу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звичайно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виокремлюють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декілька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категорій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відмітних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своїми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функціями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Критерієм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тут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продавців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Першу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групу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становлять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приймальники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замовлень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працюють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вже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залученими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До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входять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приймальники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замовлень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служби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доставки. Другу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групу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становлять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ініціатори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замовлень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продавцями-місіонерами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в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укладанні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угод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в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інформуванні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потенційних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випускається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надаються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Прикладом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продавців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цієї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торгові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представники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фармацевтичних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інформують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лікарів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лікарень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ліки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випускаються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Закупівлями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ж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займаються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лікарні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третю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групу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продавців-здобувачів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замовлень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входять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безпосередньо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працюють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переконують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укласти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угоду.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2155571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8A94E260-A71F-C09A-22B5-CFB0CFBB4E4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22423" y="259492"/>
            <a:ext cx="11634616" cy="5511071"/>
          </a:xfrm>
        </p:spPr>
        <p:txBody>
          <a:bodyPr/>
          <a:lstStyle/>
          <a:p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того,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стоять перед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торговими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співробітниками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вони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одну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декілька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таких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 продаж товару;</a:t>
            </a:r>
          </a:p>
          <a:p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пошук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потенційних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збір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складання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звітів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ведення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зворотного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питань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взаємовідносинами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Зазначимо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обов’язковий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продаж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пропонованих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входить до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продавця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Підбір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кандидатів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починається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викладення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вимог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знайомства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обов’язками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Хоча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кожне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специфічні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вимоги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напряму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деякі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вимоги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спільними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працюючих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займаються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особистим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продажем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Представник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служби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повинен:</a:t>
            </a:r>
          </a:p>
          <a:p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бути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ініціативним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дисциплінованим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добре знати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товару,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планує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працювати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здібність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спілкування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легко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засвоювати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033877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8A94E260-A71F-C09A-22B5-CFB0CFBB4E4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22423" y="259492"/>
            <a:ext cx="11634616" cy="5511071"/>
          </a:xfrm>
        </p:spPr>
        <p:txBody>
          <a:bodyPr/>
          <a:lstStyle/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усвідомлювати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6D6D6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бути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наполегливим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адже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ТПП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рідко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продаються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першого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ознайомлення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Збуваючи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вартісне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нанести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потенційному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споживачеві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низку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візитів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переконати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членів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КЦ.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вимагає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часу, і в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багатьох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випадках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виграє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той,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хто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цілеспрямовано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вперто, але з тактом,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продовжує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роботу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тоді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коли справа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здається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програною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пристосовуватися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бути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чесним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порядним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Масштабні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сферах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людського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кінця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минулого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початку нового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тисячоліття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відчутно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вплинули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сферу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Провідні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американські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фахівці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продажу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підкреслюють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особистий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продаж і,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продажем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зазнають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наш час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пов’язаних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змінами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поведінці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До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поведінкових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факторів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відносять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очікувань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глобалізацію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ринків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все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більшу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фрагментацію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місцевих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ринків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До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технологічних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належать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автоматизація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торгового персоналу,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віртуальні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збутові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офіси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канали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продажу; а до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поступовий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перехід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тих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прямого маркетингу, передача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стороннім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фірмам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(аутсорсинг) 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об’єднання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маркетингу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164941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8A94E260-A71F-C09A-22B5-CFB0CFBB4E4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22423" y="259492"/>
            <a:ext cx="11634616" cy="5511071"/>
          </a:xfrm>
        </p:spPr>
        <p:txBody>
          <a:bodyPr/>
          <a:lstStyle/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Серед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проблем,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стикаються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європейські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компанії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галузі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фахівці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виділяють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сім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головних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Здатність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пояснити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відмінність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схожими товарами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послугами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Здатність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групувати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формуючи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так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звані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комплексні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рішення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тієї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проблеми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Здатність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продавати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підготовленим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покупцям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Необхідність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оволодіння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мистецтвом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консультативного продажу.</a:t>
            </a:r>
          </a:p>
          <a:p>
            <a:pPr algn="just"/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Потреба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використанні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командного методу продажу.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Здатність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розбиратися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проблемі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Здатність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нарощувати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споживчу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цінність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рахунок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персонал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хто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управляють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ним,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усвідомлюють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зміни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впливають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кожний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аспект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управління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продажем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починаючи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схеми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побудови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відділу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закінчуючи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добором,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підготовкою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мотивацією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матеріальним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заохоченням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окремих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продавців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Компанії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вносять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зміни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збутових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підрозділів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намагаючись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краще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задовольняти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потреби ринку,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змінюється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перебудова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спрямована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вирішення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таких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важливих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проблем: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Встановлення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довгострокових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відносин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клієнтами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включаючи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цінності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ранжування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Створення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структури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збутового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підрозділу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забезпечує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більшу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гнучкість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уміння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пристосуватися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потреб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груп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endParaRPr lang="ru-RU" sz="1800" b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2809505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8A94E260-A71F-C09A-22B5-CFB0CFBB4E4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22423" y="259492"/>
            <a:ext cx="11634616" cy="5511071"/>
          </a:xfrm>
        </p:spPr>
        <p:txBody>
          <a:bodyPr/>
          <a:lstStyle/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Усунення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функціональних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бар’єрів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усередині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широкий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обмін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досвідом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співробітниками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підвищення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результативності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ступеня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задоволеності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роботою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Зміна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стилю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управління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продажем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командного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наставницький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досягнень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науково-технічного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прогресу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підвищення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ефективності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продажу.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комплексної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оцінки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результативності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роботи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торгового персоналу.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Відносна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невелика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значні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обсяги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середньої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операції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„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купівля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-продаж” ТПП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обумовлюють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особливу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важливість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підготовки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збутового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спеціаліста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Вона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проводитись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відривом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виробництва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(метод формального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навчання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класичний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метод) та без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відриву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виробництва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методи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навчання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поділяються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активний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пасивний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пасивному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методі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якому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виділяється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 правило,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10 до 20%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загального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часу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підготовки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читаються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лекції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теоретичних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питань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супроводжуються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демонстрацією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таблиць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кінофільмів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Активний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метод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передбачає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обговорення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окремих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завдань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дослідження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ситуацій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із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ділової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практики,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обговорення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соціальних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психологічних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ролей,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проведення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ділових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ігор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Отже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курс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навчання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продавця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повинен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включати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економічне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навчання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навчання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елементів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соціоніки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мистецтва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спілкування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методів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управління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техніки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продаж.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609720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8A94E260-A71F-C09A-22B5-CFB0CFBB4E4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22423" y="259492"/>
            <a:ext cx="11634616" cy="5511071"/>
          </a:xfrm>
        </p:spPr>
        <p:txBody>
          <a:bodyPr/>
          <a:lstStyle/>
          <a:p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Аспекти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вивчаються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ході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клімат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правила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Товар: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зроблений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характеристики, роль 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сильні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слабкі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Продавець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повинен бути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готовий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запитання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бути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переконливим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Клієнтура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клімат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члени КЦ 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Початок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заочне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потім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стажуванні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місцях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проходить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персональне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налагодження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довготермінової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співпраці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клієнтом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Техніка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продаж. На невеликих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фірмах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наставники, в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входить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де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відбувається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обміну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досвідом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Збутове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(яке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допомагає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збуті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◊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нові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зразки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◊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зменшені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моделі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товару;</a:t>
            </a:r>
          </a:p>
          <a:p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◊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підбір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графічного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кінофільми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слайд-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фільми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854041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8A94E260-A71F-C09A-22B5-CFB0CFBB4E4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22423" y="259492"/>
            <a:ext cx="11634616" cy="5511071"/>
          </a:xfrm>
        </p:spPr>
        <p:txBody>
          <a:bodyPr/>
          <a:lstStyle/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Дуже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моментом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персональним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продажем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усвідомлення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ролі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яку буде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відігравати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торговельний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 в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Для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типові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згруповані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трьома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напрямками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продаж,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охоплює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потенційних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обговорення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умов продажу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укладання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контракту;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включаючи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товару,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післяпродажне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просування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збір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активності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адаптованості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Таким чином,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торговельний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 –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збутовий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орган, але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Розрізняють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типи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торговельного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персоналу: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представник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доставки,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фізичній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доставці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товару;</a:t>
            </a:r>
          </a:p>
          <a:p>
            <a:pPr algn="just"/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агент,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приймає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замовлення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продажу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виконувати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роль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радника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представник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роз’їжджає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зустрічається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промисловими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дистриб’юторами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метою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замовлень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безперервності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поставок;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інженер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продаж,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компетентним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здатний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виконувати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роль консультанта,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допомагає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проблем;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281048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8A94E260-A71F-C09A-22B5-CFB0CFBB4E4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22423" y="259492"/>
            <a:ext cx="11634616" cy="5511071"/>
          </a:xfrm>
        </p:spPr>
        <p:txBody>
          <a:bodyPr/>
          <a:lstStyle/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розробник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контракту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складного проекту,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поряд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технічною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фінансовою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компетентністю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володіє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талантом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ведення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переговорів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347715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8A94E260-A71F-C09A-22B5-CFB0CFBB4E4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22423" y="259492"/>
            <a:ext cx="11634616" cy="5511071"/>
          </a:xfrm>
        </p:spPr>
        <p:txBody>
          <a:bodyPr/>
          <a:lstStyle/>
          <a:p>
            <a:pPr algn="just"/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Рекламна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ринку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промислового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призначення</a:t>
            </a:r>
            <a:endParaRPr lang="ru-RU" sz="18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8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Наступною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складовою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ринку ТПП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рекламна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являє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собою будь-яку форму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неособистого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чітко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встановленим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замовником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рекламодавцем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 Не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принижуючи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рекламної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відзначити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багато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вітчизняних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все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ототожнюють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 з рекламою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намагаються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здійснювати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 через рекламу.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Насправді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реклама –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невід’ємне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доповнення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фундаментального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рекламою ТПП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перегукується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рекламою ТКС і проходить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етапи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рекламною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промисловому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маркетингу, 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 ринку ТПП реклама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відіграє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меншу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роль,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споживчому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ринку. Вона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допоміжної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Реклама, як правило,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відіграє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допоміжну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роль при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продажах.</a:t>
            </a:r>
          </a:p>
          <a:p>
            <a:pPr algn="just"/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 рекламу 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стимулювання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виділяються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нижчі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відсотки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обсягів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продаж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порівнянні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коштами,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спрямовуються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рекламування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1997311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8A94E260-A71F-C09A-22B5-CFB0CFBB4E4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22423" y="259492"/>
            <a:ext cx="11634616" cy="5511071"/>
          </a:xfrm>
        </p:spPr>
        <p:txBody>
          <a:bodyPr/>
          <a:lstStyle/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Характеристика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складових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маркетингових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комунікацій</a:t>
            </a:r>
            <a:endParaRPr lang="ru-RU" sz="18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здійснювати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передачу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повідомлень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метою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зробити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компаній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привабливими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цільових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Дійсно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стали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факторами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успіху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будь-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виду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просувають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намагаючись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реалізувати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інформувати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перспективних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продаж;</a:t>
            </a:r>
          </a:p>
          <a:p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запевнити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віддати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якраз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цим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товарам і маркам;</a:t>
            </a:r>
          </a:p>
          <a:p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примусити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спрямовується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те,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пропонує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даний момент, а не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відкладати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покупку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потім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Суть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ефективному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застосуванні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комунікаційних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донесенні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врахуванні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менталітету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стереотипів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великих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споживацьких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правильному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виборі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комунікаторів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факторами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Передавач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повідомлення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повинен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чітко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знати,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хоче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захопити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Дві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торговельні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робітники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службовці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акціонери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установи, по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відношенню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намагається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скласти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приємне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враження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своєї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804062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8A94E260-A71F-C09A-22B5-CFB0CFBB4E4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22423" y="259492"/>
            <a:ext cx="11634616" cy="5511071"/>
          </a:xfrm>
        </p:spPr>
        <p:txBody>
          <a:bodyPr/>
          <a:lstStyle/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Основний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стимул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придбання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ринку ТПП –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раціональний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аспект, тому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важливим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завданням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рекламодавця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переконати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потенційних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споживачів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 тому,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здатний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знизити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собівартість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підвищити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продуктивність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покращити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збутові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можливості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Отже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реклама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мусить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довести,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принесе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додатковий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прибуток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організації-споживачу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Деякі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ТПП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органічно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входять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готового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наприклад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сировина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напівфабрикати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запасні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частини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значно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ускладнює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формування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прихильності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марки.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Колегіальний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характер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придбання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ускладнює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управління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рекламою ТПП.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рекламної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промисловому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маркетингу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можуть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бути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наступні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формування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відповідного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ставлення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даного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товару (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об’єктом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комунікації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перш за все,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концепція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реклама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іміджу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);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встановлення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діалогу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потенційним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клієнтом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шляхом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заохочення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відгуку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базі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намагається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налагодити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комерційні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відносини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інтерактивна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реклама);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створення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позитивної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репутації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(реклама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фірмова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реклама);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скорочення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персональні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продажі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(для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підтримки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необхідних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контактів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клієнтами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період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відвідуваннями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персоналу);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вплив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попит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первинному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ринку (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стратегія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втягування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399534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8A94E260-A71F-C09A-22B5-CFB0CFBB4E4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22423" y="259492"/>
            <a:ext cx="11634616" cy="5511071"/>
          </a:xfrm>
        </p:spPr>
        <p:txBody>
          <a:bodyPr/>
          <a:lstStyle/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підібрати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мотиви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породжують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бажання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придбати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ТПП.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врахувати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конкретно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категорії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спеціалістів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розрахована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реклама.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тексти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ТПП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відрізняються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текстів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читає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пресу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читання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зацікавитись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рекламними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оголошеннями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ось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чому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рекламі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ТКС широко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застосовуються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ілюстрації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яскраві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заголовки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промисловому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цільова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аудиторія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читає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звернення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полегшення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своїх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службових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читає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робочий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ретельно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реагує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об’єктивно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Реклама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розглядається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фактична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чітко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викладена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рекламне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звернення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організації-споживача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нудним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безколірним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цією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метою широко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застосовуються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графіки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діаграми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рисунки.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Зміст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рекламного тексту, як правило,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вміщує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− характер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товару;</a:t>
            </a:r>
          </a:p>
          <a:p>
            <a:pPr algn="just"/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−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товарів-конкурентів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−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−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досвід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організацій-споживачів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товару;</a:t>
            </a:r>
          </a:p>
          <a:p>
            <a:pPr algn="just"/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−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принесе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−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надійність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постачальника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1236451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8A94E260-A71F-C09A-22B5-CFB0CFBB4E4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22423" y="259492"/>
            <a:ext cx="11634616" cy="5511071"/>
          </a:xfrm>
        </p:spPr>
        <p:txBody>
          <a:bodyPr/>
          <a:lstStyle/>
          <a:p>
            <a:r>
              <a:rPr lang="en-US" sz="18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Internet-</a:t>
            </a:r>
            <a:r>
              <a:rPr lang="ru-RU" sz="180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технології</a:t>
            </a:r>
            <a:r>
              <a:rPr lang="ru-RU" sz="18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промисловому</a:t>
            </a:r>
            <a:r>
              <a:rPr lang="ru-RU" sz="18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маркетингу</a:t>
            </a:r>
          </a:p>
          <a:p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роль </a:t>
            </a:r>
            <a:r>
              <a:rPr lang="en-US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Internet-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комунікацій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промисловому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маркетингу</a:t>
            </a:r>
          </a:p>
          <a:p>
            <a:pPr algn="just"/>
            <a:r>
              <a:rPr lang="en-US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Internet-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технології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комунікаціях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промислового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маркетингу —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сукупність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цифрових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каналів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інструментів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платформ,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забезпечують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обмін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інформацією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промисловим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підприємством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цільовими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аудиторіями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(партнерами,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дистриб’юторами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корпоративними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клієнтами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інвесторами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в онлайн-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en-US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B2B-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маркетингу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комунікації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інформаційно-аналітичний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експертний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 і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довіри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довгострокових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підтримку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закупівельних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відміну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споживчого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маркетингу, у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промисловому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секторі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Internet-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комунікації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орієнтовані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на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масову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аудиторію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на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обмежене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коло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покупців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потребують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детальної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технічної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економічної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нормативної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комунікацій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en-US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B2B-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сегменті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цифровізація</a:t>
            </a:r>
            <a:endParaRPr lang="ru-RU" sz="1800" b="0" dirty="0">
              <a:solidFill>
                <a:schemeClr val="tx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Комунікації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промисловому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маркетингу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характеризуються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тривалим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циклом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ухвалення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участю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закупівельному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центрі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високою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значущістю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експертності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репутації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постачальника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необхідністю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персоналізованого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підходу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0365922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8A94E260-A71F-C09A-22B5-CFB0CFBB4E4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22423" y="259492"/>
            <a:ext cx="11634616" cy="5511071"/>
          </a:xfrm>
        </p:spPr>
        <p:txBody>
          <a:bodyPr/>
          <a:lstStyle/>
          <a:p>
            <a:pPr algn="just"/>
            <a:r>
              <a:rPr lang="en-US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Internet-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технології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дозволяють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адаптувати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комунікації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кожного сегмента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забезпечити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безперервність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контакту та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підвищити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ефективність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взаємодії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етапах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комунікаційної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воронки —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інформування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укладання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контракту й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післяпродажного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супроводу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Internet-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комунікацій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промисловому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маркетингу</a:t>
            </a:r>
          </a:p>
          <a:p>
            <a:pPr algn="just"/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Internet-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інструментів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комунікацій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en-US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B2B-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маркетингу належать: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корпоративний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сайт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інформаційним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ресурсом і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виконує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іміджеву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довідкову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комунікаційну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email-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персоналізовану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комунікацію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корпоративними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клієнтами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мережі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LinkedIn 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галузеві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платформи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контент-маркетинг (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аналітичні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кейси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огляди, </a:t>
            </a:r>
            <a:r>
              <a:rPr lang="en-US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white papers);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вебінари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онлайн-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презентації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відеоконференції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як форма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експертної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комунікації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онлайн-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чати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зворотного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Зазначені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забезпечують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багатоканальність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інтегрованість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комунікаційної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промислового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3600" b="0" dirty="0">
              <a:solidFill>
                <a:schemeClr val="tx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7357675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98810A72-EF5A-9968-FF36-53A9B2E2095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72995" y="135924"/>
            <a:ext cx="11684043" cy="5634639"/>
          </a:xfrm>
        </p:spPr>
        <p:txBody>
          <a:bodyPr/>
          <a:lstStyle/>
          <a:p>
            <a:pPr algn="just"/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Корпоративний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сайт як ядро </a:t>
            </a:r>
            <a:r>
              <a:rPr lang="en-US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Internet-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комунікацій</a:t>
            </a:r>
            <a:endParaRPr lang="ru-RU" sz="1800" b="0" dirty="0">
              <a:solidFill>
                <a:schemeClr val="tx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Корпоративний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сайт у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промисловому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маркетингу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базовим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елементом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цифрових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комунікацій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повинен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містити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повну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структуровану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інформацію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продукцію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характеристики,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сертифікацію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співпраці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контактні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Особливе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наявність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розділів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цільових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аудиторій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оперативного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представниками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Ефективний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корпоративний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сайт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сприяє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формуванню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довіри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бренду,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підвищує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прозорість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підтримує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ухвалення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бізнес-клієнтами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1800" b="0" dirty="0">
              <a:solidFill>
                <a:schemeClr val="tx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Контент-маркетинг як основа </a:t>
            </a:r>
            <a:r>
              <a:rPr lang="en-US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B2B-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комунікацій</a:t>
            </a:r>
            <a:endParaRPr lang="ru-RU" sz="1800" b="0" dirty="0">
              <a:solidFill>
                <a:schemeClr val="tx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промисловому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маркетингу контент-маркетинг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відіграє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ключову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роль,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позиціонувати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експертного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надійного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партнера.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Професійний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контент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спрямований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роз’яснення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особливостей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форматів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B2B-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контенту належать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аналітичні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статті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галузеві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огляди,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специфікації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кейси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успішного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впровадження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відеодемонстрації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інструктивні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310594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98810A72-EF5A-9968-FF36-53A9B2E2095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72995" y="135924"/>
            <a:ext cx="11684043" cy="5634639"/>
          </a:xfrm>
        </p:spPr>
        <p:txBody>
          <a:bodyPr/>
          <a:lstStyle/>
          <a:p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Інтеграція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Internet-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комунікацій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CRM-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системами</a:t>
            </a:r>
          </a:p>
          <a:p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CRM-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систематизувати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Internet-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комунікації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клієнтами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накопичувати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історію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взаємодії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сегментувати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аудиторію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персоналізувати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комунікаційні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повідомлення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Інтеграція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цифрових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каналів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CRM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сприяє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підвищенню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комунікаційної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формуванню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довгострокових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партнерських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промисловому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маркетингу </a:t>
            </a:r>
            <a:r>
              <a:rPr lang="en-US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CRM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важливим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інструментом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лояльністю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післяпродажних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комунікацій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Internet-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технологій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комунікаціях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промислового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маркетингу</a:t>
            </a:r>
          </a:p>
          <a:p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швидкості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точності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комунікацій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персоналізації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повідомлень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комунікаційні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заходи;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розширення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географії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взаємодії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накопичення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584649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AB260DCA-804C-ADC7-FC0A-6B016E044B8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72995" y="358346"/>
            <a:ext cx="11684043" cy="5412217"/>
          </a:xfrm>
        </p:spPr>
        <p:txBody>
          <a:bodyPr/>
          <a:lstStyle/>
          <a:p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потреба у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високій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цифровій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компетентності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ризики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інформаційної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безпеки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складність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передачі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складної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технічної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без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особистого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контакту;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залежність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цифрових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каналів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uk-UA" sz="1800" b="0">
              <a:solidFill>
                <a:schemeClr val="tx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b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Internet-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технології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комунікаціях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промислового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маркетингу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ключовим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інструментом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ефективної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взаємодії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підприємством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бізнес-клієнтами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Вони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забезпечують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інтеграцію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комунікаційних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аналітичних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сприяють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підвищенню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довіри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лояльності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конкурентоспроможності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цифровій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економіці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397596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8A94E260-A71F-C09A-22B5-CFB0CFBB4E4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22423" y="259492"/>
            <a:ext cx="11634616" cy="5511071"/>
          </a:xfrm>
        </p:spPr>
        <p:txBody>
          <a:bodyPr/>
          <a:lstStyle/>
          <a:p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повідомлення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враховувати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досвід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користувачів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сприйняття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повідомлень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цільової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аудиторія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сприйняла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посланого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повідомлення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відбудеться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каналів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Продавець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повинен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передавати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повідомлення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каналах,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доводять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повідомлення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комунікаційне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повідомлення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досягло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повинне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забезпечити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перший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привернути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увагу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Тут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вибір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правильного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засобу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відіграє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вирішальну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роль.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повідомлення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каналів138передачі –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задачі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звичайно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виконуються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рекламними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агентствами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спеціалізуються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виборі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повідомлень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Передавач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 каналах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оберненого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повинен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відгук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цільової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повідомлення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передаються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Багато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повідомлень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сприймаються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великими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групами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цільової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Люди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проглядають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незначну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друкованих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газет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журналів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пропускають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частину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телевізійних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побачити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деякі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щити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потрапляє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рекламного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звернення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звернути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нього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увагу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здається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йому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нудним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В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середньому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бачить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500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оголошень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день, але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звертає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увагу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всього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10% (50-55) з них.</a:t>
            </a:r>
          </a:p>
          <a:p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Перелічені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вище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входить в будь-яку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18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736959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12D2123E-1FEE-D97D-40CC-1905ABFA58D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1211" y="234778"/>
            <a:ext cx="11745827" cy="5535785"/>
          </a:xfrm>
        </p:spPr>
        <p:txBody>
          <a:bodyPr/>
          <a:lstStyle/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Сьогодні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будь-яка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кампанія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доступ до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складної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спілкується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своїми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посередниками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різноманітними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контактними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аудиторіями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в свою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чергу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обмінюються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інформацією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споживачами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контактними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аудиторіями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обмінюються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інформацією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один з одним та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представниками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В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цілому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кожний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цієї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джерелом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останніх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називається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комплексом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просування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представляє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собою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специфічне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поєднання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персонального продажу,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стимулювання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громадськістю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прямого маркетингу.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інструменти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Просування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підтримування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постійних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зв’язків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фірмою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ринком з метою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активізації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продажу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позитивного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іміджу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шляхом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інформування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переконування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нагадування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свою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8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214861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8A94E260-A71F-C09A-22B5-CFB0CFBB4E4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22423" y="259492"/>
            <a:ext cx="11634616" cy="5511071"/>
          </a:xfrm>
        </p:spPr>
        <p:txBody>
          <a:bodyPr/>
          <a:lstStyle/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елементами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комплексу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просування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(комплексу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маркетингових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комунікацій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комунікаційного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міксу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реклама — будь-яка платна форма не персонального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представлення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просування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товару,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ідей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засоби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масової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використанням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прямого маркетингу;</a:t>
            </a:r>
            <a:endParaRPr lang="ru-RU" sz="18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стимулювання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форма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просування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шляхом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короткострокового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стимулів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метою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заохочення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посередників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купівлі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8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персональний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продаж — вид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просування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особистий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контакт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продавця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одним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кількома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покупцями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метою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продажу товару та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налагодження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тривалих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стосунків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клієнтами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8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паблік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рилейшнз (ПР),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зв’язки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громадськістю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спрямована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підтримку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сприятливого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іміджу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фірми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через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налагодження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стосунків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організацією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різноманітними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контактними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аудиторіями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ініціювання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самою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фірмою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поширення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ідеї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подається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як новина, а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усунення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небажаних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чуток і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дій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зашкодити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фірми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8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прямий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 (директ-маркетинг) —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безпосереднє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спілкування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продавця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кінцевим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покупцем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розраховане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певну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реакцію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шляхом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різноманітних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комунікацій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(телефон,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телебачення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реклама в </a:t>
            </a:r>
            <a:r>
              <a:rPr lang="en-US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Internet, 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каталоги.)</a:t>
            </a:r>
            <a:endParaRPr lang="ru-RU" sz="18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157825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8A94E260-A71F-C09A-22B5-CFB0CFBB4E4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22423" y="259492"/>
            <a:ext cx="11634616" cy="5511071"/>
          </a:xfrm>
        </p:spPr>
        <p:txBody>
          <a:bodyPr/>
          <a:lstStyle/>
          <a:p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Цими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засобами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просування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вичерпуються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</a:t>
            </a:r>
            <a:endParaRPr lang="ru-RU" sz="18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синтетичних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віднести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виставки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ярмарки;</a:t>
            </a:r>
            <a:endParaRPr lang="ru-RU" sz="18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спонсорство;</a:t>
            </a:r>
            <a:endParaRPr lang="ru-RU" sz="18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брендинг;</a:t>
            </a:r>
            <a:endParaRPr lang="ru-RU" sz="18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інтегровані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маркетингові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комунікації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місцях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продажу.</a:t>
            </a:r>
            <a:endParaRPr lang="ru-RU" sz="18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Кожен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зазначених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комплексу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просування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своєю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суттю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засобом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і в тому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числі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змогу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зрозуміти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комплекс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просування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74578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8A94E260-A71F-C09A-22B5-CFB0CFBB4E4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22423" y="259492"/>
            <a:ext cx="11634616" cy="5511071"/>
          </a:xfrm>
        </p:spPr>
        <p:txBody>
          <a:bodyPr/>
          <a:lstStyle/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Персональний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продаж як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найефективніший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засіб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промисловому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маркетингу</a:t>
            </a:r>
          </a:p>
          <a:p>
            <a:pPr algn="just"/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втілення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своєї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орієнтації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маркетингу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підкріпити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перебудову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мислення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концепцію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динамічною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програмою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успіх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ринку,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недостатньо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розробити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запропонувати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 за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прийнятною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ціною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використовуючи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належні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засоби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просування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товару на ринку,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досягнути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того,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 стали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відомі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цільовій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групі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умовою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маркетингової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різноманітні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торговельний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персонал, рекламу,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стимулювання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попиту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громадськістю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/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промисловому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маркетингу при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розробці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пам’ятати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купівельної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організації-споживача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кожного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КЦ,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залучені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придбання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ТПП.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КЦ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факторів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придбання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особливостей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Розміри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КЦ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нерідко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20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чоловік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персонально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інформувати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переконати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просто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контактуватись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кожним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учасником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КЦ не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вимагає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підходів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маркетингових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проаналізувати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ринку ТПП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світі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відзначити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просування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ТПП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посідають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з одного боку,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персональний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продаж , а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боку —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рекламу в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ділових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виданнях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галузевих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виставках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ярмарках,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видання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каталогів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буклетів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669000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8A94E260-A71F-C09A-22B5-CFB0CFBB4E4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22423" y="259492"/>
            <a:ext cx="11634616" cy="5511071"/>
          </a:xfrm>
        </p:spPr>
        <p:txBody>
          <a:bodyPr/>
          <a:lstStyle/>
          <a:p>
            <a:pPr algn="just"/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Персональний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продаж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найефективніший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засіб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промисловому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маркетингу, особливо для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інвестиційних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певних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етапах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придбання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досягнути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прихильності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товару,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переконати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перевагах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спонукати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купівлі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трапляються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„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вузьке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 (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традиційне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і „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розширене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продажу.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першому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ним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розуміють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усний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потенційними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покупцями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метою продажу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товару. За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розширеним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продаж —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 одному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декільком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потенційним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здійснюване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безпосереднього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спілкування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продаж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тривалих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взаємовідносин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даними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відмінність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ними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тому,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зусилля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продавця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обмежуватися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укладанням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угоди,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ж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зобов’язаний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прагнути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довготривалих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взаємовідносин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покупцями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Розширений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підхід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„маркетингу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взаємовідносин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набула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останнє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десятиріччя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великої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популярності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серед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маркетологів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Зазначимо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продавця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по-перше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інформуванні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випускаються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компанією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представляє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і,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по-друге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продажу. 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матиме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продаж характер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простої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угоди,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ж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сторонами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встановлюється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довготривалі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—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вже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вторинна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особистого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продажу.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956440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8A94E260-A71F-C09A-22B5-CFB0CFBB4E4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22423" y="259492"/>
            <a:ext cx="11634616" cy="5511071"/>
          </a:xfrm>
        </p:spPr>
        <p:txBody>
          <a:bodyPr/>
          <a:lstStyle/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продаж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посідає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промисловому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ринку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провідне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серед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комплексу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просування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зумовлено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особливою природою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організаціями-продавцями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організаціями-покупцями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Річ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тому,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по-перше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 правило,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обслуговувати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велику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організацій-покупців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По-друге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виробничо-технічного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потребує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інтенсивних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зусиль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торгового персоналу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компанії-продавця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роз’яснення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особливостей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використовування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пропонованих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пояснення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товарами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По-третє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швидкі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темпи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науково-технічного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прогресу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потребують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постійного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оновлення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своєї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запитів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Найефективнішим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способом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просування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продаж.</a:t>
            </a:r>
          </a:p>
          <a:p>
            <a:pPr algn="just"/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обґрунтування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того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компонента комплексу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обов’язково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враховувати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конкретний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стан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готовності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укладання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угоди.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Досвід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показує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особистий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продаж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стадіях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переконань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безпосереднього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акту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купівлі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-продажу. Але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кожному конкретному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приймати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ретельно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зваженої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 потреби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організації-покупця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Причина особливого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місця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продажу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серед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промисловому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ринку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тому,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живе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взаємне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спілкування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двома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більшою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0133618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Житомирська політехніка">
      <a:dk1>
        <a:srgbClr val="224D83"/>
      </a:dk1>
      <a:lt1>
        <a:sysClr val="window" lastClr="FFFFFF"/>
      </a:lt1>
      <a:dk2>
        <a:srgbClr val="FFFFFF"/>
      </a:dk2>
      <a:lt2>
        <a:srgbClr val="224D8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Житомирська політехніка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3165</TotalTime>
  <Words>4082</Words>
  <Application>Microsoft Macintosh PowerPoint</Application>
  <PresentationFormat>Широкоэкранный</PresentationFormat>
  <Paragraphs>185</Paragraphs>
  <Slides>26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2" baseType="lpstr">
      <vt:lpstr>Arial</vt:lpstr>
      <vt:lpstr>Calibri</vt:lpstr>
      <vt:lpstr>Montserrat</vt:lpstr>
      <vt:lpstr>Montserrat ExtraBold</vt:lpstr>
      <vt:lpstr>Times New Roman</vt:lpstr>
      <vt:lpstr>Тема Office</vt:lpstr>
      <vt:lpstr>  СИСТЕМА МАРКЕТИНГОВИХ КОМУНІКАЦІЙ У ПРОМИСЛОВОМУ МАРКЕТИНГУ   Лекція 8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Новосьолов Іван Володимирович</dc:creator>
  <cp:lastModifiedBy>Александр Ткачук</cp:lastModifiedBy>
  <cp:revision>411</cp:revision>
  <dcterms:created xsi:type="dcterms:W3CDTF">2023-01-12T09:20:21Z</dcterms:created>
  <dcterms:modified xsi:type="dcterms:W3CDTF">2026-01-19T20:34:06Z</dcterms:modified>
</cp:coreProperties>
</file>