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27" r:id="rId13"/>
    <p:sldId id="309" r:id="rId14"/>
    <p:sldId id="328" r:id="rId15"/>
    <p:sldId id="329" r:id="rId16"/>
    <p:sldId id="330" r:id="rId17"/>
    <p:sldId id="331" r:id="rId18"/>
    <p:sldId id="333" r:id="rId19"/>
    <p:sldId id="334" r:id="rId20"/>
    <p:sldId id="335" r:id="rId21"/>
    <p:sldId id="336" r:id="rId22"/>
    <p:sldId id="337" r:id="rId23"/>
    <p:sldId id="338" r:id="rId2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25.04.2024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чт 25.04.24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366868" y="1628800"/>
            <a:ext cx="5105400" cy="2871770"/>
          </a:xfrm>
        </p:spPr>
        <p:txBody>
          <a:bodyPr/>
          <a:lstStyle/>
          <a:p>
            <a:br>
              <a:rPr lang="ru-RU" sz="3200" i="1" dirty="0"/>
            </a:br>
            <a:br>
              <a:rPr lang="ru-RU" sz="3200" i="1" dirty="0"/>
            </a:br>
            <a:br>
              <a:rPr lang="ru-RU" sz="3200" i="1" dirty="0"/>
            </a:br>
            <a:br>
              <a:rPr lang="ru-RU" sz="3200" i="1" dirty="0"/>
            </a:b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СТРАТЕГІЧНИЙ АНАЛІЗ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ФІНАНСОВОГО РИЗИКУ  ПІДПРИЄМСТВА І МЕТОДИ ЙОГО ЗМЕНШЕННЯ</a:t>
            </a:r>
            <a:br>
              <a:rPr lang="ru-RU" sz="3200" i="1" dirty="0"/>
            </a:b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>
            <a:off x="1142976" y="197346"/>
            <a:ext cx="65008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Зовнішні фактори впливу на ризик: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державне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темпи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інфляції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країні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кон’юнктура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пропозиції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ринку;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5)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сегментах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ринку;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6)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становище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криміногенної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обстановки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регіоні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614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642919"/>
            <a:ext cx="70723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500042"/>
            <a:ext cx="664373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Внутрішні фактори впливу на ризик: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склад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раціональність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інструментів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кваліфікації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менеджерів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815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642919"/>
            <a:ext cx="70723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57166"/>
            <a:ext cx="635796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ймовірності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buAutoNum type="arabicParenR"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підпри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ємстві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відсутня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порівнянь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Вказаний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грунтується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опитуванні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кваліфікованих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страхування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подальшою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математичною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обробкою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2828836"/>
            <a:ext cx="621509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i="1" dirty="0"/>
          </a:p>
          <a:p>
            <a:pPr algn="just"/>
            <a:endParaRPr lang="ru-RU" i="1" dirty="0"/>
          </a:p>
          <a:p>
            <a:pPr algn="just"/>
            <a:endParaRPr lang="ru-RU" i="1" dirty="0"/>
          </a:p>
          <a:p>
            <a:pPr algn="just"/>
            <a:endParaRPr lang="ru-RU" i="1" dirty="0"/>
          </a:p>
          <a:p>
            <a:pPr algn="just"/>
            <a:endParaRPr lang="ru-RU" i="1" dirty="0"/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815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714356"/>
            <a:ext cx="6643734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Статистичні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дисперсійний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регресійний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факторний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Розрахунково-аналітичні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перевага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добре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опрацьовані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нескладними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поняттями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До них належать: метод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дисконтування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окупності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беззбитковості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569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428604"/>
            <a:ext cx="68580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Аналогові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пошук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схожості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дібності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систем,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зіставлення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менш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аналогічними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передбачається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система, в рамках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реалізується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проект, поводить себе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аналогічним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чином.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612844"/>
            <a:ext cx="678661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управліня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фінансовими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ризиками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сукупністю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взаємопов’язаних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організаційно-економічних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ресурсного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Важливими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складовими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є: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уникнення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785794"/>
            <a:ext cx="64294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Інструменти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Ухилення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Цей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уникнути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потенційних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пов’язаних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боку,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додатковий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пов’язаний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ризикованою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Як правило,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серйозних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великих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305342"/>
            <a:ext cx="678661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резервів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пошук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покриття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Заходи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самострахування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резервного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резерву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сумнівних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боргів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резервування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гарантійних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ремонтів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714357"/>
            <a:ext cx="70009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Розподіл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Цей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інвестиційного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проекту.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Розподіл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поділяють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кількісний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замовником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виконавцем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якісний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проекту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приймають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низку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розширюють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звужують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діапазом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потенційних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4. Передача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певними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напрямами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передача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права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боргу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комерційним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банкам (факторинг); передача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векселів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заставу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передача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укладання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договору поручительства; передача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постачальникам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00042"/>
            <a:ext cx="62865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 метою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мінімізації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нейтралізації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зменшити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залучаючи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спільних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проблем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партнерів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Диверсифікація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найважливіших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шляхів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нейтралізації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знижувати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депозитний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інвестиційний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валютний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85778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2800" b="1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800" i="1" dirty="0"/>
              <a:t>1. </a:t>
            </a:r>
            <a:r>
              <a:rPr lang="ru-RU" sz="2800" i="1" dirty="0" err="1"/>
              <a:t>Сутність</a:t>
            </a:r>
            <a:r>
              <a:rPr lang="ru-RU" sz="2800" i="1" dirty="0"/>
              <a:t> </a:t>
            </a:r>
            <a:r>
              <a:rPr lang="ru-RU" sz="2800" i="1" dirty="0" err="1"/>
              <a:t>і</a:t>
            </a:r>
            <a:r>
              <a:rPr lang="ru-RU" sz="2800" i="1" dirty="0"/>
              <a:t> </a:t>
            </a:r>
            <a:r>
              <a:rPr lang="ru-RU" sz="2800" i="1" dirty="0" err="1"/>
              <a:t>класифікація</a:t>
            </a:r>
            <a:r>
              <a:rPr lang="ru-RU" sz="2800" i="1" dirty="0"/>
              <a:t> </a:t>
            </a:r>
            <a:r>
              <a:rPr lang="ru-RU" sz="2800" i="1" dirty="0" err="1"/>
              <a:t>фінансових</a:t>
            </a:r>
            <a:r>
              <a:rPr lang="ru-RU" sz="2800" i="1" dirty="0"/>
              <a:t> </a:t>
            </a:r>
            <a:r>
              <a:rPr lang="ru-RU" sz="2800" i="1" dirty="0" err="1"/>
              <a:t>ризиків</a:t>
            </a:r>
            <a:r>
              <a:rPr lang="ru-RU" sz="2800" i="1" dirty="0"/>
              <a:t> </a:t>
            </a:r>
            <a:r>
              <a:rPr lang="ru-RU" sz="2800" i="1" dirty="0" err="1"/>
              <a:t>підприємства</a:t>
            </a:r>
            <a:endParaRPr lang="ru-RU" sz="2800" i="1" dirty="0"/>
          </a:p>
          <a:p>
            <a:r>
              <a:rPr lang="ru-RU" sz="2800" i="1" dirty="0"/>
              <a:t>2. </a:t>
            </a:r>
            <a:r>
              <a:rPr lang="ru-RU" sz="2800" i="1" dirty="0" err="1"/>
              <a:t>Методи</a:t>
            </a:r>
            <a:r>
              <a:rPr lang="ru-RU" sz="2800" i="1" dirty="0"/>
              <a:t> </a:t>
            </a:r>
            <a:r>
              <a:rPr lang="ru-RU" sz="2800" i="1" dirty="0" err="1"/>
              <a:t>стратегічного</a:t>
            </a:r>
            <a:r>
              <a:rPr lang="ru-RU" sz="2800" i="1" dirty="0"/>
              <a:t> </a:t>
            </a:r>
            <a:r>
              <a:rPr lang="ru-RU" sz="2800" i="1" dirty="0" err="1"/>
              <a:t>аналізу</a:t>
            </a:r>
            <a:r>
              <a:rPr lang="ru-RU" sz="2800" i="1" dirty="0"/>
              <a:t> </a:t>
            </a:r>
            <a:r>
              <a:rPr lang="ru-RU" sz="2800" i="1" dirty="0" err="1"/>
              <a:t>фінансових</a:t>
            </a:r>
            <a:r>
              <a:rPr lang="ru-RU" sz="2800" i="1" dirty="0"/>
              <a:t> </a:t>
            </a:r>
            <a:r>
              <a:rPr lang="ru-RU" sz="2800" i="1" dirty="0" err="1"/>
              <a:t>ризиків</a:t>
            </a:r>
            <a:endParaRPr lang="ru-RU" sz="2800" i="1" dirty="0"/>
          </a:p>
          <a:p>
            <a:pPr>
              <a:buNone/>
            </a:pPr>
            <a:r>
              <a:rPr lang="ru-RU" sz="2800" i="1" dirty="0"/>
              <a:t>  3. </a:t>
            </a:r>
            <a:r>
              <a:rPr lang="ru-RU" sz="2800" i="1" dirty="0" err="1"/>
              <a:t>Напрями</a:t>
            </a:r>
            <a:r>
              <a:rPr lang="ru-RU" sz="2800" i="1" dirty="0"/>
              <a:t> </a:t>
            </a:r>
            <a:r>
              <a:rPr lang="ru-RU" sz="2800" i="1" dirty="0" err="1"/>
              <a:t>зменшення</a:t>
            </a:r>
            <a:r>
              <a:rPr lang="ru-RU" sz="2800" i="1" dirty="0"/>
              <a:t> </a:t>
            </a:r>
            <a:r>
              <a:rPr lang="ru-RU" sz="2800" i="1" dirty="0" err="1"/>
              <a:t>фінансового</a:t>
            </a:r>
            <a:r>
              <a:rPr lang="ru-RU" sz="2800" i="1" dirty="0"/>
              <a:t> </a:t>
            </a:r>
            <a:r>
              <a:rPr lang="ru-RU" sz="2800" i="1" dirty="0" err="1"/>
              <a:t>ризику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571480"/>
            <a:ext cx="68580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Формами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диверсифікації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є: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диверсифікація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альтернативних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доходу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різноманітних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пов’язаних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одна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одною.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непередбачуваних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одна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виявиться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збитковою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приносити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диверсифікація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портфеля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паперів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знижувати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зменшуючи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доходності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ційного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портфеля;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612845"/>
            <a:ext cx="74295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диверсифікація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реального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інвестування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реального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інвестиційного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портфеля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рекомендується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віддавати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перевагу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програмам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декількох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невеликої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капіталомісткості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програмами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складаються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єдиного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великого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інвестиційного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проекту;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диверсифікація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спрямована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кредитного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комерційному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кредитуванні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диверсифікація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депозитних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вкладів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великих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тимчасово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грошей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декількох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банках,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знижує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депозитного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357167"/>
            <a:ext cx="62150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диверсифікація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валютної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корзини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валют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зовнішньоекономічних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мінімізувати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диверсифікація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ринку,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декількох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сегментах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ринку.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Невдача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одному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компенсована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успіхами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714357"/>
            <a:ext cx="72152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Страхування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страховими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компаніями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Хеджування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загальному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страхування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товару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продавця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небажане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падіння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невигідного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покупця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шляхом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зустрічних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комерційних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714356"/>
            <a:ext cx="68580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714356"/>
            <a:ext cx="721523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небезпечність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збитку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втрати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ризиком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ймовірність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загрозу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втрати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ним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недоотримання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появи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09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786" y="785794"/>
            <a:ext cx="678661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200" b="1" dirty="0">
                <a:latin typeface="Times New Roman" pitchFamily="18" charset="0"/>
                <a:cs typeface="Times New Roman" pitchFamily="18" charset="0"/>
              </a:rPr>
              <a:t>Наявність ризику та його рівень залежать від таких </a:t>
            </a:r>
            <a:r>
              <a:rPr lang="uk-UA" sz="2200" b="1" i="1" dirty="0">
                <a:latin typeface="Times New Roman" pitchFamily="18" charset="0"/>
                <a:cs typeface="Times New Roman" pitchFamily="18" charset="0"/>
              </a:rPr>
              <a:t>факторів: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нестабільність економічного законодавства, в т. ч. податкового;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зовнішньоекономічні зв’язки (обмеження на торгівлю, ембарго, відмова від виконання договірних зобов’язань та ін.);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невизначеність політичної ситуації в країні;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коливання ринкової кон’юнктури, цін, валютних курсів;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200" dirty="0" err="1">
                <a:latin typeface="Times New Roman" pitchFamily="18" charset="0"/>
                <a:cs typeface="Times New Roman" pitchFamily="18" charset="0"/>
              </a:rPr>
              <a:t>непедбачуваність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 природно-кліматичних явищ;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невизначеність, пов’язана з виробничо-технологічними процесами (техногенні аварії, брак продукції, поломки обладнання);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неповнота і неточність інформації про фінансовий стан підприємства та ділову репутацію.</a:t>
            </a:r>
            <a:endParaRPr lang="uk-UA" sz="2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831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58847"/>
            <a:ext cx="685804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-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операційний ризик –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формується як наслідок прийняття управлінських рішень, пов’язаних із здійсненням операційної діяльності, у тому числі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господарських операцій у виробничій сфері, постачанні сировини та збуті готової продукції;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інвестиційний ризик –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формується при здійсненні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системоутворюючої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сукупності господарських операцій з придбання та продажу довгострокових (необоротних) активів, а також короткострокових (поточних) фінансових інвестицій, які не є еквівалентами грошових коштів;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фінансовий ризик –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пов’язаний із управлінськими рішеннями щодо покриття потреби у капіталі для фінансування операційної та інвестиційної діяльності, тобто фінансовий ризик пов’язаний із формуванням структури капіталу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6387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214290"/>
            <a:ext cx="664373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 умовах ринкової економіки можна виділити такі основні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сфери ризику діяльності підприємства: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Безризикова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 сфера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під час здійснення фінансових операцій підприємство нічим не ризикує, відсутні будь-які втрати, підприємство отримує, як мінімум, розрахунковий прибуток.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Сфера мінімального ризику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у результаті діяльності підприємство ризикує частиною або всією величиною чистого прибутку.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Сфера підвищеного ризику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підприємство ризикує тим, що у гіршому випадку відбудеться покриття всіх витрат, а в кращому – отримає прибуток набагато менший від розрахункового. При такому варіанті можлива виробнича діяльність за рахунок короткострокових кредитів.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Сфера критичного ризику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підприємство ризикує не тільки втратити прибуток, але й відшкодувати витрати за свій рахунок через недоотримання очікуваної виручки.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Сфера неприпустимого (катастрофічного) ризику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діяльність підприємства призводить до банкрутства, втрати інвестицій.</a:t>
            </a:r>
          </a:p>
        </p:txBody>
      </p:sp>
    </p:spTree>
    <p:extLst>
      <p:ext uri="{BB962C8B-B14F-4D97-AF65-F5344CB8AC3E}">
        <p14:creationId xmlns:p14="http://schemas.microsoft.com/office/powerpoint/2010/main" val="1260007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4348" y="785795"/>
            <a:ext cx="69294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негативними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позитивними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негативних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відносять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втрати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пошкодження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майна,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недоотримання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переплата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придбані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завищення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тарифів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сплата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штрафів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Позитивними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наслідками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компенсації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страхові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відшкодування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заходи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319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428604"/>
            <a:ext cx="7000924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Методи стратегічного аналізу фінансових ризиків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Призначення стратегічного аналізу ризику полягає в отриманні необхідних даних для прийняття рішень про доцільність участі у фінансовій операції та оцінці її наслідків. </a:t>
            </a:r>
          </a:p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Послідовність аналізу фінансового ризику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071678"/>
            <a:ext cx="74295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Виявлення всіх потенційних ризиків, пов’язаних із фінансовою діяльністю підприємства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 Виявлення факторів, що впливають на рівень фінансових ризиків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 Аналіз виявлених ризиків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4) Аналіз і ранжування потенційних ризиків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5) Вибір методів визначення шляхів нейтралізації фінансових ризиків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6) Практичне застосування обраних методів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7) Оцінювання результатів і коригування обраних методів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8) Розроблення заходів для зниження ризику</a:t>
            </a:r>
          </a:p>
        </p:txBody>
      </p:sp>
    </p:spTree>
    <p:extLst>
      <p:ext uri="{BB962C8B-B14F-4D97-AF65-F5344CB8AC3E}">
        <p14:creationId xmlns:p14="http://schemas.microsoft.com/office/powerpoint/2010/main" val="574147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751344"/>
            <a:ext cx="69294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За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ступенем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формалізованості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методичного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кількісні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нормативно-законодавчих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як правило,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побудовані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стохастичного факторного,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параметричного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порівняльного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детермінованого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факторного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ґрунтуються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характеристик,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виступають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основою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комбіновані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комплексних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4130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1299</TotalTime>
  <Words>1400</Words>
  <Application>Microsoft Office PowerPoint</Application>
  <PresentationFormat>Экран (4:3)</PresentationFormat>
  <Paragraphs>98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Calibri</vt:lpstr>
      <vt:lpstr>Times New Roman</vt:lpstr>
      <vt:lpstr>Trebuchet MS</vt:lpstr>
      <vt:lpstr>Wingdings</vt:lpstr>
      <vt:lpstr>Wingdings 2</vt:lpstr>
      <vt:lpstr>Изящная</vt:lpstr>
      <vt:lpstr>    СТРАТЕГІЧНИЙ АНАЛІЗ ФІНАНСОВОГО РИЗИКУ  ПІДПРИЄМСТВА І МЕТОДИ ЙОГО ЗМЕНШЕННЯ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Пользователь</cp:lastModifiedBy>
  <cp:revision>234</cp:revision>
  <dcterms:created xsi:type="dcterms:W3CDTF">2013-11-10T19:44:41Z</dcterms:created>
  <dcterms:modified xsi:type="dcterms:W3CDTF">2024-04-25T09:25:28Z</dcterms:modified>
</cp:coreProperties>
</file>