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0" r:id="rId26"/>
    <p:sldId id="282" r:id="rId27"/>
    <p:sldId id="283" r:id="rId28"/>
    <p:sldId id="284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46"/>
  </p:normalViewPr>
  <p:slideViewPr>
    <p:cSldViewPr snapToGrid="0" snapToObjects="1">
      <p:cViewPr varScale="1">
        <p:scale>
          <a:sx n="112" d="100"/>
          <a:sy n="112" d="100"/>
        </p:scale>
        <p:origin x="5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4/24/22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37D5D3-8A82-27F3-CDB0-915D2EAC6E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СИНЕРГІЗМ У БІЗНЕС-МОДЕЛЮВАННІ </a:t>
            </a:r>
            <a:br>
              <a:rPr lang="ru-RU" dirty="0"/>
            </a:b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1E1D658-6621-04E1-34DE-57A5A7C1B7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UA" dirty="0"/>
              <a:t>Лекция 4</a:t>
            </a:r>
          </a:p>
        </p:txBody>
      </p:sp>
    </p:spTree>
    <p:extLst>
      <p:ext uri="{BB962C8B-B14F-4D97-AF65-F5344CB8AC3E}">
        <p14:creationId xmlns:p14="http://schemas.microsoft.com/office/powerpoint/2010/main" val="3459883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42C03A9-82ED-8BEB-3454-8020707FC3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1" y="240030"/>
            <a:ext cx="10597654" cy="5226315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Джерелами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виникнення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синергічного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ефекту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бізнес-моделю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ванні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Операційна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економія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операційна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синергія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-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досягається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за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рахунок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ефекту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масштабу,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проявляється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зниженні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одиницю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продукціі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як правило, через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зменшення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частки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постійних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загальному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обсязі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економіі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на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охопленні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ринку, яка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виникає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внаслідок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виробляти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надавати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більшу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найменувань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використовуючи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наявні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виробничі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потужності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сировину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матеріали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Як правило,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цю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мету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переслідують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корпораціі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у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горизонтальних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вертикальних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злиттів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агломераціі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доданоі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продукту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зменшуються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фіксовании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відсоток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кожному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подвоєнні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̈.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Розширення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номенклатури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випускається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об’єднання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систему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комбінування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взаємодоповнюючих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Так,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невеликі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часто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виробляють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великі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корпораціі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хотіли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розширити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асортимент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рахунок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цієі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але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аналогічних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 для них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невигідним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проектом.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Водночас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невеликі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часто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зіштовхуються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проблемою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нестачі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інвестиційних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своїх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існуючих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господарювання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дешевше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вони могли б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самостійно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залучити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1654448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56DE775-4D5A-A49C-BEE5-ADC22B6E2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8661" y="354330"/>
            <a:ext cx="10346194" cy="5112015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постачальниками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рахунок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важеля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закупівельних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закупівель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користуватися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знижками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диференціаціі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постачання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знижуючи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постачання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10 %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цілком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реально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прибутковість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на 10—20 %.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Функціональна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комбінаторність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(коли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інтегрується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тих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сферах, де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інтегруюча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слабкі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взаємодоповнюваність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НДДКР.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Скорочення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НДДКР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рахунок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того,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компанія-покупець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науково-дослідні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центри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придбаноі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персонал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впровадження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бізнес-моделі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Централізація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маркетингу,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торгового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синергізму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завдяки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перехресного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продажу»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перехресного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cross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salling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cross promotion)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брендів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повинно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іміджу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5922626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164E469-1929-A2AB-15A6-5041DF7A2B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191" y="217170"/>
            <a:ext cx="10677664" cy="5249175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ринковіи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заміщення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Синергічнии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тому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коли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прибуткову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-модель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існуючому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доцільніше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створювати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рахунок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високии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завантаження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потужностеи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Прискорення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руху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траєкторіі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бізнес-моделі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темпи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зміцнення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займаноі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Пом’якшення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чинників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ділового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виражатися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зниженні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діапазону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коливань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виручки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продукціі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(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стабілізаціі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притоку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грошових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коштів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операціи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за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рахунок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портфеля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активів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різними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життєвими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циклами і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об’єднання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компаніи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різного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профілю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диверсифікаціі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̈). </a:t>
            </a:r>
          </a:p>
          <a:p>
            <a:pPr algn="just"/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фінансовоі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економіі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̈: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об’єднання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компаніи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зумовлює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платоспроможності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покриття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виплат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позиковими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коштами за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рахунок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додаткових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потоків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грошових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коштів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і, в остаточному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підсумку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сприяє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зниженню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фінансового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а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отже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зниженню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здешевлює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його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залучення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полегшує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доступ до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нього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Розмір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нерідко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сам по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собі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гарантом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стабільності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одержати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вигіднішии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кредитнии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рейтинг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фінансові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організаціі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дорожать великими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клієнтами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ефективніше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тиску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6275752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A2828E6-BDE6-BC23-9E14-885BE995E2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308610"/>
            <a:ext cx="11487149" cy="558927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Фінансова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конгломерація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головним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мотивом конгломератного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злиття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бажання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однієі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з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компаніи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розв’язати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проблему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нестачі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вигідного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інвестиційного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проек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-у.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Компанія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зазнає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фінансових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труднощів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прибутковии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інвестиційнии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проект, часто не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залучити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фінансування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його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ціи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ситуаціі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вливається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конгломерат і там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отримує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необхідне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фінансування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формально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фінансова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синергія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визначена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так: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фінансування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якии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отримати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конгломерат,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завжди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більшии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дорівнює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обсягу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фінансування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якии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могли б залу-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чити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складові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конгломерату, будучи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окремими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одиницями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Диференційована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ефективність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інтегрованоі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дозволить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підвищити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продуктивність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об’єднаних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активів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суб’єктів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господарювання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раніше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працювали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самостійно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економіці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цілому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в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галузях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завжди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знайти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занижена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внаслідок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неефективного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активами, яке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результатом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нездатності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небажання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менеджерів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максимізувати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ринкову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своєі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̈. Тут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синергія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розуміється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поєднання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управлінських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здібностеи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менеджерів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̈-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покупця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неефективно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використовуваними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активами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поглинається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Вдосконалення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корпоративноі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стратегіі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і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культури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прояв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ефекту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об’єднання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управлінських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здібностеи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менеджерів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командна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синергія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В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зовнішньому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середовищі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компанія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сприймається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потужна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впливова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модель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бізнесу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6289469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061AEBF-36EC-114F-5BC3-1DE7B94831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1" y="320040"/>
            <a:ext cx="10734814" cy="5146305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Вдосконалення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корпоративноі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прояв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об’єднання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здібностеи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синергія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зовнішньому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сприймається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потужна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модель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трансферу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управляюча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володіти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унікальною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«ноу- хау»,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умінням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створювати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конкурентоспроможність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ринку.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злитті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переноситься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придбану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бізнес-одиницю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роблять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ставку»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поглинань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рейдери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прагнуть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одержати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доступ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комерційних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секретів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поглинання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Ліквідація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дублюючих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скорочення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керуючого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обслуговуючого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персоналу,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ряду схожих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підрозділів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бухгалтерія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контролю,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дослідницькі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збутові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підрозділи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єдиних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централізованих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підрозділів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утримання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3526033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399F55D-711F-EA10-117D-9BCB97BF31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481" y="331470"/>
            <a:ext cx="10643374" cy="5134875"/>
          </a:xfrm>
        </p:spPr>
        <p:txBody>
          <a:bodyPr/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Одним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найбільш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наочних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прикладів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синергіі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слугує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розміщення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торгових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центрах і торгово-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розважальних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комплексах.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Взаємодоповнюючі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 кожного члена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сім’і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переключитися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розважальні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заклади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заклади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харчування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активнішому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відвідуванню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центрів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покупок у них, особливо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спонтанних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придбань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4870794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4CB2BEB-B2EE-B232-E4EB-F6713F8021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060" y="228600"/>
            <a:ext cx="11349989" cy="5417820"/>
          </a:xfrm>
        </p:spPr>
        <p:txBody>
          <a:bodyPr>
            <a:normAutofit fontScale="92500" lnSpcReduction="10000"/>
          </a:bodyPr>
          <a:lstStyle/>
          <a:p>
            <a:r>
              <a:rPr lang="ru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Стратегічна альянси, як сучасні організації моделі бізнесу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альянси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створювати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рахунок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доступу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здібностеи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партнера,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його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збуту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персоналу.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межах альянсу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змогу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партнерам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синергічно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завдяки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швидше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Зростаючі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фірми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особливо активно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покладаються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альянсів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розширення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своїх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операційних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створює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передумови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часу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базуючись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створе- них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створюють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альянси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того,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канали маркетингу та продажу,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репутацію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бренду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потужнішого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партнера.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Зародження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альянсів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моделеи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довготривалу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авторів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появу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альянсів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відносять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80-х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століття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хоча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зустрічаються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ХІХ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столітті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1870 р.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родови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-щах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Західніи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Пенсільваніі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Джон Рокфеллер створив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нафтовоі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індустріі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займалися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розвідкою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нафти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останні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десятиліття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альянси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̆- них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набули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поширення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сферах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UA" b="1" dirty="0"/>
          </a:p>
        </p:txBody>
      </p:sp>
    </p:spTree>
    <p:extLst>
      <p:ext uri="{BB962C8B-B14F-4D97-AF65-F5344CB8AC3E}">
        <p14:creationId xmlns:p14="http://schemas.microsoft.com/office/powerpoint/2010/main" val="30712884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DDA0752-4AE3-B3D5-260E-3E4722EB6B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620" y="160020"/>
            <a:ext cx="11407139" cy="5360670"/>
          </a:xfrm>
        </p:spPr>
        <p:txBody>
          <a:bodyPr/>
          <a:lstStyle/>
          <a:p>
            <a:pPr algn="just"/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Отже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стратегічнии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альянс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трактувати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особливии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 вид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бізнес-моделі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створюється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угоди партнерства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компаніями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здібності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інтегруються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процесах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компліментарноі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синергічноі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ефективності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функціонування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UA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FC0FBD9-4B55-3CDD-FB51-3EBC984D65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7460" y="1342390"/>
            <a:ext cx="7962900" cy="417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8038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AB925F8-3A7A-7E37-2F1B-3179E5DB8D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1" y="171450"/>
            <a:ext cx="10483354" cy="5294895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альянсів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ознаками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критеріями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критерієм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збереження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втрати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учасниками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автономності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прийнятті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виокремити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три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типи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учасниками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ринку —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інсорсинговии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̆,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аутсорсинговии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(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англ.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 —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першопричина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—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усередині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 —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поза) та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віртуальнии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̆. </a:t>
            </a:r>
          </a:p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партнерських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стосунків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інсорсингового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типу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виступає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ролі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«абсорбенту»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̆, доступ до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забезпечується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організаційно-функціональне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об’єднання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компаніями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Характерною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ознакою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такого типу партнерства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позбавлення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його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стратегічноі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автономності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навіть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формального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збереження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організаційноі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та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господарськоі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незалежності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якою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розуміється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самостійність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і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унікальності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бізнес-моделі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стратегічного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альянсу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інсорсингового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типу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здійснюється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стратегіі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інтеграціі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та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диверсифікаціі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̈.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Основними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методами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здійснення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інсорсингового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партнерства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злиття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поглинання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5275978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4E953E7-78D4-9F41-F4B1-B3A9E41307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611" y="182880"/>
            <a:ext cx="10746244" cy="5283465"/>
          </a:xfrm>
        </p:spPr>
        <p:txBody>
          <a:bodyPr/>
          <a:lstStyle/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Аутсорсинговии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тип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партнерства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припускає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залучення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під-приємством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можливостеи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партнерів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здійснення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Водночас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пам’ятати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аутсорсинг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призвести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розмивання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існуючоі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безпеки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ступеня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функціональноі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стійкості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бізнес-моделі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альянсу аутсорсингового типу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спеціалізація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кооперація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Характерною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аутсорсингового типу партнерства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збереження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його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автономності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Віртуальнии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тип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альянсу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угоду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партнерські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бізнес-моделі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альянсу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віртуального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типу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об’єднання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інтегрованих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торговельних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платформ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інтернет-комерціі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формами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віртуального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типу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альянсів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інтернет-корпорація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-магазин,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інтернет-аукціон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/>
              <a:t>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4110659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EDB8F57-DE48-85A2-03C8-A040B29D2A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631" y="365760"/>
            <a:ext cx="10586224" cy="5100585"/>
          </a:xfrm>
        </p:spPr>
        <p:txBody>
          <a:bodyPr/>
          <a:lstStyle/>
          <a:p>
            <a:r>
              <a:rPr lang="ru-UA" dirty="0"/>
              <a:t>Домашнє завдання</a:t>
            </a:r>
          </a:p>
          <a:p>
            <a:r>
              <a:rPr lang="uk-UA" dirty="0"/>
              <a:t>Навести приклади діючих </a:t>
            </a:r>
            <a:r>
              <a:rPr lang="uk-UA"/>
              <a:t>стратегічних альянсів</a:t>
            </a:r>
            <a:endParaRPr lang="en-US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7060012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5268FD6-E76E-B41B-12B2-766EBDD554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1" y="308610"/>
            <a:ext cx="10597654" cy="5157735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ступеня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залучення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формалізаціі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партнерами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виокремити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три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стратегічних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альянсів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пряма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співпраця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найпоширеніша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форма без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взаємноі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пайовоі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партнерами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володіють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управляють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міноритарні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— в основному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використовуються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рамках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корпоративних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венчурних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̆, для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інвестування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«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пілотні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невеликі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інноваційні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та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інтелектуальнии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Найпоширенішим</a:t>
            </a: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типом </a:t>
            </a:r>
            <a:r>
              <a:rPr lang="ru-RU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угод</a:t>
            </a: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міжфірмове</a:t>
            </a: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партнерство </a:t>
            </a:r>
            <a:r>
              <a:rPr lang="ru-RU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стратегічні</a:t>
            </a: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альянси</a:t>
            </a: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спрямовані</a:t>
            </a: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виробничих</a:t>
            </a: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через </a:t>
            </a:r>
            <a:r>
              <a:rPr lang="ru-RU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організацію</a:t>
            </a: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спільних</a:t>
            </a: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проектів</a:t>
            </a: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лідерами</a:t>
            </a: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галузеи</a:t>
            </a: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̆. </a:t>
            </a:r>
          </a:p>
          <a:p>
            <a:pPr algn="just"/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рамках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типу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стратегічних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альянсів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вирішуються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економіі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на масштабах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диверсифікація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продукціі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̈;</a:t>
            </a:r>
            <a:b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управлінських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технологіи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у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логістики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ознайомлення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організаційними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аспектами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виробничою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організаційною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управлінською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культурою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компаніи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̆-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лідерів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/>
              <a:t>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5814843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734A0FD-D790-3F15-E87C-2EBDB4E41A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8660" y="342900"/>
            <a:ext cx="11292839" cy="566928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Перевагами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стратегічних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альянсів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те,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вони: </a:t>
            </a:r>
          </a:p>
          <a:p>
            <a:pPr algn="just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дозволяють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бізнесу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досягати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своїх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̆,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зберігаючи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гнучкість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адаптованість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рахунок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швидкоі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партнерів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ефективним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способом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протистояння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зростанню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ризиків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технологічних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̆,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відкриваючи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партнерам доступ до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спільного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активного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технологічного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обміну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дозволяють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відстежувати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та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уникати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впровадження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тих,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згодом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виявитися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застарілими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неефективними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забезпечують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постійнии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доступ до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новітніх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ноу-хау; </a:t>
            </a:r>
          </a:p>
          <a:p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дозволяють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партнерам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концентруватися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своїх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стрижньових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компетенціях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видах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забезпечують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ефекту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синергіі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̈; </a:t>
            </a:r>
          </a:p>
          <a:p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дозволяють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скоротити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бюрократію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спростити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організаційну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структуру; </a:t>
            </a:r>
          </a:p>
          <a:p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забезпечують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ефективності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функціонування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9)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відкривають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доступ до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стратегічно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важливих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ринків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10)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дають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змогу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уникнути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торгових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обмежень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11)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доповнюють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товарні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лініі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дає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змогу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обслуговувати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ринкові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ніші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12)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уможливлюють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бренду і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клієнтського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партнерів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13)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забезпечують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додаткові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джерела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видів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інвестиціи</a:t>
            </a:r>
            <a:r>
              <a:rPr lang="ru-RU" dirty="0"/>
              <a:t>̆.</a:t>
            </a:r>
            <a:br>
              <a:rPr lang="ru-RU" dirty="0"/>
            </a:br>
            <a:endParaRPr lang="ru-RU" dirty="0"/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2335528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704208E-30FE-739C-8479-1E44E8F657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341" y="251460"/>
            <a:ext cx="10620514" cy="5214885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недоліків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стратегічних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альянсів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виділити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альянсів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базуються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товарах і ринках,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видами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комерційноі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партнерів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альянсу;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альянси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 правило,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об’єднують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реальними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потенційними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конкурентами.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вступила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альянсу,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потрапити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партнерів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видами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небажаним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поширенням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технологічноі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потенційних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оптимальноі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самостійних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̆. </a:t>
            </a:r>
          </a:p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причини,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спонукають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до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утворення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стратегічних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альянсів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зводяться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такого: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потреба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об’єднанні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зусиль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НДДКР;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залучення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оптимізація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доступ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диверсифікація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залучення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досвідом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меншіи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позиціонування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ринку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партнера.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894731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53F65F7-CB53-CF96-98D1-4B080BB18C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310" y="-91439"/>
            <a:ext cx="11997690" cy="5554980"/>
          </a:xfrm>
        </p:spPr>
        <p:txBody>
          <a:bodyPr>
            <a:normAutofit fontScale="77500" lnSpcReduction="20000"/>
          </a:bodyPr>
          <a:lstStyle/>
          <a:p>
            <a:r>
              <a:rPr lang="ru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Особливлсті формування бізнес-моделі стратегічного  альянсу</a:t>
            </a:r>
          </a:p>
          <a:p>
            <a:pPr algn="just"/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стратегічних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альянсів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вимагає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принципових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практиці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організаціі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та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ведення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бізнесу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альянсів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спрощує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доступ на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нові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ринки,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конкурентоспроможності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за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рахунок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нових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конкурентних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Глобалізація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конкурентноі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боротьби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зумовлює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необхідність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пошуку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шляхів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перетворення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конкурентів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партнерів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спільного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функціонування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інтегрованих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ринках,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технологіи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і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інноваційноі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цінності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продуктів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Основними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етапами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ного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альянсу за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цією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технологією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довіри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необхідним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компонентом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успіху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стратегічного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альянсу. </a:t>
            </a:r>
          </a:p>
          <a:p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мети,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місіі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партнерства. Р. Уоллес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розробив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систему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чотирьох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MOGO-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компонентів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характеризує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відносини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стратегічними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партнерами: </a:t>
            </a:r>
          </a:p>
          <a:p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портфеля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продуктів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і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споживачів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Цеи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включає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ідентифікацію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цільових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покупців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видів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будуть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спроможні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їм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запропонувати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допоміжного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обслуговування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Для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продуктів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вищим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рівнем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споживчоі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цінності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партнери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обмінятися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ідеями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інформацією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майбутніх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пріоритетів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споживачів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інтегрованому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ринку.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8392760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9C6DD88-873D-72F3-5A59-B4FD323DB8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031" y="240030"/>
            <a:ext cx="10814824" cy="5226315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самооцінювання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однієі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̆: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авторитарне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схильне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самостійних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жорсткого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керівництва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персоналу. Таким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складно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вижити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розкрити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потенціал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об’єднанні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альянс вони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дотримуються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принципу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LIFO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останніми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увійти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альянсу і першими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вийти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працює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чорного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бомбардира»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схильне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уявлення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відкритии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підприємець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найбільш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схильне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утворення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альянсів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об’єднання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завжди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продуктивна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ризикове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найчастіше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засновником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бізнес-імперіі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̈»,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робить акцент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удосконалення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існуючоі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Знайомство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партнером.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масштабу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партнера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малии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великии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̆);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критеріїв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системою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LLIFT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привабливість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liheability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довговічність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longevity),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interest or incentive),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 muscle),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рамки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timeline)). 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Знайомство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мережею партнера,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його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бізнес-середовища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меж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альянсі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2620548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3470BD8-FE5F-3FD1-35B3-A7D68CC5AD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1" y="228600"/>
            <a:ext cx="10689094" cy="5237745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альянсу.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сфер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збереження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партнерів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аспектів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альянсу.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Україні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бази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б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чітко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функціонуванні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альянсів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Вітчизняним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об’єднань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корпорація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кон-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церн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консорціум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асоціація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альянсу. </a:t>
            </a:r>
          </a:p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Виділяють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виходу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стратегічного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альянсу: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злиття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закінчення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продаж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покупка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активів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консолідація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банкрутство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захоплення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поглинання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акціонерами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кредиторами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радою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директорів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3711649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46EF29E-9063-A2C5-BD56-97FA85A15A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511" y="331470"/>
            <a:ext cx="10403344" cy="5134875"/>
          </a:xfrm>
        </p:spPr>
        <p:txBody>
          <a:bodyPr>
            <a:normAutofit/>
          </a:bodyPr>
          <a:lstStyle/>
          <a:p>
            <a:r>
              <a:rPr lang="ru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Зляття та поглинаня компаній як спосіб розвитку моделей їх бізенесу</a:t>
            </a:r>
          </a:p>
          <a:p>
            <a:pPr algn="just"/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Ключові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переваги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угод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злиття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поглинання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поділити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дві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суб’єкта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якии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буде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отримувати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більшу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вигоду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для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яка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купує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поглинає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розширення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конкурентних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можливостеи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за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рахунок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меншоі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̈;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просування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своїх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ринкових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інтересів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локальних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регіональних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ринках (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угода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Pepsi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Sandora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розширення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виробничих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потужнос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теи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̆; доступ до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спеціалізованого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для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яка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продається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поглинається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технологічних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досвіду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крупноі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̈;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вдосконалення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конкурентних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можливостеи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̆;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оновлення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асортименту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продукціі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̈;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вихід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міжнародні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ринки; доступ до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фінансових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додат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кові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інвестиціі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у НДДКР. </a:t>
            </a:r>
          </a:p>
          <a:p>
            <a:pPr algn="just"/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Основними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недоліками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слабкими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сторонами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угод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злиття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поглинання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 правило,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труднощі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інтеграціі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двох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компаніи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̆;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протидія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персоналу;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корпоративних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культур. </a:t>
            </a:r>
          </a:p>
          <a:p>
            <a:endParaRPr lang="ru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6858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A5898E5-BEE6-270B-F309-AD1F61BCB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1" y="285750"/>
            <a:ext cx="10506214" cy="5180595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угоди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поглинання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Ford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автомобілевиробника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Jaguar.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Ford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заплатила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велику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Jaguar,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але так і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змогла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зробити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марку авто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лідером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сегменті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престижних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автомобілів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рівноправним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конкурентом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моделеи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Mercedes, BMW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Lexus.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Novell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1994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викупила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пакет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WordPerfect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1,7 млрд дол. США, але так і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спромоглась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перетворити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його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успішного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конкурента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офісних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Microsoft.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Злиття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(англ.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merger)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об’єднання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двох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але, як правило,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рівнозначних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величиною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Згідно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Господарським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кодексом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України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злиття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господарювання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майнові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кожного з них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переходять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господарювання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утворении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внаслідок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злиття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Чисте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злиття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сьогодні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рідкісне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Найчастіше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злиттям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поглинанням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DaimlerChrysler. 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7075469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92B0BD5-8D25-B0CB-CC3A-11167E2DA8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450" y="377190"/>
            <a:ext cx="10883405" cy="5089155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Поглинання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(англ. а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cquisition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викуп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поглинається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компанією-поглиначем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Внаслідок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поглинена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перестає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поглинач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Показовим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прикладом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поглинання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Україні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UMC →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МТС: крупна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російська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МТС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викупила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акціи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вітчизняного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оператора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мобільного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UMC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провела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ребрендінг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поглинання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крупніша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розширюється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рахунок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меншоі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Google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-модель,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поглина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чем, яка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поглинула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YouTube, Begun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російська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FeedBurner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AOL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тернет-компаніи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по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всьому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буває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поглиначі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хочуть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афішувати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поглинання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все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проводять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рівноправне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злиття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Прикладом такого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поглинання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lerChrysler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Daimler-Benz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викупив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Chrysler,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афішував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угоду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рівноправне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злиття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угод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злиття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поглинання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проведений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Economist Intelligence Unit,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показав,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культурна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асиміляція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найскладніша</a:t>
            </a: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об’єднанні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̆. Тому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корпоративноі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запорукою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успішноі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бізнес-моделі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інтегрованоі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̈; 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381815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F7A4692-D1C0-AFEE-E492-DF52E99FA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8671" y="285750"/>
            <a:ext cx="10266184" cy="5180595"/>
          </a:xfrm>
        </p:spPr>
        <p:txBody>
          <a:bodyPr>
            <a:normAutofit/>
          </a:bodyPr>
          <a:lstStyle/>
          <a:p>
            <a:r>
              <a:rPr lang="ru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Економічна характеристика і значення синергізму в бізнес-моделюванні</a:t>
            </a:r>
          </a:p>
          <a:p>
            <a:pPr algn="just"/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синергія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виникло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початку ХХ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століття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термінологіі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точних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 —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хіміі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та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фізиці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згодом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воно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стало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поширюватись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сфери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людськоі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Синергічнии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знайшов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успішне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сферах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сьогодні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його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широко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використовуються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соціологіі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економіці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маркетингу та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інформаційних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технологіях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синергія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(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sinergia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перекладі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грецькоі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означає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спільнадія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співпраця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співдружність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Існують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різноманітні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трактування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однак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суть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синергічного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досить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проста —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ефективності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інтеграціі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злиття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єдину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систему. У буквальному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розумінні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мова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йде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виникають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внаслідок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той час як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кожнии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них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такого результату.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Математичнии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феномен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синергіі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позначають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«формулами» 1 + 1 = 3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× 2 &gt; 4.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Синергію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економіці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роз-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глядають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аспектами: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персоналу,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41056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A37D918-B169-33D5-BC6A-5B774ABB7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330" y="285750"/>
            <a:ext cx="10700525" cy="5180595"/>
          </a:xfrm>
        </p:spPr>
        <p:txBody>
          <a:bodyPr/>
          <a:lstStyle/>
          <a:p>
            <a:pPr algn="just"/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Актуальність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синергізму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багатогранного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зростає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бізнес-моделеи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диверсифікованих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багатогалузевих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багатопрофільних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̆, 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альянсів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Крім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поширеною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сферою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появи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синергізму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об’єднання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в одну (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злиття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поглинання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При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існує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імовірність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суттєвого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ефективності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створеноі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порівняно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сумарною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ефективністю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до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об’єднання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Синергічні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такому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досить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оптимізація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контролю,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консолідація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концентрація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максимального результату,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скорочення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ефективності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інноваційноі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синергізму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торкається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сфер менеджменту,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інтеграцію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координацію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багатьох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та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бізнес-моделі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увага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синергізму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виникла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60-х роках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минулого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століття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почали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з’являтись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бізнес-моделі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диверсифікованих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зумовило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необхідність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пошуку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непов’язаних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ринках. </a:t>
            </a:r>
          </a:p>
          <a:p>
            <a:pPr algn="just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284531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17A8435-8415-AD78-F4D6-AAE478A24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8691" y="182880"/>
            <a:ext cx="10106164" cy="5283465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Необхідність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імплементаціі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синергізму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новими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-моделями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диверсифікованих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обгрунтував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Ансофф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запропонував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чотири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̈: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масштаби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товарного ринку, вектор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синергізм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[3].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автор одним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перших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базис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синергізму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результат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зусиль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бізнес-одиниць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здатен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перевищити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результуючии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самостійноі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сильних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сторін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можливостеи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мінімізаціі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слабких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сторін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нейтралізаціі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Характерною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особливістю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синергізму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потенціал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всієі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сукупності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нематеріальних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зв’язок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інтелектуальним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капіталом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синергізму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феномен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мультиплікативного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ресурсного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дістав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безбілетника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одночасно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нематеріальні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бізнес-одиницях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ринках,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сферах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потужноі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марки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виведення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сприятливого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іміджу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залучення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клієнтів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напрацювань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бізнес-одиницях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однієі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̈.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666985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89A4DA8-98B3-450A-B648-4875B234E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461" y="274320"/>
            <a:ext cx="10803394" cy="5192025"/>
          </a:xfrm>
        </p:spPr>
        <p:txBody>
          <a:bodyPr/>
          <a:lstStyle/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синергізму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бізнес-моделюванні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обґрунтовується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специфічністю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організаційні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усієі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вагомии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синергічнии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нематеріальні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77968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C0737D77-B08C-AB6E-288F-4945F1CEB7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08861" y="136525"/>
            <a:ext cx="5840708" cy="6380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026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0DEFCF8-AED9-B5A8-9353-6ADB2D824B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171" y="342900"/>
            <a:ext cx="10837684" cy="5123445"/>
          </a:xfrm>
        </p:spPr>
        <p:txBody>
          <a:bodyPr/>
          <a:lstStyle/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Одним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підходів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синергізму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джерелами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його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виникнення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ланцюжку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(рис. 4.1).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взаємозв’язки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визначають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синергічнии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потенціал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дозволяють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оцінити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реально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існуючі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300203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E8F5F8AC-6F59-3F8C-1CF1-E2754F8AD5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23111" y="13408"/>
            <a:ext cx="6187398" cy="5452355"/>
          </a:xfrm>
        </p:spPr>
      </p:pic>
    </p:spTree>
    <p:extLst>
      <p:ext uri="{BB962C8B-B14F-4D97-AF65-F5344CB8AC3E}">
        <p14:creationId xmlns:p14="http://schemas.microsoft.com/office/powerpoint/2010/main" val="2279887300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Галерея</Template>
  <TotalTime>164</TotalTime>
  <Words>4124</Words>
  <Application>Microsoft Macintosh PowerPoint</Application>
  <PresentationFormat>Широкоэкранный</PresentationFormat>
  <Paragraphs>104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2" baseType="lpstr">
      <vt:lpstr>Arial</vt:lpstr>
      <vt:lpstr>Gill Sans MT</vt:lpstr>
      <vt:lpstr>Times New Roman</vt:lpstr>
      <vt:lpstr>Галерея</vt:lpstr>
      <vt:lpstr>СИНЕРГІЗМ У БІЗНЕС-МОДЕЛЮВАННІ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СИНЕРГІЗМ У БІЗНЕС-МОДЕЛЮВАННІ  </dc:title>
  <dc:creator>Александр Ткачук</dc:creator>
  <cp:lastModifiedBy>Александр Ткачук</cp:lastModifiedBy>
  <cp:revision>60</cp:revision>
  <dcterms:created xsi:type="dcterms:W3CDTF">2022-04-19T16:40:38Z</dcterms:created>
  <dcterms:modified xsi:type="dcterms:W3CDTF">2022-04-24T09:08:51Z</dcterms:modified>
</cp:coreProperties>
</file>