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62" r:id="rId4"/>
    <p:sldId id="263" r:id="rId5"/>
    <p:sldId id="264" r:id="rId6"/>
    <p:sldId id="265" r:id="rId7"/>
    <p:sldId id="257" r:id="rId8"/>
    <p:sldId id="258" r:id="rId9"/>
    <p:sldId id="259" r:id="rId10"/>
    <p:sldId id="270" r:id="rId11"/>
    <p:sldId id="260" r:id="rId12"/>
    <p:sldId id="261" r:id="rId13"/>
    <p:sldId id="271" r:id="rId14"/>
    <p:sldId id="272" r:id="rId15"/>
    <p:sldId id="273" r:id="rId16"/>
    <p:sldId id="266" r:id="rId17"/>
    <p:sldId id="268" r:id="rId18"/>
    <p:sldId id="267" r:id="rId19"/>
    <p:sldId id="269" r:id="rId20"/>
    <p:sldId id="274" r:id="rId2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76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052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877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2728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5982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4050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884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8695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302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164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3454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889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224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0177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7738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8344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2395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D9684-619B-4D9A-AA86-B957054821FD}" type="datetimeFigureOut">
              <a:rPr lang="uk-UA" smtClean="0"/>
              <a:t>21.03.2025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6375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SJp_x_RGrs&amp;list=PLYfW8keZHks-5VRIH4Ovr0NVOIVxx5rjK&amp;index=3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6845" y="1965230"/>
            <a:ext cx="8911687" cy="2616930"/>
          </a:xfrm>
        </p:spPr>
        <p:txBody>
          <a:bodyPr>
            <a:normAutofit/>
          </a:bodyPr>
          <a:lstStyle/>
          <a:p>
            <a:pPr algn="just"/>
            <a:r>
              <a:rPr lang="uk-UA" sz="4000" b="1" dirty="0" smtClean="0">
                <a:solidFill>
                  <a:schemeClr val="tx1"/>
                </a:solidFill>
              </a:rPr>
              <a:t>Динаміка протікання стресу та наслідки для організму. </a:t>
            </a:r>
            <a:r>
              <a:rPr lang="uk-UA" sz="4000" b="1" dirty="0">
                <a:solidFill>
                  <a:schemeClr val="tx1"/>
                </a:solidFill>
              </a:rPr>
              <a:t>П</a:t>
            </a:r>
            <a:r>
              <a:rPr lang="uk-UA" sz="4000" b="1" dirty="0" smtClean="0">
                <a:solidFill>
                  <a:schemeClr val="tx1"/>
                </a:solidFill>
              </a:rPr>
              <a:t>рактичні навички управління стресом.</a:t>
            </a:r>
            <a:endParaRPr lang="uk-UA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66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0511" y="798403"/>
            <a:ext cx="9874029" cy="214482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0511" y="3047884"/>
            <a:ext cx="9887139" cy="2209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83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001520" y="721360"/>
            <a:ext cx="9503092" cy="5189862"/>
          </a:xfrm>
        </p:spPr>
        <p:txBody>
          <a:bodyPr>
            <a:normAutofit fontScale="92500"/>
          </a:bodyPr>
          <a:lstStyle/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Ментальні техніки для зниження стресу</a:t>
            </a:r>
          </a:p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Вправа «</a:t>
            </a:r>
            <a:r>
              <a:rPr lang="uk-UA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Переформулювання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негативних думок»</a:t>
            </a:r>
          </a:p>
          <a:p>
            <a:pPr marL="0" indent="0" algn="just"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навчитися замінювати негативні думки позитивними.</a:t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📝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виконувати: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Запишіть свою тривожну думку (наприклад, "Я не складу іспит").</a:t>
            </a:r>
          </a:p>
          <a:p>
            <a:pPr algn="just"/>
            <a:r>
              <a:rPr lang="uk-UA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Поставте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під сумнів її правдивість (Чи є докази? Що найгірше може статися?).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Замініть думку більш конструктивною ("Я підготуюсь і зроблю все можливе").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3968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47520" y="467360"/>
            <a:ext cx="9757092" cy="5443862"/>
          </a:xfrm>
        </p:spPr>
        <p:txBody>
          <a:bodyPr>
            <a:normAutofit/>
          </a:bodyPr>
          <a:lstStyle/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Практика усвідомленості (</a:t>
            </a:r>
            <a:r>
              <a:rPr lang="uk-UA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майндфулнес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Вправа «5-4-3-2-1»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повернутися в момент "тут і зараз".</a:t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📝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виконувати: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Назвіть 5 речей, які бачите.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речі, які можете торкнутися.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звуки, які чуєте.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запахи, які відчуваєте.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смак у роті.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Ця вправа допомагає зняти тривожність і сконцентруватися.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9436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0038" y="224060"/>
            <a:ext cx="8911687" cy="961803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Вправа на знаходження ресурсів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8622" y="1485900"/>
            <a:ext cx="1031216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87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6053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 ресурсів</a:t>
            </a:r>
            <a:endParaRPr lang="uk-UA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185988" y="1471613"/>
            <a:ext cx="9318624" cy="4439609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 </a:t>
            </a:r>
          </a:p>
          <a:p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 </a:t>
            </a:r>
          </a:p>
          <a:p>
            <a:endParaRPr lang="uk-U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752" y="2443163"/>
            <a:ext cx="10246775" cy="147161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751" y="4086224"/>
            <a:ext cx="10255361" cy="150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92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702" y="314326"/>
            <a:ext cx="10210424" cy="6086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93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2961" y="156750"/>
            <a:ext cx="9492932" cy="930370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Вправа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"Колесо балансу"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47521" y="731520"/>
            <a:ext cx="9757092" cy="6126480"/>
          </a:xfrm>
        </p:spPr>
        <p:txBody>
          <a:bodyPr>
            <a:noAutofit/>
          </a:bodyPr>
          <a:lstStyle/>
          <a:p>
            <a:pPr algn="just"/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ru-R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рівновагу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сферами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найбільший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виконати вправу?</a:t>
            </a:r>
          </a:p>
          <a:p>
            <a:pPr algn="just"/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1⃣  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Намалюйте коло та розділіть його на 6-8 секторів</a:t>
            </a: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(як піца 🍕).</a:t>
            </a:r>
          </a:p>
          <a:p>
            <a:pPr algn="just"/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Ось приклад сфер життя:</a:t>
            </a:r>
          </a:p>
          <a:p>
            <a:pPr marL="0" indent="0" algn="just">
              <a:buNone/>
            </a:pP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Навчання/Робота</a:t>
            </a:r>
          </a:p>
          <a:p>
            <a:pPr marL="0" indent="0" algn="just">
              <a:buNone/>
            </a:pP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</a:p>
          <a:p>
            <a:pPr marL="0" indent="0" algn="just">
              <a:buNone/>
            </a:pP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</a:p>
          <a:p>
            <a:pPr marL="0" indent="0" algn="just">
              <a:buNone/>
            </a:pP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 (друзі, сім’я)</a:t>
            </a:r>
          </a:p>
          <a:p>
            <a:pPr marL="0" indent="0" algn="just">
              <a:buNone/>
            </a:pP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Емоційний стан</a:t>
            </a:r>
          </a:p>
          <a:p>
            <a:pPr marL="0" indent="0" algn="just">
              <a:buNone/>
            </a:pP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Відпочинок, хобі</a:t>
            </a:r>
          </a:p>
          <a:p>
            <a:pPr marL="0" indent="0" algn="just">
              <a:buNone/>
            </a:pP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 розвиток</a:t>
            </a:r>
          </a:p>
          <a:p>
            <a:pPr marL="0" indent="0" algn="just">
              <a:buNone/>
            </a:pP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 активність</a:t>
            </a:r>
            <a:endParaRPr lang="uk-UA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93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8939" y="118700"/>
            <a:ext cx="9012940" cy="673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07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052320" y="375920"/>
            <a:ext cx="9452292" cy="6145196"/>
          </a:xfrm>
        </p:spPr>
        <p:txBody>
          <a:bodyPr>
            <a:normAutofit/>
          </a:bodyPr>
          <a:lstStyle/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2️⃣   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Оцініть рівень задоволеності у кожній сфері від 1 до 10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де: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повне незадоволення, це джерело стресу.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повна гармонія, немає проблем.</a:t>
            </a:r>
          </a:p>
          <a:p>
            <a:pPr algn="just"/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Поставте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відповідні оцінки на шкалі (чим ближче до центру – тим нижчий бал).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3️⃣  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З'єднайте точки між собою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щоб отримати форму "колеса".</a:t>
            </a:r>
          </a:p>
          <a:p>
            <a:pPr algn="just"/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першу чергу виберіть 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2-3 сектори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 найнижчими оцінками. Плануючи їх стабілізацію, продумайте наступне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Яка 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або підсумковий результат принесуть вам відчуття 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 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 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комфорту 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цій сфері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 часу це займе.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Чіткі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дедлайни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це дуже важливий момент, за їх допомоги ви не дозволите собі розслабитися при виконанні завдань.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 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 зробити для вирішення проблем.</a:t>
            </a:r>
          </a:p>
          <a:p>
            <a:pPr algn="just"/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8864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057400" y="252663"/>
            <a:ext cx="9447212" cy="5658559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 по колесу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балансу: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сферах 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впровадила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сприяло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Де 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молодець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помітити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похвалити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дофамінову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вдалось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покращити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вибирала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зробила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заважають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провалилися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призвели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три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трохи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покращити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Колесо життєвого балансу</a:t>
            </a: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це інструмент діагностики стану справ у різних сферах життя. Воно візуально показує рівень особистої задоволеності різними секторами справ та є суб’єктивним поняттям. Регулярно звіряйся з колесом балансу для досягнення цілей та побудови гармонійного життя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8130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828801" y="100013"/>
            <a:ext cx="9675812" cy="6757987"/>
          </a:xfrm>
        </p:spPr>
        <p:txBody>
          <a:bodyPr>
            <a:normAutofit lnSpcReduction="10000"/>
          </a:bodyPr>
          <a:lstStyle/>
          <a:p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основні етапи динаміки стресу?</a:t>
            </a:r>
          </a:p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таке фаза активації стресу?</a:t>
            </a:r>
          </a:p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відбувається адаптація організму до стресу?</a:t>
            </a:r>
          </a:p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таке виснаження і як воно впливає на людину?</a:t>
            </a:r>
          </a:p>
          <a:p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фактори можуть прискорювати чи сповільнювати розвиток стресу?</a:t>
            </a:r>
          </a:p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на динаміку стресу впливають індивідуальні особливості особистості?</a:t>
            </a:r>
          </a:p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роль соціальних факторів (підтримка, конфлікти, ізоляція) може змінювати сприйняття стресу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фізіологічні реакції організму відбуваються під час стресу?</a:t>
            </a:r>
          </a:p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змінюються гормональні рівні (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кортизол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адреналін) в організмі?</a:t>
            </a:r>
          </a:p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 чином стрес впливає на імунну систему, серцево-судинну систему та нервову систему?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змінювати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інтенсивність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часу?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чином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хронічного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перевантаження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відновлювальна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хронічного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вплинути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4198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Нервово м’язова релаксація по </a:t>
            </a:r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Джекобсону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www.youtube.com/watch?v=PSJp_x_RGrs&amp;list=PLYfW8keZHks-5VRIH4Ovr0NVOIVxx5rjK&amp;index=34</a:t>
            </a:r>
            <a:r>
              <a:rPr lang="uk-UA" dirty="0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69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06880" y="690880"/>
            <a:ext cx="9797732" cy="5220342"/>
          </a:xfrm>
        </p:spPr>
        <p:txBody>
          <a:bodyPr>
            <a:normAutofit/>
          </a:bodyPr>
          <a:lstStyle/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Динаміка протікання стресу – це процес, що включає кілька стадій розвитку стресової реакції організму. 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стадії стресу: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Стадія тривоги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організм мобілізує ресурси у відповідь на стресовий фактор.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Стадія опору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адаптація до стресу, збереження рівноваги.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Стадія виснаження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ресурси організму виснажуються, якщо стрес триває довго.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66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9121" y="624110"/>
            <a:ext cx="9655492" cy="1651730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686561" y="2570480"/>
            <a:ext cx="9980612" cy="3777622"/>
          </a:xfrm>
        </p:spPr>
        <p:txBody>
          <a:bodyPr>
            <a:noAutofit/>
          </a:bodyPr>
          <a:lstStyle/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Фізичні наслідки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Ослаблення імунітету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часті застуди, довше загоєння ран.</a:t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 з серцем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підвищений тиск, ризик інфаркту, аритмія.</a:t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 травлення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виразка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шлунка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синдром подразненого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кишківника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М'язова напруга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головні болі, біль у спині та шиї.</a:t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Гормональні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збої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порушення менструального циклу, зниження лібідо.</a:t>
            </a:r>
          </a:p>
          <a:p>
            <a:pPr algn="just"/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93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940560" y="721360"/>
            <a:ext cx="9564052" cy="5189862"/>
          </a:xfrm>
        </p:spPr>
        <p:txBody>
          <a:bodyPr/>
          <a:lstStyle/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Психологічні наслідки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Хронічна втома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навіть після сну немає відчуття відпочинку.</a:t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 з пам’яттю та концентрацією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складно запам’ятовувати інформацію, важко приймати рішення.</a:t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Дратівливість, тривожність, панічні атаки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Депресія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втрата інтересу до життя, емоційне вигорання.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128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899920" y="528320"/>
            <a:ext cx="9604692" cy="5382902"/>
          </a:xfrm>
        </p:spPr>
        <p:txBody>
          <a:bodyPr/>
          <a:lstStyle/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Соціальні наслідки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 з оточенням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дратівливість впливає на спілкування з друзями, родиною.</a:t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 продуктивності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погана успішність у навчанні чи роботі.</a:t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зловживання алкоголем, куріння, переїдання як спосіб «втечі» від проблем.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стрес триває довго, він може перерости в серйозні захворювання. Важливо вчасно його контролювати.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3896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67840" y="436880"/>
            <a:ext cx="9736772" cy="547434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Практика усвідомлення стресу</a:t>
            </a:r>
          </a:p>
          <a:p>
            <a:pPr algn="just"/>
            <a:r>
              <a:rPr lang="uk-UA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Вправа «Щоденник стресу»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виявити тригери стресу та реакції на них.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 метод вимагає запису у щоденник протягом декількох тижнів, коли і в яких умовах спостерігаються симптоми стресу. Аналіз допомагає швидко і легко визначити, які події або життєві ситуації впливають на виникнення стресу.</a:t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📝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виконувати: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Щодня записуйте у зошит або нотатки в телефоні: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викликало стрес? (наприклад, іспит,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дедлайн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конфлікт)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ви відреагували? (емоції, фізичні симптоми, поведінка)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допомогло зменшити напругу?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допоможе розпізнати повторювані тригери й краще контролювати свої реакції.</a:t>
            </a:r>
          </a:p>
          <a:p>
            <a:pPr marL="0" indent="0" algn="just">
              <a:buNone/>
            </a:pP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01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06880" y="548640"/>
            <a:ext cx="9797732" cy="5362582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Дихальні техніки для зняття напруги</a:t>
            </a:r>
          </a:p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Вправа "Квадратне дихання«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стабілізувати нервову систему.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📝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виконувати: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Вдих через ніс – рахуйте до 4.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Затримайте дихання – рахуйте до 4.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Видих через рот – рахуйте до 4.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Затримайте дихання – рахуйте до 4.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🔁 Повторіть 5-7 разів.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8837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818640" y="508000"/>
            <a:ext cx="9685972" cy="5403222"/>
          </a:xfrm>
        </p:spPr>
        <p:txBody>
          <a:bodyPr>
            <a:normAutofit/>
          </a:bodyPr>
          <a:lstStyle/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Фізична активність для боротьби зі стресом</a:t>
            </a:r>
          </a:p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Вправа «Прогресивна м’язова релаксація»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(розслаблення досягається шляхом скорочення, а потім розслаблення різних груп м’язів)</a:t>
            </a:r>
          </a:p>
          <a:p>
            <a:pPr marL="0" indent="0" algn="just"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зняти м'язову напругу після довгого навчання.</a:t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📝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виконувати: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26" y="3628875"/>
            <a:ext cx="9072562" cy="2945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50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мо">
  <a:themeElements>
    <a:clrScheme name="Пасмо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Пасмо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смо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494</TotalTime>
  <Words>660</Words>
  <Application>Microsoft Office PowerPoint</Application>
  <PresentationFormat>Широкий екран</PresentationFormat>
  <Paragraphs>101</Paragraphs>
  <Slides>20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5" baseType="lpstr">
      <vt:lpstr>Arial</vt:lpstr>
      <vt:lpstr>Century Gothic</vt:lpstr>
      <vt:lpstr>Times New Roman</vt:lpstr>
      <vt:lpstr>Wingdings 3</vt:lpstr>
      <vt:lpstr>Пасмо</vt:lpstr>
      <vt:lpstr>Динаміка протікання стресу та наслідки для організму. Практичні навички управління стресом.</vt:lpstr>
      <vt:lpstr>Презентація PowerPoint</vt:lpstr>
      <vt:lpstr>Презентація PowerPoint</vt:lpstr>
      <vt:lpstr>Тривалий стрес може мати серйозні негативні наслідки для фізичного, психологічного та соціального здоров’я.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Вправа на знаходження ресурсів</vt:lpstr>
      <vt:lpstr>Види ресурсів</vt:lpstr>
      <vt:lpstr>Презентація PowerPoint</vt:lpstr>
      <vt:lpstr>Вправа "Колесо балансу"</vt:lpstr>
      <vt:lpstr>Презентація PowerPoint</vt:lpstr>
      <vt:lpstr>Презентація PowerPoint</vt:lpstr>
      <vt:lpstr>Презентація PowerPoint</vt:lpstr>
      <vt:lpstr>Нервово м’язова релаксація по Джекобсону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Користувач</dc:creator>
  <cp:lastModifiedBy>Користувач</cp:lastModifiedBy>
  <cp:revision>29</cp:revision>
  <dcterms:created xsi:type="dcterms:W3CDTF">2025-03-17T09:43:09Z</dcterms:created>
  <dcterms:modified xsi:type="dcterms:W3CDTF">2025-03-21T12:33:45Z</dcterms:modified>
</cp:coreProperties>
</file>