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315" r:id="rId3"/>
    <p:sldId id="284" r:id="rId4"/>
    <p:sldId id="305" r:id="rId5"/>
    <p:sldId id="285" r:id="rId6"/>
    <p:sldId id="307" r:id="rId7"/>
    <p:sldId id="286" r:id="rId8"/>
    <p:sldId id="288" r:id="rId9"/>
    <p:sldId id="289" r:id="rId10"/>
    <p:sldId id="304" r:id="rId11"/>
    <p:sldId id="290" r:id="rId12"/>
    <p:sldId id="295" r:id="rId13"/>
    <p:sldId id="292" r:id="rId14"/>
    <p:sldId id="293" r:id="rId15"/>
    <p:sldId id="309" r:id="rId16"/>
    <p:sldId id="296" r:id="rId17"/>
    <p:sldId id="302" r:id="rId18"/>
    <p:sldId id="303" r:id="rId19"/>
    <p:sldId id="301" r:id="rId20"/>
    <p:sldId id="300" r:id="rId21"/>
    <p:sldId id="316" r:id="rId22"/>
    <p:sldId id="317" r:id="rId23"/>
    <p:sldId id="413" r:id="rId24"/>
    <p:sldId id="414" r:id="rId25"/>
    <p:sldId id="411" r:id="rId26"/>
    <p:sldId id="409" r:id="rId27"/>
    <p:sldId id="412" r:id="rId28"/>
    <p:sldId id="415" r:id="rId29"/>
    <p:sldId id="318" r:id="rId30"/>
    <p:sldId id="416" r:id="rId31"/>
    <p:sldId id="287" r:id="rId32"/>
    <p:sldId id="319" r:id="rId33"/>
    <p:sldId id="306" r:id="rId34"/>
    <p:sldId id="320" r:id="rId35"/>
    <p:sldId id="321" r:id="rId36"/>
    <p:sldId id="322" r:id="rId37"/>
    <p:sldId id="323" r:id="rId38"/>
    <p:sldId id="324" r:id="rId39"/>
    <p:sldId id="325" r:id="rId40"/>
    <p:sldId id="365" r:id="rId41"/>
    <p:sldId id="312" r:id="rId42"/>
    <p:sldId id="327" r:id="rId43"/>
    <p:sldId id="328" r:id="rId44"/>
    <p:sldId id="330" r:id="rId45"/>
    <p:sldId id="331" r:id="rId46"/>
    <p:sldId id="332" r:id="rId47"/>
    <p:sldId id="333" r:id="rId48"/>
    <p:sldId id="334" r:id="rId49"/>
    <p:sldId id="357" r:id="rId50"/>
    <p:sldId id="358" r:id="rId51"/>
    <p:sldId id="335" r:id="rId52"/>
    <p:sldId id="336" r:id="rId53"/>
    <p:sldId id="338" r:id="rId54"/>
    <p:sldId id="260" r:id="rId5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99"/>
    <a:srgbClr val="0432FF"/>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6"/>
    <p:restoredTop sz="94565"/>
  </p:normalViewPr>
  <p:slideViewPr>
    <p:cSldViewPr snapToGrid="0" snapToObjects="1">
      <p:cViewPr varScale="1">
        <p:scale>
          <a:sx n="108" d="100"/>
          <a:sy n="108" d="100"/>
        </p:scale>
        <p:origin x="8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6C7C8-A768-084B-AC3B-BC59CD2E57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1AD2965-FEB8-EA4D-BB41-9BF4609E4F44}">
      <dgm:prSet phldrT="[Text]" custT="1"/>
      <dgm:spPr>
        <a:solidFill>
          <a:schemeClr val="accent5">
            <a:lumMod val="40000"/>
            <a:lumOff val="60000"/>
          </a:schemeClr>
        </a:solidFill>
      </dgm:spPr>
      <dgm:t>
        <a:bodyPr/>
        <a:lstStyle/>
        <a:p>
          <a:r>
            <a:rPr lang="uk-UA" sz="1900" dirty="0">
              <a:solidFill>
                <a:schemeClr val="tx1"/>
              </a:solidFill>
              <a:latin typeface="+mn-lt"/>
            </a:rPr>
            <a:t>надання нової аналітичної думки шляхом ширшого чи глибшого аналізу або нових перспектив;</a:t>
          </a:r>
          <a:endParaRPr lang="en-US" sz="1900" b="0" dirty="0">
            <a:solidFill>
              <a:schemeClr val="tx1"/>
            </a:solidFill>
          </a:endParaRPr>
        </a:p>
      </dgm:t>
    </dgm:pt>
    <dgm:pt modelId="{0477297D-A3E8-1140-8AAC-8C304A2AA16E}" type="parTrans" cxnId="{7243D9F4-550E-6843-89B7-9698D21A0F41}">
      <dgm:prSet/>
      <dgm:spPr/>
      <dgm:t>
        <a:bodyPr/>
        <a:lstStyle/>
        <a:p>
          <a:endParaRPr lang="en-US"/>
        </a:p>
      </dgm:t>
    </dgm:pt>
    <dgm:pt modelId="{4C3A0E84-0BB6-344A-BB06-C87BBFBAAC0A}" type="sibTrans" cxnId="{7243D9F4-550E-6843-89B7-9698D21A0F41}">
      <dgm:prSet/>
      <dgm:spPr/>
      <dgm:t>
        <a:bodyPr/>
        <a:lstStyle/>
        <a:p>
          <a:endParaRPr lang="en-US"/>
        </a:p>
      </dgm:t>
    </dgm:pt>
    <dgm:pt modelId="{9BA39A4B-7382-3B47-AF1D-2AE897CD8E14}">
      <dgm:prSet phldrT="[Text]" custT="1"/>
      <dgm:spPr>
        <a:solidFill>
          <a:schemeClr val="accent5">
            <a:lumMod val="40000"/>
            <a:lumOff val="60000"/>
          </a:schemeClr>
        </a:solidFill>
      </dgm:spPr>
      <dgm:t>
        <a:bodyPr/>
        <a:lstStyle/>
        <a:p>
          <a:r>
            <a:rPr lang="uk-UA" sz="1900" dirty="0">
              <a:solidFill>
                <a:schemeClr val="tx1"/>
              </a:solidFill>
              <a:latin typeface="+mn-lt"/>
            </a:rPr>
            <a:t>представлення існуючої інформації у більш доступному форматі для різних зацікавлених сторін;</a:t>
          </a:r>
          <a:endParaRPr lang="en-US" sz="1900" dirty="0">
            <a:solidFill>
              <a:schemeClr val="tx1"/>
            </a:solidFill>
          </a:endParaRPr>
        </a:p>
      </dgm:t>
    </dgm:pt>
    <dgm:pt modelId="{D64359D6-E39A-2A45-892D-ECD0D81D3C6E}" type="parTrans" cxnId="{984C7098-FD89-944B-841C-4B6B4E9D5889}">
      <dgm:prSet/>
      <dgm:spPr/>
      <dgm:t>
        <a:bodyPr/>
        <a:lstStyle/>
        <a:p>
          <a:endParaRPr lang="en-US"/>
        </a:p>
      </dgm:t>
    </dgm:pt>
    <dgm:pt modelId="{CCD306E8-15D8-164C-9A3D-19CF02E60913}" type="sibTrans" cxnId="{984C7098-FD89-944B-841C-4B6B4E9D5889}">
      <dgm:prSet/>
      <dgm:spPr/>
      <dgm:t>
        <a:bodyPr/>
        <a:lstStyle/>
        <a:p>
          <a:endParaRPr lang="en-US"/>
        </a:p>
      </dgm:t>
    </dgm:pt>
    <dgm:pt modelId="{72E4F5AB-8730-8E42-9FCC-2295B5864A98}">
      <dgm:prSet phldrT="[Text]" custT="1"/>
      <dgm:spPr>
        <a:solidFill>
          <a:schemeClr val="accent5">
            <a:lumMod val="40000"/>
            <a:lumOff val="60000"/>
          </a:schemeClr>
        </a:solidFill>
      </dgm:spPr>
      <dgm:t>
        <a:bodyPr/>
        <a:lstStyle/>
        <a:p>
          <a:r>
            <a:rPr lang="uk-UA" sz="1900" dirty="0">
              <a:solidFill>
                <a:schemeClr val="tx1"/>
              </a:solidFill>
              <a:latin typeface="+mn-lt"/>
            </a:rPr>
            <a:t>надання незалежного та авторитетного погляду та висновків на основі аудиторських доказів;</a:t>
          </a:r>
          <a:endParaRPr lang="en-US" sz="1900" dirty="0">
            <a:solidFill>
              <a:schemeClr val="tx1"/>
            </a:solidFill>
          </a:endParaRPr>
        </a:p>
      </dgm:t>
    </dgm:pt>
    <dgm:pt modelId="{E4F65B50-7C55-5B48-B830-A98263C1300E}" type="parTrans" cxnId="{4FFFB603-6604-D940-B1B5-AB6473A1177E}">
      <dgm:prSet/>
      <dgm:spPr/>
      <dgm:t>
        <a:bodyPr/>
        <a:lstStyle/>
        <a:p>
          <a:endParaRPr lang="en-US"/>
        </a:p>
      </dgm:t>
    </dgm:pt>
    <dgm:pt modelId="{295B5292-7D35-DE4F-9831-5A50B55EC33C}" type="sibTrans" cxnId="{4FFFB603-6604-D940-B1B5-AB6473A1177E}">
      <dgm:prSet/>
      <dgm:spPr/>
      <dgm:t>
        <a:bodyPr/>
        <a:lstStyle/>
        <a:p>
          <a:endParaRPr lang="en-US"/>
        </a:p>
      </dgm:t>
    </dgm:pt>
    <dgm:pt modelId="{3039000C-FADD-D346-96F2-BA628785C55E}">
      <dgm:prSet phldrT="[Text]" custT="1"/>
      <dgm:spPr>
        <a:solidFill>
          <a:schemeClr val="accent5">
            <a:lumMod val="40000"/>
            <a:lumOff val="60000"/>
          </a:schemeClr>
        </a:solidFill>
      </dgm:spPr>
      <dgm:t>
        <a:bodyPr/>
        <a:lstStyle/>
        <a:p>
          <a:r>
            <a:rPr lang="uk-UA" sz="1900" dirty="0">
              <a:solidFill>
                <a:schemeClr val="tx1"/>
              </a:solidFill>
              <a:latin typeface="+mn-lt"/>
            </a:rPr>
            <a:t>розробки рекомендацій, що базуються на аналізі результатів аудиту.</a:t>
          </a:r>
          <a:r>
            <a:rPr lang="en-US" sz="1900" dirty="0">
              <a:solidFill>
                <a:schemeClr val="tx1"/>
              </a:solidFill>
              <a:latin typeface="+mn-lt"/>
            </a:rPr>
            <a:t> </a:t>
          </a:r>
          <a:endParaRPr lang="en-US" sz="1900" dirty="0">
            <a:solidFill>
              <a:schemeClr val="tx1"/>
            </a:solidFill>
          </a:endParaRPr>
        </a:p>
      </dgm:t>
    </dgm:pt>
    <dgm:pt modelId="{3E00B0F8-D852-7B40-A53C-0B5C8A3986D2}" type="parTrans" cxnId="{58B00C70-0A87-C048-9B97-876A01153784}">
      <dgm:prSet/>
      <dgm:spPr/>
      <dgm:t>
        <a:bodyPr/>
        <a:lstStyle/>
        <a:p>
          <a:endParaRPr lang="en-US"/>
        </a:p>
      </dgm:t>
    </dgm:pt>
    <dgm:pt modelId="{5E4819EE-A4BB-2643-A5C0-345F3202B4FA}" type="sibTrans" cxnId="{58B00C70-0A87-C048-9B97-876A01153784}">
      <dgm:prSet/>
      <dgm:spPr/>
      <dgm:t>
        <a:bodyPr/>
        <a:lstStyle/>
        <a:p>
          <a:endParaRPr lang="en-US"/>
        </a:p>
      </dgm:t>
    </dgm:pt>
    <dgm:pt modelId="{7D16D7EB-DD71-EF45-97FF-31AEDA3EDDD0}" type="pres">
      <dgm:prSet presAssocID="{7DB6C7C8-A768-084B-AC3B-BC59CD2E5748}" presName="linear" presStyleCnt="0">
        <dgm:presLayoutVars>
          <dgm:dir/>
          <dgm:animLvl val="lvl"/>
          <dgm:resizeHandles val="exact"/>
        </dgm:presLayoutVars>
      </dgm:prSet>
      <dgm:spPr/>
    </dgm:pt>
    <dgm:pt modelId="{11957F73-1FC6-2745-A8B6-E213B70CE01E}" type="pres">
      <dgm:prSet presAssocID="{81AD2965-FEB8-EA4D-BB41-9BF4609E4F44}" presName="parentLin" presStyleCnt="0"/>
      <dgm:spPr/>
    </dgm:pt>
    <dgm:pt modelId="{3F93DB77-9951-3144-83EA-C675F3621572}" type="pres">
      <dgm:prSet presAssocID="{81AD2965-FEB8-EA4D-BB41-9BF4609E4F44}" presName="parentLeftMargin" presStyleLbl="node1" presStyleIdx="0" presStyleCnt="4"/>
      <dgm:spPr/>
    </dgm:pt>
    <dgm:pt modelId="{DD347F45-2C55-FB4E-A7A1-43775FA56780}" type="pres">
      <dgm:prSet presAssocID="{81AD2965-FEB8-EA4D-BB41-9BF4609E4F44}" presName="parentText" presStyleLbl="node1" presStyleIdx="0" presStyleCnt="4" custScaleX="128273">
        <dgm:presLayoutVars>
          <dgm:chMax val="0"/>
          <dgm:bulletEnabled val="1"/>
        </dgm:presLayoutVars>
      </dgm:prSet>
      <dgm:spPr/>
    </dgm:pt>
    <dgm:pt modelId="{FAD773C9-0F6A-9A41-AFE6-3B310665779B}" type="pres">
      <dgm:prSet presAssocID="{81AD2965-FEB8-EA4D-BB41-9BF4609E4F44}" presName="negativeSpace" presStyleCnt="0"/>
      <dgm:spPr/>
    </dgm:pt>
    <dgm:pt modelId="{CD5430FA-E8CA-3343-A963-2544A916DBE9}" type="pres">
      <dgm:prSet presAssocID="{81AD2965-FEB8-EA4D-BB41-9BF4609E4F44}" presName="childText" presStyleLbl="conFgAcc1" presStyleIdx="0" presStyleCnt="4">
        <dgm:presLayoutVars>
          <dgm:bulletEnabled val="1"/>
        </dgm:presLayoutVars>
      </dgm:prSet>
      <dgm:spPr/>
    </dgm:pt>
    <dgm:pt modelId="{C3F50F55-DD77-E84E-8AC1-5B5D4C5DEB09}" type="pres">
      <dgm:prSet presAssocID="{4C3A0E84-0BB6-344A-BB06-C87BBFBAAC0A}" presName="spaceBetweenRectangles" presStyleCnt="0"/>
      <dgm:spPr/>
    </dgm:pt>
    <dgm:pt modelId="{AF2574D2-4802-6140-84C3-A34E54BF7226}" type="pres">
      <dgm:prSet presAssocID="{9BA39A4B-7382-3B47-AF1D-2AE897CD8E14}" presName="parentLin" presStyleCnt="0"/>
      <dgm:spPr/>
    </dgm:pt>
    <dgm:pt modelId="{05989607-44DD-DF48-AC08-D12DDF1B553A}" type="pres">
      <dgm:prSet presAssocID="{9BA39A4B-7382-3B47-AF1D-2AE897CD8E14}" presName="parentLeftMargin" presStyleLbl="node1" presStyleIdx="0" presStyleCnt="4"/>
      <dgm:spPr/>
    </dgm:pt>
    <dgm:pt modelId="{5243BD7F-384F-1B47-B343-51869469CF0F}" type="pres">
      <dgm:prSet presAssocID="{9BA39A4B-7382-3B47-AF1D-2AE897CD8E14}" presName="parentText" presStyleLbl="node1" presStyleIdx="1" presStyleCnt="4" custScaleX="128951" custScaleY="110285">
        <dgm:presLayoutVars>
          <dgm:chMax val="0"/>
          <dgm:bulletEnabled val="1"/>
        </dgm:presLayoutVars>
      </dgm:prSet>
      <dgm:spPr/>
    </dgm:pt>
    <dgm:pt modelId="{DFB97501-2CF7-6846-BA42-B8D3FE3C0FB5}" type="pres">
      <dgm:prSet presAssocID="{9BA39A4B-7382-3B47-AF1D-2AE897CD8E14}" presName="negativeSpace" presStyleCnt="0"/>
      <dgm:spPr/>
    </dgm:pt>
    <dgm:pt modelId="{57495A7D-7BFF-E44D-AC8A-E0BA1FA9E297}" type="pres">
      <dgm:prSet presAssocID="{9BA39A4B-7382-3B47-AF1D-2AE897CD8E14}" presName="childText" presStyleLbl="conFgAcc1" presStyleIdx="1" presStyleCnt="4">
        <dgm:presLayoutVars>
          <dgm:bulletEnabled val="1"/>
        </dgm:presLayoutVars>
      </dgm:prSet>
      <dgm:spPr/>
    </dgm:pt>
    <dgm:pt modelId="{8711503B-B6C8-1049-8C81-7A8489013AAA}" type="pres">
      <dgm:prSet presAssocID="{CCD306E8-15D8-164C-9A3D-19CF02E60913}" presName="spaceBetweenRectangles" presStyleCnt="0"/>
      <dgm:spPr/>
    </dgm:pt>
    <dgm:pt modelId="{2D9C1B79-3141-394C-9C70-D5E42C3A2C86}" type="pres">
      <dgm:prSet presAssocID="{72E4F5AB-8730-8E42-9FCC-2295B5864A98}" presName="parentLin" presStyleCnt="0"/>
      <dgm:spPr/>
    </dgm:pt>
    <dgm:pt modelId="{CD2459D5-1942-EE48-9FC1-32DA3F02343D}" type="pres">
      <dgm:prSet presAssocID="{72E4F5AB-8730-8E42-9FCC-2295B5864A98}" presName="parentLeftMargin" presStyleLbl="node1" presStyleIdx="1" presStyleCnt="4"/>
      <dgm:spPr/>
    </dgm:pt>
    <dgm:pt modelId="{33852490-7DE6-174B-94FA-10BC3C779F1C}" type="pres">
      <dgm:prSet presAssocID="{72E4F5AB-8730-8E42-9FCC-2295B5864A98}" presName="parentText" presStyleLbl="node1" presStyleIdx="2" presStyleCnt="4" custScaleX="129191">
        <dgm:presLayoutVars>
          <dgm:chMax val="0"/>
          <dgm:bulletEnabled val="1"/>
        </dgm:presLayoutVars>
      </dgm:prSet>
      <dgm:spPr/>
    </dgm:pt>
    <dgm:pt modelId="{4355DDD9-8BB1-F945-B6A1-FBDA56B0E147}" type="pres">
      <dgm:prSet presAssocID="{72E4F5AB-8730-8E42-9FCC-2295B5864A98}" presName="negativeSpace" presStyleCnt="0"/>
      <dgm:spPr/>
    </dgm:pt>
    <dgm:pt modelId="{6B92F220-77B0-F648-A480-4C3AFBE7604A}" type="pres">
      <dgm:prSet presAssocID="{72E4F5AB-8730-8E42-9FCC-2295B5864A98}" presName="childText" presStyleLbl="conFgAcc1" presStyleIdx="2" presStyleCnt="4">
        <dgm:presLayoutVars>
          <dgm:bulletEnabled val="1"/>
        </dgm:presLayoutVars>
      </dgm:prSet>
      <dgm:spPr/>
    </dgm:pt>
    <dgm:pt modelId="{A5B364FB-8B4C-4047-96C3-E273E4E0E312}" type="pres">
      <dgm:prSet presAssocID="{295B5292-7D35-DE4F-9831-5A50B55EC33C}" presName="spaceBetweenRectangles" presStyleCnt="0"/>
      <dgm:spPr/>
    </dgm:pt>
    <dgm:pt modelId="{E8A52EF7-7B7A-5047-A8EA-9AC248C86B04}" type="pres">
      <dgm:prSet presAssocID="{3039000C-FADD-D346-96F2-BA628785C55E}" presName="parentLin" presStyleCnt="0"/>
      <dgm:spPr/>
    </dgm:pt>
    <dgm:pt modelId="{42AEE387-3378-8549-B2D5-2396AC9F7B80}" type="pres">
      <dgm:prSet presAssocID="{3039000C-FADD-D346-96F2-BA628785C55E}" presName="parentLeftMargin" presStyleLbl="node1" presStyleIdx="2" presStyleCnt="4" custScaleX="129191"/>
      <dgm:spPr/>
    </dgm:pt>
    <dgm:pt modelId="{7C170A8F-EB48-D242-80C4-BA9B1920B588}" type="pres">
      <dgm:prSet presAssocID="{3039000C-FADD-D346-96F2-BA628785C55E}" presName="parentText" presStyleLbl="node1" presStyleIdx="3" presStyleCnt="4" custScaleX="128287" custScaleY="114700" custLinFactNeighborX="-25207" custLinFactNeighborY="-1756">
        <dgm:presLayoutVars>
          <dgm:chMax val="0"/>
          <dgm:bulletEnabled val="1"/>
        </dgm:presLayoutVars>
      </dgm:prSet>
      <dgm:spPr/>
    </dgm:pt>
    <dgm:pt modelId="{C1C4E14E-AE2D-9E44-9536-00FA00645F0F}" type="pres">
      <dgm:prSet presAssocID="{3039000C-FADD-D346-96F2-BA628785C55E}" presName="negativeSpace" presStyleCnt="0"/>
      <dgm:spPr/>
    </dgm:pt>
    <dgm:pt modelId="{8D738AC2-4F33-0E4E-95CF-E8B9710CA2D2}" type="pres">
      <dgm:prSet presAssocID="{3039000C-FADD-D346-96F2-BA628785C55E}" presName="childText" presStyleLbl="conFgAcc1" presStyleIdx="3" presStyleCnt="4">
        <dgm:presLayoutVars>
          <dgm:bulletEnabled val="1"/>
        </dgm:presLayoutVars>
      </dgm:prSet>
      <dgm:spPr/>
    </dgm:pt>
  </dgm:ptLst>
  <dgm:cxnLst>
    <dgm:cxn modelId="{4FFFB603-6604-D940-B1B5-AB6473A1177E}" srcId="{7DB6C7C8-A768-084B-AC3B-BC59CD2E5748}" destId="{72E4F5AB-8730-8E42-9FCC-2295B5864A98}" srcOrd="2" destOrd="0" parTransId="{E4F65B50-7C55-5B48-B830-A98263C1300E}" sibTransId="{295B5292-7D35-DE4F-9831-5A50B55EC33C}"/>
    <dgm:cxn modelId="{7455E305-98F4-514A-9901-BF5F557B4E7A}" type="presOf" srcId="{3039000C-FADD-D346-96F2-BA628785C55E}" destId="{7C170A8F-EB48-D242-80C4-BA9B1920B588}" srcOrd="1" destOrd="0" presId="urn:microsoft.com/office/officeart/2005/8/layout/list1"/>
    <dgm:cxn modelId="{8A2C2A5D-757D-D248-A22D-20EF5E6557A6}" type="presOf" srcId="{3039000C-FADD-D346-96F2-BA628785C55E}" destId="{42AEE387-3378-8549-B2D5-2396AC9F7B80}" srcOrd="0" destOrd="0" presId="urn:microsoft.com/office/officeart/2005/8/layout/list1"/>
    <dgm:cxn modelId="{58B00C70-0A87-C048-9B97-876A01153784}" srcId="{7DB6C7C8-A768-084B-AC3B-BC59CD2E5748}" destId="{3039000C-FADD-D346-96F2-BA628785C55E}" srcOrd="3" destOrd="0" parTransId="{3E00B0F8-D852-7B40-A53C-0B5C8A3986D2}" sibTransId="{5E4819EE-A4BB-2643-A5C0-345F3202B4FA}"/>
    <dgm:cxn modelId="{CD90EF96-0240-CF46-8E1D-E8F60CC5F988}" type="presOf" srcId="{7DB6C7C8-A768-084B-AC3B-BC59CD2E5748}" destId="{7D16D7EB-DD71-EF45-97FF-31AEDA3EDDD0}" srcOrd="0" destOrd="0" presId="urn:microsoft.com/office/officeart/2005/8/layout/list1"/>
    <dgm:cxn modelId="{984C7098-FD89-944B-841C-4B6B4E9D5889}" srcId="{7DB6C7C8-A768-084B-AC3B-BC59CD2E5748}" destId="{9BA39A4B-7382-3B47-AF1D-2AE897CD8E14}" srcOrd="1" destOrd="0" parTransId="{D64359D6-E39A-2A45-892D-ECD0D81D3C6E}" sibTransId="{CCD306E8-15D8-164C-9A3D-19CF02E60913}"/>
    <dgm:cxn modelId="{8266ED99-13D5-2E47-89A2-4E0CD71A31F8}" type="presOf" srcId="{81AD2965-FEB8-EA4D-BB41-9BF4609E4F44}" destId="{3F93DB77-9951-3144-83EA-C675F3621572}" srcOrd="0" destOrd="0" presId="urn:microsoft.com/office/officeart/2005/8/layout/list1"/>
    <dgm:cxn modelId="{06B904B7-186D-AA4B-BB34-6B14CCED6CC3}" type="presOf" srcId="{72E4F5AB-8730-8E42-9FCC-2295B5864A98}" destId="{33852490-7DE6-174B-94FA-10BC3C779F1C}" srcOrd="1" destOrd="0" presId="urn:microsoft.com/office/officeart/2005/8/layout/list1"/>
    <dgm:cxn modelId="{B3EC73C2-087A-5F48-ABA6-16B692AECE18}" type="presOf" srcId="{81AD2965-FEB8-EA4D-BB41-9BF4609E4F44}" destId="{DD347F45-2C55-FB4E-A7A1-43775FA56780}" srcOrd="1" destOrd="0" presId="urn:microsoft.com/office/officeart/2005/8/layout/list1"/>
    <dgm:cxn modelId="{FB770ED0-3835-A44B-8F6C-BA142162B904}" type="presOf" srcId="{9BA39A4B-7382-3B47-AF1D-2AE897CD8E14}" destId="{5243BD7F-384F-1B47-B343-51869469CF0F}" srcOrd="1" destOrd="0" presId="urn:microsoft.com/office/officeart/2005/8/layout/list1"/>
    <dgm:cxn modelId="{66DE4EDC-8152-6A42-8091-A72314D8D992}" type="presOf" srcId="{72E4F5AB-8730-8E42-9FCC-2295B5864A98}" destId="{CD2459D5-1942-EE48-9FC1-32DA3F02343D}" srcOrd="0" destOrd="0" presId="urn:microsoft.com/office/officeart/2005/8/layout/list1"/>
    <dgm:cxn modelId="{5A93EFF2-8C94-1646-A0E5-3344466B54F8}" type="presOf" srcId="{9BA39A4B-7382-3B47-AF1D-2AE897CD8E14}" destId="{05989607-44DD-DF48-AC08-D12DDF1B553A}" srcOrd="0" destOrd="0" presId="urn:microsoft.com/office/officeart/2005/8/layout/list1"/>
    <dgm:cxn modelId="{7243D9F4-550E-6843-89B7-9698D21A0F41}" srcId="{7DB6C7C8-A768-084B-AC3B-BC59CD2E5748}" destId="{81AD2965-FEB8-EA4D-BB41-9BF4609E4F44}" srcOrd="0" destOrd="0" parTransId="{0477297D-A3E8-1140-8AAC-8C304A2AA16E}" sibTransId="{4C3A0E84-0BB6-344A-BB06-C87BBFBAAC0A}"/>
    <dgm:cxn modelId="{99627517-E030-034A-8E75-0CF4F0909330}" type="presParOf" srcId="{7D16D7EB-DD71-EF45-97FF-31AEDA3EDDD0}" destId="{11957F73-1FC6-2745-A8B6-E213B70CE01E}" srcOrd="0" destOrd="0" presId="urn:microsoft.com/office/officeart/2005/8/layout/list1"/>
    <dgm:cxn modelId="{D64642B8-B47E-3A48-ACCC-F72A278E0DC9}" type="presParOf" srcId="{11957F73-1FC6-2745-A8B6-E213B70CE01E}" destId="{3F93DB77-9951-3144-83EA-C675F3621572}" srcOrd="0" destOrd="0" presId="urn:microsoft.com/office/officeart/2005/8/layout/list1"/>
    <dgm:cxn modelId="{2D6CBCB9-8771-F845-A8A4-0BADD2C9071B}" type="presParOf" srcId="{11957F73-1FC6-2745-A8B6-E213B70CE01E}" destId="{DD347F45-2C55-FB4E-A7A1-43775FA56780}" srcOrd="1" destOrd="0" presId="urn:microsoft.com/office/officeart/2005/8/layout/list1"/>
    <dgm:cxn modelId="{82471BC5-339F-F44D-BBA0-DD4E7F4E4632}" type="presParOf" srcId="{7D16D7EB-DD71-EF45-97FF-31AEDA3EDDD0}" destId="{FAD773C9-0F6A-9A41-AFE6-3B310665779B}" srcOrd="1" destOrd="0" presId="urn:microsoft.com/office/officeart/2005/8/layout/list1"/>
    <dgm:cxn modelId="{730851AD-BC49-D746-AFCD-90B51A749569}" type="presParOf" srcId="{7D16D7EB-DD71-EF45-97FF-31AEDA3EDDD0}" destId="{CD5430FA-E8CA-3343-A963-2544A916DBE9}" srcOrd="2" destOrd="0" presId="urn:microsoft.com/office/officeart/2005/8/layout/list1"/>
    <dgm:cxn modelId="{33DCB555-F496-034C-B33C-C2500AFB0E2C}" type="presParOf" srcId="{7D16D7EB-DD71-EF45-97FF-31AEDA3EDDD0}" destId="{C3F50F55-DD77-E84E-8AC1-5B5D4C5DEB09}" srcOrd="3" destOrd="0" presId="urn:microsoft.com/office/officeart/2005/8/layout/list1"/>
    <dgm:cxn modelId="{7768CCA9-A224-F44B-B81D-0ED756513957}" type="presParOf" srcId="{7D16D7EB-DD71-EF45-97FF-31AEDA3EDDD0}" destId="{AF2574D2-4802-6140-84C3-A34E54BF7226}" srcOrd="4" destOrd="0" presId="urn:microsoft.com/office/officeart/2005/8/layout/list1"/>
    <dgm:cxn modelId="{9090D6E0-5630-DE4C-AA6C-708477B14D02}" type="presParOf" srcId="{AF2574D2-4802-6140-84C3-A34E54BF7226}" destId="{05989607-44DD-DF48-AC08-D12DDF1B553A}" srcOrd="0" destOrd="0" presId="urn:microsoft.com/office/officeart/2005/8/layout/list1"/>
    <dgm:cxn modelId="{7CDCD753-2490-A844-A83E-3A6936097DA9}" type="presParOf" srcId="{AF2574D2-4802-6140-84C3-A34E54BF7226}" destId="{5243BD7F-384F-1B47-B343-51869469CF0F}" srcOrd="1" destOrd="0" presId="urn:microsoft.com/office/officeart/2005/8/layout/list1"/>
    <dgm:cxn modelId="{7DDD4F57-7D04-5B46-B842-14E24BFD3363}" type="presParOf" srcId="{7D16D7EB-DD71-EF45-97FF-31AEDA3EDDD0}" destId="{DFB97501-2CF7-6846-BA42-B8D3FE3C0FB5}" srcOrd="5" destOrd="0" presId="urn:microsoft.com/office/officeart/2005/8/layout/list1"/>
    <dgm:cxn modelId="{ED72619D-5A97-FA40-B73E-9F2353B3475C}" type="presParOf" srcId="{7D16D7EB-DD71-EF45-97FF-31AEDA3EDDD0}" destId="{57495A7D-7BFF-E44D-AC8A-E0BA1FA9E297}" srcOrd="6" destOrd="0" presId="urn:microsoft.com/office/officeart/2005/8/layout/list1"/>
    <dgm:cxn modelId="{E7A0157F-A9A3-604F-BA6C-3E651D11394E}" type="presParOf" srcId="{7D16D7EB-DD71-EF45-97FF-31AEDA3EDDD0}" destId="{8711503B-B6C8-1049-8C81-7A8489013AAA}" srcOrd="7" destOrd="0" presId="urn:microsoft.com/office/officeart/2005/8/layout/list1"/>
    <dgm:cxn modelId="{A14A79C2-4E4E-0045-8A5D-F48A2A789A5D}" type="presParOf" srcId="{7D16D7EB-DD71-EF45-97FF-31AEDA3EDDD0}" destId="{2D9C1B79-3141-394C-9C70-D5E42C3A2C86}" srcOrd="8" destOrd="0" presId="urn:microsoft.com/office/officeart/2005/8/layout/list1"/>
    <dgm:cxn modelId="{2D8DE5AA-83CD-A34B-A492-F387B36A2617}" type="presParOf" srcId="{2D9C1B79-3141-394C-9C70-D5E42C3A2C86}" destId="{CD2459D5-1942-EE48-9FC1-32DA3F02343D}" srcOrd="0" destOrd="0" presId="urn:microsoft.com/office/officeart/2005/8/layout/list1"/>
    <dgm:cxn modelId="{817FCC98-28F7-0447-8F28-1D1AA214CC9D}" type="presParOf" srcId="{2D9C1B79-3141-394C-9C70-D5E42C3A2C86}" destId="{33852490-7DE6-174B-94FA-10BC3C779F1C}" srcOrd="1" destOrd="0" presId="urn:microsoft.com/office/officeart/2005/8/layout/list1"/>
    <dgm:cxn modelId="{5DC8A028-2C34-BD47-B460-EC2D06461D33}" type="presParOf" srcId="{7D16D7EB-DD71-EF45-97FF-31AEDA3EDDD0}" destId="{4355DDD9-8BB1-F945-B6A1-FBDA56B0E147}" srcOrd="9" destOrd="0" presId="urn:microsoft.com/office/officeart/2005/8/layout/list1"/>
    <dgm:cxn modelId="{75E0B612-6F6E-944C-80C9-615691452FCF}" type="presParOf" srcId="{7D16D7EB-DD71-EF45-97FF-31AEDA3EDDD0}" destId="{6B92F220-77B0-F648-A480-4C3AFBE7604A}" srcOrd="10" destOrd="0" presId="urn:microsoft.com/office/officeart/2005/8/layout/list1"/>
    <dgm:cxn modelId="{81CE6AD6-8C3C-664B-BAAE-E95B76460137}" type="presParOf" srcId="{7D16D7EB-DD71-EF45-97FF-31AEDA3EDDD0}" destId="{A5B364FB-8B4C-4047-96C3-E273E4E0E312}" srcOrd="11" destOrd="0" presId="urn:microsoft.com/office/officeart/2005/8/layout/list1"/>
    <dgm:cxn modelId="{42EE03A4-4DEE-B146-B7FD-546CD6B564FC}" type="presParOf" srcId="{7D16D7EB-DD71-EF45-97FF-31AEDA3EDDD0}" destId="{E8A52EF7-7B7A-5047-A8EA-9AC248C86B04}" srcOrd="12" destOrd="0" presId="urn:microsoft.com/office/officeart/2005/8/layout/list1"/>
    <dgm:cxn modelId="{16448E6A-FE59-974E-B58E-3AEDED77E419}" type="presParOf" srcId="{E8A52EF7-7B7A-5047-A8EA-9AC248C86B04}" destId="{42AEE387-3378-8549-B2D5-2396AC9F7B80}" srcOrd="0" destOrd="0" presId="urn:microsoft.com/office/officeart/2005/8/layout/list1"/>
    <dgm:cxn modelId="{556283A9-B861-514F-B003-EF13B565E900}" type="presParOf" srcId="{E8A52EF7-7B7A-5047-A8EA-9AC248C86B04}" destId="{7C170A8F-EB48-D242-80C4-BA9B1920B588}" srcOrd="1" destOrd="0" presId="urn:microsoft.com/office/officeart/2005/8/layout/list1"/>
    <dgm:cxn modelId="{1FE12EFF-63F6-D541-8AA9-99AA346EBF23}" type="presParOf" srcId="{7D16D7EB-DD71-EF45-97FF-31AEDA3EDDD0}" destId="{C1C4E14E-AE2D-9E44-9536-00FA00645F0F}" srcOrd="13" destOrd="0" presId="urn:microsoft.com/office/officeart/2005/8/layout/list1"/>
    <dgm:cxn modelId="{B172EB23-A5A7-5041-97C5-1634904D1DB9}" type="presParOf" srcId="{7D16D7EB-DD71-EF45-97FF-31AEDA3EDDD0}" destId="{8D738AC2-4F33-0E4E-95CF-E8B9710CA2D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0E024-A6E1-474F-90A7-B53E2FE38C9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2A244D5-062C-C245-9956-403D70B68441}">
      <dgm:prSet phldrT="[Text]" custT="1"/>
      <dgm:spPr>
        <a:solidFill>
          <a:schemeClr val="accent5">
            <a:lumMod val="40000"/>
            <a:lumOff val="60000"/>
          </a:schemeClr>
        </a:solidFill>
      </dgm:spPr>
      <dgm:t>
        <a:bodyPr/>
        <a:lstStyle/>
        <a:p>
          <a:r>
            <a:rPr lang="uk-UA" sz="2000" dirty="0">
              <a:solidFill>
                <a:schemeClr val="tx1"/>
              </a:solidFill>
              <a:latin typeface="+mn-lt"/>
            </a:rPr>
            <a:t>2. Аудит діяльності (ефективності) </a:t>
          </a:r>
          <a:r>
            <a:rPr lang="uk-UA" sz="2000" b="1" dirty="0">
              <a:solidFill>
                <a:schemeClr val="tx1"/>
              </a:solidFill>
              <a:latin typeface="+mn-lt"/>
            </a:rPr>
            <a:t>не має чітко визначеної періодичності </a:t>
          </a:r>
          <a:r>
            <a:rPr lang="uk-UA" sz="2000" dirty="0">
              <a:solidFill>
                <a:schemeClr val="tx1"/>
              </a:solidFill>
              <a:latin typeface="+mn-lt"/>
            </a:rPr>
            <a:t>і </a:t>
          </a:r>
          <a:r>
            <a:rPr lang="uk-UA" sz="2000" b="1" dirty="0">
              <a:solidFill>
                <a:schemeClr val="tx1"/>
              </a:solidFill>
              <a:latin typeface="+mn-lt"/>
            </a:rPr>
            <a:t>не має на меті надати аудиторську думку</a:t>
          </a:r>
          <a:r>
            <a:rPr lang="uk-UA" sz="2000" dirty="0">
              <a:solidFill>
                <a:schemeClr val="tx1"/>
              </a:solidFill>
              <a:latin typeface="+mn-lt"/>
            </a:rPr>
            <a:t>, як у випадку з фінансовими аудитами. </a:t>
          </a:r>
          <a:endParaRPr lang="en-US" sz="2000" dirty="0">
            <a:solidFill>
              <a:schemeClr val="tx1"/>
            </a:solidFill>
          </a:endParaRPr>
        </a:p>
      </dgm:t>
    </dgm:pt>
    <dgm:pt modelId="{FC7188F2-B8FB-A54A-AF65-CC1EEF829948}" type="parTrans" cxnId="{275D53E5-16CC-4842-ACFC-895E63784B33}">
      <dgm:prSet/>
      <dgm:spPr/>
      <dgm:t>
        <a:bodyPr/>
        <a:lstStyle/>
        <a:p>
          <a:endParaRPr lang="en-US"/>
        </a:p>
      </dgm:t>
    </dgm:pt>
    <dgm:pt modelId="{992645E7-D3BE-8546-91D2-531D36FB7444}" type="sibTrans" cxnId="{275D53E5-16CC-4842-ACFC-895E63784B33}">
      <dgm:prSet/>
      <dgm:spPr/>
      <dgm:t>
        <a:bodyPr/>
        <a:lstStyle/>
        <a:p>
          <a:endParaRPr lang="en-US"/>
        </a:p>
      </dgm:t>
    </dgm:pt>
    <dgm:pt modelId="{C8135084-045E-AF4A-935E-7232A2BE703A}">
      <dgm:prSet phldrT="[Text]" custT="1"/>
      <dgm:spPr>
        <a:solidFill>
          <a:schemeClr val="accent5">
            <a:lumMod val="40000"/>
            <a:lumOff val="60000"/>
          </a:schemeClr>
        </a:solidFill>
      </dgm:spPr>
      <dgm:t>
        <a:bodyPr/>
        <a:lstStyle/>
        <a:p>
          <a:r>
            <a:rPr lang="uk-UA" sz="2000" dirty="0">
              <a:solidFill>
                <a:schemeClr val="tx1"/>
              </a:solidFill>
              <a:latin typeface="+mn-lt"/>
            </a:rPr>
            <a:t>3. За своєю суттю, аудит діяльності (ефективності) глибоко базується та професійному судженні аудитора та інтерпретації даних. Аудит діяльності (ефективності) </a:t>
          </a:r>
          <a:r>
            <a:rPr lang="uk-UA" sz="2000" b="1" dirty="0">
              <a:solidFill>
                <a:schemeClr val="tx1"/>
              </a:solidFill>
              <a:latin typeface="+mn-lt"/>
            </a:rPr>
            <a:t>потребує широкого застосування оціночних методів збору даних</a:t>
          </a:r>
          <a:r>
            <a:rPr lang="uk-UA" sz="2000" dirty="0">
              <a:solidFill>
                <a:schemeClr val="tx1"/>
              </a:solidFill>
              <a:latin typeface="+mn-lt"/>
            </a:rPr>
            <a:t>.</a:t>
          </a:r>
          <a:endParaRPr lang="en-US" sz="2000" dirty="0">
            <a:solidFill>
              <a:schemeClr val="tx1"/>
            </a:solidFill>
          </a:endParaRPr>
        </a:p>
      </dgm:t>
    </dgm:pt>
    <dgm:pt modelId="{D7FB32EE-91EA-1F40-AE12-464302AAC9BC}" type="parTrans" cxnId="{C704A604-53FF-7F4A-89F7-7EF8BC827266}">
      <dgm:prSet/>
      <dgm:spPr/>
      <dgm:t>
        <a:bodyPr/>
        <a:lstStyle/>
        <a:p>
          <a:endParaRPr lang="en-US"/>
        </a:p>
      </dgm:t>
    </dgm:pt>
    <dgm:pt modelId="{071EC877-D902-FA49-9743-3159CA8D3D9B}" type="sibTrans" cxnId="{C704A604-53FF-7F4A-89F7-7EF8BC827266}">
      <dgm:prSet/>
      <dgm:spPr/>
      <dgm:t>
        <a:bodyPr/>
        <a:lstStyle/>
        <a:p>
          <a:endParaRPr lang="en-US"/>
        </a:p>
      </dgm:t>
    </dgm:pt>
    <dgm:pt modelId="{E816F8CC-F1B2-4F4A-91E5-95CC1A1B1299}">
      <dgm:prSet phldrT="[Text]" custT="1"/>
      <dgm:spPr>
        <a:solidFill>
          <a:schemeClr val="accent5">
            <a:lumMod val="40000"/>
            <a:lumOff val="60000"/>
          </a:schemeClr>
        </a:solidFill>
      </dgm:spPr>
      <dgm:t>
        <a:bodyPr/>
        <a:lstStyle/>
        <a:p>
          <a:r>
            <a:rPr lang="uk-UA" sz="2000" dirty="0">
              <a:solidFill>
                <a:schemeClr val="tx1"/>
              </a:solidFill>
              <a:latin typeface="+mn-lt"/>
            </a:rPr>
            <a:t>4. Деякі аудити діяльності (ефективності) можуть включати питання, пов’язані із аспектами відповідності, </a:t>
          </a:r>
          <a:r>
            <a:rPr lang="uk-UA" sz="2000" b="1" dirty="0">
              <a:solidFill>
                <a:schemeClr val="tx1"/>
              </a:solidFill>
              <a:latin typeface="+mn-lt"/>
            </a:rPr>
            <a:t>якщо вони є необхідними та доречними для оцінки аспектів економічності, ефективності та результативності</a:t>
          </a:r>
          <a:r>
            <a:rPr lang="uk-UA" sz="2000" dirty="0">
              <a:solidFill>
                <a:schemeClr val="tx1"/>
              </a:solidFill>
              <a:latin typeface="+mn-lt"/>
            </a:rPr>
            <a:t>. </a:t>
          </a:r>
          <a:endParaRPr lang="en-US" sz="2000" dirty="0">
            <a:solidFill>
              <a:schemeClr val="tx1"/>
            </a:solidFill>
          </a:endParaRPr>
        </a:p>
      </dgm:t>
    </dgm:pt>
    <dgm:pt modelId="{6C2191FD-DEB9-EB4C-9D84-ED4EF1FFCF13}" type="parTrans" cxnId="{CBC1C7F4-379E-0B44-BB39-385597F3D643}">
      <dgm:prSet/>
      <dgm:spPr/>
      <dgm:t>
        <a:bodyPr/>
        <a:lstStyle/>
        <a:p>
          <a:endParaRPr lang="en-US"/>
        </a:p>
      </dgm:t>
    </dgm:pt>
    <dgm:pt modelId="{830532A9-53FB-4D41-A90E-7E64CC9D2872}" type="sibTrans" cxnId="{CBC1C7F4-379E-0B44-BB39-385597F3D643}">
      <dgm:prSet/>
      <dgm:spPr/>
      <dgm:t>
        <a:bodyPr/>
        <a:lstStyle/>
        <a:p>
          <a:endParaRPr lang="en-US"/>
        </a:p>
      </dgm:t>
    </dgm:pt>
    <dgm:pt modelId="{06111020-66F3-4541-9436-BDBFE8E5A646}">
      <dgm:prSet custT="1"/>
      <dgm:spPr>
        <a:solidFill>
          <a:schemeClr val="accent5">
            <a:lumMod val="40000"/>
            <a:lumOff val="60000"/>
          </a:schemeClr>
        </a:solidFill>
      </dgm:spPr>
      <dgm:t>
        <a:bodyPr lIns="291600"/>
        <a:lstStyle/>
        <a:p>
          <a:r>
            <a:rPr lang="uk-UA" sz="2000" dirty="0">
              <a:solidFill>
                <a:schemeClr val="tx1"/>
              </a:solidFill>
            </a:rPr>
            <a:t>1. Аудит діяльності</a:t>
          </a:r>
          <a:r>
            <a:rPr lang="en-US" sz="2000" dirty="0">
              <a:solidFill>
                <a:schemeClr val="tx1"/>
              </a:solidFill>
            </a:rPr>
            <a:t> </a:t>
          </a:r>
          <a:r>
            <a:rPr lang="uk-UA" sz="2000" dirty="0">
              <a:solidFill>
                <a:schemeClr val="tx1"/>
              </a:solidFill>
            </a:rPr>
            <a:t>є </a:t>
          </a:r>
          <a:r>
            <a:rPr lang="uk-UA" sz="2000" b="1" dirty="0">
              <a:solidFill>
                <a:schemeClr val="tx1"/>
              </a:solidFill>
            </a:rPr>
            <a:t>специфічним видом контролю </a:t>
          </a:r>
          <a:r>
            <a:rPr lang="uk-UA" sz="2000" dirty="0">
              <a:solidFill>
                <a:schemeClr val="tx1"/>
              </a:solidFill>
            </a:rPr>
            <a:t>зі своїми стандартами та особливостями.</a:t>
          </a:r>
          <a:endParaRPr lang="en-US" sz="2000" dirty="0">
            <a:solidFill>
              <a:schemeClr val="tx1"/>
            </a:solidFill>
          </a:endParaRPr>
        </a:p>
      </dgm:t>
    </dgm:pt>
    <dgm:pt modelId="{F1B1E009-EAD5-1D43-904F-2B02513F602E}" type="parTrans" cxnId="{CC64A3CB-8C55-E34D-9AB7-C7983DBDCCA0}">
      <dgm:prSet/>
      <dgm:spPr/>
      <dgm:t>
        <a:bodyPr/>
        <a:lstStyle/>
        <a:p>
          <a:endParaRPr lang="en-US"/>
        </a:p>
      </dgm:t>
    </dgm:pt>
    <dgm:pt modelId="{E5002554-8857-F94D-9D74-D9C30ABAEC22}" type="sibTrans" cxnId="{CC64A3CB-8C55-E34D-9AB7-C7983DBDCCA0}">
      <dgm:prSet/>
      <dgm:spPr/>
      <dgm:t>
        <a:bodyPr/>
        <a:lstStyle/>
        <a:p>
          <a:endParaRPr lang="en-US"/>
        </a:p>
      </dgm:t>
    </dgm:pt>
    <dgm:pt modelId="{5FBCBDAB-0E50-714B-8028-C22507B171FF}" type="pres">
      <dgm:prSet presAssocID="{6C10E024-A6E1-474F-90A7-B53E2FE38C91}" presName="linear" presStyleCnt="0">
        <dgm:presLayoutVars>
          <dgm:dir/>
          <dgm:animLvl val="lvl"/>
          <dgm:resizeHandles val="exact"/>
        </dgm:presLayoutVars>
      </dgm:prSet>
      <dgm:spPr/>
    </dgm:pt>
    <dgm:pt modelId="{4E7A38BF-99B4-CB4E-979D-03674FFFCFF4}" type="pres">
      <dgm:prSet presAssocID="{06111020-66F3-4541-9436-BDBFE8E5A646}" presName="parentLin" presStyleCnt="0"/>
      <dgm:spPr/>
    </dgm:pt>
    <dgm:pt modelId="{98B471B6-35F8-6146-855C-9F6A7F7190A7}" type="pres">
      <dgm:prSet presAssocID="{06111020-66F3-4541-9436-BDBFE8E5A646}" presName="parentLeftMargin" presStyleLbl="node1" presStyleIdx="0" presStyleCnt="4"/>
      <dgm:spPr/>
    </dgm:pt>
    <dgm:pt modelId="{7E2C068E-2F20-3748-8F30-52EBAB316EDC}" type="pres">
      <dgm:prSet presAssocID="{06111020-66F3-4541-9436-BDBFE8E5A646}" presName="parentText" presStyleLbl="node1" presStyleIdx="0" presStyleCnt="4" custScaleX="141266">
        <dgm:presLayoutVars>
          <dgm:chMax val="0"/>
          <dgm:bulletEnabled val="1"/>
        </dgm:presLayoutVars>
      </dgm:prSet>
      <dgm:spPr/>
    </dgm:pt>
    <dgm:pt modelId="{433DBB07-EDC4-604C-9559-ED68D9F9A544}" type="pres">
      <dgm:prSet presAssocID="{06111020-66F3-4541-9436-BDBFE8E5A646}" presName="negativeSpace" presStyleCnt="0"/>
      <dgm:spPr/>
    </dgm:pt>
    <dgm:pt modelId="{A5DEB5ED-0BB3-F44C-8C29-9ADCE18BA30D}" type="pres">
      <dgm:prSet presAssocID="{06111020-66F3-4541-9436-BDBFE8E5A646}" presName="childText" presStyleLbl="conFgAcc1" presStyleIdx="0" presStyleCnt="4">
        <dgm:presLayoutVars>
          <dgm:bulletEnabled val="1"/>
        </dgm:presLayoutVars>
      </dgm:prSet>
      <dgm:spPr/>
    </dgm:pt>
    <dgm:pt modelId="{3DDB8BA1-6BED-F248-AD3C-8FFE7A9427E8}" type="pres">
      <dgm:prSet presAssocID="{E5002554-8857-F94D-9D74-D9C30ABAEC22}" presName="spaceBetweenRectangles" presStyleCnt="0"/>
      <dgm:spPr/>
    </dgm:pt>
    <dgm:pt modelId="{780042B1-351B-294E-920F-E29F17E5B723}" type="pres">
      <dgm:prSet presAssocID="{82A244D5-062C-C245-9956-403D70B68441}" presName="parentLin" presStyleCnt="0"/>
      <dgm:spPr/>
    </dgm:pt>
    <dgm:pt modelId="{E5EEFC92-F00D-D749-8858-57A58AFE7444}" type="pres">
      <dgm:prSet presAssocID="{82A244D5-062C-C245-9956-403D70B68441}" presName="parentLeftMargin" presStyleLbl="node1" presStyleIdx="0" presStyleCnt="4"/>
      <dgm:spPr/>
    </dgm:pt>
    <dgm:pt modelId="{87E548D0-F968-2442-AC5B-26252EA35045}" type="pres">
      <dgm:prSet presAssocID="{82A244D5-062C-C245-9956-403D70B68441}" presName="parentText" presStyleLbl="node1" presStyleIdx="1" presStyleCnt="4" custScaleX="138781">
        <dgm:presLayoutVars>
          <dgm:chMax val="0"/>
          <dgm:bulletEnabled val="1"/>
        </dgm:presLayoutVars>
      </dgm:prSet>
      <dgm:spPr/>
    </dgm:pt>
    <dgm:pt modelId="{A8874D2E-D31B-864F-8338-ACACD900A0B1}" type="pres">
      <dgm:prSet presAssocID="{82A244D5-062C-C245-9956-403D70B68441}" presName="negativeSpace" presStyleCnt="0"/>
      <dgm:spPr/>
    </dgm:pt>
    <dgm:pt modelId="{17D89242-2549-6F46-AA1E-A0B4AE66417E}" type="pres">
      <dgm:prSet presAssocID="{82A244D5-062C-C245-9956-403D70B68441}" presName="childText" presStyleLbl="conFgAcc1" presStyleIdx="1" presStyleCnt="4">
        <dgm:presLayoutVars>
          <dgm:bulletEnabled val="1"/>
        </dgm:presLayoutVars>
      </dgm:prSet>
      <dgm:spPr/>
    </dgm:pt>
    <dgm:pt modelId="{2CC992AD-B969-A946-8EA1-8BFE95C5B9D9}" type="pres">
      <dgm:prSet presAssocID="{992645E7-D3BE-8546-91D2-531D36FB7444}" presName="spaceBetweenRectangles" presStyleCnt="0"/>
      <dgm:spPr/>
    </dgm:pt>
    <dgm:pt modelId="{5BF16DBE-21F2-D844-9B1F-B3E02C186504}" type="pres">
      <dgm:prSet presAssocID="{C8135084-045E-AF4A-935E-7232A2BE703A}" presName="parentLin" presStyleCnt="0"/>
      <dgm:spPr/>
    </dgm:pt>
    <dgm:pt modelId="{9E7171C1-45EF-ED40-A051-4163BA08ACD8}" type="pres">
      <dgm:prSet presAssocID="{C8135084-045E-AF4A-935E-7232A2BE703A}" presName="parentLeftMargin" presStyleLbl="node1" presStyleIdx="1" presStyleCnt="4"/>
      <dgm:spPr/>
    </dgm:pt>
    <dgm:pt modelId="{9069E77C-8493-7E47-AD43-8D73366DDCCC}" type="pres">
      <dgm:prSet presAssocID="{C8135084-045E-AF4A-935E-7232A2BE703A}" presName="parentText" presStyleLbl="node1" presStyleIdx="2" presStyleCnt="4" custScaleX="137351" custScaleY="176024">
        <dgm:presLayoutVars>
          <dgm:chMax val="0"/>
          <dgm:bulletEnabled val="1"/>
        </dgm:presLayoutVars>
      </dgm:prSet>
      <dgm:spPr/>
    </dgm:pt>
    <dgm:pt modelId="{5BA9DE7B-B2F8-2047-B31D-C7C6E7FB00F0}" type="pres">
      <dgm:prSet presAssocID="{C8135084-045E-AF4A-935E-7232A2BE703A}" presName="negativeSpace" presStyleCnt="0"/>
      <dgm:spPr/>
    </dgm:pt>
    <dgm:pt modelId="{6F16741A-D083-2543-90E0-C93C3FF30DBD}" type="pres">
      <dgm:prSet presAssocID="{C8135084-045E-AF4A-935E-7232A2BE703A}" presName="childText" presStyleLbl="conFgAcc1" presStyleIdx="2" presStyleCnt="4">
        <dgm:presLayoutVars>
          <dgm:bulletEnabled val="1"/>
        </dgm:presLayoutVars>
      </dgm:prSet>
      <dgm:spPr/>
    </dgm:pt>
    <dgm:pt modelId="{A3AD7892-4322-4F42-8F92-980AF97E68C9}" type="pres">
      <dgm:prSet presAssocID="{071EC877-D902-FA49-9743-3159CA8D3D9B}" presName="spaceBetweenRectangles" presStyleCnt="0"/>
      <dgm:spPr/>
    </dgm:pt>
    <dgm:pt modelId="{A544A52B-A3EC-D745-9E83-81AB98BCEF4A}" type="pres">
      <dgm:prSet presAssocID="{E816F8CC-F1B2-4F4A-91E5-95CC1A1B1299}" presName="parentLin" presStyleCnt="0"/>
      <dgm:spPr/>
    </dgm:pt>
    <dgm:pt modelId="{7DEB99B8-62CC-BF4E-87B1-C72F98F28DE9}" type="pres">
      <dgm:prSet presAssocID="{E816F8CC-F1B2-4F4A-91E5-95CC1A1B1299}" presName="parentLeftMargin" presStyleLbl="node1" presStyleIdx="2" presStyleCnt="4"/>
      <dgm:spPr/>
    </dgm:pt>
    <dgm:pt modelId="{6591C69D-F92C-CE49-94C2-412F26D4B4D9}" type="pres">
      <dgm:prSet presAssocID="{E816F8CC-F1B2-4F4A-91E5-95CC1A1B1299}" presName="parentText" presStyleLbl="node1" presStyleIdx="3" presStyleCnt="4" custScaleX="139810" custScaleY="158875">
        <dgm:presLayoutVars>
          <dgm:chMax val="0"/>
          <dgm:bulletEnabled val="1"/>
        </dgm:presLayoutVars>
      </dgm:prSet>
      <dgm:spPr/>
    </dgm:pt>
    <dgm:pt modelId="{A59A876B-E963-DB4B-832B-0B80F4161777}" type="pres">
      <dgm:prSet presAssocID="{E816F8CC-F1B2-4F4A-91E5-95CC1A1B1299}" presName="negativeSpace" presStyleCnt="0"/>
      <dgm:spPr/>
    </dgm:pt>
    <dgm:pt modelId="{515C7F5A-31C8-914F-B4F1-495B9BEB62D0}" type="pres">
      <dgm:prSet presAssocID="{E816F8CC-F1B2-4F4A-91E5-95CC1A1B1299}" presName="childText" presStyleLbl="conFgAcc1" presStyleIdx="3" presStyleCnt="4">
        <dgm:presLayoutVars>
          <dgm:bulletEnabled val="1"/>
        </dgm:presLayoutVars>
      </dgm:prSet>
      <dgm:spPr/>
    </dgm:pt>
  </dgm:ptLst>
  <dgm:cxnLst>
    <dgm:cxn modelId="{C704A604-53FF-7F4A-89F7-7EF8BC827266}" srcId="{6C10E024-A6E1-474F-90A7-B53E2FE38C91}" destId="{C8135084-045E-AF4A-935E-7232A2BE703A}" srcOrd="2" destOrd="0" parTransId="{D7FB32EE-91EA-1F40-AE12-464302AAC9BC}" sibTransId="{071EC877-D902-FA49-9743-3159CA8D3D9B}"/>
    <dgm:cxn modelId="{727C7311-3995-CD43-A89E-6292AE9D7532}" type="presOf" srcId="{E816F8CC-F1B2-4F4A-91E5-95CC1A1B1299}" destId="{6591C69D-F92C-CE49-94C2-412F26D4B4D9}" srcOrd="1" destOrd="0" presId="urn:microsoft.com/office/officeart/2005/8/layout/list1"/>
    <dgm:cxn modelId="{A0742334-7C11-BD41-A757-58CD4740ABDD}" type="presOf" srcId="{C8135084-045E-AF4A-935E-7232A2BE703A}" destId="{9069E77C-8493-7E47-AD43-8D73366DDCCC}" srcOrd="1" destOrd="0" presId="urn:microsoft.com/office/officeart/2005/8/layout/list1"/>
    <dgm:cxn modelId="{10E0893C-96C4-6945-81B1-A2D12D4D0125}" type="presOf" srcId="{06111020-66F3-4541-9436-BDBFE8E5A646}" destId="{98B471B6-35F8-6146-855C-9F6A7F7190A7}" srcOrd="0" destOrd="0" presId="urn:microsoft.com/office/officeart/2005/8/layout/list1"/>
    <dgm:cxn modelId="{4D1ABA40-32DD-CC4D-8BDB-5A67DCEAF2AB}" type="presOf" srcId="{82A244D5-062C-C245-9956-403D70B68441}" destId="{E5EEFC92-F00D-D749-8858-57A58AFE7444}" srcOrd="0" destOrd="0" presId="urn:microsoft.com/office/officeart/2005/8/layout/list1"/>
    <dgm:cxn modelId="{4521E055-C971-8B4B-8E37-87D20FE3B59D}" type="presOf" srcId="{C8135084-045E-AF4A-935E-7232A2BE703A}" destId="{9E7171C1-45EF-ED40-A051-4163BA08ACD8}" srcOrd="0" destOrd="0" presId="urn:microsoft.com/office/officeart/2005/8/layout/list1"/>
    <dgm:cxn modelId="{DCA1A19B-C675-134F-B52D-BBD8FFEC2B73}" type="presOf" srcId="{82A244D5-062C-C245-9956-403D70B68441}" destId="{87E548D0-F968-2442-AC5B-26252EA35045}" srcOrd="1" destOrd="0" presId="urn:microsoft.com/office/officeart/2005/8/layout/list1"/>
    <dgm:cxn modelId="{0736D0AE-20BC-8E44-81E4-2E80D0CF250B}" type="presOf" srcId="{6C10E024-A6E1-474F-90A7-B53E2FE38C91}" destId="{5FBCBDAB-0E50-714B-8028-C22507B171FF}" srcOrd="0" destOrd="0" presId="urn:microsoft.com/office/officeart/2005/8/layout/list1"/>
    <dgm:cxn modelId="{CC64A3CB-8C55-E34D-9AB7-C7983DBDCCA0}" srcId="{6C10E024-A6E1-474F-90A7-B53E2FE38C91}" destId="{06111020-66F3-4541-9436-BDBFE8E5A646}" srcOrd="0" destOrd="0" parTransId="{F1B1E009-EAD5-1D43-904F-2B02513F602E}" sibTransId="{E5002554-8857-F94D-9D74-D9C30ABAEC22}"/>
    <dgm:cxn modelId="{6D69A7D1-4774-184F-99B9-75F5DCCBE607}" type="presOf" srcId="{06111020-66F3-4541-9436-BDBFE8E5A646}" destId="{7E2C068E-2F20-3748-8F30-52EBAB316EDC}" srcOrd="1" destOrd="0" presId="urn:microsoft.com/office/officeart/2005/8/layout/list1"/>
    <dgm:cxn modelId="{275D53E5-16CC-4842-ACFC-895E63784B33}" srcId="{6C10E024-A6E1-474F-90A7-B53E2FE38C91}" destId="{82A244D5-062C-C245-9956-403D70B68441}" srcOrd="1" destOrd="0" parTransId="{FC7188F2-B8FB-A54A-AF65-CC1EEF829948}" sibTransId="{992645E7-D3BE-8546-91D2-531D36FB7444}"/>
    <dgm:cxn modelId="{CBC1C7F4-379E-0B44-BB39-385597F3D643}" srcId="{6C10E024-A6E1-474F-90A7-B53E2FE38C91}" destId="{E816F8CC-F1B2-4F4A-91E5-95CC1A1B1299}" srcOrd="3" destOrd="0" parTransId="{6C2191FD-DEB9-EB4C-9D84-ED4EF1FFCF13}" sibTransId="{830532A9-53FB-4D41-A90E-7E64CC9D2872}"/>
    <dgm:cxn modelId="{09ED84FE-4731-7F4C-8730-6C87623E4AB7}" type="presOf" srcId="{E816F8CC-F1B2-4F4A-91E5-95CC1A1B1299}" destId="{7DEB99B8-62CC-BF4E-87B1-C72F98F28DE9}" srcOrd="0" destOrd="0" presId="urn:microsoft.com/office/officeart/2005/8/layout/list1"/>
    <dgm:cxn modelId="{EF583479-708A-C142-B37F-736D3CCA03B8}" type="presParOf" srcId="{5FBCBDAB-0E50-714B-8028-C22507B171FF}" destId="{4E7A38BF-99B4-CB4E-979D-03674FFFCFF4}" srcOrd="0" destOrd="0" presId="urn:microsoft.com/office/officeart/2005/8/layout/list1"/>
    <dgm:cxn modelId="{D369F1ED-28A9-0146-ADE2-F6138F676845}" type="presParOf" srcId="{4E7A38BF-99B4-CB4E-979D-03674FFFCFF4}" destId="{98B471B6-35F8-6146-855C-9F6A7F7190A7}" srcOrd="0" destOrd="0" presId="urn:microsoft.com/office/officeart/2005/8/layout/list1"/>
    <dgm:cxn modelId="{BA3B8D59-B386-B343-BEB7-8D972C398980}" type="presParOf" srcId="{4E7A38BF-99B4-CB4E-979D-03674FFFCFF4}" destId="{7E2C068E-2F20-3748-8F30-52EBAB316EDC}" srcOrd="1" destOrd="0" presId="urn:microsoft.com/office/officeart/2005/8/layout/list1"/>
    <dgm:cxn modelId="{AC546EB7-8C5E-CF4E-83AB-2FF24046ACC8}" type="presParOf" srcId="{5FBCBDAB-0E50-714B-8028-C22507B171FF}" destId="{433DBB07-EDC4-604C-9559-ED68D9F9A544}" srcOrd="1" destOrd="0" presId="urn:microsoft.com/office/officeart/2005/8/layout/list1"/>
    <dgm:cxn modelId="{E894CEEB-5641-D448-918A-127FACDA1800}" type="presParOf" srcId="{5FBCBDAB-0E50-714B-8028-C22507B171FF}" destId="{A5DEB5ED-0BB3-F44C-8C29-9ADCE18BA30D}" srcOrd="2" destOrd="0" presId="urn:microsoft.com/office/officeart/2005/8/layout/list1"/>
    <dgm:cxn modelId="{311FFD65-3AA6-A34F-8C25-55A359B49A0C}" type="presParOf" srcId="{5FBCBDAB-0E50-714B-8028-C22507B171FF}" destId="{3DDB8BA1-6BED-F248-AD3C-8FFE7A9427E8}" srcOrd="3" destOrd="0" presId="urn:microsoft.com/office/officeart/2005/8/layout/list1"/>
    <dgm:cxn modelId="{B879E0F9-035F-7A49-A836-84F72D9FF888}" type="presParOf" srcId="{5FBCBDAB-0E50-714B-8028-C22507B171FF}" destId="{780042B1-351B-294E-920F-E29F17E5B723}" srcOrd="4" destOrd="0" presId="urn:microsoft.com/office/officeart/2005/8/layout/list1"/>
    <dgm:cxn modelId="{3E7F645E-F989-2449-8E56-74EB9AFD2295}" type="presParOf" srcId="{780042B1-351B-294E-920F-E29F17E5B723}" destId="{E5EEFC92-F00D-D749-8858-57A58AFE7444}" srcOrd="0" destOrd="0" presId="urn:microsoft.com/office/officeart/2005/8/layout/list1"/>
    <dgm:cxn modelId="{F5A92EAF-1361-A64C-9F71-F00CD435CA11}" type="presParOf" srcId="{780042B1-351B-294E-920F-E29F17E5B723}" destId="{87E548D0-F968-2442-AC5B-26252EA35045}" srcOrd="1" destOrd="0" presId="urn:microsoft.com/office/officeart/2005/8/layout/list1"/>
    <dgm:cxn modelId="{B400780E-8B4D-EB4B-9E8D-B7C842E284E1}" type="presParOf" srcId="{5FBCBDAB-0E50-714B-8028-C22507B171FF}" destId="{A8874D2E-D31B-864F-8338-ACACD900A0B1}" srcOrd="5" destOrd="0" presId="urn:microsoft.com/office/officeart/2005/8/layout/list1"/>
    <dgm:cxn modelId="{C8A348C0-6E41-9840-BA26-B865A09FEEF7}" type="presParOf" srcId="{5FBCBDAB-0E50-714B-8028-C22507B171FF}" destId="{17D89242-2549-6F46-AA1E-A0B4AE66417E}" srcOrd="6" destOrd="0" presId="urn:microsoft.com/office/officeart/2005/8/layout/list1"/>
    <dgm:cxn modelId="{2F212880-4BF8-4043-99B1-DB19D4AE9422}" type="presParOf" srcId="{5FBCBDAB-0E50-714B-8028-C22507B171FF}" destId="{2CC992AD-B969-A946-8EA1-8BFE95C5B9D9}" srcOrd="7" destOrd="0" presId="urn:microsoft.com/office/officeart/2005/8/layout/list1"/>
    <dgm:cxn modelId="{D446F15D-7458-E74D-8FEF-7EF96FA81266}" type="presParOf" srcId="{5FBCBDAB-0E50-714B-8028-C22507B171FF}" destId="{5BF16DBE-21F2-D844-9B1F-B3E02C186504}" srcOrd="8" destOrd="0" presId="urn:microsoft.com/office/officeart/2005/8/layout/list1"/>
    <dgm:cxn modelId="{A12CD136-DF5B-434B-B7F9-5F45FE5B6D4E}" type="presParOf" srcId="{5BF16DBE-21F2-D844-9B1F-B3E02C186504}" destId="{9E7171C1-45EF-ED40-A051-4163BA08ACD8}" srcOrd="0" destOrd="0" presId="urn:microsoft.com/office/officeart/2005/8/layout/list1"/>
    <dgm:cxn modelId="{1DFF9301-BD9D-2E49-9A3E-97A750469201}" type="presParOf" srcId="{5BF16DBE-21F2-D844-9B1F-B3E02C186504}" destId="{9069E77C-8493-7E47-AD43-8D73366DDCCC}" srcOrd="1" destOrd="0" presId="urn:microsoft.com/office/officeart/2005/8/layout/list1"/>
    <dgm:cxn modelId="{9B921E0E-8A2C-424F-97A4-79C19B35A031}" type="presParOf" srcId="{5FBCBDAB-0E50-714B-8028-C22507B171FF}" destId="{5BA9DE7B-B2F8-2047-B31D-C7C6E7FB00F0}" srcOrd="9" destOrd="0" presId="urn:microsoft.com/office/officeart/2005/8/layout/list1"/>
    <dgm:cxn modelId="{B34ECAC7-2687-4C40-9472-6A86365C5556}" type="presParOf" srcId="{5FBCBDAB-0E50-714B-8028-C22507B171FF}" destId="{6F16741A-D083-2543-90E0-C93C3FF30DBD}" srcOrd="10" destOrd="0" presId="urn:microsoft.com/office/officeart/2005/8/layout/list1"/>
    <dgm:cxn modelId="{7641442C-02DF-CD4C-AB47-398F16FF51C7}" type="presParOf" srcId="{5FBCBDAB-0E50-714B-8028-C22507B171FF}" destId="{A3AD7892-4322-4F42-8F92-980AF97E68C9}" srcOrd="11" destOrd="0" presId="urn:microsoft.com/office/officeart/2005/8/layout/list1"/>
    <dgm:cxn modelId="{7DA149E9-58CE-7548-B39E-675650123295}" type="presParOf" srcId="{5FBCBDAB-0E50-714B-8028-C22507B171FF}" destId="{A544A52B-A3EC-D745-9E83-81AB98BCEF4A}" srcOrd="12" destOrd="0" presId="urn:microsoft.com/office/officeart/2005/8/layout/list1"/>
    <dgm:cxn modelId="{86846D1A-C5B0-0249-8D47-0D0D5ECAC0AF}" type="presParOf" srcId="{A544A52B-A3EC-D745-9E83-81AB98BCEF4A}" destId="{7DEB99B8-62CC-BF4E-87B1-C72F98F28DE9}" srcOrd="0" destOrd="0" presId="urn:microsoft.com/office/officeart/2005/8/layout/list1"/>
    <dgm:cxn modelId="{E32A8928-E551-9949-8A5D-286DA1C63AFA}" type="presParOf" srcId="{A544A52B-A3EC-D745-9E83-81AB98BCEF4A}" destId="{6591C69D-F92C-CE49-94C2-412F26D4B4D9}" srcOrd="1" destOrd="0" presId="urn:microsoft.com/office/officeart/2005/8/layout/list1"/>
    <dgm:cxn modelId="{313B1705-BC34-754B-A453-F1AE7A241FE6}" type="presParOf" srcId="{5FBCBDAB-0E50-714B-8028-C22507B171FF}" destId="{A59A876B-E963-DB4B-832B-0B80F4161777}" srcOrd="13" destOrd="0" presId="urn:microsoft.com/office/officeart/2005/8/layout/list1"/>
    <dgm:cxn modelId="{85D64CB8-3537-EA4C-9A1A-1D7F3832D105}" type="presParOf" srcId="{5FBCBDAB-0E50-714B-8028-C22507B171FF}" destId="{515C7F5A-31C8-914F-B4F1-495B9BEB62D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553B2-068D-D84D-A11F-AC964D476577}" type="doc">
      <dgm:prSet loTypeId="urn:microsoft.com/office/officeart/2005/8/layout/vList3" loCatId="" qsTypeId="urn:microsoft.com/office/officeart/2005/8/quickstyle/simple2" qsCatId="simple" csTypeId="urn:microsoft.com/office/officeart/2005/8/colors/accent1_2" csCatId="accent1" phldr="1"/>
      <dgm:spPr/>
    </dgm:pt>
    <dgm:pt modelId="{FE836686-400F-B245-90F3-F4C5D8BE858C}">
      <dgm:prSet phldrT="[Text]"/>
      <dgm:spPr>
        <a:solidFill>
          <a:schemeClr val="accent5">
            <a:lumMod val="60000"/>
            <a:lumOff val="40000"/>
          </a:schemeClr>
        </a:solidFill>
      </dgm:spPr>
      <dgm:t>
        <a:bodyPr/>
        <a:lstStyle/>
        <a:p>
          <a:pPr marL="671513" indent="0">
            <a:tabLst/>
          </a:pPr>
          <a:r>
            <a:rPr lang="uk-UA" b="1" i="1" dirty="0">
              <a:solidFill>
                <a:sysClr val="windowText" lastClr="000000"/>
              </a:solidFill>
            </a:rPr>
            <a:t>Економічність (</a:t>
          </a:r>
          <a:r>
            <a:rPr lang="en-US" b="1" i="1" dirty="0">
              <a:solidFill>
                <a:sysClr val="windowText" lastClr="000000"/>
              </a:solidFill>
            </a:rPr>
            <a:t>economy</a:t>
          </a:r>
          <a:r>
            <a:rPr lang="uk-UA" b="1" i="1" dirty="0">
              <a:solidFill>
                <a:sysClr val="windowText" lastClr="000000"/>
              </a:solidFill>
            </a:rPr>
            <a:t>) </a:t>
          </a:r>
          <a:r>
            <a:rPr lang="uk-UA" dirty="0">
              <a:solidFill>
                <a:sysClr val="windowText" lastClr="000000"/>
              </a:solidFill>
            </a:rPr>
            <a:t>– мінімізація витрат на ресурси</a:t>
          </a:r>
          <a:endParaRPr lang="en-US" dirty="0">
            <a:solidFill>
              <a:sysClr val="windowText" lastClr="000000"/>
            </a:solidFill>
          </a:endParaRPr>
        </a:p>
      </dgm:t>
    </dgm:pt>
    <dgm:pt modelId="{8F1A0148-5B8D-CF41-83BA-EEAA160193B4}" type="parTrans" cxnId="{B4DF2728-B016-E04B-89D6-1DE058A6A00A}">
      <dgm:prSet/>
      <dgm:spPr/>
      <dgm:t>
        <a:bodyPr/>
        <a:lstStyle/>
        <a:p>
          <a:endParaRPr lang="en-US"/>
        </a:p>
      </dgm:t>
    </dgm:pt>
    <dgm:pt modelId="{756EC0F5-948B-814C-A487-7E34A83BF6F5}" type="sibTrans" cxnId="{B4DF2728-B016-E04B-89D6-1DE058A6A00A}">
      <dgm:prSet/>
      <dgm:spPr/>
      <dgm:t>
        <a:bodyPr/>
        <a:lstStyle/>
        <a:p>
          <a:endParaRPr lang="en-US"/>
        </a:p>
      </dgm:t>
    </dgm:pt>
    <dgm:pt modelId="{CA6F2AA7-D774-DE45-87CE-8C6F7351C12D}">
      <dgm:prSet phldrT="[Text]"/>
      <dgm:spPr>
        <a:solidFill>
          <a:schemeClr val="accent5">
            <a:lumMod val="60000"/>
            <a:lumOff val="40000"/>
          </a:schemeClr>
        </a:solidFill>
      </dgm:spPr>
      <dgm:t>
        <a:bodyPr/>
        <a:lstStyle/>
        <a:p>
          <a:pPr marL="889000" indent="0">
            <a:tabLst/>
          </a:pPr>
          <a:r>
            <a:rPr lang="uk-UA" b="1" i="1" dirty="0">
              <a:solidFill>
                <a:sysClr val="windowText" lastClr="000000"/>
              </a:solidFill>
            </a:rPr>
            <a:t>Ефективність </a:t>
          </a:r>
          <a:r>
            <a:rPr lang="ru-RU" b="1" i="1" dirty="0">
              <a:solidFill>
                <a:sysClr val="windowText" lastClr="000000"/>
              </a:solidFill>
            </a:rPr>
            <a:t>(</a:t>
          </a:r>
          <a:r>
            <a:rPr lang="en-US" b="1" i="1" dirty="0">
              <a:solidFill>
                <a:sysClr val="windowText" lastClr="000000"/>
              </a:solidFill>
            </a:rPr>
            <a:t>efficiency</a:t>
          </a:r>
          <a:r>
            <a:rPr lang="ru-RU" b="1" i="1" dirty="0">
              <a:solidFill>
                <a:sysClr val="windowText" lastClr="000000"/>
              </a:solidFill>
            </a:rPr>
            <a:t>) </a:t>
          </a:r>
          <a:r>
            <a:rPr lang="uk-UA" dirty="0">
              <a:solidFill>
                <a:sysClr val="windowText" lastClr="000000"/>
              </a:solidFill>
            </a:rPr>
            <a:t>– досягнення максимальних результатів </a:t>
          </a:r>
          <a:br>
            <a:rPr lang="uk-UA" dirty="0">
              <a:solidFill>
                <a:sysClr val="windowText" lastClr="000000"/>
              </a:solidFill>
            </a:rPr>
          </a:br>
          <a:r>
            <a:rPr lang="uk-UA" dirty="0">
              <a:solidFill>
                <a:sysClr val="windowText" lastClr="000000"/>
              </a:solidFill>
            </a:rPr>
            <a:t>(з точки зору кількості та якості) при визначеному обсязі ресурсів</a:t>
          </a:r>
          <a:endParaRPr lang="en-US" dirty="0">
            <a:solidFill>
              <a:sysClr val="windowText" lastClr="000000"/>
            </a:solidFill>
          </a:endParaRPr>
        </a:p>
      </dgm:t>
    </dgm:pt>
    <dgm:pt modelId="{D4E25BD1-550A-9C42-90E6-332AF87656CE}" type="parTrans" cxnId="{733E4F0C-73BB-C349-AA2E-B03C5ED6DE9B}">
      <dgm:prSet/>
      <dgm:spPr/>
      <dgm:t>
        <a:bodyPr/>
        <a:lstStyle/>
        <a:p>
          <a:endParaRPr lang="en-US"/>
        </a:p>
      </dgm:t>
    </dgm:pt>
    <dgm:pt modelId="{CD600889-BE07-7F47-BC35-6E2CA70EDEC1}" type="sibTrans" cxnId="{733E4F0C-73BB-C349-AA2E-B03C5ED6DE9B}">
      <dgm:prSet/>
      <dgm:spPr/>
      <dgm:t>
        <a:bodyPr/>
        <a:lstStyle/>
        <a:p>
          <a:endParaRPr lang="en-US"/>
        </a:p>
      </dgm:t>
    </dgm:pt>
    <dgm:pt modelId="{19912527-6D64-CF4D-ADA9-4F8675E619AC}">
      <dgm:prSet phldrT="[Text]"/>
      <dgm:spPr>
        <a:solidFill>
          <a:schemeClr val="accent5">
            <a:lumMod val="60000"/>
            <a:lumOff val="40000"/>
          </a:schemeClr>
        </a:solidFill>
      </dgm:spPr>
      <dgm:t>
        <a:bodyPr/>
        <a:lstStyle/>
        <a:p>
          <a:pPr marL="715963" indent="0">
            <a:buFont typeface="Symbol" pitchFamily="2" charset="2"/>
            <a:buBlip>
              <a:blip xmlns:r="http://schemas.openxmlformats.org/officeDocument/2006/relationships" r:embed="rId1"/>
            </a:buBlip>
            <a:tabLst/>
          </a:pPr>
          <a:r>
            <a:rPr lang="uk-UA" b="1" i="1" dirty="0">
              <a:solidFill>
                <a:sysClr val="windowText" lastClr="000000"/>
              </a:solidFill>
            </a:rPr>
            <a:t>Результативність (</a:t>
          </a:r>
          <a:r>
            <a:rPr lang="en-US" b="1" i="1" dirty="0">
              <a:solidFill>
                <a:sysClr val="windowText" lastClr="000000"/>
              </a:solidFill>
            </a:rPr>
            <a:t>effectiveness</a:t>
          </a:r>
          <a:r>
            <a:rPr lang="uk-UA" b="1" i="1" dirty="0">
              <a:solidFill>
                <a:sysClr val="windowText" lastClr="000000"/>
              </a:solidFill>
            </a:rPr>
            <a:t>)</a:t>
          </a:r>
          <a:r>
            <a:rPr lang="uk-UA" dirty="0">
              <a:solidFill>
                <a:sysClr val="windowText" lastClr="000000"/>
              </a:solidFill>
            </a:rPr>
            <a:t> – максимальне досягнення встановлених мети та цілей, запланованих результатів</a:t>
          </a:r>
          <a:endParaRPr lang="en-US" dirty="0">
            <a:solidFill>
              <a:sysClr val="windowText" lastClr="000000"/>
            </a:solidFill>
          </a:endParaRPr>
        </a:p>
      </dgm:t>
    </dgm:pt>
    <dgm:pt modelId="{153A0D06-1DAB-434F-8460-E239DC22784F}" type="parTrans" cxnId="{77004CD6-7AEF-EC45-858D-CF791A3A5A19}">
      <dgm:prSet/>
      <dgm:spPr/>
      <dgm:t>
        <a:bodyPr/>
        <a:lstStyle/>
        <a:p>
          <a:endParaRPr lang="en-US"/>
        </a:p>
      </dgm:t>
    </dgm:pt>
    <dgm:pt modelId="{F37C5D06-9C91-5D42-865F-7EB86FD3704B}" type="sibTrans" cxnId="{77004CD6-7AEF-EC45-858D-CF791A3A5A19}">
      <dgm:prSet/>
      <dgm:spPr/>
      <dgm:t>
        <a:bodyPr/>
        <a:lstStyle/>
        <a:p>
          <a:endParaRPr lang="en-US"/>
        </a:p>
      </dgm:t>
    </dgm:pt>
    <dgm:pt modelId="{0514AC43-D9AF-8F4E-8238-22D3E09C9281}" type="pres">
      <dgm:prSet presAssocID="{C43553B2-068D-D84D-A11F-AC964D476577}" presName="linearFlow" presStyleCnt="0">
        <dgm:presLayoutVars>
          <dgm:dir/>
          <dgm:resizeHandles val="exact"/>
        </dgm:presLayoutVars>
      </dgm:prSet>
      <dgm:spPr/>
    </dgm:pt>
    <dgm:pt modelId="{28097AD6-2918-0143-A4F9-59CAF1D1EFA1}" type="pres">
      <dgm:prSet presAssocID="{FE836686-400F-B245-90F3-F4C5D8BE858C}" presName="composite" presStyleCnt="0"/>
      <dgm:spPr/>
    </dgm:pt>
    <dgm:pt modelId="{D0FE3A4D-150C-1D4F-B93A-B14ADA87FD56}" type="pres">
      <dgm:prSet presAssocID="{FE836686-400F-B245-90F3-F4C5D8BE858C}" presName="imgShp" presStyleLbl="fgImgPlace1" presStyleIdx="0" presStyleCnt="3" custScaleX="69779" custScaleY="69333" custLinFactNeighborY="-64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54E1A8F-C7CC-AD43-939E-E4E14F686039}" type="pres">
      <dgm:prSet presAssocID="{FE836686-400F-B245-90F3-F4C5D8BE858C}" presName="txShp" presStyleLbl="node1" presStyleIdx="0" presStyleCnt="3" custScaleX="130886" custScaleY="108218">
        <dgm:presLayoutVars>
          <dgm:bulletEnabled val="1"/>
        </dgm:presLayoutVars>
      </dgm:prSet>
      <dgm:spPr/>
    </dgm:pt>
    <dgm:pt modelId="{EA20FB8C-CB7B-2349-AA58-C5381C2DE94C}" type="pres">
      <dgm:prSet presAssocID="{756EC0F5-948B-814C-A487-7E34A83BF6F5}" presName="spacing" presStyleCnt="0"/>
      <dgm:spPr/>
    </dgm:pt>
    <dgm:pt modelId="{6EE358EB-5DE0-A846-80C2-CA033C995266}" type="pres">
      <dgm:prSet presAssocID="{CA6F2AA7-D774-DE45-87CE-8C6F7351C12D}" presName="composite" presStyleCnt="0"/>
      <dgm:spPr/>
    </dgm:pt>
    <dgm:pt modelId="{79DDC102-F874-524D-BE38-6597134E5373}" type="pres">
      <dgm:prSet presAssocID="{CA6F2AA7-D774-DE45-87CE-8C6F7351C12D}" presName="imgShp" presStyleLbl="fgImgPlace1" presStyleIdx="1" presStyleCnt="3" custScaleX="69779" custScaleY="69738"/>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FFF4832-A86B-7448-93D7-F05DF1DB0C7D}" type="pres">
      <dgm:prSet presAssocID="{CA6F2AA7-D774-DE45-87CE-8C6F7351C12D}" presName="txShp" presStyleLbl="node1" presStyleIdx="1" presStyleCnt="3" custScaleX="130886" custScaleY="111745">
        <dgm:presLayoutVars>
          <dgm:bulletEnabled val="1"/>
        </dgm:presLayoutVars>
      </dgm:prSet>
      <dgm:spPr/>
    </dgm:pt>
    <dgm:pt modelId="{C5D67B22-8E3D-2E43-BFA3-6A330EC70325}" type="pres">
      <dgm:prSet presAssocID="{CD600889-BE07-7F47-BC35-6E2CA70EDEC1}" presName="spacing" presStyleCnt="0"/>
      <dgm:spPr/>
    </dgm:pt>
    <dgm:pt modelId="{E054E522-A1E4-1C44-99CE-C4D834259E52}" type="pres">
      <dgm:prSet presAssocID="{19912527-6D64-CF4D-ADA9-4F8675E619AC}" presName="composite" presStyleCnt="0"/>
      <dgm:spPr/>
    </dgm:pt>
    <dgm:pt modelId="{AB9C79FE-145D-9041-80AF-66E7DC445D53}" type="pres">
      <dgm:prSet presAssocID="{19912527-6D64-CF4D-ADA9-4F8675E619AC}" presName="imgShp" presStyleLbl="fgImgPlace1" presStyleIdx="2" presStyleCnt="3" custScaleX="69779" custScaleY="70378"/>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3116A10-101C-B542-996B-FA94EB6045D9}" type="pres">
      <dgm:prSet presAssocID="{19912527-6D64-CF4D-ADA9-4F8675E619AC}" presName="txShp" presStyleLbl="node1" presStyleIdx="2" presStyleCnt="3" custScaleX="130886" custScaleY="115805">
        <dgm:presLayoutVars>
          <dgm:bulletEnabled val="1"/>
        </dgm:presLayoutVars>
      </dgm:prSet>
      <dgm:spPr/>
    </dgm:pt>
  </dgm:ptLst>
  <dgm:cxnLst>
    <dgm:cxn modelId="{733E4F0C-73BB-C349-AA2E-B03C5ED6DE9B}" srcId="{C43553B2-068D-D84D-A11F-AC964D476577}" destId="{CA6F2AA7-D774-DE45-87CE-8C6F7351C12D}" srcOrd="1" destOrd="0" parTransId="{D4E25BD1-550A-9C42-90E6-332AF87656CE}" sibTransId="{CD600889-BE07-7F47-BC35-6E2CA70EDEC1}"/>
    <dgm:cxn modelId="{9F506B18-9845-2A44-BA3E-88C098C2E316}" type="presOf" srcId="{C43553B2-068D-D84D-A11F-AC964D476577}" destId="{0514AC43-D9AF-8F4E-8238-22D3E09C9281}" srcOrd="0" destOrd="0" presId="urn:microsoft.com/office/officeart/2005/8/layout/vList3"/>
    <dgm:cxn modelId="{B4DF2728-B016-E04B-89D6-1DE058A6A00A}" srcId="{C43553B2-068D-D84D-A11F-AC964D476577}" destId="{FE836686-400F-B245-90F3-F4C5D8BE858C}" srcOrd="0" destOrd="0" parTransId="{8F1A0148-5B8D-CF41-83BA-EEAA160193B4}" sibTransId="{756EC0F5-948B-814C-A487-7E34A83BF6F5}"/>
    <dgm:cxn modelId="{640A2A3E-8F3E-E641-8ECF-FD900FFE88A6}" type="presOf" srcId="{FE836686-400F-B245-90F3-F4C5D8BE858C}" destId="{254E1A8F-C7CC-AD43-939E-E4E14F686039}" srcOrd="0" destOrd="0" presId="urn:microsoft.com/office/officeart/2005/8/layout/vList3"/>
    <dgm:cxn modelId="{9F04EF94-0EE0-084D-8878-0AB05992111D}" type="presOf" srcId="{19912527-6D64-CF4D-ADA9-4F8675E619AC}" destId="{B3116A10-101C-B542-996B-FA94EB6045D9}" srcOrd="0" destOrd="0" presId="urn:microsoft.com/office/officeart/2005/8/layout/vList3"/>
    <dgm:cxn modelId="{3590BDA8-338F-0F4D-874F-D2650482C841}" type="presOf" srcId="{CA6F2AA7-D774-DE45-87CE-8C6F7351C12D}" destId="{6FFF4832-A86B-7448-93D7-F05DF1DB0C7D}" srcOrd="0" destOrd="0" presId="urn:microsoft.com/office/officeart/2005/8/layout/vList3"/>
    <dgm:cxn modelId="{77004CD6-7AEF-EC45-858D-CF791A3A5A19}" srcId="{C43553B2-068D-D84D-A11F-AC964D476577}" destId="{19912527-6D64-CF4D-ADA9-4F8675E619AC}" srcOrd="2" destOrd="0" parTransId="{153A0D06-1DAB-434F-8460-E239DC22784F}" sibTransId="{F37C5D06-9C91-5D42-865F-7EB86FD3704B}"/>
    <dgm:cxn modelId="{AC44E633-5ECA-5940-97B5-ED9EA735DD03}" type="presParOf" srcId="{0514AC43-D9AF-8F4E-8238-22D3E09C9281}" destId="{28097AD6-2918-0143-A4F9-59CAF1D1EFA1}" srcOrd="0" destOrd="0" presId="urn:microsoft.com/office/officeart/2005/8/layout/vList3"/>
    <dgm:cxn modelId="{DA413327-668A-3045-9B13-65D26A375A2B}" type="presParOf" srcId="{28097AD6-2918-0143-A4F9-59CAF1D1EFA1}" destId="{D0FE3A4D-150C-1D4F-B93A-B14ADA87FD56}" srcOrd="0" destOrd="0" presId="urn:microsoft.com/office/officeart/2005/8/layout/vList3"/>
    <dgm:cxn modelId="{57734743-0D25-6E43-B990-C27C604F83E4}" type="presParOf" srcId="{28097AD6-2918-0143-A4F9-59CAF1D1EFA1}" destId="{254E1A8F-C7CC-AD43-939E-E4E14F686039}" srcOrd="1" destOrd="0" presId="urn:microsoft.com/office/officeart/2005/8/layout/vList3"/>
    <dgm:cxn modelId="{C4367592-6BB1-234B-93AD-A63AC0E7BCA3}" type="presParOf" srcId="{0514AC43-D9AF-8F4E-8238-22D3E09C9281}" destId="{EA20FB8C-CB7B-2349-AA58-C5381C2DE94C}" srcOrd="1" destOrd="0" presId="urn:microsoft.com/office/officeart/2005/8/layout/vList3"/>
    <dgm:cxn modelId="{60B1428C-7300-0840-8821-CA25F27D7156}" type="presParOf" srcId="{0514AC43-D9AF-8F4E-8238-22D3E09C9281}" destId="{6EE358EB-5DE0-A846-80C2-CA033C995266}" srcOrd="2" destOrd="0" presId="urn:microsoft.com/office/officeart/2005/8/layout/vList3"/>
    <dgm:cxn modelId="{BA2B0600-D979-0143-8451-FAC8D3970BF7}" type="presParOf" srcId="{6EE358EB-5DE0-A846-80C2-CA033C995266}" destId="{79DDC102-F874-524D-BE38-6597134E5373}" srcOrd="0" destOrd="0" presId="urn:microsoft.com/office/officeart/2005/8/layout/vList3"/>
    <dgm:cxn modelId="{52A82E2F-8A35-764B-9EA5-A7EB9D3E21BB}" type="presParOf" srcId="{6EE358EB-5DE0-A846-80C2-CA033C995266}" destId="{6FFF4832-A86B-7448-93D7-F05DF1DB0C7D}" srcOrd="1" destOrd="0" presId="urn:microsoft.com/office/officeart/2005/8/layout/vList3"/>
    <dgm:cxn modelId="{DA694D5B-3872-7249-9FDC-77ADD1B43035}" type="presParOf" srcId="{0514AC43-D9AF-8F4E-8238-22D3E09C9281}" destId="{C5D67B22-8E3D-2E43-BFA3-6A330EC70325}" srcOrd="3" destOrd="0" presId="urn:microsoft.com/office/officeart/2005/8/layout/vList3"/>
    <dgm:cxn modelId="{CCAE45E4-071D-0248-B131-0AC58A2FAF80}" type="presParOf" srcId="{0514AC43-D9AF-8F4E-8238-22D3E09C9281}" destId="{E054E522-A1E4-1C44-99CE-C4D834259E52}" srcOrd="4" destOrd="0" presId="urn:microsoft.com/office/officeart/2005/8/layout/vList3"/>
    <dgm:cxn modelId="{C5EF2767-7FC1-1740-B3D2-B12D3563C825}" type="presParOf" srcId="{E054E522-A1E4-1C44-99CE-C4D834259E52}" destId="{AB9C79FE-145D-9041-80AF-66E7DC445D53}" srcOrd="0" destOrd="0" presId="urn:microsoft.com/office/officeart/2005/8/layout/vList3"/>
    <dgm:cxn modelId="{1B351590-E01E-2C41-823D-636AF5ADB983}" type="presParOf" srcId="{E054E522-A1E4-1C44-99CE-C4D834259E52}" destId="{B3116A10-101C-B542-996B-FA94EB6045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E1009-8DA9-D24B-B37F-494E1724E86E}"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ru-RU"/>
        </a:p>
      </dgm:t>
    </dgm:pt>
    <dgm:pt modelId="{45AAA5CE-B797-6F45-9EB9-39CAF17C4EC7}">
      <dgm:prSet phldrT="[Текст]" custT="1"/>
      <dgm:spPr/>
      <dgm:t>
        <a:bodyPr/>
        <a:lstStyle/>
        <a:p>
          <a:pPr algn="ctr"/>
          <a:r>
            <a:rPr lang="uk-UA" sz="1300" noProof="0" dirty="0">
              <a:latin typeface="+mn-lt"/>
              <a:cs typeface="Times New Roman" panose="02020603050405020304" pitchFamily="18" charset="0"/>
            </a:rPr>
            <a:t>Передбачувані користувачі</a:t>
          </a:r>
        </a:p>
      </dgm:t>
    </dgm:pt>
    <dgm:pt modelId="{FC2087C8-0609-A147-BDBC-1C0BA2AE5AD5}" type="parTrans" cxnId="{E047BC35-016F-744A-88E1-2C061FE95780}">
      <dgm:prSet/>
      <dgm:spPr/>
      <dgm:t>
        <a:bodyPr/>
        <a:lstStyle/>
        <a:p>
          <a:pPr algn="ctr"/>
          <a:endParaRPr lang="ru-RU"/>
        </a:p>
      </dgm:t>
    </dgm:pt>
    <dgm:pt modelId="{12405D51-E84D-4348-B21F-A219EC0A3DF8}" type="sibTrans" cxnId="{E047BC35-016F-744A-88E1-2C061FE95780}">
      <dgm:prSet/>
      <dgm:spPr/>
      <dgm:t>
        <a:bodyPr/>
        <a:lstStyle/>
        <a:p>
          <a:pPr algn="ctr"/>
          <a:endParaRPr lang="ru-RU"/>
        </a:p>
      </dgm:t>
    </dgm:pt>
    <dgm:pt modelId="{3072DB2D-B44C-E44A-87A2-F384BCF28A17}">
      <dgm:prSet phldrT="[Текст]" custT="1"/>
      <dgm:spPr/>
      <dgm:t>
        <a:bodyPr/>
        <a:lstStyle/>
        <a:p>
          <a:pPr algn="ctr"/>
          <a:r>
            <a:rPr lang="uk-UA" sz="1400" noProof="0" dirty="0">
              <a:latin typeface="+mn-lt"/>
              <a:cs typeface="Times New Roman" panose="02020603050405020304" pitchFamily="18" charset="0"/>
            </a:rPr>
            <a:t>Аудитор</a:t>
          </a:r>
          <a:endParaRPr lang="uk-UA" sz="1200" noProof="0" dirty="0">
            <a:latin typeface="+mn-lt"/>
            <a:cs typeface="Times New Roman" panose="02020603050405020304" pitchFamily="18" charset="0"/>
          </a:endParaRPr>
        </a:p>
      </dgm:t>
    </dgm:pt>
    <dgm:pt modelId="{9385295A-F74D-784E-A670-8A741B15D908}" type="parTrans" cxnId="{FF9F4B28-4D18-404F-8699-290B7F7564FA}">
      <dgm:prSet/>
      <dgm:spPr/>
      <dgm:t>
        <a:bodyPr/>
        <a:lstStyle/>
        <a:p>
          <a:pPr algn="ctr"/>
          <a:endParaRPr lang="ru-RU"/>
        </a:p>
      </dgm:t>
    </dgm:pt>
    <dgm:pt modelId="{A55BD065-AF92-434D-BD5E-ED56DEA69C58}" type="sibTrans" cxnId="{FF9F4B28-4D18-404F-8699-290B7F7564FA}">
      <dgm:prSet/>
      <dgm:spPr/>
      <dgm:t>
        <a:bodyPr/>
        <a:lstStyle/>
        <a:p>
          <a:pPr algn="ctr"/>
          <a:endParaRPr lang="ru-RU"/>
        </a:p>
      </dgm:t>
    </dgm:pt>
    <dgm:pt modelId="{1B15A3DD-8C87-2041-ACCE-841D5F86D5F6}">
      <dgm:prSet phldrT="[Текст]" custT="1"/>
      <dgm:spPr>
        <a:solidFill>
          <a:schemeClr val="accent1">
            <a:lumMod val="40000"/>
            <a:lumOff val="60000"/>
          </a:schemeClr>
        </a:solidFill>
      </dgm:spPr>
      <dgm:t>
        <a:bodyPr/>
        <a:lstStyle/>
        <a:p>
          <a:pPr algn="ctr"/>
          <a:r>
            <a:rPr lang="uk-UA" sz="1400" b="1" noProof="0" dirty="0">
              <a:solidFill>
                <a:schemeClr val="tx1"/>
              </a:solidFill>
              <a:latin typeface="+mn-lt"/>
              <a:cs typeface="Times New Roman" panose="02020603050405020304" pitchFamily="18" charset="0"/>
            </a:rPr>
            <a:t>Аудит діяльності (ефективності)</a:t>
          </a:r>
        </a:p>
      </dgm:t>
    </dgm:pt>
    <dgm:pt modelId="{0CC18F6D-BEBD-D441-96DB-DE193C6C1628}" type="parTrans" cxnId="{B415B481-93FC-5C46-A760-166AC5BC8A03}">
      <dgm:prSet/>
      <dgm:spPr/>
      <dgm:t>
        <a:bodyPr/>
        <a:lstStyle/>
        <a:p>
          <a:pPr algn="ctr"/>
          <a:endParaRPr lang="ru-RU"/>
        </a:p>
      </dgm:t>
    </dgm:pt>
    <dgm:pt modelId="{26191106-7C2F-3A4B-A163-5C704BB1C936}" type="sibTrans" cxnId="{B415B481-93FC-5C46-A760-166AC5BC8A03}">
      <dgm:prSet/>
      <dgm:spPr/>
      <dgm:t>
        <a:bodyPr/>
        <a:lstStyle/>
        <a:p>
          <a:pPr algn="ctr"/>
          <a:endParaRPr lang="ru-RU"/>
        </a:p>
      </dgm:t>
    </dgm:pt>
    <dgm:pt modelId="{99325D92-C7E1-964F-A652-4CCB2871D585}">
      <dgm:prSet phldrT="[Текст]" custT="1"/>
      <dgm:spPr/>
      <dgm:t>
        <a:bodyPr/>
        <a:lstStyle/>
        <a:p>
          <a:pPr algn="ctr"/>
          <a:r>
            <a:rPr lang="uk-UA" sz="1300" noProof="0" dirty="0">
              <a:latin typeface="+mn-lt"/>
              <a:cs typeface="Times New Roman" panose="02020603050405020304" pitchFamily="18" charset="0"/>
            </a:rPr>
            <a:t>Відповідальна сторона</a:t>
          </a:r>
        </a:p>
      </dgm:t>
    </dgm:pt>
    <dgm:pt modelId="{E4D29138-45F5-3442-B43E-D2E95BB3759C}" type="parTrans" cxnId="{6EFF2532-7F13-DE46-938C-4526900E2ADA}">
      <dgm:prSet/>
      <dgm:spPr/>
      <dgm:t>
        <a:bodyPr/>
        <a:lstStyle/>
        <a:p>
          <a:pPr algn="ctr"/>
          <a:endParaRPr lang="ru-RU"/>
        </a:p>
      </dgm:t>
    </dgm:pt>
    <dgm:pt modelId="{C104FE2B-6FFB-2840-A9FD-8908AA876E72}" type="sibTrans" cxnId="{6EFF2532-7F13-DE46-938C-4526900E2ADA}">
      <dgm:prSet/>
      <dgm:spPr/>
      <dgm:t>
        <a:bodyPr/>
        <a:lstStyle/>
        <a:p>
          <a:pPr algn="ctr"/>
          <a:endParaRPr lang="ru-RU"/>
        </a:p>
      </dgm:t>
    </dgm:pt>
    <dgm:pt modelId="{BC1A0DBD-DBAF-D045-B30B-6721CF819CB8}" type="pres">
      <dgm:prSet presAssocID="{498E1009-8DA9-D24B-B37F-494E1724E86E}" presName="compositeShape" presStyleCnt="0">
        <dgm:presLayoutVars>
          <dgm:chMax val="9"/>
          <dgm:dir/>
          <dgm:resizeHandles val="exact"/>
        </dgm:presLayoutVars>
      </dgm:prSet>
      <dgm:spPr/>
    </dgm:pt>
    <dgm:pt modelId="{A235ABBC-DC52-9742-8D9F-DE98EBA7EB43}" type="pres">
      <dgm:prSet presAssocID="{498E1009-8DA9-D24B-B37F-494E1724E86E}" presName="triangle1" presStyleLbl="node1" presStyleIdx="0" presStyleCnt="4">
        <dgm:presLayoutVars>
          <dgm:bulletEnabled val="1"/>
        </dgm:presLayoutVars>
      </dgm:prSet>
      <dgm:spPr/>
    </dgm:pt>
    <dgm:pt modelId="{66C8C0F8-166F-4F40-8EC3-889797EF2E34}" type="pres">
      <dgm:prSet presAssocID="{498E1009-8DA9-D24B-B37F-494E1724E86E}" presName="triangle2" presStyleLbl="node1" presStyleIdx="1" presStyleCnt="4">
        <dgm:presLayoutVars>
          <dgm:bulletEnabled val="1"/>
        </dgm:presLayoutVars>
      </dgm:prSet>
      <dgm:spPr/>
    </dgm:pt>
    <dgm:pt modelId="{8A2E9229-86BE-344A-A79D-81C2BC15054B}" type="pres">
      <dgm:prSet presAssocID="{498E1009-8DA9-D24B-B37F-494E1724E86E}" presName="triangle3" presStyleLbl="node1" presStyleIdx="2" presStyleCnt="4" custLinFactNeighborY="484">
        <dgm:presLayoutVars>
          <dgm:bulletEnabled val="1"/>
        </dgm:presLayoutVars>
      </dgm:prSet>
      <dgm:spPr/>
    </dgm:pt>
    <dgm:pt modelId="{FCA2ED04-713E-9745-B997-3B2B8682BDC0}" type="pres">
      <dgm:prSet presAssocID="{498E1009-8DA9-D24B-B37F-494E1724E86E}" presName="triangle4" presStyleLbl="node1" presStyleIdx="3" presStyleCnt="4">
        <dgm:presLayoutVars>
          <dgm:bulletEnabled val="1"/>
        </dgm:presLayoutVars>
      </dgm:prSet>
      <dgm:spPr/>
    </dgm:pt>
  </dgm:ptLst>
  <dgm:cxnLst>
    <dgm:cxn modelId="{ADE4470D-2562-46EF-8E51-0D045C83F670}" type="presOf" srcId="{3072DB2D-B44C-E44A-87A2-F384BCF28A17}" destId="{66C8C0F8-166F-4F40-8EC3-889797EF2E34}" srcOrd="0" destOrd="0" presId="urn:microsoft.com/office/officeart/2005/8/layout/pyramid4"/>
    <dgm:cxn modelId="{FF9F4B28-4D18-404F-8699-290B7F7564FA}" srcId="{498E1009-8DA9-D24B-B37F-494E1724E86E}" destId="{3072DB2D-B44C-E44A-87A2-F384BCF28A17}" srcOrd="1" destOrd="0" parTransId="{9385295A-F74D-784E-A670-8A741B15D908}" sibTransId="{A55BD065-AF92-434D-BD5E-ED56DEA69C58}"/>
    <dgm:cxn modelId="{6EFF2532-7F13-DE46-938C-4526900E2ADA}" srcId="{498E1009-8DA9-D24B-B37F-494E1724E86E}" destId="{99325D92-C7E1-964F-A652-4CCB2871D585}" srcOrd="3" destOrd="0" parTransId="{E4D29138-45F5-3442-B43E-D2E95BB3759C}" sibTransId="{C104FE2B-6FFB-2840-A9FD-8908AA876E72}"/>
    <dgm:cxn modelId="{E047BC35-016F-744A-88E1-2C061FE95780}" srcId="{498E1009-8DA9-D24B-B37F-494E1724E86E}" destId="{45AAA5CE-B797-6F45-9EB9-39CAF17C4EC7}" srcOrd="0" destOrd="0" parTransId="{FC2087C8-0609-A147-BDBC-1C0BA2AE5AD5}" sibTransId="{12405D51-E84D-4348-B21F-A219EC0A3DF8}"/>
    <dgm:cxn modelId="{B415B481-93FC-5C46-A760-166AC5BC8A03}" srcId="{498E1009-8DA9-D24B-B37F-494E1724E86E}" destId="{1B15A3DD-8C87-2041-ACCE-841D5F86D5F6}" srcOrd="2" destOrd="0" parTransId="{0CC18F6D-BEBD-D441-96DB-DE193C6C1628}" sibTransId="{26191106-7C2F-3A4B-A163-5C704BB1C936}"/>
    <dgm:cxn modelId="{269991B2-6E6F-4E70-BB01-B9761A8108EB}" type="presOf" srcId="{45AAA5CE-B797-6F45-9EB9-39CAF17C4EC7}" destId="{A235ABBC-DC52-9742-8D9F-DE98EBA7EB43}" srcOrd="0" destOrd="0" presId="urn:microsoft.com/office/officeart/2005/8/layout/pyramid4"/>
    <dgm:cxn modelId="{531F56C3-7BEA-4D5D-9B16-94B487698E8C}" type="presOf" srcId="{99325D92-C7E1-964F-A652-4CCB2871D585}" destId="{FCA2ED04-713E-9745-B997-3B2B8682BDC0}" srcOrd="0" destOrd="0" presId="urn:microsoft.com/office/officeart/2005/8/layout/pyramid4"/>
    <dgm:cxn modelId="{4A5BF7D6-63D9-4384-8DEB-E403E37CCD6D}" type="presOf" srcId="{498E1009-8DA9-D24B-B37F-494E1724E86E}" destId="{BC1A0DBD-DBAF-D045-B30B-6721CF819CB8}" srcOrd="0" destOrd="0" presId="urn:microsoft.com/office/officeart/2005/8/layout/pyramid4"/>
    <dgm:cxn modelId="{F622F5EA-42CD-4013-8622-5595E1C2EEE2}" type="presOf" srcId="{1B15A3DD-8C87-2041-ACCE-841D5F86D5F6}" destId="{8A2E9229-86BE-344A-A79D-81C2BC15054B}" srcOrd="0" destOrd="0" presId="urn:microsoft.com/office/officeart/2005/8/layout/pyramid4"/>
    <dgm:cxn modelId="{88565235-753A-4A34-A078-99D13EA032A9}" type="presParOf" srcId="{BC1A0DBD-DBAF-D045-B30B-6721CF819CB8}" destId="{A235ABBC-DC52-9742-8D9F-DE98EBA7EB43}" srcOrd="0" destOrd="0" presId="urn:microsoft.com/office/officeart/2005/8/layout/pyramid4"/>
    <dgm:cxn modelId="{0F64CD3F-F11F-4234-A5F4-FC584EA8FED1}" type="presParOf" srcId="{BC1A0DBD-DBAF-D045-B30B-6721CF819CB8}" destId="{66C8C0F8-166F-4F40-8EC3-889797EF2E34}" srcOrd="1" destOrd="0" presId="urn:microsoft.com/office/officeart/2005/8/layout/pyramid4"/>
    <dgm:cxn modelId="{1D3CC1BF-C596-46AE-9D67-6F1F224CF65C}" type="presParOf" srcId="{BC1A0DBD-DBAF-D045-B30B-6721CF819CB8}" destId="{8A2E9229-86BE-344A-A79D-81C2BC15054B}" srcOrd="2" destOrd="0" presId="urn:microsoft.com/office/officeart/2005/8/layout/pyramid4"/>
    <dgm:cxn modelId="{5B33AA82-902F-4FD4-B52D-C3DD2DAB2700}" type="presParOf" srcId="{BC1A0DBD-DBAF-D045-B30B-6721CF819CB8}" destId="{FCA2ED04-713E-9745-B997-3B2B8682BDC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B6C7C8-A768-084B-AC3B-BC59CD2E57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1AD2965-FEB8-EA4D-BB41-9BF4609E4F44}">
      <dgm:prSet phldrT="[Text]" custT="1"/>
      <dgm:spPr>
        <a:solidFill>
          <a:schemeClr val="accent5">
            <a:lumMod val="40000"/>
            <a:lumOff val="60000"/>
          </a:schemeClr>
        </a:solidFill>
      </dgm:spPr>
      <dgm:t>
        <a:bodyPr/>
        <a:lstStyle/>
        <a:p>
          <a:r>
            <a:rPr lang="uk-UA" sz="1800" b="0" dirty="0">
              <a:solidFill>
                <a:schemeClr val="tx1"/>
              </a:solidFill>
            </a:rPr>
            <a:t>Фінансова суттєвість</a:t>
          </a:r>
          <a:r>
            <a:rPr lang="uk-UA" sz="1800" dirty="0">
              <a:solidFill>
                <a:schemeClr val="tx1"/>
              </a:solidFill>
            </a:rPr>
            <a:t>, соціальна та політична – не лише в контексті бюджетних ресурсів, але і ресурсів, залучених від платників податків.</a:t>
          </a:r>
          <a:endParaRPr lang="en-US" sz="1800" b="0" dirty="0">
            <a:solidFill>
              <a:schemeClr val="tx1"/>
            </a:solidFill>
          </a:endParaRPr>
        </a:p>
      </dgm:t>
    </dgm:pt>
    <dgm:pt modelId="{0477297D-A3E8-1140-8AAC-8C304A2AA16E}" type="parTrans" cxnId="{7243D9F4-550E-6843-89B7-9698D21A0F41}">
      <dgm:prSet/>
      <dgm:spPr/>
      <dgm:t>
        <a:bodyPr/>
        <a:lstStyle/>
        <a:p>
          <a:endParaRPr lang="en-US"/>
        </a:p>
      </dgm:t>
    </dgm:pt>
    <dgm:pt modelId="{4C3A0E84-0BB6-344A-BB06-C87BBFBAAC0A}" type="sibTrans" cxnId="{7243D9F4-550E-6843-89B7-9698D21A0F41}">
      <dgm:prSet/>
      <dgm:spPr/>
      <dgm:t>
        <a:bodyPr/>
        <a:lstStyle/>
        <a:p>
          <a:endParaRPr lang="en-US"/>
        </a:p>
      </dgm:t>
    </dgm:pt>
    <dgm:pt modelId="{9BA39A4B-7382-3B47-AF1D-2AE897CD8E14}">
      <dgm:prSet phldrT="[Text]" custT="1"/>
      <dgm:spPr>
        <a:solidFill>
          <a:schemeClr val="accent5">
            <a:lumMod val="40000"/>
            <a:lumOff val="60000"/>
          </a:schemeClr>
        </a:solidFill>
      </dgm:spPr>
      <dgm:t>
        <a:bodyPr/>
        <a:lstStyle/>
        <a:p>
          <a:r>
            <a:rPr lang="uk-UA" sz="1800" dirty="0">
              <a:solidFill>
                <a:schemeClr val="tx1"/>
              </a:solidFill>
            </a:rPr>
            <a:t>Очікуваний вплив результатів аудиту – важливо передбачати, що може бути вдосконалено за результатами проведеного аудиту, або ж, аудитори очікують соціального, економічного та/або фінансового впливу результатів аудиту.</a:t>
          </a:r>
          <a:endParaRPr lang="en-US" sz="1800" dirty="0">
            <a:solidFill>
              <a:schemeClr val="tx1"/>
            </a:solidFill>
          </a:endParaRPr>
        </a:p>
      </dgm:t>
    </dgm:pt>
    <dgm:pt modelId="{D64359D6-E39A-2A45-892D-ECD0D81D3C6E}" type="parTrans" cxnId="{984C7098-FD89-944B-841C-4B6B4E9D5889}">
      <dgm:prSet/>
      <dgm:spPr/>
      <dgm:t>
        <a:bodyPr/>
        <a:lstStyle/>
        <a:p>
          <a:endParaRPr lang="en-US"/>
        </a:p>
      </dgm:t>
    </dgm:pt>
    <dgm:pt modelId="{CCD306E8-15D8-164C-9A3D-19CF02E60913}" type="sibTrans" cxnId="{984C7098-FD89-944B-841C-4B6B4E9D5889}">
      <dgm:prSet/>
      <dgm:spPr/>
      <dgm:t>
        <a:bodyPr/>
        <a:lstStyle/>
        <a:p>
          <a:endParaRPr lang="en-US"/>
        </a:p>
      </dgm:t>
    </dgm:pt>
    <dgm:pt modelId="{72E4F5AB-8730-8E42-9FCC-2295B5864A98}">
      <dgm:prSet phldrT="[Text]" custT="1"/>
      <dgm:spPr>
        <a:solidFill>
          <a:schemeClr val="accent5">
            <a:lumMod val="40000"/>
            <a:lumOff val="60000"/>
          </a:schemeClr>
        </a:solidFill>
      </dgm:spPr>
      <dgm:t>
        <a:bodyPr/>
        <a:lstStyle/>
        <a:p>
          <a:r>
            <a:rPr lang="uk-UA" sz="1800" dirty="0">
              <a:solidFill>
                <a:schemeClr val="tx1"/>
              </a:solidFill>
            </a:rPr>
            <a:t>Ознаки наявних ризиків або проблем в частині економічності, ефективності або результативності.</a:t>
          </a:r>
          <a:endParaRPr lang="en-US" sz="1800" dirty="0">
            <a:solidFill>
              <a:schemeClr val="tx1"/>
            </a:solidFill>
          </a:endParaRPr>
        </a:p>
      </dgm:t>
    </dgm:pt>
    <dgm:pt modelId="{E4F65B50-7C55-5B48-B830-A98263C1300E}" type="parTrans" cxnId="{4FFFB603-6604-D940-B1B5-AB6473A1177E}">
      <dgm:prSet/>
      <dgm:spPr/>
      <dgm:t>
        <a:bodyPr/>
        <a:lstStyle/>
        <a:p>
          <a:endParaRPr lang="en-US"/>
        </a:p>
      </dgm:t>
    </dgm:pt>
    <dgm:pt modelId="{295B5292-7D35-DE4F-9831-5A50B55EC33C}" type="sibTrans" cxnId="{4FFFB603-6604-D940-B1B5-AB6473A1177E}">
      <dgm:prSet/>
      <dgm:spPr/>
      <dgm:t>
        <a:bodyPr/>
        <a:lstStyle/>
        <a:p>
          <a:endParaRPr lang="en-US"/>
        </a:p>
      </dgm:t>
    </dgm:pt>
    <dgm:pt modelId="{3039000C-FADD-D346-96F2-BA628785C55E}">
      <dgm:prSet phldrT="[Text]" custT="1"/>
      <dgm:spPr>
        <a:solidFill>
          <a:schemeClr val="accent5">
            <a:lumMod val="40000"/>
            <a:lumOff val="60000"/>
          </a:schemeClr>
        </a:solidFill>
      </dgm:spPr>
      <dgm:t>
        <a:bodyPr/>
        <a:lstStyle/>
        <a:p>
          <a:r>
            <a:rPr lang="uk-UA" sz="1800" dirty="0">
              <a:solidFill>
                <a:schemeClr val="tx1"/>
              </a:solidFill>
            </a:rPr>
            <a:t>Можливість проведення аудиту – іноді висновок про те, що неможливо провести аудит діяльності (ефективності) через відсутність достовірної інформації, може спонукати аудиторську групу запропонувати натомість провести аудит відповідності</a:t>
          </a:r>
          <a:endParaRPr lang="en-US" sz="1800" dirty="0">
            <a:solidFill>
              <a:schemeClr val="tx1"/>
            </a:solidFill>
          </a:endParaRPr>
        </a:p>
      </dgm:t>
    </dgm:pt>
    <dgm:pt modelId="{3E00B0F8-D852-7B40-A53C-0B5C8A3986D2}" type="parTrans" cxnId="{58B00C70-0A87-C048-9B97-876A01153784}">
      <dgm:prSet/>
      <dgm:spPr/>
      <dgm:t>
        <a:bodyPr/>
        <a:lstStyle/>
        <a:p>
          <a:endParaRPr lang="en-US"/>
        </a:p>
      </dgm:t>
    </dgm:pt>
    <dgm:pt modelId="{5E4819EE-A4BB-2643-A5C0-345F3202B4FA}" type="sibTrans" cxnId="{58B00C70-0A87-C048-9B97-876A01153784}">
      <dgm:prSet/>
      <dgm:spPr/>
      <dgm:t>
        <a:bodyPr/>
        <a:lstStyle/>
        <a:p>
          <a:endParaRPr lang="en-US"/>
        </a:p>
      </dgm:t>
    </dgm:pt>
    <dgm:pt modelId="{7D16D7EB-DD71-EF45-97FF-31AEDA3EDDD0}" type="pres">
      <dgm:prSet presAssocID="{7DB6C7C8-A768-084B-AC3B-BC59CD2E5748}" presName="linear" presStyleCnt="0">
        <dgm:presLayoutVars>
          <dgm:dir/>
          <dgm:animLvl val="lvl"/>
          <dgm:resizeHandles val="exact"/>
        </dgm:presLayoutVars>
      </dgm:prSet>
      <dgm:spPr/>
    </dgm:pt>
    <dgm:pt modelId="{11957F73-1FC6-2745-A8B6-E213B70CE01E}" type="pres">
      <dgm:prSet presAssocID="{81AD2965-FEB8-EA4D-BB41-9BF4609E4F44}" presName="parentLin" presStyleCnt="0"/>
      <dgm:spPr/>
    </dgm:pt>
    <dgm:pt modelId="{3F93DB77-9951-3144-83EA-C675F3621572}" type="pres">
      <dgm:prSet presAssocID="{81AD2965-FEB8-EA4D-BB41-9BF4609E4F44}" presName="parentLeftMargin" presStyleLbl="node1" presStyleIdx="0" presStyleCnt="4"/>
      <dgm:spPr/>
    </dgm:pt>
    <dgm:pt modelId="{DD347F45-2C55-FB4E-A7A1-43775FA56780}" type="pres">
      <dgm:prSet presAssocID="{81AD2965-FEB8-EA4D-BB41-9BF4609E4F44}" presName="parentText" presStyleLbl="node1" presStyleIdx="0" presStyleCnt="4" custScaleX="128273">
        <dgm:presLayoutVars>
          <dgm:chMax val="0"/>
          <dgm:bulletEnabled val="1"/>
        </dgm:presLayoutVars>
      </dgm:prSet>
      <dgm:spPr/>
    </dgm:pt>
    <dgm:pt modelId="{FAD773C9-0F6A-9A41-AFE6-3B310665779B}" type="pres">
      <dgm:prSet presAssocID="{81AD2965-FEB8-EA4D-BB41-9BF4609E4F44}" presName="negativeSpace" presStyleCnt="0"/>
      <dgm:spPr/>
    </dgm:pt>
    <dgm:pt modelId="{CD5430FA-E8CA-3343-A963-2544A916DBE9}" type="pres">
      <dgm:prSet presAssocID="{81AD2965-FEB8-EA4D-BB41-9BF4609E4F44}" presName="childText" presStyleLbl="conFgAcc1" presStyleIdx="0" presStyleCnt="4">
        <dgm:presLayoutVars>
          <dgm:bulletEnabled val="1"/>
        </dgm:presLayoutVars>
      </dgm:prSet>
      <dgm:spPr/>
    </dgm:pt>
    <dgm:pt modelId="{C3F50F55-DD77-E84E-8AC1-5B5D4C5DEB09}" type="pres">
      <dgm:prSet presAssocID="{4C3A0E84-0BB6-344A-BB06-C87BBFBAAC0A}" presName="spaceBetweenRectangles" presStyleCnt="0"/>
      <dgm:spPr/>
    </dgm:pt>
    <dgm:pt modelId="{AF2574D2-4802-6140-84C3-A34E54BF7226}" type="pres">
      <dgm:prSet presAssocID="{9BA39A4B-7382-3B47-AF1D-2AE897CD8E14}" presName="parentLin" presStyleCnt="0"/>
      <dgm:spPr/>
    </dgm:pt>
    <dgm:pt modelId="{05989607-44DD-DF48-AC08-D12DDF1B553A}" type="pres">
      <dgm:prSet presAssocID="{9BA39A4B-7382-3B47-AF1D-2AE897CD8E14}" presName="parentLeftMargin" presStyleLbl="node1" presStyleIdx="0" presStyleCnt="4"/>
      <dgm:spPr/>
    </dgm:pt>
    <dgm:pt modelId="{5243BD7F-384F-1B47-B343-51869469CF0F}" type="pres">
      <dgm:prSet presAssocID="{9BA39A4B-7382-3B47-AF1D-2AE897CD8E14}" presName="parentText" presStyleLbl="node1" presStyleIdx="1" presStyleCnt="4" custScaleX="128951" custScaleY="152335">
        <dgm:presLayoutVars>
          <dgm:chMax val="0"/>
          <dgm:bulletEnabled val="1"/>
        </dgm:presLayoutVars>
      </dgm:prSet>
      <dgm:spPr/>
    </dgm:pt>
    <dgm:pt modelId="{DFB97501-2CF7-6846-BA42-B8D3FE3C0FB5}" type="pres">
      <dgm:prSet presAssocID="{9BA39A4B-7382-3B47-AF1D-2AE897CD8E14}" presName="negativeSpace" presStyleCnt="0"/>
      <dgm:spPr/>
    </dgm:pt>
    <dgm:pt modelId="{57495A7D-7BFF-E44D-AC8A-E0BA1FA9E297}" type="pres">
      <dgm:prSet presAssocID="{9BA39A4B-7382-3B47-AF1D-2AE897CD8E14}" presName="childText" presStyleLbl="conFgAcc1" presStyleIdx="1" presStyleCnt="4">
        <dgm:presLayoutVars>
          <dgm:bulletEnabled val="1"/>
        </dgm:presLayoutVars>
      </dgm:prSet>
      <dgm:spPr/>
    </dgm:pt>
    <dgm:pt modelId="{8711503B-B6C8-1049-8C81-7A8489013AAA}" type="pres">
      <dgm:prSet presAssocID="{CCD306E8-15D8-164C-9A3D-19CF02E60913}" presName="spaceBetweenRectangles" presStyleCnt="0"/>
      <dgm:spPr/>
    </dgm:pt>
    <dgm:pt modelId="{2D9C1B79-3141-394C-9C70-D5E42C3A2C86}" type="pres">
      <dgm:prSet presAssocID="{72E4F5AB-8730-8E42-9FCC-2295B5864A98}" presName="parentLin" presStyleCnt="0"/>
      <dgm:spPr/>
    </dgm:pt>
    <dgm:pt modelId="{CD2459D5-1942-EE48-9FC1-32DA3F02343D}" type="pres">
      <dgm:prSet presAssocID="{72E4F5AB-8730-8E42-9FCC-2295B5864A98}" presName="parentLeftMargin" presStyleLbl="node1" presStyleIdx="1" presStyleCnt="4"/>
      <dgm:spPr/>
    </dgm:pt>
    <dgm:pt modelId="{33852490-7DE6-174B-94FA-10BC3C779F1C}" type="pres">
      <dgm:prSet presAssocID="{72E4F5AB-8730-8E42-9FCC-2295B5864A98}" presName="parentText" presStyleLbl="node1" presStyleIdx="2" presStyleCnt="4" custScaleX="129191">
        <dgm:presLayoutVars>
          <dgm:chMax val="0"/>
          <dgm:bulletEnabled val="1"/>
        </dgm:presLayoutVars>
      </dgm:prSet>
      <dgm:spPr/>
    </dgm:pt>
    <dgm:pt modelId="{4355DDD9-8BB1-F945-B6A1-FBDA56B0E147}" type="pres">
      <dgm:prSet presAssocID="{72E4F5AB-8730-8E42-9FCC-2295B5864A98}" presName="negativeSpace" presStyleCnt="0"/>
      <dgm:spPr/>
    </dgm:pt>
    <dgm:pt modelId="{6B92F220-77B0-F648-A480-4C3AFBE7604A}" type="pres">
      <dgm:prSet presAssocID="{72E4F5AB-8730-8E42-9FCC-2295B5864A98}" presName="childText" presStyleLbl="conFgAcc1" presStyleIdx="2" presStyleCnt="4">
        <dgm:presLayoutVars>
          <dgm:bulletEnabled val="1"/>
        </dgm:presLayoutVars>
      </dgm:prSet>
      <dgm:spPr/>
    </dgm:pt>
    <dgm:pt modelId="{A5B364FB-8B4C-4047-96C3-E273E4E0E312}" type="pres">
      <dgm:prSet presAssocID="{295B5292-7D35-DE4F-9831-5A50B55EC33C}" presName="spaceBetweenRectangles" presStyleCnt="0"/>
      <dgm:spPr/>
    </dgm:pt>
    <dgm:pt modelId="{E8A52EF7-7B7A-5047-A8EA-9AC248C86B04}" type="pres">
      <dgm:prSet presAssocID="{3039000C-FADD-D346-96F2-BA628785C55E}" presName="parentLin" presStyleCnt="0"/>
      <dgm:spPr/>
    </dgm:pt>
    <dgm:pt modelId="{42AEE387-3378-8549-B2D5-2396AC9F7B80}" type="pres">
      <dgm:prSet presAssocID="{3039000C-FADD-D346-96F2-BA628785C55E}" presName="parentLeftMargin" presStyleLbl="node1" presStyleIdx="2" presStyleCnt="4" custScaleX="129191"/>
      <dgm:spPr/>
    </dgm:pt>
    <dgm:pt modelId="{7C170A8F-EB48-D242-80C4-BA9B1920B588}" type="pres">
      <dgm:prSet presAssocID="{3039000C-FADD-D346-96F2-BA628785C55E}" presName="parentText" presStyleLbl="node1" presStyleIdx="3" presStyleCnt="4" custScaleX="128287" custScaleY="160035" custLinFactNeighborX="-25207" custLinFactNeighborY="-1756">
        <dgm:presLayoutVars>
          <dgm:chMax val="0"/>
          <dgm:bulletEnabled val="1"/>
        </dgm:presLayoutVars>
      </dgm:prSet>
      <dgm:spPr/>
    </dgm:pt>
    <dgm:pt modelId="{C1C4E14E-AE2D-9E44-9536-00FA00645F0F}" type="pres">
      <dgm:prSet presAssocID="{3039000C-FADD-D346-96F2-BA628785C55E}" presName="negativeSpace" presStyleCnt="0"/>
      <dgm:spPr/>
    </dgm:pt>
    <dgm:pt modelId="{8D738AC2-4F33-0E4E-95CF-E8B9710CA2D2}" type="pres">
      <dgm:prSet presAssocID="{3039000C-FADD-D346-96F2-BA628785C55E}" presName="childText" presStyleLbl="conFgAcc1" presStyleIdx="3" presStyleCnt="4">
        <dgm:presLayoutVars>
          <dgm:bulletEnabled val="1"/>
        </dgm:presLayoutVars>
      </dgm:prSet>
      <dgm:spPr/>
    </dgm:pt>
  </dgm:ptLst>
  <dgm:cxnLst>
    <dgm:cxn modelId="{4FFFB603-6604-D940-B1B5-AB6473A1177E}" srcId="{7DB6C7C8-A768-084B-AC3B-BC59CD2E5748}" destId="{72E4F5AB-8730-8E42-9FCC-2295B5864A98}" srcOrd="2" destOrd="0" parTransId="{E4F65B50-7C55-5B48-B830-A98263C1300E}" sibTransId="{295B5292-7D35-DE4F-9831-5A50B55EC33C}"/>
    <dgm:cxn modelId="{7455E305-98F4-514A-9901-BF5F557B4E7A}" type="presOf" srcId="{3039000C-FADD-D346-96F2-BA628785C55E}" destId="{7C170A8F-EB48-D242-80C4-BA9B1920B588}" srcOrd="1" destOrd="0" presId="urn:microsoft.com/office/officeart/2005/8/layout/list1"/>
    <dgm:cxn modelId="{8A2C2A5D-757D-D248-A22D-20EF5E6557A6}" type="presOf" srcId="{3039000C-FADD-D346-96F2-BA628785C55E}" destId="{42AEE387-3378-8549-B2D5-2396AC9F7B80}" srcOrd="0" destOrd="0" presId="urn:microsoft.com/office/officeart/2005/8/layout/list1"/>
    <dgm:cxn modelId="{58B00C70-0A87-C048-9B97-876A01153784}" srcId="{7DB6C7C8-A768-084B-AC3B-BC59CD2E5748}" destId="{3039000C-FADD-D346-96F2-BA628785C55E}" srcOrd="3" destOrd="0" parTransId="{3E00B0F8-D852-7B40-A53C-0B5C8A3986D2}" sibTransId="{5E4819EE-A4BB-2643-A5C0-345F3202B4FA}"/>
    <dgm:cxn modelId="{CD90EF96-0240-CF46-8E1D-E8F60CC5F988}" type="presOf" srcId="{7DB6C7C8-A768-084B-AC3B-BC59CD2E5748}" destId="{7D16D7EB-DD71-EF45-97FF-31AEDA3EDDD0}" srcOrd="0" destOrd="0" presId="urn:microsoft.com/office/officeart/2005/8/layout/list1"/>
    <dgm:cxn modelId="{984C7098-FD89-944B-841C-4B6B4E9D5889}" srcId="{7DB6C7C8-A768-084B-AC3B-BC59CD2E5748}" destId="{9BA39A4B-7382-3B47-AF1D-2AE897CD8E14}" srcOrd="1" destOrd="0" parTransId="{D64359D6-E39A-2A45-892D-ECD0D81D3C6E}" sibTransId="{CCD306E8-15D8-164C-9A3D-19CF02E60913}"/>
    <dgm:cxn modelId="{8266ED99-13D5-2E47-89A2-4E0CD71A31F8}" type="presOf" srcId="{81AD2965-FEB8-EA4D-BB41-9BF4609E4F44}" destId="{3F93DB77-9951-3144-83EA-C675F3621572}" srcOrd="0" destOrd="0" presId="urn:microsoft.com/office/officeart/2005/8/layout/list1"/>
    <dgm:cxn modelId="{06B904B7-186D-AA4B-BB34-6B14CCED6CC3}" type="presOf" srcId="{72E4F5AB-8730-8E42-9FCC-2295B5864A98}" destId="{33852490-7DE6-174B-94FA-10BC3C779F1C}" srcOrd="1" destOrd="0" presId="urn:microsoft.com/office/officeart/2005/8/layout/list1"/>
    <dgm:cxn modelId="{B3EC73C2-087A-5F48-ABA6-16B692AECE18}" type="presOf" srcId="{81AD2965-FEB8-EA4D-BB41-9BF4609E4F44}" destId="{DD347F45-2C55-FB4E-A7A1-43775FA56780}" srcOrd="1" destOrd="0" presId="urn:microsoft.com/office/officeart/2005/8/layout/list1"/>
    <dgm:cxn modelId="{FB770ED0-3835-A44B-8F6C-BA142162B904}" type="presOf" srcId="{9BA39A4B-7382-3B47-AF1D-2AE897CD8E14}" destId="{5243BD7F-384F-1B47-B343-51869469CF0F}" srcOrd="1" destOrd="0" presId="urn:microsoft.com/office/officeart/2005/8/layout/list1"/>
    <dgm:cxn modelId="{66DE4EDC-8152-6A42-8091-A72314D8D992}" type="presOf" srcId="{72E4F5AB-8730-8E42-9FCC-2295B5864A98}" destId="{CD2459D5-1942-EE48-9FC1-32DA3F02343D}" srcOrd="0" destOrd="0" presId="urn:microsoft.com/office/officeart/2005/8/layout/list1"/>
    <dgm:cxn modelId="{5A93EFF2-8C94-1646-A0E5-3344466B54F8}" type="presOf" srcId="{9BA39A4B-7382-3B47-AF1D-2AE897CD8E14}" destId="{05989607-44DD-DF48-AC08-D12DDF1B553A}" srcOrd="0" destOrd="0" presId="urn:microsoft.com/office/officeart/2005/8/layout/list1"/>
    <dgm:cxn modelId="{7243D9F4-550E-6843-89B7-9698D21A0F41}" srcId="{7DB6C7C8-A768-084B-AC3B-BC59CD2E5748}" destId="{81AD2965-FEB8-EA4D-BB41-9BF4609E4F44}" srcOrd="0" destOrd="0" parTransId="{0477297D-A3E8-1140-8AAC-8C304A2AA16E}" sibTransId="{4C3A0E84-0BB6-344A-BB06-C87BBFBAAC0A}"/>
    <dgm:cxn modelId="{99627517-E030-034A-8E75-0CF4F0909330}" type="presParOf" srcId="{7D16D7EB-DD71-EF45-97FF-31AEDA3EDDD0}" destId="{11957F73-1FC6-2745-A8B6-E213B70CE01E}" srcOrd="0" destOrd="0" presId="urn:microsoft.com/office/officeart/2005/8/layout/list1"/>
    <dgm:cxn modelId="{D64642B8-B47E-3A48-ACCC-F72A278E0DC9}" type="presParOf" srcId="{11957F73-1FC6-2745-A8B6-E213B70CE01E}" destId="{3F93DB77-9951-3144-83EA-C675F3621572}" srcOrd="0" destOrd="0" presId="urn:microsoft.com/office/officeart/2005/8/layout/list1"/>
    <dgm:cxn modelId="{2D6CBCB9-8771-F845-A8A4-0BADD2C9071B}" type="presParOf" srcId="{11957F73-1FC6-2745-A8B6-E213B70CE01E}" destId="{DD347F45-2C55-FB4E-A7A1-43775FA56780}" srcOrd="1" destOrd="0" presId="urn:microsoft.com/office/officeart/2005/8/layout/list1"/>
    <dgm:cxn modelId="{82471BC5-339F-F44D-BBA0-DD4E7F4E4632}" type="presParOf" srcId="{7D16D7EB-DD71-EF45-97FF-31AEDA3EDDD0}" destId="{FAD773C9-0F6A-9A41-AFE6-3B310665779B}" srcOrd="1" destOrd="0" presId="urn:microsoft.com/office/officeart/2005/8/layout/list1"/>
    <dgm:cxn modelId="{730851AD-BC49-D746-AFCD-90B51A749569}" type="presParOf" srcId="{7D16D7EB-DD71-EF45-97FF-31AEDA3EDDD0}" destId="{CD5430FA-E8CA-3343-A963-2544A916DBE9}" srcOrd="2" destOrd="0" presId="urn:microsoft.com/office/officeart/2005/8/layout/list1"/>
    <dgm:cxn modelId="{33DCB555-F496-034C-B33C-C2500AFB0E2C}" type="presParOf" srcId="{7D16D7EB-DD71-EF45-97FF-31AEDA3EDDD0}" destId="{C3F50F55-DD77-E84E-8AC1-5B5D4C5DEB09}" srcOrd="3" destOrd="0" presId="urn:microsoft.com/office/officeart/2005/8/layout/list1"/>
    <dgm:cxn modelId="{7768CCA9-A224-F44B-B81D-0ED756513957}" type="presParOf" srcId="{7D16D7EB-DD71-EF45-97FF-31AEDA3EDDD0}" destId="{AF2574D2-4802-6140-84C3-A34E54BF7226}" srcOrd="4" destOrd="0" presId="urn:microsoft.com/office/officeart/2005/8/layout/list1"/>
    <dgm:cxn modelId="{9090D6E0-5630-DE4C-AA6C-708477B14D02}" type="presParOf" srcId="{AF2574D2-4802-6140-84C3-A34E54BF7226}" destId="{05989607-44DD-DF48-AC08-D12DDF1B553A}" srcOrd="0" destOrd="0" presId="urn:microsoft.com/office/officeart/2005/8/layout/list1"/>
    <dgm:cxn modelId="{7CDCD753-2490-A844-A83E-3A6936097DA9}" type="presParOf" srcId="{AF2574D2-4802-6140-84C3-A34E54BF7226}" destId="{5243BD7F-384F-1B47-B343-51869469CF0F}" srcOrd="1" destOrd="0" presId="urn:microsoft.com/office/officeart/2005/8/layout/list1"/>
    <dgm:cxn modelId="{7DDD4F57-7D04-5B46-B842-14E24BFD3363}" type="presParOf" srcId="{7D16D7EB-DD71-EF45-97FF-31AEDA3EDDD0}" destId="{DFB97501-2CF7-6846-BA42-B8D3FE3C0FB5}" srcOrd="5" destOrd="0" presId="urn:microsoft.com/office/officeart/2005/8/layout/list1"/>
    <dgm:cxn modelId="{ED72619D-5A97-FA40-B73E-9F2353B3475C}" type="presParOf" srcId="{7D16D7EB-DD71-EF45-97FF-31AEDA3EDDD0}" destId="{57495A7D-7BFF-E44D-AC8A-E0BA1FA9E297}" srcOrd="6" destOrd="0" presId="urn:microsoft.com/office/officeart/2005/8/layout/list1"/>
    <dgm:cxn modelId="{E7A0157F-A9A3-604F-BA6C-3E651D11394E}" type="presParOf" srcId="{7D16D7EB-DD71-EF45-97FF-31AEDA3EDDD0}" destId="{8711503B-B6C8-1049-8C81-7A8489013AAA}" srcOrd="7" destOrd="0" presId="urn:microsoft.com/office/officeart/2005/8/layout/list1"/>
    <dgm:cxn modelId="{A14A79C2-4E4E-0045-8A5D-F48A2A789A5D}" type="presParOf" srcId="{7D16D7EB-DD71-EF45-97FF-31AEDA3EDDD0}" destId="{2D9C1B79-3141-394C-9C70-D5E42C3A2C86}" srcOrd="8" destOrd="0" presId="urn:microsoft.com/office/officeart/2005/8/layout/list1"/>
    <dgm:cxn modelId="{2D8DE5AA-83CD-A34B-A492-F387B36A2617}" type="presParOf" srcId="{2D9C1B79-3141-394C-9C70-D5E42C3A2C86}" destId="{CD2459D5-1942-EE48-9FC1-32DA3F02343D}" srcOrd="0" destOrd="0" presId="urn:microsoft.com/office/officeart/2005/8/layout/list1"/>
    <dgm:cxn modelId="{817FCC98-28F7-0447-8F28-1D1AA214CC9D}" type="presParOf" srcId="{2D9C1B79-3141-394C-9C70-D5E42C3A2C86}" destId="{33852490-7DE6-174B-94FA-10BC3C779F1C}" srcOrd="1" destOrd="0" presId="urn:microsoft.com/office/officeart/2005/8/layout/list1"/>
    <dgm:cxn modelId="{5DC8A028-2C34-BD47-B460-EC2D06461D33}" type="presParOf" srcId="{7D16D7EB-DD71-EF45-97FF-31AEDA3EDDD0}" destId="{4355DDD9-8BB1-F945-B6A1-FBDA56B0E147}" srcOrd="9" destOrd="0" presId="urn:microsoft.com/office/officeart/2005/8/layout/list1"/>
    <dgm:cxn modelId="{75E0B612-6F6E-944C-80C9-615691452FCF}" type="presParOf" srcId="{7D16D7EB-DD71-EF45-97FF-31AEDA3EDDD0}" destId="{6B92F220-77B0-F648-A480-4C3AFBE7604A}" srcOrd="10" destOrd="0" presId="urn:microsoft.com/office/officeart/2005/8/layout/list1"/>
    <dgm:cxn modelId="{81CE6AD6-8C3C-664B-BAAE-E95B76460137}" type="presParOf" srcId="{7D16D7EB-DD71-EF45-97FF-31AEDA3EDDD0}" destId="{A5B364FB-8B4C-4047-96C3-E273E4E0E312}" srcOrd="11" destOrd="0" presId="urn:microsoft.com/office/officeart/2005/8/layout/list1"/>
    <dgm:cxn modelId="{42EE03A4-4DEE-B146-B7FD-546CD6B564FC}" type="presParOf" srcId="{7D16D7EB-DD71-EF45-97FF-31AEDA3EDDD0}" destId="{E8A52EF7-7B7A-5047-A8EA-9AC248C86B04}" srcOrd="12" destOrd="0" presId="urn:microsoft.com/office/officeart/2005/8/layout/list1"/>
    <dgm:cxn modelId="{16448E6A-FE59-974E-B58E-3AEDED77E419}" type="presParOf" srcId="{E8A52EF7-7B7A-5047-A8EA-9AC248C86B04}" destId="{42AEE387-3378-8549-B2D5-2396AC9F7B80}" srcOrd="0" destOrd="0" presId="urn:microsoft.com/office/officeart/2005/8/layout/list1"/>
    <dgm:cxn modelId="{556283A9-B861-514F-B003-EF13B565E900}" type="presParOf" srcId="{E8A52EF7-7B7A-5047-A8EA-9AC248C86B04}" destId="{7C170A8F-EB48-D242-80C4-BA9B1920B588}" srcOrd="1" destOrd="0" presId="urn:microsoft.com/office/officeart/2005/8/layout/list1"/>
    <dgm:cxn modelId="{1FE12EFF-63F6-D541-8AA9-99AA346EBF23}" type="presParOf" srcId="{7D16D7EB-DD71-EF45-97FF-31AEDA3EDDD0}" destId="{C1C4E14E-AE2D-9E44-9536-00FA00645F0F}" srcOrd="13" destOrd="0" presId="urn:microsoft.com/office/officeart/2005/8/layout/list1"/>
    <dgm:cxn modelId="{B172EB23-A5A7-5041-97C5-1634904D1DB9}" type="presParOf" srcId="{7D16D7EB-DD71-EF45-97FF-31AEDA3EDDD0}" destId="{8D738AC2-4F33-0E4E-95CF-E8B9710CA2D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A78F7E-7660-E644-9F4C-8ED08E7E360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A406CBA-3F09-F948-96FC-A0B9136860A3}">
      <dgm:prSet phldrT="[Text]" custT="1"/>
      <dgm:spPr>
        <a:solidFill>
          <a:schemeClr val="bg1">
            <a:lumMod val="85000"/>
          </a:schemeClr>
        </a:solidFill>
      </dgm:spPr>
      <dgm:t>
        <a:bodyPr/>
        <a:lstStyle/>
        <a:p>
          <a:r>
            <a:rPr lang="uk-UA" sz="1800" i="1" dirty="0">
              <a:solidFill>
                <a:schemeClr val="tx1"/>
              </a:solidFill>
            </a:rPr>
            <a:t>Законодавча база, заяви міністрів та урядові рішення</a:t>
          </a:r>
          <a:endParaRPr lang="en-US" sz="1800" i="1" dirty="0">
            <a:solidFill>
              <a:schemeClr val="tx1"/>
            </a:solidFill>
          </a:endParaRPr>
        </a:p>
      </dgm:t>
    </dgm:pt>
    <dgm:pt modelId="{4E90D694-BA9D-D942-A43C-C38B57C050E2}" type="parTrans" cxnId="{6503BEA6-CB91-F746-A573-730057B99223}">
      <dgm:prSet/>
      <dgm:spPr/>
      <dgm:t>
        <a:bodyPr/>
        <a:lstStyle/>
        <a:p>
          <a:endParaRPr lang="en-US"/>
        </a:p>
      </dgm:t>
    </dgm:pt>
    <dgm:pt modelId="{13AFCB6B-FBAD-6240-9359-A09FE14ECC2B}" type="sibTrans" cxnId="{6503BEA6-CB91-F746-A573-730057B99223}">
      <dgm:prSet/>
      <dgm:spPr>
        <a:ln>
          <a:solidFill>
            <a:schemeClr val="bg1">
              <a:lumMod val="85000"/>
            </a:schemeClr>
          </a:solidFill>
        </a:ln>
      </dgm:spPr>
      <dgm:t>
        <a:bodyPr/>
        <a:lstStyle/>
        <a:p>
          <a:endParaRPr lang="en-US"/>
        </a:p>
      </dgm:t>
    </dgm:pt>
    <dgm:pt modelId="{929D8FB1-B6BB-9D45-B5BE-940959B1710C}">
      <dgm:prSet phldrT="[Text]" custT="1"/>
      <dgm:spPr>
        <a:solidFill>
          <a:schemeClr val="bg1">
            <a:lumMod val="85000"/>
          </a:schemeClr>
        </a:solidFill>
      </dgm:spPr>
      <dgm:t>
        <a:bodyPr/>
        <a:lstStyle/>
        <a:p>
          <a:r>
            <a:rPr lang="uk-UA" sz="1900" i="1" dirty="0">
              <a:solidFill>
                <a:schemeClr val="tx1"/>
              </a:solidFill>
            </a:rPr>
            <a:t>Організаційні документи, внутрішні інструкції</a:t>
          </a:r>
          <a:endParaRPr lang="en-US" sz="1900" i="1" dirty="0">
            <a:solidFill>
              <a:schemeClr val="tx1"/>
            </a:solidFill>
          </a:endParaRPr>
        </a:p>
      </dgm:t>
    </dgm:pt>
    <dgm:pt modelId="{6AAB03D1-6C3E-5941-BECC-299C33600396}" type="parTrans" cxnId="{302E57FB-E6B1-A34B-8899-453667715863}">
      <dgm:prSet/>
      <dgm:spPr/>
      <dgm:t>
        <a:bodyPr/>
        <a:lstStyle/>
        <a:p>
          <a:endParaRPr lang="en-US"/>
        </a:p>
      </dgm:t>
    </dgm:pt>
    <dgm:pt modelId="{7C7E345B-17A7-F047-AFF6-04BEDEE20605}" type="sibTrans" cxnId="{302E57FB-E6B1-A34B-8899-453667715863}">
      <dgm:prSet/>
      <dgm:spPr/>
      <dgm:t>
        <a:bodyPr/>
        <a:lstStyle/>
        <a:p>
          <a:endParaRPr lang="en-US"/>
        </a:p>
      </dgm:t>
    </dgm:pt>
    <dgm:pt modelId="{6B770047-E93A-BF49-8D77-845CA373E494}">
      <dgm:prSet phldrT="[Text]" custT="1"/>
      <dgm:spPr>
        <a:solidFill>
          <a:schemeClr val="bg1">
            <a:lumMod val="85000"/>
          </a:schemeClr>
        </a:solidFill>
      </dgm:spPr>
      <dgm:t>
        <a:bodyPr/>
        <a:lstStyle/>
        <a:p>
          <a:r>
            <a:rPr lang="uk-UA" sz="1900" i="1" dirty="0">
              <a:solidFill>
                <a:schemeClr val="tx1"/>
              </a:solidFill>
            </a:rPr>
            <a:t>Висвітлення теми у засобах масової інформації</a:t>
          </a:r>
          <a:endParaRPr lang="en-US" sz="1900" i="1" dirty="0">
            <a:solidFill>
              <a:schemeClr val="tx1"/>
            </a:solidFill>
          </a:endParaRPr>
        </a:p>
      </dgm:t>
    </dgm:pt>
    <dgm:pt modelId="{CEC0751A-D0A0-F94B-94B3-821CB7AF98EA}" type="parTrans" cxnId="{7C3E7D3B-D666-F341-B1A4-653C94CB2D70}">
      <dgm:prSet/>
      <dgm:spPr/>
      <dgm:t>
        <a:bodyPr/>
        <a:lstStyle/>
        <a:p>
          <a:endParaRPr lang="en-US"/>
        </a:p>
      </dgm:t>
    </dgm:pt>
    <dgm:pt modelId="{F2263AAB-FD54-8840-906D-28F89ED2B011}" type="sibTrans" cxnId="{7C3E7D3B-D666-F341-B1A4-653C94CB2D70}">
      <dgm:prSet/>
      <dgm:spPr/>
      <dgm:t>
        <a:bodyPr/>
        <a:lstStyle/>
        <a:p>
          <a:endParaRPr lang="en-US"/>
        </a:p>
      </dgm:t>
    </dgm:pt>
    <dgm:pt modelId="{7CA584C7-28DD-874D-AABC-E0412FC1BD36}">
      <dgm:prSet custT="1"/>
      <dgm:spPr>
        <a:solidFill>
          <a:schemeClr val="bg1">
            <a:lumMod val="85000"/>
          </a:schemeClr>
        </a:solidFill>
      </dgm:spPr>
      <dgm:t>
        <a:bodyPr/>
        <a:lstStyle/>
        <a:p>
          <a:r>
            <a:rPr lang="uk-UA" sz="1900" i="1" dirty="0">
              <a:solidFill>
                <a:schemeClr val="tx1"/>
              </a:solidFill>
            </a:rPr>
            <a:t>Попередні аудиторські звіти</a:t>
          </a:r>
          <a:endParaRPr lang="en-US" sz="1900" i="1" dirty="0">
            <a:solidFill>
              <a:schemeClr val="tx1"/>
            </a:solidFill>
          </a:endParaRPr>
        </a:p>
      </dgm:t>
    </dgm:pt>
    <dgm:pt modelId="{B6AB12E9-CF5B-CF48-BB97-1A371BA98CB9}" type="parTrans" cxnId="{4A9AE1FA-D98C-E446-BB09-669152FC0EB8}">
      <dgm:prSet/>
      <dgm:spPr/>
      <dgm:t>
        <a:bodyPr/>
        <a:lstStyle/>
        <a:p>
          <a:endParaRPr lang="en-US"/>
        </a:p>
      </dgm:t>
    </dgm:pt>
    <dgm:pt modelId="{2F963143-A6D2-F84E-A9AA-5B5D4665F23E}" type="sibTrans" cxnId="{4A9AE1FA-D98C-E446-BB09-669152FC0EB8}">
      <dgm:prSet/>
      <dgm:spPr/>
      <dgm:t>
        <a:bodyPr/>
        <a:lstStyle/>
        <a:p>
          <a:endParaRPr lang="en-US"/>
        </a:p>
      </dgm:t>
    </dgm:pt>
    <dgm:pt modelId="{7A49FBBF-6573-3F4F-98DC-052A05DADDE7}">
      <dgm:prSet custT="1"/>
      <dgm:spPr>
        <a:solidFill>
          <a:schemeClr val="bg1">
            <a:lumMod val="85000"/>
          </a:schemeClr>
        </a:solidFill>
      </dgm:spPr>
      <dgm:t>
        <a:bodyPr/>
        <a:lstStyle/>
        <a:p>
          <a:r>
            <a:rPr lang="uk-UA" sz="1900" i="1" dirty="0">
              <a:solidFill>
                <a:schemeClr val="tx1"/>
              </a:solidFill>
            </a:rPr>
            <a:t>Аналітичні огляди та дослідження</a:t>
          </a:r>
          <a:endParaRPr lang="en-US" sz="1900" i="1" dirty="0">
            <a:solidFill>
              <a:schemeClr val="tx1"/>
            </a:solidFill>
          </a:endParaRPr>
        </a:p>
      </dgm:t>
    </dgm:pt>
    <dgm:pt modelId="{8709978D-308C-7346-9921-4702FFD36DA1}" type="parTrans" cxnId="{64F62668-CD3C-A547-BE84-9A14A5BAE8AF}">
      <dgm:prSet/>
      <dgm:spPr/>
      <dgm:t>
        <a:bodyPr/>
        <a:lstStyle/>
        <a:p>
          <a:endParaRPr lang="en-US"/>
        </a:p>
      </dgm:t>
    </dgm:pt>
    <dgm:pt modelId="{35A5F907-94C1-114A-9343-66FE4936FAB4}" type="sibTrans" cxnId="{64F62668-CD3C-A547-BE84-9A14A5BAE8AF}">
      <dgm:prSet/>
      <dgm:spPr/>
      <dgm:t>
        <a:bodyPr/>
        <a:lstStyle/>
        <a:p>
          <a:endParaRPr lang="en-US"/>
        </a:p>
      </dgm:t>
    </dgm:pt>
    <dgm:pt modelId="{40BC4C49-7101-EE4C-939D-988F020B7BC0}">
      <dgm:prSet custT="1"/>
      <dgm:spPr>
        <a:solidFill>
          <a:schemeClr val="bg1">
            <a:lumMod val="85000"/>
          </a:schemeClr>
        </a:solidFill>
      </dgm:spPr>
      <dgm:t>
        <a:bodyPr/>
        <a:lstStyle/>
        <a:p>
          <a:r>
            <a:rPr lang="uk-UA" sz="1900" i="1" dirty="0">
              <a:solidFill>
                <a:schemeClr val="tx1"/>
              </a:solidFill>
            </a:rPr>
            <a:t>Стратегічні та річні плани, звіти</a:t>
          </a:r>
          <a:endParaRPr lang="en-US" sz="1900" i="1" dirty="0">
            <a:solidFill>
              <a:schemeClr val="tx1"/>
            </a:solidFill>
          </a:endParaRPr>
        </a:p>
      </dgm:t>
    </dgm:pt>
    <dgm:pt modelId="{D6D94D12-F749-5847-A87A-A3A9437C6F1B}" type="parTrans" cxnId="{769A6F67-A620-324B-B939-2FD558DA7322}">
      <dgm:prSet/>
      <dgm:spPr/>
      <dgm:t>
        <a:bodyPr/>
        <a:lstStyle/>
        <a:p>
          <a:endParaRPr lang="en-US"/>
        </a:p>
      </dgm:t>
    </dgm:pt>
    <dgm:pt modelId="{787B4C5C-1ABE-DC46-BA4A-BCA6D4B00262}" type="sibTrans" cxnId="{769A6F67-A620-324B-B939-2FD558DA7322}">
      <dgm:prSet/>
      <dgm:spPr/>
      <dgm:t>
        <a:bodyPr/>
        <a:lstStyle/>
        <a:p>
          <a:endParaRPr lang="en-US"/>
        </a:p>
      </dgm:t>
    </dgm:pt>
    <dgm:pt modelId="{E7494CB7-C770-E34E-A587-49D5A583E3AC}">
      <dgm:prSet custT="1"/>
      <dgm:spPr>
        <a:solidFill>
          <a:schemeClr val="bg1">
            <a:lumMod val="85000"/>
          </a:schemeClr>
        </a:solidFill>
      </dgm:spPr>
      <dgm:t>
        <a:bodyPr/>
        <a:lstStyle/>
        <a:p>
          <a:r>
            <a:rPr lang="uk-UA" sz="1900" i="1" dirty="0">
              <a:solidFill>
                <a:schemeClr val="tx1"/>
              </a:solidFill>
            </a:rPr>
            <a:t>Інтерв'ю з експертами</a:t>
          </a:r>
          <a:endParaRPr lang="en-US" sz="1900" i="1" dirty="0">
            <a:solidFill>
              <a:schemeClr val="tx1"/>
            </a:solidFill>
          </a:endParaRPr>
        </a:p>
      </dgm:t>
    </dgm:pt>
    <dgm:pt modelId="{2FE390E0-BF7E-DD43-8BFA-C9816674B7A9}" type="parTrans" cxnId="{937078CC-E694-4B4B-903E-58DC30E0AAA4}">
      <dgm:prSet/>
      <dgm:spPr/>
      <dgm:t>
        <a:bodyPr/>
        <a:lstStyle/>
        <a:p>
          <a:endParaRPr lang="en-US"/>
        </a:p>
      </dgm:t>
    </dgm:pt>
    <dgm:pt modelId="{F825A008-FFC0-7749-BE46-2C358E8199B6}" type="sibTrans" cxnId="{937078CC-E694-4B4B-903E-58DC30E0AAA4}">
      <dgm:prSet/>
      <dgm:spPr/>
      <dgm:t>
        <a:bodyPr/>
        <a:lstStyle/>
        <a:p>
          <a:endParaRPr lang="en-US"/>
        </a:p>
      </dgm:t>
    </dgm:pt>
    <dgm:pt modelId="{8F8F8150-D3AE-A04C-8317-D830E8D38819}">
      <dgm:prSet/>
      <dgm:spPr/>
    </dgm:pt>
    <dgm:pt modelId="{16CFB6C3-AC66-FB44-8616-9D563202E62D}" type="parTrans" cxnId="{A3D8D062-AC80-5943-AB21-740F8577A062}">
      <dgm:prSet/>
      <dgm:spPr/>
      <dgm:t>
        <a:bodyPr/>
        <a:lstStyle/>
        <a:p>
          <a:endParaRPr lang="en-US"/>
        </a:p>
      </dgm:t>
    </dgm:pt>
    <dgm:pt modelId="{67988AA8-D95D-424B-AF8C-DE6F21E7631E}" type="sibTrans" cxnId="{A3D8D062-AC80-5943-AB21-740F8577A062}">
      <dgm:prSet/>
      <dgm:spPr/>
      <dgm:t>
        <a:bodyPr/>
        <a:lstStyle/>
        <a:p>
          <a:endParaRPr lang="en-US"/>
        </a:p>
      </dgm:t>
    </dgm:pt>
    <dgm:pt modelId="{8A8005F0-D08E-CD41-A743-F5CC25755D7A}" type="pres">
      <dgm:prSet presAssocID="{31A78F7E-7660-E644-9F4C-8ED08E7E360C}" presName="Name0" presStyleCnt="0">
        <dgm:presLayoutVars>
          <dgm:chMax val="7"/>
          <dgm:chPref val="7"/>
          <dgm:dir/>
        </dgm:presLayoutVars>
      </dgm:prSet>
      <dgm:spPr/>
    </dgm:pt>
    <dgm:pt modelId="{66864068-66AA-C046-A67E-DD1CD3C8534A}" type="pres">
      <dgm:prSet presAssocID="{31A78F7E-7660-E644-9F4C-8ED08E7E360C}" presName="Name1" presStyleCnt="0"/>
      <dgm:spPr/>
    </dgm:pt>
    <dgm:pt modelId="{0AD4B2E7-ED13-8944-9F1B-1A52AB379725}" type="pres">
      <dgm:prSet presAssocID="{31A78F7E-7660-E644-9F4C-8ED08E7E360C}" presName="cycle" presStyleCnt="0"/>
      <dgm:spPr/>
    </dgm:pt>
    <dgm:pt modelId="{586B7247-6036-CE47-91E4-492926D09D1F}" type="pres">
      <dgm:prSet presAssocID="{31A78F7E-7660-E644-9F4C-8ED08E7E360C}" presName="srcNode" presStyleLbl="node1" presStyleIdx="0" presStyleCnt="7"/>
      <dgm:spPr/>
    </dgm:pt>
    <dgm:pt modelId="{D15C1E44-EB24-A44E-B26E-B970D0041FB8}" type="pres">
      <dgm:prSet presAssocID="{31A78F7E-7660-E644-9F4C-8ED08E7E360C}" presName="conn" presStyleLbl="parChTrans1D2" presStyleIdx="0" presStyleCnt="1"/>
      <dgm:spPr/>
    </dgm:pt>
    <dgm:pt modelId="{FAED1B0E-35C1-0E4E-8824-AD8F61A5AE22}" type="pres">
      <dgm:prSet presAssocID="{31A78F7E-7660-E644-9F4C-8ED08E7E360C}" presName="extraNode" presStyleLbl="node1" presStyleIdx="0" presStyleCnt="7"/>
      <dgm:spPr/>
    </dgm:pt>
    <dgm:pt modelId="{D9EA05A5-437E-0A4A-B9D0-8F56632E4898}" type="pres">
      <dgm:prSet presAssocID="{31A78F7E-7660-E644-9F4C-8ED08E7E360C}" presName="dstNode" presStyleLbl="node1" presStyleIdx="0" presStyleCnt="7"/>
      <dgm:spPr/>
    </dgm:pt>
    <dgm:pt modelId="{4EB475DC-0B45-CB45-A4E0-AC766E302BE6}" type="pres">
      <dgm:prSet presAssocID="{BA406CBA-3F09-F948-96FC-A0B9136860A3}" presName="text_1" presStyleLbl="node1" presStyleIdx="0" presStyleCnt="7">
        <dgm:presLayoutVars>
          <dgm:bulletEnabled val="1"/>
        </dgm:presLayoutVars>
      </dgm:prSet>
      <dgm:spPr/>
    </dgm:pt>
    <dgm:pt modelId="{4CA7EB1E-679C-124B-BB5E-51B09CA10EE6}" type="pres">
      <dgm:prSet presAssocID="{BA406CBA-3F09-F948-96FC-A0B9136860A3}" presName="accent_1" presStyleCnt="0"/>
      <dgm:spPr/>
    </dgm:pt>
    <dgm:pt modelId="{6CF106D2-1550-5D46-9159-28E871AB32B6}" type="pres">
      <dgm:prSet presAssocID="{BA406CBA-3F09-F948-96FC-A0B9136860A3}" presName="accentRepeatNode" presStyleLbl="solidFgAcc1" presStyleIdx="0" presStyleCnt="7"/>
      <dgm:spPr>
        <a:ln>
          <a:solidFill>
            <a:schemeClr val="bg1">
              <a:lumMod val="85000"/>
            </a:schemeClr>
          </a:solidFill>
        </a:ln>
      </dgm:spPr>
    </dgm:pt>
    <dgm:pt modelId="{8874EFF8-446D-3A48-9108-5D08A87ED7FD}" type="pres">
      <dgm:prSet presAssocID="{40BC4C49-7101-EE4C-939D-988F020B7BC0}" presName="text_2" presStyleLbl="node1" presStyleIdx="1" presStyleCnt="7">
        <dgm:presLayoutVars>
          <dgm:bulletEnabled val="1"/>
        </dgm:presLayoutVars>
      </dgm:prSet>
      <dgm:spPr/>
    </dgm:pt>
    <dgm:pt modelId="{52719695-46DE-8C4D-9962-88F51F121B7E}" type="pres">
      <dgm:prSet presAssocID="{40BC4C49-7101-EE4C-939D-988F020B7BC0}" presName="accent_2" presStyleCnt="0"/>
      <dgm:spPr/>
    </dgm:pt>
    <dgm:pt modelId="{DBEAA1DB-3221-7B42-B7F2-F015FC5CEEBB}" type="pres">
      <dgm:prSet presAssocID="{40BC4C49-7101-EE4C-939D-988F020B7BC0}" presName="accentRepeatNode" presStyleLbl="solidFgAcc1" presStyleIdx="1" presStyleCnt="7"/>
      <dgm:spPr>
        <a:ln>
          <a:solidFill>
            <a:schemeClr val="bg1">
              <a:lumMod val="85000"/>
            </a:schemeClr>
          </a:solidFill>
        </a:ln>
      </dgm:spPr>
    </dgm:pt>
    <dgm:pt modelId="{210B3892-873F-7C40-A0C7-AE5A90154780}" type="pres">
      <dgm:prSet presAssocID="{929D8FB1-B6BB-9D45-B5BE-940959B1710C}" presName="text_3" presStyleLbl="node1" presStyleIdx="2" presStyleCnt="7">
        <dgm:presLayoutVars>
          <dgm:bulletEnabled val="1"/>
        </dgm:presLayoutVars>
      </dgm:prSet>
      <dgm:spPr/>
    </dgm:pt>
    <dgm:pt modelId="{F06E3F79-AABA-3C4E-B4C8-627A2BAA6110}" type="pres">
      <dgm:prSet presAssocID="{929D8FB1-B6BB-9D45-B5BE-940959B1710C}" presName="accent_3" presStyleCnt="0"/>
      <dgm:spPr/>
    </dgm:pt>
    <dgm:pt modelId="{9360B0D7-194D-4C43-88DA-42FDF51437D9}" type="pres">
      <dgm:prSet presAssocID="{929D8FB1-B6BB-9D45-B5BE-940959B1710C}" presName="accentRepeatNode" presStyleLbl="solidFgAcc1" presStyleIdx="2" presStyleCnt="7"/>
      <dgm:spPr>
        <a:ln>
          <a:solidFill>
            <a:schemeClr val="bg1">
              <a:lumMod val="85000"/>
            </a:schemeClr>
          </a:solidFill>
        </a:ln>
      </dgm:spPr>
    </dgm:pt>
    <dgm:pt modelId="{0F2AEF5D-54AC-B647-ABB1-E966B6A56BF9}" type="pres">
      <dgm:prSet presAssocID="{7CA584C7-28DD-874D-AABC-E0412FC1BD36}" presName="text_4" presStyleLbl="node1" presStyleIdx="3" presStyleCnt="7">
        <dgm:presLayoutVars>
          <dgm:bulletEnabled val="1"/>
        </dgm:presLayoutVars>
      </dgm:prSet>
      <dgm:spPr/>
    </dgm:pt>
    <dgm:pt modelId="{2E00CED1-3509-3C43-BB76-32ED918F1C26}" type="pres">
      <dgm:prSet presAssocID="{7CA584C7-28DD-874D-AABC-E0412FC1BD36}" presName="accent_4" presStyleCnt="0"/>
      <dgm:spPr/>
    </dgm:pt>
    <dgm:pt modelId="{E195A410-6435-4C40-89B5-66E8670105DD}" type="pres">
      <dgm:prSet presAssocID="{7CA584C7-28DD-874D-AABC-E0412FC1BD36}" presName="accentRepeatNode" presStyleLbl="solidFgAcc1" presStyleIdx="3" presStyleCnt="7"/>
      <dgm:spPr>
        <a:ln>
          <a:solidFill>
            <a:schemeClr val="bg1">
              <a:lumMod val="85000"/>
            </a:schemeClr>
          </a:solidFill>
        </a:ln>
      </dgm:spPr>
    </dgm:pt>
    <dgm:pt modelId="{393BE1E5-32BF-8740-873C-C10AFC666413}" type="pres">
      <dgm:prSet presAssocID="{7A49FBBF-6573-3F4F-98DC-052A05DADDE7}" presName="text_5" presStyleLbl="node1" presStyleIdx="4" presStyleCnt="7">
        <dgm:presLayoutVars>
          <dgm:bulletEnabled val="1"/>
        </dgm:presLayoutVars>
      </dgm:prSet>
      <dgm:spPr/>
    </dgm:pt>
    <dgm:pt modelId="{09834006-EC72-4A44-A7C5-C55A490DECFF}" type="pres">
      <dgm:prSet presAssocID="{7A49FBBF-6573-3F4F-98DC-052A05DADDE7}" presName="accent_5" presStyleCnt="0"/>
      <dgm:spPr/>
    </dgm:pt>
    <dgm:pt modelId="{EDCE162A-1055-4D40-B483-27C3EE3F8007}" type="pres">
      <dgm:prSet presAssocID="{7A49FBBF-6573-3F4F-98DC-052A05DADDE7}" presName="accentRepeatNode" presStyleLbl="solidFgAcc1" presStyleIdx="4" presStyleCnt="7"/>
      <dgm:spPr>
        <a:ln>
          <a:solidFill>
            <a:schemeClr val="bg1">
              <a:lumMod val="85000"/>
            </a:schemeClr>
          </a:solidFill>
        </a:ln>
      </dgm:spPr>
    </dgm:pt>
    <dgm:pt modelId="{2172A697-9BFF-FD47-8586-6940C5BBA372}" type="pres">
      <dgm:prSet presAssocID="{6B770047-E93A-BF49-8D77-845CA373E494}" presName="text_6" presStyleLbl="node1" presStyleIdx="5" presStyleCnt="7">
        <dgm:presLayoutVars>
          <dgm:bulletEnabled val="1"/>
        </dgm:presLayoutVars>
      </dgm:prSet>
      <dgm:spPr/>
    </dgm:pt>
    <dgm:pt modelId="{45A11E36-B839-5D49-A78D-5A3464071CEC}" type="pres">
      <dgm:prSet presAssocID="{6B770047-E93A-BF49-8D77-845CA373E494}" presName="accent_6" presStyleCnt="0"/>
      <dgm:spPr/>
    </dgm:pt>
    <dgm:pt modelId="{DA2B1B77-04A5-9C41-8A0E-26F9D7FADBA0}" type="pres">
      <dgm:prSet presAssocID="{6B770047-E93A-BF49-8D77-845CA373E494}" presName="accentRepeatNode" presStyleLbl="solidFgAcc1" presStyleIdx="5" presStyleCnt="7"/>
      <dgm:spPr>
        <a:ln>
          <a:solidFill>
            <a:schemeClr val="bg1">
              <a:lumMod val="85000"/>
            </a:schemeClr>
          </a:solidFill>
        </a:ln>
      </dgm:spPr>
    </dgm:pt>
    <dgm:pt modelId="{239CC0B9-0B94-B141-9083-4A476456D049}" type="pres">
      <dgm:prSet presAssocID="{E7494CB7-C770-E34E-A587-49D5A583E3AC}" presName="text_7" presStyleLbl="node1" presStyleIdx="6" presStyleCnt="7">
        <dgm:presLayoutVars>
          <dgm:bulletEnabled val="1"/>
        </dgm:presLayoutVars>
      </dgm:prSet>
      <dgm:spPr/>
    </dgm:pt>
    <dgm:pt modelId="{8E3C13F9-7CD7-504B-B1FC-5D3FF52FF0BA}" type="pres">
      <dgm:prSet presAssocID="{E7494CB7-C770-E34E-A587-49D5A583E3AC}" presName="accent_7" presStyleCnt="0"/>
      <dgm:spPr/>
    </dgm:pt>
    <dgm:pt modelId="{50DC39C8-EEED-0D41-A0B8-40B496FCDDBD}" type="pres">
      <dgm:prSet presAssocID="{E7494CB7-C770-E34E-A587-49D5A583E3AC}" presName="accentRepeatNode" presStyleLbl="solidFgAcc1" presStyleIdx="6" presStyleCnt="7"/>
      <dgm:spPr>
        <a:ln>
          <a:solidFill>
            <a:schemeClr val="bg1">
              <a:lumMod val="85000"/>
            </a:schemeClr>
          </a:solidFill>
        </a:ln>
      </dgm:spPr>
    </dgm:pt>
  </dgm:ptLst>
  <dgm:cxnLst>
    <dgm:cxn modelId="{B3B5E014-BAAB-EA4A-800E-F0189FE9F81B}" type="presOf" srcId="{BA406CBA-3F09-F948-96FC-A0B9136860A3}" destId="{4EB475DC-0B45-CB45-A4E0-AC766E302BE6}" srcOrd="0" destOrd="0" presId="urn:microsoft.com/office/officeart/2008/layout/VerticalCurvedList"/>
    <dgm:cxn modelId="{4EFB7529-B6FB-244A-9A60-26AE458BCDC1}" type="presOf" srcId="{6B770047-E93A-BF49-8D77-845CA373E494}" destId="{2172A697-9BFF-FD47-8586-6940C5BBA372}" srcOrd="0" destOrd="0" presId="urn:microsoft.com/office/officeart/2008/layout/VerticalCurvedList"/>
    <dgm:cxn modelId="{85005237-F8D3-014C-AABA-B17102A71D20}" type="presOf" srcId="{13AFCB6B-FBAD-6240-9359-A09FE14ECC2B}" destId="{D15C1E44-EB24-A44E-B26E-B970D0041FB8}" srcOrd="0" destOrd="0" presId="urn:microsoft.com/office/officeart/2008/layout/VerticalCurvedList"/>
    <dgm:cxn modelId="{7C3E7D3B-D666-F341-B1A4-653C94CB2D70}" srcId="{31A78F7E-7660-E644-9F4C-8ED08E7E360C}" destId="{6B770047-E93A-BF49-8D77-845CA373E494}" srcOrd="5" destOrd="0" parTransId="{CEC0751A-D0A0-F94B-94B3-821CB7AF98EA}" sibTransId="{F2263AAB-FD54-8840-906D-28F89ED2B011}"/>
    <dgm:cxn modelId="{53C5D141-5562-3E4A-91D7-3443A3406583}" type="presOf" srcId="{7CA584C7-28DD-874D-AABC-E0412FC1BD36}" destId="{0F2AEF5D-54AC-B647-ABB1-E966B6A56BF9}" srcOrd="0" destOrd="0" presId="urn:microsoft.com/office/officeart/2008/layout/VerticalCurvedList"/>
    <dgm:cxn modelId="{A3D8D062-AC80-5943-AB21-740F8577A062}" srcId="{31A78F7E-7660-E644-9F4C-8ED08E7E360C}" destId="{8F8F8150-D3AE-A04C-8317-D830E8D38819}" srcOrd="7" destOrd="0" parTransId="{16CFB6C3-AC66-FB44-8616-9D563202E62D}" sibTransId="{67988AA8-D95D-424B-AF8C-DE6F21E7631E}"/>
    <dgm:cxn modelId="{769A6F67-A620-324B-B939-2FD558DA7322}" srcId="{31A78F7E-7660-E644-9F4C-8ED08E7E360C}" destId="{40BC4C49-7101-EE4C-939D-988F020B7BC0}" srcOrd="1" destOrd="0" parTransId="{D6D94D12-F749-5847-A87A-A3A9437C6F1B}" sibTransId="{787B4C5C-1ABE-DC46-BA4A-BCA6D4B00262}"/>
    <dgm:cxn modelId="{64F62668-CD3C-A547-BE84-9A14A5BAE8AF}" srcId="{31A78F7E-7660-E644-9F4C-8ED08E7E360C}" destId="{7A49FBBF-6573-3F4F-98DC-052A05DADDE7}" srcOrd="4" destOrd="0" parTransId="{8709978D-308C-7346-9921-4702FFD36DA1}" sibTransId="{35A5F907-94C1-114A-9343-66FE4936FAB4}"/>
    <dgm:cxn modelId="{7BE1058F-CB5E-984C-9977-5711E33F64EC}" type="presOf" srcId="{E7494CB7-C770-E34E-A587-49D5A583E3AC}" destId="{239CC0B9-0B94-B141-9083-4A476456D049}" srcOrd="0" destOrd="0" presId="urn:microsoft.com/office/officeart/2008/layout/VerticalCurvedList"/>
    <dgm:cxn modelId="{6503BEA6-CB91-F746-A573-730057B99223}" srcId="{31A78F7E-7660-E644-9F4C-8ED08E7E360C}" destId="{BA406CBA-3F09-F948-96FC-A0B9136860A3}" srcOrd="0" destOrd="0" parTransId="{4E90D694-BA9D-D942-A43C-C38B57C050E2}" sibTransId="{13AFCB6B-FBAD-6240-9359-A09FE14ECC2B}"/>
    <dgm:cxn modelId="{63043EC3-2010-2D46-860A-0B036C0AE859}" type="presOf" srcId="{31A78F7E-7660-E644-9F4C-8ED08E7E360C}" destId="{8A8005F0-D08E-CD41-A743-F5CC25755D7A}" srcOrd="0" destOrd="0" presId="urn:microsoft.com/office/officeart/2008/layout/VerticalCurvedList"/>
    <dgm:cxn modelId="{937078CC-E694-4B4B-903E-58DC30E0AAA4}" srcId="{31A78F7E-7660-E644-9F4C-8ED08E7E360C}" destId="{E7494CB7-C770-E34E-A587-49D5A583E3AC}" srcOrd="6" destOrd="0" parTransId="{2FE390E0-BF7E-DD43-8BFA-C9816674B7A9}" sibTransId="{F825A008-FFC0-7749-BE46-2C358E8199B6}"/>
    <dgm:cxn modelId="{AA8658CE-7BC0-C742-8FB0-C8E4A1A65252}" type="presOf" srcId="{7A49FBBF-6573-3F4F-98DC-052A05DADDE7}" destId="{393BE1E5-32BF-8740-873C-C10AFC666413}" srcOrd="0" destOrd="0" presId="urn:microsoft.com/office/officeart/2008/layout/VerticalCurvedList"/>
    <dgm:cxn modelId="{5A1052D4-F134-1349-AA54-88F3F8B1EDFE}" type="presOf" srcId="{929D8FB1-B6BB-9D45-B5BE-940959B1710C}" destId="{210B3892-873F-7C40-A0C7-AE5A90154780}" srcOrd="0" destOrd="0" presId="urn:microsoft.com/office/officeart/2008/layout/VerticalCurvedList"/>
    <dgm:cxn modelId="{050E66E2-A7D4-3046-B49A-14E610577D75}" type="presOf" srcId="{40BC4C49-7101-EE4C-939D-988F020B7BC0}" destId="{8874EFF8-446D-3A48-9108-5D08A87ED7FD}" srcOrd="0" destOrd="0" presId="urn:microsoft.com/office/officeart/2008/layout/VerticalCurvedList"/>
    <dgm:cxn modelId="{4A9AE1FA-D98C-E446-BB09-669152FC0EB8}" srcId="{31A78F7E-7660-E644-9F4C-8ED08E7E360C}" destId="{7CA584C7-28DD-874D-AABC-E0412FC1BD36}" srcOrd="3" destOrd="0" parTransId="{B6AB12E9-CF5B-CF48-BB97-1A371BA98CB9}" sibTransId="{2F963143-A6D2-F84E-A9AA-5B5D4665F23E}"/>
    <dgm:cxn modelId="{302E57FB-E6B1-A34B-8899-453667715863}" srcId="{31A78F7E-7660-E644-9F4C-8ED08E7E360C}" destId="{929D8FB1-B6BB-9D45-B5BE-940959B1710C}" srcOrd="2" destOrd="0" parTransId="{6AAB03D1-6C3E-5941-BECC-299C33600396}" sibTransId="{7C7E345B-17A7-F047-AFF6-04BEDEE20605}"/>
    <dgm:cxn modelId="{1632D2AB-1CEE-5F4F-B29F-E1AA45E96100}" type="presParOf" srcId="{8A8005F0-D08E-CD41-A743-F5CC25755D7A}" destId="{66864068-66AA-C046-A67E-DD1CD3C8534A}" srcOrd="0" destOrd="0" presId="urn:microsoft.com/office/officeart/2008/layout/VerticalCurvedList"/>
    <dgm:cxn modelId="{64A8A490-7A22-BF4A-823E-D6BC3E469B38}" type="presParOf" srcId="{66864068-66AA-C046-A67E-DD1CD3C8534A}" destId="{0AD4B2E7-ED13-8944-9F1B-1A52AB379725}" srcOrd="0" destOrd="0" presId="urn:microsoft.com/office/officeart/2008/layout/VerticalCurvedList"/>
    <dgm:cxn modelId="{D421C5D8-DD15-4E42-B0D7-3D4D34B6BD44}" type="presParOf" srcId="{0AD4B2E7-ED13-8944-9F1B-1A52AB379725}" destId="{586B7247-6036-CE47-91E4-492926D09D1F}" srcOrd="0" destOrd="0" presId="urn:microsoft.com/office/officeart/2008/layout/VerticalCurvedList"/>
    <dgm:cxn modelId="{7E677F34-8CF0-9E40-B01F-11ED952C2E12}" type="presParOf" srcId="{0AD4B2E7-ED13-8944-9F1B-1A52AB379725}" destId="{D15C1E44-EB24-A44E-B26E-B970D0041FB8}" srcOrd="1" destOrd="0" presId="urn:microsoft.com/office/officeart/2008/layout/VerticalCurvedList"/>
    <dgm:cxn modelId="{C62E8FAA-1F52-9646-B093-6E48F6A05C46}" type="presParOf" srcId="{0AD4B2E7-ED13-8944-9F1B-1A52AB379725}" destId="{FAED1B0E-35C1-0E4E-8824-AD8F61A5AE22}" srcOrd="2" destOrd="0" presId="urn:microsoft.com/office/officeart/2008/layout/VerticalCurvedList"/>
    <dgm:cxn modelId="{3F20D7C5-B542-B741-A830-71AF928A30E7}" type="presParOf" srcId="{0AD4B2E7-ED13-8944-9F1B-1A52AB379725}" destId="{D9EA05A5-437E-0A4A-B9D0-8F56632E4898}" srcOrd="3" destOrd="0" presId="urn:microsoft.com/office/officeart/2008/layout/VerticalCurvedList"/>
    <dgm:cxn modelId="{184F0EBC-4FF5-A342-AB14-8D1605E786BC}" type="presParOf" srcId="{66864068-66AA-C046-A67E-DD1CD3C8534A}" destId="{4EB475DC-0B45-CB45-A4E0-AC766E302BE6}" srcOrd="1" destOrd="0" presId="urn:microsoft.com/office/officeart/2008/layout/VerticalCurvedList"/>
    <dgm:cxn modelId="{F6D82F37-06A9-9641-AC49-B382F8A565A6}" type="presParOf" srcId="{66864068-66AA-C046-A67E-DD1CD3C8534A}" destId="{4CA7EB1E-679C-124B-BB5E-51B09CA10EE6}" srcOrd="2" destOrd="0" presId="urn:microsoft.com/office/officeart/2008/layout/VerticalCurvedList"/>
    <dgm:cxn modelId="{35925C0E-3FB9-2747-AEA9-AD38F01FCDE1}" type="presParOf" srcId="{4CA7EB1E-679C-124B-BB5E-51B09CA10EE6}" destId="{6CF106D2-1550-5D46-9159-28E871AB32B6}" srcOrd="0" destOrd="0" presId="urn:microsoft.com/office/officeart/2008/layout/VerticalCurvedList"/>
    <dgm:cxn modelId="{18EFADDF-4818-254D-9617-4C8D91BB5D2E}" type="presParOf" srcId="{66864068-66AA-C046-A67E-DD1CD3C8534A}" destId="{8874EFF8-446D-3A48-9108-5D08A87ED7FD}" srcOrd="3" destOrd="0" presId="urn:microsoft.com/office/officeart/2008/layout/VerticalCurvedList"/>
    <dgm:cxn modelId="{C41FBA58-5CEC-EF4D-8086-63FC2090DD49}" type="presParOf" srcId="{66864068-66AA-C046-A67E-DD1CD3C8534A}" destId="{52719695-46DE-8C4D-9962-88F51F121B7E}" srcOrd="4" destOrd="0" presId="urn:microsoft.com/office/officeart/2008/layout/VerticalCurvedList"/>
    <dgm:cxn modelId="{661A4E1D-2621-1F44-B96C-678BDD9689A9}" type="presParOf" srcId="{52719695-46DE-8C4D-9962-88F51F121B7E}" destId="{DBEAA1DB-3221-7B42-B7F2-F015FC5CEEBB}" srcOrd="0" destOrd="0" presId="urn:microsoft.com/office/officeart/2008/layout/VerticalCurvedList"/>
    <dgm:cxn modelId="{F8D44C33-1904-DB47-94AB-10128D0EB80F}" type="presParOf" srcId="{66864068-66AA-C046-A67E-DD1CD3C8534A}" destId="{210B3892-873F-7C40-A0C7-AE5A90154780}" srcOrd="5" destOrd="0" presId="urn:microsoft.com/office/officeart/2008/layout/VerticalCurvedList"/>
    <dgm:cxn modelId="{523D6BEE-9CB9-CF4B-99B7-CDABA959318D}" type="presParOf" srcId="{66864068-66AA-C046-A67E-DD1CD3C8534A}" destId="{F06E3F79-AABA-3C4E-B4C8-627A2BAA6110}" srcOrd="6" destOrd="0" presId="urn:microsoft.com/office/officeart/2008/layout/VerticalCurvedList"/>
    <dgm:cxn modelId="{5A5CA41B-00C2-7B4F-B3F4-1F928E067428}" type="presParOf" srcId="{F06E3F79-AABA-3C4E-B4C8-627A2BAA6110}" destId="{9360B0D7-194D-4C43-88DA-42FDF51437D9}" srcOrd="0" destOrd="0" presId="urn:microsoft.com/office/officeart/2008/layout/VerticalCurvedList"/>
    <dgm:cxn modelId="{B97AD7D1-1FAB-3249-9EE0-E5AD087350EE}" type="presParOf" srcId="{66864068-66AA-C046-A67E-DD1CD3C8534A}" destId="{0F2AEF5D-54AC-B647-ABB1-E966B6A56BF9}" srcOrd="7" destOrd="0" presId="urn:microsoft.com/office/officeart/2008/layout/VerticalCurvedList"/>
    <dgm:cxn modelId="{C2484AC4-1835-6843-9E16-571F322F444B}" type="presParOf" srcId="{66864068-66AA-C046-A67E-DD1CD3C8534A}" destId="{2E00CED1-3509-3C43-BB76-32ED918F1C26}" srcOrd="8" destOrd="0" presId="urn:microsoft.com/office/officeart/2008/layout/VerticalCurvedList"/>
    <dgm:cxn modelId="{9F7E18B2-573B-5B47-885F-70A22A173C16}" type="presParOf" srcId="{2E00CED1-3509-3C43-BB76-32ED918F1C26}" destId="{E195A410-6435-4C40-89B5-66E8670105DD}" srcOrd="0" destOrd="0" presId="urn:microsoft.com/office/officeart/2008/layout/VerticalCurvedList"/>
    <dgm:cxn modelId="{C88EF998-3908-2C42-B87B-99F98BA07936}" type="presParOf" srcId="{66864068-66AA-C046-A67E-DD1CD3C8534A}" destId="{393BE1E5-32BF-8740-873C-C10AFC666413}" srcOrd="9" destOrd="0" presId="urn:microsoft.com/office/officeart/2008/layout/VerticalCurvedList"/>
    <dgm:cxn modelId="{34420AC3-64A2-E440-BABE-CD2BD29E5953}" type="presParOf" srcId="{66864068-66AA-C046-A67E-DD1CD3C8534A}" destId="{09834006-EC72-4A44-A7C5-C55A490DECFF}" srcOrd="10" destOrd="0" presId="urn:microsoft.com/office/officeart/2008/layout/VerticalCurvedList"/>
    <dgm:cxn modelId="{0B8FBB29-B6F0-1647-AF54-A98C586377B5}" type="presParOf" srcId="{09834006-EC72-4A44-A7C5-C55A490DECFF}" destId="{EDCE162A-1055-4D40-B483-27C3EE3F8007}" srcOrd="0" destOrd="0" presId="urn:microsoft.com/office/officeart/2008/layout/VerticalCurvedList"/>
    <dgm:cxn modelId="{AC5C6AD4-3D14-734B-86DC-EDDC6D467C9C}" type="presParOf" srcId="{66864068-66AA-C046-A67E-DD1CD3C8534A}" destId="{2172A697-9BFF-FD47-8586-6940C5BBA372}" srcOrd="11" destOrd="0" presId="urn:microsoft.com/office/officeart/2008/layout/VerticalCurvedList"/>
    <dgm:cxn modelId="{BFE285AE-C5EE-F64C-947F-895FEC22AC2C}" type="presParOf" srcId="{66864068-66AA-C046-A67E-DD1CD3C8534A}" destId="{45A11E36-B839-5D49-A78D-5A3464071CEC}" srcOrd="12" destOrd="0" presId="urn:microsoft.com/office/officeart/2008/layout/VerticalCurvedList"/>
    <dgm:cxn modelId="{CB7AEE69-D501-E24C-BC4B-6F9A61CB2358}" type="presParOf" srcId="{45A11E36-B839-5D49-A78D-5A3464071CEC}" destId="{DA2B1B77-04A5-9C41-8A0E-26F9D7FADBA0}" srcOrd="0" destOrd="0" presId="urn:microsoft.com/office/officeart/2008/layout/VerticalCurvedList"/>
    <dgm:cxn modelId="{D8775D98-C86F-DE4A-8D77-474B74F24EC0}" type="presParOf" srcId="{66864068-66AA-C046-A67E-DD1CD3C8534A}" destId="{239CC0B9-0B94-B141-9083-4A476456D049}" srcOrd="13" destOrd="0" presId="urn:microsoft.com/office/officeart/2008/layout/VerticalCurvedList"/>
    <dgm:cxn modelId="{88C8ACB4-3A02-4B46-AC2A-F12502C40875}" type="presParOf" srcId="{66864068-66AA-C046-A67E-DD1CD3C8534A}" destId="{8E3C13F9-7CD7-504B-B1FC-5D3FF52FF0BA}" srcOrd="14" destOrd="0" presId="urn:microsoft.com/office/officeart/2008/layout/VerticalCurvedList"/>
    <dgm:cxn modelId="{4E96D173-8068-D143-8F5F-18E5904F8A99}" type="presParOf" srcId="{8E3C13F9-7CD7-504B-B1FC-5D3FF52FF0BA}" destId="{50DC39C8-EEED-0D41-A0B8-40B496FCDD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E1EF2A-EF38-7B4E-A904-CB78EC8CE2E1}" type="doc">
      <dgm:prSet loTypeId="urn:microsoft.com/office/officeart/2005/8/layout/pyramid2" loCatId="" qsTypeId="urn:microsoft.com/office/officeart/2005/8/quickstyle/simple1" qsCatId="simple" csTypeId="urn:microsoft.com/office/officeart/2005/8/colors/accent1_2" csCatId="accent1" phldr="1"/>
      <dgm:spPr/>
    </dgm:pt>
    <dgm:pt modelId="{82E6E98F-E213-6841-9AFC-7A21DED415DF}">
      <dgm:prSet phldrT="[Text]" custT="1"/>
      <dgm:spPr/>
      <dgm:t>
        <a:bodyPr/>
        <a:lstStyle/>
        <a:p>
          <a:r>
            <a:rPr lang="uk-UA" sz="2000" b="1" i="0" dirty="0">
              <a:solidFill>
                <a:srgbClr val="003999"/>
              </a:solidFill>
            </a:rPr>
            <a:t>Підхід, орієнтований на систему</a:t>
          </a:r>
          <a:r>
            <a:rPr lang="uk-UA" sz="2000" i="0" dirty="0"/>
            <a:t>, вивчає належне функціонування систем управління (наприклад, систем фінансового управління, систем оцінки, систем контролю).</a:t>
          </a:r>
          <a:endParaRPr lang="en-US" sz="2000" i="0" dirty="0"/>
        </a:p>
      </dgm:t>
    </dgm:pt>
    <dgm:pt modelId="{409CF7BE-745D-1844-8993-2E2920AEA51D}" type="parTrans" cxnId="{586DE9FA-054B-6F44-974B-2F1DD583A51C}">
      <dgm:prSet/>
      <dgm:spPr/>
      <dgm:t>
        <a:bodyPr/>
        <a:lstStyle/>
        <a:p>
          <a:endParaRPr lang="en-US"/>
        </a:p>
      </dgm:t>
    </dgm:pt>
    <dgm:pt modelId="{E3DA33A3-4D8A-BF46-A200-FD50DAEDD1F2}" type="sibTrans" cxnId="{586DE9FA-054B-6F44-974B-2F1DD583A51C}">
      <dgm:prSet/>
      <dgm:spPr/>
      <dgm:t>
        <a:bodyPr/>
        <a:lstStyle/>
        <a:p>
          <a:endParaRPr lang="en-US"/>
        </a:p>
      </dgm:t>
    </dgm:pt>
    <dgm:pt modelId="{2F1B3B98-5B0E-B548-B75B-CD17D01E07FD}">
      <dgm:prSet phldrT="[Text]" custT="1"/>
      <dgm:spPr/>
      <dgm:t>
        <a:bodyPr/>
        <a:lstStyle/>
        <a:p>
          <a:r>
            <a:rPr lang="uk-UA" sz="2000" b="1" i="0" dirty="0">
              <a:solidFill>
                <a:srgbClr val="003999"/>
              </a:solidFill>
            </a:rPr>
            <a:t>Підхід, орієнтований на результат</a:t>
          </a:r>
          <a:r>
            <a:rPr lang="uk-UA" sz="2000" i="0" dirty="0"/>
            <a:t>, оцінює, чи кінцеві або проміжні цілі було досягнуто відповідно до намірів, або чи програми та послуги функціонують як очікувалося.</a:t>
          </a:r>
          <a:endParaRPr lang="en-US" sz="2000" i="0" dirty="0"/>
        </a:p>
      </dgm:t>
    </dgm:pt>
    <dgm:pt modelId="{47697959-EA79-6C46-97E1-CF00F279A007}" type="parTrans" cxnId="{F3037EA8-9BDF-6F48-BF5C-3271D8B202BB}">
      <dgm:prSet/>
      <dgm:spPr/>
      <dgm:t>
        <a:bodyPr/>
        <a:lstStyle/>
        <a:p>
          <a:endParaRPr lang="en-US"/>
        </a:p>
      </dgm:t>
    </dgm:pt>
    <dgm:pt modelId="{1D8F8C2B-1D70-F643-83C5-935F0456AAE9}" type="sibTrans" cxnId="{F3037EA8-9BDF-6F48-BF5C-3271D8B202BB}">
      <dgm:prSet/>
      <dgm:spPr/>
      <dgm:t>
        <a:bodyPr/>
        <a:lstStyle/>
        <a:p>
          <a:endParaRPr lang="en-US"/>
        </a:p>
      </dgm:t>
    </dgm:pt>
    <dgm:pt modelId="{309AFB58-6F79-C943-8AF9-9F609AFCF5C9}">
      <dgm:prSet phldrT="[Text]" custT="1"/>
      <dgm:spPr/>
      <dgm:t>
        <a:bodyPr/>
        <a:lstStyle/>
        <a:p>
          <a:r>
            <a:rPr lang="uk-UA" sz="2000" b="1" i="0" dirty="0">
              <a:solidFill>
                <a:srgbClr val="003999"/>
              </a:solidFill>
            </a:rPr>
            <a:t>Підхід, орієнтований на проблему</a:t>
          </a:r>
          <a:r>
            <a:rPr lang="uk-UA" sz="2000" i="0" dirty="0"/>
            <a:t>, вивчає, перевіряє та аналізує причини конкретних проблем чи відхилень від критеріїв аудиту. </a:t>
          </a:r>
          <a:endParaRPr lang="en-US" sz="2000" i="0" dirty="0"/>
        </a:p>
      </dgm:t>
    </dgm:pt>
    <dgm:pt modelId="{C4F7D140-3217-F14E-A557-B7BF78DD1C69}" type="parTrans" cxnId="{87416367-0C7B-7242-B9A1-B4A957EA351C}">
      <dgm:prSet/>
      <dgm:spPr/>
      <dgm:t>
        <a:bodyPr/>
        <a:lstStyle/>
        <a:p>
          <a:endParaRPr lang="en-US"/>
        </a:p>
      </dgm:t>
    </dgm:pt>
    <dgm:pt modelId="{DB4714D9-1EF5-0F47-AEEB-6571AD6D1227}" type="sibTrans" cxnId="{87416367-0C7B-7242-B9A1-B4A957EA351C}">
      <dgm:prSet/>
      <dgm:spPr/>
      <dgm:t>
        <a:bodyPr/>
        <a:lstStyle/>
        <a:p>
          <a:endParaRPr lang="en-US"/>
        </a:p>
      </dgm:t>
    </dgm:pt>
    <dgm:pt modelId="{9C65479D-6A64-1546-ADAD-D9EBC6858267}" type="pres">
      <dgm:prSet presAssocID="{59E1EF2A-EF38-7B4E-A904-CB78EC8CE2E1}" presName="compositeShape" presStyleCnt="0">
        <dgm:presLayoutVars>
          <dgm:dir/>
          <dgm:resizeHandles/>
        </dgm:presLayoutVars>
      </dgm:prSet>
      <dgm:spPr/>
    </dgm:pt>
    <dgm:pt modelId="{40AECD9E-49FF-584E-8168-1055CF51EA75}" type="pres">
      <dgm:prSet presAssocID="{59E1EF2A-EF38-7B4E-A904-CB78EC8CE2E1}" presName="pyramid" presStyleLbl="node1" presStyleIdx="0" presStyleCnt="1"/>
      <dgm:spPr>
        <a:solidFill>
          <a:schemeClr val="bg1">
            <a:lumMod val="85000"/>
          </a:schemeClr>
        </a:solidFill>
      </dgm:spPr>
    </dgm:pt>
    <dgm:pt modelId="{14337A80-4C6D-CD4C-9501-E951C07FC411}" type="pres">
      <dgm:prSet presAssocID="{59E1EF2A-EF38-7B4E-A904-CB78EC8CE2E1}" presName="theList" presStyleCnt="0"/>
      <dgm:spPr/>
    </dgm:pt>
    <dgm:pt modelId="{AE9F8355-40B8-2A44-82C6-78831CED1813}" type="pres">
      <dgm:prSet presAssocID="{82E6E98F-E213-6841-9AFC-7A21DED415DF}" presName="aNode" presStyleLbl="fgAcc1" presStyleIdx="0" presStyleCnt="3" custScaleX="284932">
        <dgm:presLayoutVars>
          <dgm:bulletEnabled val="1"/>
        </dgm:presLayoutVars>
      </dgm:prSet>
      <dgm:spPr/>
    </dgm:pt>
    <dgm:pt modelId="{482D581C-9E56-AB4A-B4A2-29C27117663A}" type="pres">
      <dgm:prSet presAssocID="{82E6E98F-E213-6841-9AFC-7A21DED415DF}" presName="aSpace" presStyleCnt="0"/>
      <dgm:spPr/>
    </dgm:pt>
    <dgm:pt modelId="{C3296535-196E-9947-8927-E6C991EF4C0B}" type="pres">
      <dgm:prSet presAssocID="{2F1B3B98-5B0E-B548-B75B-CD17D01E07FD}" presName="aNode" presStyleLbl="fgAcc1" presStyleIdx="1" presStyleCnt="3" custScaleX="288108">
        <dgm:presLayoutVars>
          <dgm:bulletEnabled val="1"/>
        </dgm:presLayoutVars>
      </dgm:prSet>
      <dgm:spPr/>
    </dgm:pt>
    <dgm:pt modelId="{5DF935CE-F038-D545-A07B-26DF62B79556}" type="pres">
      <dgm:prSet presAssocID="{2F1B3B98-5B0E-B548-B75B-CD17D01E07FD}" presName="aSpace" presStyleCnt="0"/>
      <dgm:spPr/>
    </dgm:pt>
    <dgm:pt modelId="{FB22FBF0-921E-C445-B977-78F38EDBE06D}" type="pres">
      <dgm:prSet presAssocID="{309AFB58-6F79-C943-8AF9-9F609AFCF5C9}" presName="aNode" presStyleLbl="fgAcc1" presStyleIdx="2" presStyleCnt="3" custScaleX="288108">
        <dgm:presLayoutVars>
          <dgm:bulletEnabled val="1"/>
        </dgm:presLayoutVars>
      </dgm:prSet>
      <dgm:spPr/>
    </dgm:pt>
    <dgm:pt modelId="{EDD944BF-CC39-824F-ACBB-51A4571B890F}" type="pres">
      <dgm:prSet presAssocID="{309AFB58-6F79-C943-8AF9-9F609AFCF5C9}" presName="aSpace" presStyleCnt="0"/>
      <dgm:spPr/>
    </dgm:pt>
  </dgm:ptLst>
  <dgm:cxnLst>
    <dgm:cxn modelId="{07D6B30C-6984-2646-A27B-176C00EE4180}" type="presOf" srcId="{2F1B3B98-5B0E-B548-B75B-CD17D01E07FD}" destId="{C3296535-196E-9947-8927-E6C991EF4C0B}" srcOrd="0" destOrd="0" presId="urn:microsoft.com/office/officeart/2005/8/layout/pyramid2"/>
    <dgm:cxn modelId="{4A5D4741-E699-3043-952B-2BF413EFCF50}" type="presOf" srcId="{309AFB58-6F79-C943-8AF9-9F609AFCF5C9}" destId="{FB22FBF0-921E-C445-B977-78F38EDBE06D}" srcOrd="0" destOrd="0" presId="urn:microsoft.com/office/officeart/2005/8/layout/pyramid2"/>
    <dgm:cxn modelId="{87416367-0C7B-7242-B9A1-B4A957EA351C}" srcId="{59E1EF2A-EF38-7B4E-A904-CB78EC8CE2E1}" destId="{309AFB58-6F79-C943-8AF9-9F609AFCF5C9}" srcOrd="2" destOrd="0" parTransId="{C4F7D140-3217-F14E-A557-B7BF78DD1C69}" sibTransId="{DB4714D9-1EF5-0F47-AEEB-6571AD6D1227}"/>
    <dgm:cxn modelId="{F3037EA8-9BDF-6F48-BF5C-3271D8B202BB}" srcId="{59E1EF2A-EF38-7B4E-A904-CB78EC8CE2E1}" destId="{2F1B3B98-5B0E-B548-B75B-CD17D01E07FD}" srcOrd="1" destOrd="0" parTransId="{47697959-EA79-6C46-97E1-CF00F279A007}" sibTransId="{1D8F8C2B-1D70-F643-83C5-935F0456AAE9}"/>
    <dgm:cxn modelId="{73CB50DE-20F3-4647-B186-7223A8563ACA}" type="presOf" srcId="{82E6E98F-E213-6841-9AFC-7A21DED415DF}" destId="{AE9F8355-40B8-2A44-82C6-78831CED1813}" srcOrd="0" destOrd="0" presId="urn:microsoft.com/office/officeart/2005/8/layout/pyramid2"/>
    <dgm:cxn modelId="{586DE9FA-054B-6F44-974B-2F1DD583A51C}" srcId="{59E1EF2A-EF38-7B4E-A904-CB78EC8CE2E1}" destId="{82E6E98F-E213-6841-9AFC-7A21DED415DF}" srcOrd="0" destOrd="0" parTransId="{409CF7BE-745D-1844-8993-2E2920AEA51D}" sibTransId="{E3DA33A3-4D8A-BF46-A200-FD50DAEDD1F2}"/>
    <dgm:cxn modelId="{8FCA53FB-EB43-734A-A0C4-BBCFBD097431}" type="presOf" srcId="{59E1EF2A-EF38-7B4E-A904-CB78EC8CE2E1}" destId="{9C65479D-6A64-1546-ADAD-D9EBC6858267}" srcOrd="0" destOrd="0" presId="urn:microsoft.com/office/officeart/2005/8/layout/pyramid2"/>
    <dgm:cxn modelId="{932EDED1-6DB5-7C40-9180-01934EE9CD85}" type="presParOf" srcId="{9C65479D-6A64-1546-ADAD-D9EBC6858267}" destId="{40AECD9E-49FF-584E-8168-1055CF51EA75}" srcOrd="0" destOrd="0" presId="urn:microsoft.com/office/officeart/2005/8/layout/pyramid2"/>
    <dgm:cxn modelId="{D19BABCB-86E8-8543-A2AF-FCF81685F35D}" type="presParOf" srcId="{9C65479D-6A64-1546-ADAD-D9EBC6858267}" destId="{14337A80-4C6D-CD4C-9501-E951C07FC411}" srcOrd="1" destOrd="0" presId="urn:microsoft.com/office/officeart/2005/8/layout/pyramid2"/>
    <dgm:cxn modelId="{03AD8020-35C8-B74D-883F-4471B552CD36}" type="presParOf" srcId="{14337A80-4C6D-CD4C-9501-E951C07FC411}" destId="{AE9F8355-40B8-2A44-82C6-78831CED1813}" srcOrd="0" destOrd="0" presId="urn:microsoft.com/office/officeart/2005/8/layout/pyramid2"/>
    <dgm:cxn modelId="{63C97ED5-19E6-BA4B-9648-4C54F1EDFC18}" type="presParOf" srcId="{14337A80-4C6D-CD4C-9501-E951C07FC411}" destId="{482D581C-9E56-AB4A-B4A2-29C27117663A}" srcOrd="1" destOrd="0" presId="urn:microsoft.com/office/officeart/2005/8/layout/pyramid2"/>
    <dgm:cxn modelId="{277B1A4B-2199-7647-82DF-2DCF5B003528}" type="presParOf" srcId="{14337A80-4C6D-CD4C-9501-E951C07FC411}" destId="{C3296535-196E-9947-8927-E6C991EF4C0B}" srcOrd="2" destOrd="0" presId="urn:microsoft.com/office/officeart/2005/8/layout/pyramid2"/>
    <dgm:cxn modelId="{17249362-0431-E045-AB5E-D726E815E69D}" type="presParOf" srcId="{14337A80-4C6D-CD4C-9501-E951C07FC411}" destId="{5DF935CE-F038-D545-A07B-26DF62B79556}" srcOrd="3" destOrd="0" presId="urn:microsoft.com/office/officeart/2005/8/layout/pyramid2"/>
    <dgm:cxn modelId="{EA39C24F-402C-354E-A7F7-705406DD0A02}" type="presParOf" srcId="{14337A80-4C6D-CD4C-9501-E951C07FC411}" destId="{FB22FBF0-921E-C445-B977-78F38EDBE06D}" srcOrd="4" destOrd="0" presId="urn:microsoft.com/office/officeart/2005/8/layout/pyramid2"/>
    <dgm:cxn modelId="{59E26AC5-8FB0-C14B-9AA2-92013858175E}" type="presParOf" srcId="{14337A80-4C6D-CD4C-9501-E951C07FC411}" destId="{EDD944BF-CC39-824F-ACBB-51A4571B890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30FA-E8CA-3343-A963-2544A916DBE9}">
      <dsp:nvSpPr>
        <dsp:cNvPr id="0" name=""/>
        <dsp:cNvSpPr/>
      </dsp:nvSpPr>
      <dsp:spPr>
        <a:xfrm>
          <a:off x="0" y="330006"/>
          <a:ext cx="9438673"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7F45-2C55-FB4E-A7A1-43775FA56780}">
      <dsp:nvSpPr>
        <dsp:cNvPr id="0" name=""/>
        <dsp:cNvSpPr/>
      </dsp:nvSpPr>
      <dsp:spPr>
        <a:xfrm>
          <a:off x="471933" y="49566"/>
          <a:ext cx="8475088" cy="56088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32" tIns="0" rIns="249732"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mn-lt"/>
            </a:rPr>
            <a:t>надання нової аналітичної думки шляхом ширшого чи глибшого аналізу або нових перспектив;</a:t>
          </a:r>
          <a:endParaRPr lang="en-US" sz="1900" b="0" kern="1200" dirty="0">
            <a:solidFill>
              <a:schemeClr val="tx1"/>
            </a:solidFill>
          </a:endParaRPr>
        </a:p>
      </dsp:txBody>
      <dsp:txXfrm>
        <a:off x="499313" y="76946"/>
        <a:ext cx="8420328" cy="506120"/>
      </dsp:txXfrm>
    </dsp:sp>
    <dsp:sp modelId="{57495A7D-7BFF-E44D-AC8A-E0BA1FA9E297}">
      <dsp:nvSpPr>
        <dsp:cNvPr id="0" name=""/>
        <dsp:cNvSpPr/>
      </dsp:nvSpPr>
      <dsp:spPr>
        <a:xfrm>
          <a:off x="0" y="1249532"/>
          <a:ext cx="9438673"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43BD7F-384F-1B47-B343-51869469CF0F}">
      <dsp:nvSpPr>
        <dsp:cNvPr id="0" name=""/>
        <dsp:cNvSpPr/>
      </dsp:nvSpPr>
      <dsp:spPr>
        <a:xfrm>
          <a:off x="471933" y="911406"/>
          <a:ext cx="8519884" cy="61856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32" tIns="0" rIns="249732"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mn-lt"/>
            </a:rPr>
            <a:t>представлення існуючої інформації у більш доступному форматі для різних зацікавлених сторін;</a:t>
          </a:r>
          <a:endParaRPr lang="en-US" sz="1900" kern="1200" dirty="0">
            <a:solidFill>
              <a:schemeClr val="tx1"/>
            </a:solidFill>
          </a:endParaRPr>
        </a:p>
      </dsp:txBody>
      <dsp:txXfrm>
        <a:off x="502129" y="941602"/>
        <a:ext cx="8459492" cy="558174"/>
      </dsp:txXfrm>
    </dsp:sp>
    <dsp:sp modelId="{6B92F220-77B0-F648-A480-4C3AFBE7604A}">
      <dsp:nvSpPr>
        <dsp:cNvPr id="0" name=""/>
        <dsp:cNvSpPr/>
      </dsp:nvSpPr>
      <dsp:spPr>
        <a:xfrm>
          <a:off x="0" y="2111372"/>
          <a:ext cx="9438673"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52490-7DE6-174B-94FA-10BC3C779F1C}">
      <dsp:nvSpPr>
        <dsp:cNvPr id="0" name=""/>
        <dsp:cNvSpPr/>
      </dsp:nvSpPr>
      <dsp:spPr>
        <a:xfrm>
          <a:off x="471933" y="1830932"/>
          <a:ext cx="8535741" cy="56088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32" tIns="0" rIns="249732"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mn-lt"/>
            </a:rPr>
            <a:t>надання незалежного та авторитетного погляду та висновків на основі аудиторських доказів;</a:t>
          </a:r>
          <a:endParaRPr lang="en-US" sz="1900" kern="1200" dirty="0">
            <a:solidFill>
              <a:schemeClr val="tx1"/>
            </a:solidFill>
          </a:endParaRPr>
        </a:p>
      </dsp:txBody>
      <dsp:txXfrm>
        <a:off x="499313" y="1858312"/>
        <a:ext cx="8480981" cy="506120"/>
      </dsp:txXfrm>
    </dsp:sp>
    <dsp:sp modelId="{8D738AC2-4F33-0E4E-95CF-E8B9710CA2D2}">
      <dsp:nvSpPr>
        <dsp:cNvPr id="0" name=""/>
        <dsp:cNvSpPr/>
      </dsp:nvSpPr>
      <dsp:spPr>
        <a:xfrm>
          <a:off x="0" y="3055661"/>
          <a:ext cx="9438673"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70A8F-EB48-D242-80C4-BA9B1920B588}">
      <dsp:nvSpPr>
        <dsp:cNvPr id="0" name=""/>
        <dsp:cNvSpPr/>
      </dsp:nvSpPr>
      <dsp:spPr>
        <a:xfrm>
          <a:off x="490735" y="2682923"/>
          <a:ext cx="8476013" cy="6433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32" tIns="0" rIns="249732" bIns="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latin typeface="+mn-lt"/>
            </a:rPr>
            <a:t>розробки рекомендацій, що базуються на аналізі результатів аудиту.</a:t>
          </a:r>
          <a:r>
            <a:rPr lang="en-US" sz="1900" kern="1200" dirty="0">
              <a:solidFill>
                <a:schemeClr val="tx1"/>
              </a:solidFill>
              <a:latin typeface="+mn-lt"/>
            </a:rPr>
            <a:t> </a:t>
          </a:r>
          <a:endParaRPr lang="en-US" sz="1900" kern="1200" dirty="0">
            <a:solidFill>
              <a:schemeClr val="tx1"/>
            </a:solidFill>
          </a:endParaRPr>
        </a:p>
      </dsp:txBody>
      <dsp:txXfrm>
        <a:off x="522140" y="2714328"/>
        <a:ext cx="8413203" cy="580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B5ED-0BB3-F44C-8C29-9ADCE18BA30D}">
      <dsp:nvSpPr>
        <dsp:cNvPr id="0" name=""/>
        <dsp:cNvSpPr/>
      </dsp:nvSpPr>
      <dsp:spPr>
        <a:xfrm>
          <a:off x="0" y="356476"/>
          <a:ext cx="1120675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2C068E-2F20-3748-8F30-52EBAB316EDC}">
      <dsp:nvSpPr>
        <dsp:cNvPr id="0" name=""/>
        <dsp:cNvSpPr/>
      </dsp:nvSpPr>
      <dsp:spPr>
        <a:xfrm>
          <a:off x="538996" y="76036"/>
          <a:ext cx="10659864" cy="56088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600" tIns="0" rIns="296512" bIns="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tx1"/>
              </a:solidFill>
            </a:rPr>
            <a:t>1. Аудит діяльності</a:t>
          </a:r>
          <a:r>
            <a:rPr lang="en-US" sz="2000" kern="1200" dirty="0">
              <a:solidFill>
                <a:schemeClr val="tx1"/>
              </a:solidFill>
            </a:rPr>
            <a:t> </a:t>
          </a:r>
          <a:r>
            <a:rPr lang="uk-UA" sz="2000" kern="1200" dirty="0">
              <a:solidFill>
                <a:schemeClr val="tx1"/>
              </a:solidFill>
            </a:rPr>
            <a:t>є </a:t>
          </a:r>
          <a:r>
            <a:rPr lang="uk-UA" sz="2000" b="1" kern="1200" dirty="0">
              <a:solidFill>
                <a:schemeClr val="tx1"/>
              </a:solidFill>
            </a:rPr>
            <a:t>специфічним видом контролю </a:t>
          </a:r>
          <a:r>
            <a:rPr lang="uk-UA" sz="2000" kern="1200" dirty="0">
              <a:solidFill>
                <a:schemeClr val="tx1"/>
              </a:solidFill>
            </a:rPr>
            <a:t>зі своїми стандартами та особливостями.</a:t>
          </a:r>
          <a:endParaRPr lang="en-US" sz="2000" kern="1200" dirty="0">
            <a:solidFill>
              <a:schemeClr val="tx1"/>
            </a:solidFill>
          </a:endParaRPr>
        </a:p>
      </dsp:txBody>
      <dsp:txXfrm>
        <a:off x="566376" y="103416"/>
        <a:ext cx="10605104" cy="506120"/>
      </dsp:txXfrm>
    </dsp:sp>
    <dsp:sp modelId="{17D89242-2549-6F46-AA1E-A0B4AE66417E}">
      <dsp:nvSpPr>
        <dsp:cNvPr id="0" name=""/>
        <dsp:cNvSpPr/>
      </dsp:nvSpPr>
      <dsp:spPr>
        <a:xfrm>
          <a:off x="0" y="1218316"/>
          <a:ext cx="1120675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E548D0-F968-2442-AC5B-26252EA35045}">
      <dsp:nvSpPr>
        <dsp:cNvPr id="0" name=""/>
        <dsp:cNvSpPr/>
      </dsp:nvSpPr>
      <dsp:spPr>
        <a:xfrm>
          <a:off x="548299" y="937876"/>
          <a:ext cx="10653088" cy="56088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12" tIns="0" rIns="296512" bIns="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tx1"/>
              </a:solidFill>
              <a:latin typeface="+mn-lt"/>
            </a:rPr>
            <a:t>2. Аудит діяльності (ефективності) </a:t>
          </a:r>
          <a:r>
            <a:rPr lang="uk-UA" sz="2000" b="1" kern="1200" dirty="0">
              <a:solidFill>
                <a:schemeClr val="tx1"/>
              </a:solidFill>
              <a:latin typeface="+mn-lt"/>
            </a:rPr>
            <a:t>не має чітко визначеної періодичності </a:t>
          </a:r>
          <a:r>
            <a:rPr lang="uk-UA" sz="2000" kern="1200" dirty="0">
              <a:solidFill>
                <a:schemeClr val="tx1"/>
              </a:solidFill>
              <a:latin typeface="+mn-lt"/>
            </a:rPr>
            <a:t>і </a:t>
          </a:r>
          <a:r>
            <a:rPr lang="uk-UA" sz="2000" b="1" kern="1200" dirty="0">
              <a:solidFill>
                <a:schemeClr val="tx1"/>
              </a:solidFill>
              <a:latin typeface="+mn-lt"/>
            </a:rPr>
            <a:t>не має на меті надати аудиторську думку</a:t>
          </a:r>
          <a:r>
            <a:rPr lang="uk-UA" sz="2000" kern="1200" dirty="0">
              <a:solidFill>
                <a:schemeClr val="tx1"/>
              </a:solidFill>
              <a:latin typeface="+mn-lt"/>
            </a:rPr>
            <a:t>, як у випадку з фінансовими аудитами. </a:t>
          </a:r>
          <a:endParaRPr lang="en-US" sz="2000" kern="1200" dirty="0">
            <a:solidFill>
              <a:schemeClr val="tx1"/>
            </a:solidFill>
          </a:endParaRPr>
        </a:p>
      </dsp:txBody>
      <dsp:txXfrm>
        <a:off x="575679" y="965256"/>
        <a:ext cx="10598328" cy="506120"/>
      </dsp:txXfrm>
    </dsp:sp>
    <dsp:sp modelId="{6F16741A-D083-2543-90E0-C93C3FF30DBD}">
      <dsp:nvSpPr>
        <dsp:cNvPr id="0" name=""/>
        <dsp:cNvSpPr/>
      </dsp:nvSpPr>
      <dsp:spPr>
        <a:xfrm>
          <a:off x="0" y="2506559"/>
          <a:ext cx="1120675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9E77C-8493-7E47-AD43-8D73366DDCCC}">
      <dsp:nvSpPr>
        <dsp:cNvPr id="0" name=""/>
        <dsp:cNvSpPr/>
      </dsp:nvSpPr>
      <dsp:spPr>
        <a:xfrm>
          <a:off x="553771" y="1799716"/>
          <a:ext cx="10648541" cy="987283"/>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12" tIns="0" rIns="296512" bIns="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tx1"/>
              </a:solidFill>
              <a:latin typeface="+mn-lt"/>
            </a:rPr>
            <a:t>3. За своєю суттю, аудит діяльності (ефективності) глибоко базується та професійному судженні аудитора та інтерпретації даних. Аудит діяльності (ефективності) </a:t>
          </a:r>
          <a:r>
            <a:rPr lang="uk-UA" sz="2000" b="1" kern="1200" dirty="0">
              <a:solidFill>
                <a:schemeClr val="tx1"/>
              </a:solidFill>
              <a:latin typeface="+mn-lt"/>
            </a:rPr>
            <a:t>потребує широкого застосування оціночних методів збору даних</a:t>
          </a:r>
          <a:r>
            <a:rPr lang="uk-UA" sz="2000" kern="1200" dirty="0">
              <a:solidFill>
                <a:schemeClr val="tx1"/>
              </a:solidFill>
              <a:latin typeface="+mn-lt"/>
            </a:rPr>
            <a:t>.</a:t>
          </a:r>
          <a:endParaRPr lang="en-US" sz="2000" kern="1200" dirty="0">
            <a:solidFill>
              <a:schemeClr val="tx1"/>
            </a:solidFill>
          </a:endParaRPr>
        </a:p>
      </dsp:txBody>
      <dsp:txXfrm>
        <a:off x="601966" y="1847911"/>
        <a:ext cx="10552151" cy="890893"/>
      </dsp:txXfrm>
    </dsp:sp>
    <dsp:sp modelId="{515C7F5A-31C8-914F-B4F1-495B9BEB62D0}">
      <dsp:nvSpPr>
        <dsp:cNvPr id="0" name=""/>
        <dsp:cNvSpPr/>
      </dsp:nvSpPr>
      <dsp:spPr>
        <a:xfrm>
          <a:off x="0" y="3698617"/>
          <a:ext cx="1120675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1C69D-F92C-CE49-94C2-412F26D4B4D9}">
      <dsp:nvSpPr>
        <dsp:cNvPr id="0" name=""/>
        <dsp:cNvSpPr/>
      </dsp:nvSpPr>
      <dsp:spPr>
        <a:xfrm>
          <a:off x="544468" y="3087959"/>
          <a:ext cx="10657101" cy="891098"/>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12" tIns="0" rIns="296512" bIns="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tx1"/>
              </a:solidFill>
              <a:latin typeface="+mn-lt"/>
            </a:rPr>
            <a:t>4. Деякі аудити діяльності (ефективності) можуть включати питання, пов’язані із аспектами відповідності, </a:t>
          </a:r>
          <a:r>
            <a:rPr lang="uk-UA" sz="2000" b="1" kern="1200" dirty="0">
              <a:solidFill>
                <a:schemeClr val="tx1"/>
              </a:solidFill>
              <a:latin typeface="+mn-lt"/>
            </a:rPr>
            <a:t>якщо вони є необхідними та доречними для оцінки аспектів економічності, ефективності та результативності</a:t>
          </a:r>
          <a:r>
            <a:rPr lang="uk-UA" sz="2000" kern="1200" dirty="0">
              <a:solidFill>
                <a:schemeClr val="tx1"/>
              </a:solidFill>
              <a:latin typeface="+mn-lt"/>
            </a:rPr>
            <a:t>. </a:t>
          </a:r>
          <a:endParaRPr lang="en-US" sz="2000" kern="1200" dirty="0">
            <a:solidFill>
              <a:schemeClr val="tx1"/>
            </a:solidFill>
          </a:endParaRPr>
        </a:p>
      </dsp:txBody>
      <dsp:txXfrm>
        <a:off x="587968" y="3131459"/>
        <a:ext cx="10570101" cy="804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E1A8F-C7CC-AD43-939E-E4E14F686039}">
      <dsp:nvSpPr>
        <dsp:cNvPr id="0" name=""/>
        <dsp:cNvSpPr/>
      </dsp:nvSpPr>
      <dsp:spPr>
        <a:xfrm rot="10800000">
          <a:off x="707554" y="3048"/>
          <a:ext cx="9503261" cy="1019484"/>
        </a:xfrm>
        <a:prstGeom prst="homePlate">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5425" tIns="80010" rIns="149352" bIns="80010" numCol="1" spcCol="1270" anchor="ctr" anchorCtr="0">
          <a:noAutofit/>
        </a:bodyPr>
        <a:lstStyle/>
        <a:p>
          <a:pPr marL="671513" lvl="0" indent="0" algn="ctr" defTabSz="933450">
            <a:lnSpc>
              <a:spcPct val="90000"/>
            </a:lnSpc>
            <a:spcBef>
              <a:spcPct val="0"/>
            </a:spcBef>
            <a:spcAft>
              <a:spcPct val="35000"/>
            </a:spcAft>
            <a:buNone/>
            <a:tabLst/>
          </a:pPr>
          <a:r>
            <a:rPr lang="uk-UA" sz="2100" b="1" i="1" kern="1200" dirty="0">
              <a:solidFill>
                <a:sysClr val="windowText" lastClr="000000"/>
              </a:solidFill>
            </a:rPr>
            <a:t>Економічність (</a:t>
          </a:r>
          <a:r>
            <a:rPr lang="en-US" sz="2100" b="1" i="1" kern="1200" dirty="0">
              <a:solidFill>
                <a:sysClr val="windowText" lastClr="000000"/>
              </a:solidFill>
            </a:rPr>
            <a:t>economy</a:t>
          </a:r>
          <a:r>
            <a:rPr lang="uk-UA" sz="2100" b="1" i="1" kern="1200" dirty="0">
              <a:solidFill>
                <a:sysClr val="windowText" lastClr="000000"/>
              </a:solidFill>
            </a:rPr>
            <a:t>) </a:t>
          </a:r>
          <a:r>
            <a:rPr lang="uk-UA" sz="2100" kern="1200" dirty="0">
              <a:solidFill>
                <a:sysClr val="windowText" lastClr="000000"/>
              </a:solidFill>
            </a:rPr>
            <a:t>– мінімізація витрат на ресурси</a:t>
          </a:r>
          <a:endParaRPr lang="en-US" sz="2100" kern="1200" dirty="0">
            <a:solidFill>
              <a:sysClr val="windowText" lastClr="000000"/>
            </a:solidFill>
          </a:endParaRPr>
        </a:p>
      </dsp:txBody>
      <dsp:txXfrm rot="10800000">
        <a:off x="962425" y="3048"/>
        <a:ext cx="9248390" cy="1019484"/>
      </dsp:txXfrm>
    </dsp:sp>
    <dsp:sp modelId="{D0FE3A4D-150C-1D4F-B93A-B14ADA87FD56}">
      <dsp:nvSpPr>
        <dsp:cNvPr id="0" name=""/>
        <dsp:cNvSpPr/>
      </dsp:nvSpPr>
      <dsp:spPr>
        <a:xfrm>
          <a:off x="1500145" y="180179"/>
          <a:ext cx="657363" cy="6531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FFF4832-A86B-7448-93D7-F05DF1DB0C7D}">
      <dsp:nvSpPr>
        <dsp:cNvPr id="0" name=""/>
        <dsp:cNvSpPr/>
      </dsp:nvSpPr>
      <dsp:spPr>
        <a:xfrm rot="10800000">
          <a:off x="707554" y="1258048"/>
          <a:ext cx="9503261" cy="1052711"/>
        </a:xfrm>
        <a:prstGeom prst="homePlate">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5425" tIns="76200" rIns="142240" bIns="76200" numCol="1" spcCol="1270" anchor="ctr" anchorCtr="0">
          <a:noAutofit/>
        </a:bodyPr>
        <a:lstStyle/>
        <a:p>
          <a:pPr marL="889000" lvl="0" indent="0" algn="ctr" defTabSz="889000">
            <a:lnSpc>
              <a:spcPct val="90000"/>
            </a:lnSpc>
            <a:spcBef>
              <a:spcPct val="0"/>
            </a:spcBef>
            <a:spcAft>
              <a:spcPct val="35000"/>
            </a:spcAft>
            <a:buNone/>
            <a:tabLst/>
          </a:pPr>
          <a:r>
            <a:rPr lang="uk-UA" sz="2000" b="1" i="1" kern="1200" dirty="0">
              <a:solidFill>
                <a:sysClr val="windowText" lastClr="000000"/>
              </a:solidFill>
            </a:rPr>
            <a:t>Ефективність </a:t>
          </a:r>
          <a:r>
            <a:rPr lang="ru-RU" sz="2000" b="1" i="1" kern="1200" dirty="0">
              <a:solidFill>
                <a:sysClr val="windowText" lastClr="000000"/>
              </a:solidFill>
            </a:rPr>
            <a:t>(</a:t>
          </a:r>
          <a:r>
            <a:rPr lang="en-US" sz="2000" b="1" i="1" kern="1200" dirty="0">
              <a:solidFill>
                <a:sysClr val="windowText" lastClr="000000"/>
              </a:solidFill>
            </a:rPr>
            <a:t>efficiency</a:t>
          </a:r>
          <a:r>
            <a:rPr lang="ru-RU" sz="2000" b="1" i="1" kern="1200" dirty="0">
              <a:solidFill>
                <a:sysClr val="windowText" lastClr="000000"/>
              </a:solidFill>
            </a:rPr>
            <a:t>) </a:t>
          </a:r>
          <a:r>
            <a:rPr lang="uk-UA" sz="2000" kern="1200" dirty="0">
              <a:solidFill>
                <a:sysClr val="windowText" lastClr="000000"/>
              </a:solidFill>
            </a:rPr>
            <a:t>– досягнення максимальних результатів </a:t>
          </a:r>
          <a:br>
            <a:rPr lang="uk-UA" sz="2000" kern="1200" dirty="0">
              <a:solidFill>
                <a:sysClr val="windowText" lastClr="000000"/>
              </a:solidFill>
            </a:rPr>
          </a:br>
          <a:r>
            <a:rPr lang="uk-UA" sz="2000" kern="1200" dirty="0">
              <a:solidFill>
                <a:sysClr val="windowText" lastClr="000000"/>
              </a:solidFill>
            </a:rPr>
            <a:t>(з точки зору кількості та якості) при визначеному обсязі ресурсів</a:t>
          </a:r>
          <a:endParaRPr lang="en-US" sz="2000" kern="1200" dirty="0">
            <a:solidFill>
              <a:sysClr val="windowText" lastClr="000000"/>
            </a:solidFill>
          </a:endParaRPr>
        </a:p>
      </dsp:txBody>
      <dsp:txXfrm rot="10800000">
        <a:off x="970732" y="1258048"/>
        <a:ext cx="9240083" cy="1052711"/>
      </dsp:txXfrm>
    </dsp:sp>
    <dsp:sp modelId="{79DDC102-F874-524D-BE38-6597134E5373}">
      <dsp:nvSpPr>
        <dsp:cNvPr id="0" name=""/>
        <dsp:cNvSpPr/>
      </dsp:nvSpPr>
      <dsp:spPr>
        <a:xfrm>
          <a:off x="1500145" y="1455915"/>
          <a:ext cx="657363" cy="65697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3116A10-101C-B542-996B-FA94EB6045D9}">
      <dsp:nvSpPr>
        <dsp:cNvPr id="0" name=""/>
        <dsp:cNvSpPr/>
      </dsp:nvSpPr>
      <dsp:spPr>
        <a:xfrm rot="10800000">
          <a:off x="707554" y="2546276"/>
          <a:ext cx="9503261" cy="1090958"/>
        </a:xfrm>
        <a:prstGeom prst="homePlate">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5425" tIns="72390" rIns="135128" bIns="72390" numCol="1" spcCol="1270" anchor="ctr" anchorCtr="0">
          <a:noAutofit/>
        </a:bodyPr>
        <a:lstStyle/>
        <a:p>
          <a:pPr marL="715963" lvl="0" indent="0" algn="ctr" defTabSz="844550">
            <a:lnSpc>
              <a:spcPct val="90000"/>
            </a:lnSpc>
            <a:spcBef>
              <a:spcPct val="0"/>
            </a:spcBef>
            <a:spcAft>
              <a:spcPct val="35000"/>
            </a:spcAft>
            <a:buFont typeface="Symbol" pitchFamily="2" charset="2"/>
            <a:buNone/>
            <a:tabLst/>
          </a:pPr>
          <a:r>
            <a:rPr lang="uk-UA" sz="1900" b="1" i="1" kern="1200" dirty="0">
              <a:solidFill>
                <a:sysClr val="windowText" lastClr="000000"/>
              </a:solidFill>
            </a:rPr>
            <a:t>Результативність (</a:t>
          </a:r>
          <a:r>
            <a:rPr lang="en-US" sz="1900" b="1" i="1" kern="1200" dirty="0">
              <a:solidFill>
                <a:sysClr val="windowText" lastClr="000000"/>
              </a:solidFill>
            </a:rPr>
            <a:t>effectiveness</a:t>
          </a:r>
          <a:r>
            <a:rPr lang="uk-UA" sz="1900" b="1" i="1" kern="1200" dirty="0">
              <a:solidFill>
                <a:sysClr val="windowText" lastClr="000000"/>
              </a:solidFill>
            </a:rPr>
            <a:t>)</a:t>
          </a:r>
          <a:r>
            <a:rPr lang="uk-UA" sz="1900" kern="1200" dirty="0">
              <a:solidFill>
                <a:sysClr val="windowText" lastClr="000000"/>
              </a:solidFill>
            </a:rPr>
            <a:t> – максимальне досягнення встановлених мети та цілей, запланованих результатів</a:t>
          </a:r>
          <a:endParaRPr lang="en-US" sz="1900" kern="1200" dirty="0">
            <a:solidFill>
              <a:sysClr val="windowText" lastClr="000000"/>
            </a:solidFill>
          </a:endParaRPr>
        </a:p>
      </dsp:txBody>
      <dsp:txXfrm rot="10800000">
        <a:off x="980293" y="2546276"/>
        <a:ext cx="9230522" cy="1090958"/>
      </dsp:txXfrm>
    </dsp:sp>
    <dsp:sp modelId="{AB9C79FE-145D-9041-80AF-66E7DC445D53}">
      <dsp:nvSpPr>
        <dsp:cNvPr id="0" name=""/>
        <dsp:cNvSpPr/>
      </dsp:nvSpPr>
      <dsp:spPr>
        <a:xfrm>
          <a:off x="1500145" y="2760252"/>
          <a:ext cx="657363" cy="6630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5ABBC-DC52-9742-8D9F-DE98EBA7EB43}">
      <dsp:nvSpPr>
        <dsp:cNvPr id="0" name=""/>
        <dsp:cNvSpPr/>
      </dsp:nvSpPr>
      <dsp:spPr>
        <a:xfrm>
          <a:off x="2624233" y="0"/>
          <a:ext cx="2513047" cy="251304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noProof="0" dirty="0">
              <a:latin typeface="+mn-lt"/>
              <a:cs typeface="Times New Roman" panose="02020603050405020304" pitchFamily="18" charset="0"/>
            </a:rPr>
            <a:t>Передбачувані користувачі</a:t>
          </a:r>
        </a:p>
      </dsp:txBody>
      <dsp:txXfrm>
        <a:off x="3252495" y="1256524"/>
        <a:ext cx="1256523" cy="1256523"/>
      </dsp:txXfrm>
    </dsp:sp>
    <dsp:sp modelId="{66C8C0F8-166F-4F40-8EC3-889797EF2E34}">
      <dsp:nvSpPr>
        <dsp:cNvPr id="0" name=""/>
        <dsp:cNvSpPr/>
      </dsp:nvSpPr>
      <dsp:spPr>
        <a:xfrm>
          <a:off x="1367710" y="2513047"/>
          <a:ext cx="2513047" cy="251304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noProof="0" dirty="0">
              <a:latin typeface="+mn-lt"/>
              <a:cs typeface="Times New Roman" panose="02020603050405020304" pitchFamily="18" charset="0"/>
            </a:rPr>
            <a:t>Аудитор</a:t>
          </a:r>
          <a:endParaRPr lang="uk-UA" sz="1200" kern="1200" noProof="0" dirty="0">
            <a:latin typeface="+mn-lt"/>
            <a:cs typeface="Times New Roman" panose="02020603050405020304" pitchFamily="18" charset="0"/>
          </a:endParaRPr>
        </a:p>
      </dsp:txBody>
      <dsp:txXfrm>
        <a:off x="1995972" y="3769571"/>
        <a:ext cx="1256523" cy="1256523"/>
      </dsp:txXfrm>
    </dsp:sp>
    <dsp:sp modelId="{8A2E9229-86BE-344A-A79D-81C2BC15054B}">
      <dsp:nvSpPr>
        <dsp:cNvPr id="0" name=""/>
        <dsp:cNvSpPr/>
      </dsp:nvSpPr>
      <dsp:spPr>
        <a:xfrm rot="10800000">
          <a:off x="2624233" y="2513047"/>
          <a:ext cx="2513047" cy="2513047"/>
        </a:xfrm>
        <a:prstGeom prst="triangl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noProof="0" dirty="0">
              <a:solidFill>
                <a:schemeClr val="tx1"/>
              </a:solidFill>
              <a:latin typeface="+mn-lt"/>
              <a:cs typeface="Times New Roman" panose="02020603050405020304" pitchFamily="18" charset="0"/>
            </a:rPr>
            <a:t>Аудит діяльності (ефективності)</a:t>
          </a:r>
        </a:p>
      </dsp:txBody>
      <dsp:txXfrm rot="10800000">
        <a:off x="3252495" y="2513047"/>
        <a:ext cx="1256523" cy="1256523"/>
      </dsp:txXfrm>
    </dsp:sp>
    <dsp:sp modelId="{FCA2ED04-713E-9745-B997-3B2B8682BDC0}">
      <dsp:nvSpPr>
        <dsp:cNvPr id="0" name=""/>
        <dsp:cNvSpPr/>
      </dsp:nvSpPr>
      <dsp:spPr>
        <a:xfrm>
          <a:off x="3880757" y="2513047"/>
          <a:ext cx="2513047" cy="251304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noProof="0" dirty="0">
              <a:latin typeface="+mn-lt"/>
              <a:cs typeface="Times New Roman" panose="02020603050405020304" pitchFamily="18" charset="0"/>
            </a:rPr>
            <a:t>Відповідальна сторона</a:t>
          </a:r>
        </a:p>
      </dsp:txBody>
      <dsp:txXfrm>
        <a:off x="4509019" y="3769571"/>
        <a:ext cx="1256523" cy="1256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30FA-E8CA-3343-A963-2544A916DBE9}">
      <dsp:nvSpPr>
        <dsp:cNvPr id="0" name=""/>
        <dsp:cNvSpPr/>
      </dsp:nvSpPr>
      <dsp:spPr>
        <a:xfrm>
          <a:off x="0" y="384116"/>
          <a:ext cx="1122870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7F45-2C55-FB4E-A7A1-43775FA56780}">
      <dsp:nvSpPr>
        <dsp:cNvPr id="0" name=""/>
        <dsp:cNvSpPr/>
      </dsp:nvSpPr>
      <dsp:spPr>
        <a:xfrm>
          <a:off x="561435" y="88916"/>
          <a:ext cx="10082376" cy="59040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93" tIns="0" rIns="297093" bIns="0" numCol="1" spcCol="1270" anchor="ctr" anchorCtr="0">
          <a:noAutofit/>
        </a:bodyPr>
        <a:lstStyle/>
        <a:p>
          <a:pPr marL="0" lvl="0" indent="0" algn="l" defTabSz="800100">
            <a:lnSpc>
              <a:spcPct val="90000"/>
            </a:lnSpc>
            <a:spcBef>
              <a:spcPct val="0"/>
            </a:spcBef>
            <a:spcAft>
              <a:spcPct val="35000"/>
            </a:spcAft>
            <a:buNone/>
          </a:pPr>
          <a:r>
            <a:rPr lang="uk-UA" sz="1800" b="0" kern="1200" dirty="0">
              <a:solidFill>
                <a:schemeClr val="tx1"/>
              </a:solidFill>
            </a:rPr>
            <a:t>Фінансова суттєвість</a:t>
          </a:r>
          <a:r>
            <a:rPr lang="uk-UA" sz="1800" kern="1200" dirty="0">
              <a:solidFill>
                <a:schemeClr val="tx1"/>
              </a:solidFill>
            </a:rPr>
            <a:t>, соціальна та політична – не лише в контексті бюджетних ресурсів, але і ресурсів, залучених від платників податків.</a:t>
          </a:r>
          <a:endParaRPr lang="en-US" sz="1800" b="0" kern="1200" dirty="0">
            <a:solidFill>
              <a:schemeClr val="tx1"/>
            </a:solidFill>
          </a:endParaRPr>
        </a:p>
      </dsp:txBody>
      <dsp:txXfrm>
        <a:off x="590256" y="117737"/>
        <a:ext cx="10024734" cy="532758"/>
      </dsp:txXfrm>
    </dsp:sp>
    <dsp:sp modelId="{57495A7D-7BFF-E44D-AC8A-E0BA1FA9E297}">
      <dsp:nvSpPr>
        <dsp:cNvPr id="0" name=""/>
        <dsp:cNvSpPr/>
      </dsp:nvSpPr>
      <dsp:spPr>
        <a:xfrm>
          <a:off x="0" y="1600302"/>
          <a:ext cx="1122870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43BD7F-384F-1B47-B343-51869469CF0F}">
      <dsp:nvSpPr>
        <dsp:cNvPr id="0" name=""/>
        <dsp:cNvSpPr/>
      </dsp:nvSpPr>
      <dsp:spPr>
        <a:xfrm>
          <a:off x="561435" y="996116"/>
          <a:ext cx="10135668" cy="899385"/>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93" tIns="0" rIns="297093" bIns="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Очікуваний вплив результатів аудиту – важливо передбачати, що може бути вдосконалено за результатами проведеного аудиту, або ж, аудитори очікують соціального, економічного та/або фінансового впливу результатів аудиту.</a:t>
          </a:r>
          <a:endParaRPr lang="en-US" sz="1800" kern="1200" dirty="0">
            <a:solidFill>
              <a:schemeClr val="tx1"/>
            </a:solidFill>
          </a:endParaRPr>
        </a:p>
      </dsp:txBody>
      <dsp:txXfrm>
        <a:off x="605339" y="1040020"/>
        <a:ext cx="10047860" cy="811577"/>
      </dsp:txXfrm>
    </dsp:sp>
    <dsp:sp modelId="{6B92F220-77B0-F648-A480-4C3AFBE7604A}">
      <dsp:nvSpPr>
        <dsp:cNvPr id="0" name=""/>
        <dsp:cNvSpPr/>
      </dsp:nvSpPr>
      <dsp:spPr>
        <a:xfrm>
          <a:off x="0" y="2507502"/>
          <a:ext cx="1122870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52490-7DE6-174B-94FA-10BC3C779F1C}">
      <dsp:nvSpPr>
        <dsp:cNvPr id="0" name=""/>
        <dsp:cNvSpPr/>
      </dsp:nvSpPr>
      <dsp:spPr>
        <a:xfrm>
          <a:off x="561435" y="2212302"/>
          <a:ext cx="10154532" cy="59040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93" tIns="0" rIns="297093" bIns="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Ознаки наявних ризиків або проблем в частині економічності, ефективності або результативності.</a:t>
          </a:r>
          <a:endParaRPr lang="en-US" sz="1800" kern="1200" dirty="0">
            <a:solidFill>
              <a:schemeClr val="tx1"/>
            </a:solidFill>
          </a:endParaRPr>
        </a:p>
      </dsp:txBody>
      <dsp:txXfrm>
        <a:off x="590256" y="2241123"/>
        <a:ext cx="10096890" cy="532758"/>
      </dsp:txXfrm>
    </dsp:sp>
    <dsp:sp modelId="{8D738AC2-4F33-0E4E-95CF-E8B9710CA2D2}">
      <dsp:nvSpPr>
        <dsp:cNvPr id="0" name=""/>
        <dsp:cNvSpPr/>
      </dsp:nvSpPr>
      <dsp:spPr>
        <a:xfrm>
          <a:off x="0" y="3769148"/>
          <a:ext cx="1122870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70A8F-EB48-D242-80C4-BA9B1920B588}">
      <dsp:nvSpPr>
        <dsp:cNvPr id="0" name=""/>
        <dsp:cNvSpPr/>
      </dsp:nvSpPr>
      <dsp:spPr>
        <a:xfrm>
          <a:off x="583802" y="3109134"/>
          <a:ext cx="10083477" cy="94484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93" tIns="0" rIns="297093" bIns="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Можливість проведення аудиту – іноді висновок про те, що неможливо провести аудит діяльності (ефективності) через відсутність достовірної інформації, може спонукати аудиторську групу запропонувати натомість провести аудит відповідності</a:t>
          </a:r>
          <a:endParaRPr lang="en-US" sz="1800" kern="1200" dirty="0">
            <a:solidFill>
              <a:schemeClr val="tx1"/>
            </a:solidFill>
          </a:endParaRPr>
        </a:p>
      </dsp:txBody>
      <dsp:txXfrm>
        <a:off x="629926" y="3155258"/>
        <a:ext cx="9991229" cy="852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1E44-EB24-A44E-B26E-B970D0041FB8}">
      <dsp:nvSpPr>
        <dsp:cNvPr id="0" name=""/>
        <dsp:cNvSpPr/>
      </dsp:nvSpPr>
      <dsp:spPr>
        <a:xfrm>
          <a:off x="-4896540" y="-750592"/>
          <a:ext cx="5833700" cy="5833700"/>
        </a:xfrm>
        <a:prstGeom prst="blockArc">
          <a:avLst>
            <a:gd name="adj1" fmla="val 18900000"/>
            <a:gd name="adj2" fmla="val 2700000"/>
            <a:gd name="adj3" fmla="val 370"/>
          </a:avLst>
        </a:pr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EB475DC-0B45-CB45-A4E0-AC766E302BE6}">
      <dsp:nvSpPr>
        <dsp:cNvPr id="0" name=""/>
        <dsp:cNvSpPr/>
      </dsp:nvSpPr>
      <dsp:spPr>
        <a:xfrm>
          <a:off x="303925" y="196956"/>
          <a:ext cx="5903052"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5720" rIns="45720" bIns="45720" numCol="1" spcCol="1270" anchor="ctr" anchorCtr="0">
          <a:noAutofit/>
        </a:bodyPr>
        <a:lstStyle/>
        <a:p>
          <a:pPr marL="0" lvl="0" indent="0" algn="l" defTabSz="800100">
            <a:lnSpc>
              <a:spcPct val="90000"/>
            </a:lnSpc>
            <a:spcBef>
              <a:spcPct val="0"/>
            </a:spcBef>
            <a:spcAft>
              <a:spcPct val="35000"/>
            </a:spcAft>
            <a:buNone/>
          </a:pPr>
          <a:r>
            <a:rPr lang="uk-UA" sz="1800" i="1" kern="1200" dirty="0">
              <a:solidFill>
                <a:schemeClr val="tx1"/>
              </a:solidFill>
            </a:rPr>
            <a:t>Законодавча база, заяви міністрів та урядові рішення</a:t>
          </a:r>
          <a:endParaRPr lang="en-US" sz="1800" i="1" kern="1200" dirty="0">
            <a:solidFill>
              <a:schemeClr val="tx1"/>
            </a:solidFill>
          </a:endParaRPr>
        </a:p>
      </dsp:txBody>
      <dsp:txXfrm>
        <a:off x="303925" y="196956"/>
        <a:ext cx="5903052" cy="393738"/>
      </dsp:txXfrm>
    </dsp:sp>
    <dsp:sp modelId="{6CF106D2-1550-5D46-9159-28E871AB32B6}">
      <dsp:nvSpPr>
        <dsp:cNvPr id="0" name=""/>
        <dsp:cNvSpPr/>
      </dsp:nvSpPr>
      <dsp:spPr>
        <a:xfrm>
          <a:off x="57839" y="147738"/>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8874EFF8-446D-3A48-9108-5D08A87ED7FD}">
      <dsp:nvSpPr>
        <dsp:cNvPr id="0" name=""/>
        <dsp:cNvSpPr/>
      </dsp:nvSpPr>
      <dsp:spPr>
        <a:xfrm>
          <a:off x="660491" y="787911"/>
          <a:ext cx="5546487"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8260" rIns="48260" bIns="48260" numCol="1" spcCol="1270" anchor="ctr" anchorCtr="0">
          <a:noAutofit/>
        </a:bodyPr>
        <a:lstStyle/>
        <a:p>
          <a:pPr marL="0" lvl="0" indent="0" algn="l" defTabSz="844550">
            <a:lnSpc>
              <a:spcPct val="90000"/>
            </a:lnSpc>
            <a:spcBef>
              <a:spcPct val="0"/>
            </a:spcBef>
            <a:spcAft>
              <a:spcPct val="35000"/>
            </a:spcAft>
            <a:buNone/>
          </a:pPr>
          <a:r>
            <a:rPr lang="uk-UA" sz="1900" i="1" kern="1200" dirty="0">
              <a:solidFill>
                <a:schemeClr val="tx1"/>
              </a:solidFill>
            </a:rPr>
            <a:t>Стратегічні та річні плани, звіти</a:t>
          </a:r>
          <a:endParaRPr lang="en-US" sz="1900" i="1" kern="1200" dirty="0">
            <a:solidFill>
              <a:schemeClr val="tx1"/>
            </a:solidFill>
          </a:endParaRPr>
        </a:p>
      </dsp:txBody>
      <dsp:txXfrm>
        <a:off x="660491" y="787911"/>
        <a:ext cx="5546487" cy="393738"/>
      </dsp:txXfrm>
    </dsp:sp>
    <dsp:sp modelId="{DBEAA1DB-3221-7B42-B7F2-F015FC5CEEBB}">
      <dsp:nvSpPr>
        <dsp:cNvPr id="0" name=""/>
        <dsp:cNvSpPr/>
      </dsp:nvSpPr>
      <dsp:spPr>
        <a:xfrm>
          <a:off x="414405" y="738693"/>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210B3892-873F-7C40-A0C7-AE5A90154780}">
      <dsp:nvSpPr>
        <dsp:cNvPr id="0" name=""/>
        <dsp:cNvSpPr/>
      </dsp:nvSpPr>
      <dsp:spPr>
        <a:xfrm>
          <a:off x="855888" y="1378432"/>
          <a:ext cx="5351090"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8260" rIns="48260" bIns="48260" numCol="1" spcCol="1270" anchor="ctr" anchorCtr="0">
          <a:noAutofit/>
        </a:bodyPr>
        <a:lstStyle/>
        <a:p>
          <a:pPr marL="0" lvl="0" indent="0" algn="l" defTabSz="844550">
            <a:lnSpc>
              <a:spcPct val="90000"/>
            </a:lnSpc>
            <a:spcBef>
              <a:spcPct val="0"/>
            </a:spcBef>
            <a:spcAft>
              <a:spcPct val="35000"/>
            </a:spcAft>
            <a:buNone/>
          </a:pPr>
          <a:r>
            <a:rPr lang="uk-UA" sz="1900" i="1" kern="1200" dirty="0">
              <a:solidFill>
                <a:schemeClr val="tx1"/>
              </a:solidFill>
            </a:rPr>
            <a:t>Організаційні документи, внутрішні інструкції</a:t>
          </a:r>
          <a:endParaRPr lang="en-US" sz="1900" i="1" kern="1200" dirty="0">
            <a:solidFill>
              <a:schemeClr val="tx1"/>
            </a:solidFill>
          </a:endParaRPr>
        </a:p>
      </dsp:txBody>
      <dsp:txXfrm>
        <a:off x="855888" y="1378432"/>
        <a:ext cx="5351090" cy="393738"/>
      </dsp:txXfrm>
    </dsp:sp>
    <dsp:sp modelId="{9360B0D7-194D-4C43-88DA-42FDF51437D9}">
      <dsp:nvSpPr>
        <dsp:cNvPr id="0" name=""/>
        <dsp:cNvSpPr/>
      </dsp:nvSpPr>
      <dsp:spPr>
        <a:xfrm>
          <a:off x="609801" y="1329215"/>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0F2AEF5D-54AC-B647-ABB1-E966B6A56BF9}">
      <dsp:nvSpPr>
        <dsp:cNvPr id="0" name=""/>
        <dsp:cNvSpPr/>
      </dsp:nvSpPr>
      <dsp:spPr>
        <a:xfrm>
          <a:off x="918276" y="1969388"/>
          <a:ext cx="5288702"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8260" rIns="48260" bIns="48260" numCol="1" spcCol="1270" anchor="ctr" anchorCtr="0">
          <a:noAutofit/>
        </a:bodyPr>
        <a:lstStyle/>
        <a:p>
          <a:pPr marL="0" lvl="0" indent="0" algn="l" defTabSz="844550">
            <a:lnSpc>
              <a:spcPct val="90000"/>
            </a:lnSpc>
            <a:spcBef>
              <a:spcPct val="0"/>
            </a:spcBef>
            <a:spcAft>
              <a:spcPct val="35000"/>
            </a:spcAft>
            <a:buNone/>
          </a:pPr>
          <a:r>
            <a:rPr lang="uk-UA" sz="1900" i="1" kern="1200" dirty="0">
              <a:solidFill>
                <a:schemeClr val="tx1"/>
              </a:solidFill>
            </a:rPr>
            <a:t>Попередні аудиторські звіти</a:t>
          </a:r>
          <a:endParaRPr lang="en-US" sz="1900" i="1" kern="1200" dirty="0">
            <a:solidFill>
              <a:schemeClr val="tx1"/>
            </a:solidFill>
          </a:endParaRPr>
        </a:p>
      </dsp:txBody>
      <dsp:txXfrm>
        <a:off x="918276" y="1969388"/>
        <a:ext cx="5288702" cy="393738"/>
      </dsp:txXfrm>
    </dsp:sp>
    <dsp:sp modelId="{E195A410-6435-4C40-89B5-66E8670105DD}">
      <dsp:nvSpPr>
        <dsp:cNvPr id="0" name=""/>
        <dsp:cNvSpPr/>
      </dsp:nvSpPr>
      <dsp:spPr>
        <a:xfrm>
          <a:off x="672189" y="1920170"/>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393BE1E5-32BF-8740-873C-C10AFC666413}">
      <dsp:nvSpPr>
        <dsp:cNvPr id="0" name=""/>
        <dsp:cNvSpPr/>
      </dsp:nvSpPr>
      <dsp:spPr>
        <a:xfrm>
          <a:off x="855888" y="2560343"/>
          <a:ext cx="5351090"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8260" rIns="48260" bIns="48260" numCol="1" spcCol="1270" anchor="ctr" anchorCtr="0">
          <a:noAutofit/>
        </a:bodyPr>
        <a:lstStyle/>
        <a:p>
          <a:pPr marL="0" lvl="0" indent="0" algn="l" defTabSz="844550">
            <a:lnSpc>
              <a:spcPct val="90000"/>
            </a:lnSpc>
            <a:spcBef>
              <a:spcPct val="0"/>
            </a:spcBef>
            <a:spcAft>
              <a:spcPct val="35000"/>
            </a:spcAft>
            <a:buNone/>
          </a:pPr>
          <a:r>
            <a:rPr lang="uk-UA" sz="1900" i="1" kern="1200" dirty="0">
              <a:solidFill>
                <a:schemeClr val="tx1"/>
              </a:solidFill>
            </a:rPr>
            <a:t>Аналітичні огляди та дослідження</a:t>
          </a:r>
          <a:endParaRPr lang="en-US" sz="1900" i="1" kern="1200" dirty="0">
            <a:solidFill>
              <a:schemeClr val="tx1"/>
            </a:solidFill>
          </a:endParaRPr>
        </a:p>
      </dsp:txBody>
      <dsp:txXfrm>
        <a:off x="855888" y="2560343"/>
        <a:ext cx="5351090" cy="393738"/>
      </dsp:txXfrm>
    </dsp:sp>
    <dsp:sp modelId="{EDCE162A-1055-4D40-B483-27C3EE3F8007}">
      <dsp:nvSpPr>
        <dsp:cNvPr id="0" name=""/>
        <dsp:cNvSpPr/>
      </dsp:nvSpPr>
      <dsp:spPr>
        <a:xfrm>
          <a:off x="609801" y="2511125"/>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2172A697-9BFF-FD47-8586-6940C5BBA372}">
      <dsp:nvSpPr>
        <dsp:cNvPr id="0" name=""/>
        <dsp:cNvSpPr/>
      </dsp:nvSpPr>
      <dsp:spPr>
        <a:xfrm>
          <a:off x="660491" y="3150864"/>
          <a:ext cx="5546487"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8260" rIns="48260" bIns="48260" numCol="1" spcCol="1270" anchor="ctr" anchorCtr="0">
          <a:noAutofit/>
        </a:bodyPr>
        <a:lstStyle/>
        <a:p>
          <a:pPr marL="0" lvl="0" indent="0" algn="l" defTabSz="844550">
            <a:lnSpc>
              <a:spcPct val="90000"/>
            </a:lnSpc>
            <a:spcBef>
              <a:spcPct val="0"/>
            </a:spcBef>
            <a:spcAft>
              <a:spcPct val="35000"/>
            </a:spcAft>
            <a:buNone/>
          </a:pPr>
          <a:r>
            <a:rPr lang="uk-UA" sz="1900" i="1" kern="1200" dirty="0">
              <a:solidFill>
                <a:schemeClr val="tx1"/>
              </a:solidFill>
            </a:rPr>
            <a:t>Висвітлення теми у засобах масової інформації</a:t>
          </a:r>
          <a:endParaRPr lang="en-US" sz="1900" i="1" kern="1200" dirty="0">
            <a:solidFill>
              <a:schemeClr val="tx1"/>
            </a:solidFill>
          </a:endParaRPr>
        </a:p>
      </dsp:txBody>
      <dsp:txXfrm>
        <a:off x="660491" y="3150864"/>
        <a:ext cx="5546487" cy="393738"/>
      </dsp:txXfrm>
    </dsp:sp>
    <dsp:sp modelId="{DA2B1B77-04A5-9C41-8A0E-26F9D7FADBA0}">
      <dsp:nvSpPr>
        <dsp:cNvPr id="0" name=""/>
        <dsp:cNvSpPr/>
      </dsp:nvSpPr>
      <dsp:spPr>
        <a:xfrm>
          <a:off x="414405" y="3101647"/>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239CC0B9-0B94-B141-9083-4A476456D049}">
      <dsp:nvSpPr>
        <dsp:cNvPr id="0" name=""/>
        <dsp:cNvSpPr/>
      </dsp:nvSpPr>
      <dsp:spPr>
        <a:xfrm>
          <a:off x="303925" y="3741819"/>
          <a:ext cx="5903052" cy="39373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30" tIns="48260" rIns="48260" bIns="48260" numCol="1" spcCol="1270" anchor="ctr" anchorCtr="0">
          <a:noAutofit/>
        </a:bodyPr>
        <a:lstStyle/>
        <a:p>
          <a:pPr marL="0" lvl="0" indent="0" algn="l" defTabSz="844550">
            <a:lnSpc>
              <a:spcPct val="90000"/>
            </a:lnSpc>
            <a:spcBef>
              <a:spcPct val="0"/>
            </a:spcBef>
            <a:spcAft>
              <a:spcPct val="35000"/>
            </a:spcAft>
            <a:buNone/>
          </a:pPr>
          <a:r>
            <a:rPr lang="uk-UA" sz="1900" i="1" kern="1200" dirty="0">
              <a:solidFill>
                <a:schemeClr val="tx1"/>
              </a:solidFill>
            </a:rPr>
            <a:t>Інтерв'ю з експертами</a:t>
          </a:r>
          <a:endParaRPr lang="en-US" sz="1900" i="1" kern="1200" dirty="0">
            <a:solidFill>
              <a:schemeClr val="tx1"/>
            </a:solidFill>
          </a:endParaRPr>
        </a:p>
      </dsp:txBody>
      <dsp:txXfrm>
        <a:off x="303925" y="3741819"/>
        <a:ext cx="5903052" cy="393738"/>
      </dsp:txXfrm>
    </dsp:sp>
    <dsp:sp modelId="{50DC39C8-EEED-0D41-A0B8-40B496FCDDBD}">
      <dsp:nvSpPr>
        <dsp:cNvPr id="0" name=""/>
        <dsp:cNvSpPr/>
      </dsp:nvSpPr>
      <dsp:spPr>
        <a:xfrm>
          <a:off x="57839" y="3692602"/>
          <a:ext cx="492173" cy="492173"/>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ECD9E-49FF-584E-8168-1055CF51EA75}">
      <dsp:nvSpPr>
        <dsp:cNvPr id="0" name=""/>
        <dsp:cNvSpPr/>
      </dsp:nvSpPr>
      <dsp:spPr>
        <a:xfrm>
          <a:off x="375152" y="0"/>
          <a:ext cx="4473530" cy="4473530"/>
        </a:xfrm>
        <a:prstGeom prst="triangl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F8355-40B8-2A44-82C6-78831CED1813}">
      <dsp:nvSpPr>
        <dsp:cNvPr id="0" name=""/>
        <dsp:cNvSpPr/>
      </dsp:nvSpPr>
      <dsp:spPr>
        <a:xfrm>
          <a:off x="-76803" y="451500"/>
          <a:ext cx="8285237" cy="105793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solidFill>
                <a:srgbClr val="003999"/>
              </a:solidFill>
            </a:rPr>
            <a:t>Підхід, орієнтований на систему</a:t>
          </a:r>
          <a:r>
            <a:rPr lang="uk-UA" sz="2000" i="0" kern="1200" dirty="0"/>
            <a:t>, вивчає належне функціонування систем управління (наприклад, систем фінансового управління, систем оцінки, систем контролю).</a:t>
          </a:r>
          <a:endParaRPr lang="en-US" sz="2000" i="0" kern="1200" dirty="0"/>
        </a:p>
      </dsp:txBody>
      <dsp:txXfrm>
        <a:off x="-25159" y="503144"/>
        <a:ext cx="8181949" cy="954646"/>
      </dsp:txXfrm>
    </dsp:sp>
    <dsp:sp modelId="{C3296535-196E-9947-8927-E6C991EF4C0B}">
      <dsp:nvSpPr>
        <dsp:cNvPr id="0" name=""/>
        <dsp:cNvSpPr/>
      </dsp:nvSpPr>
      <dsp:spPr>
        <a:xfrm>
          <a:off x="-122979" y="1641676"/>
          <a:ext cx="8377588" cy="105793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solidFill>
                <a:srgbClr val="003999"/>
              </a:solidFill>
            </a:rPr>
            <a:t>Підхід, орієнтований на результат</a:t>
          </a:r>
          <a:r>
            <a:rPr lang="uk-UA" sz="2000" i="0" kern="1200" dirty="0"/>
            <a:t>, оцінює, чи кінцеві або проміжні цілі було досягнуто відповідно до намірів, або чи програми та послуги функціонують як очікувалося.</a:t>
          </a:r>
          <a:endParaRPr lang="en-US" sz="2000" i="0" kern="1200" dirty="0"/>
        </a:p>
      </dsp:txBody>
      <dsp:txXfrm>
        <a:off x="-71335" y="1693320"/>
        <a:ext cx="8274300" cy="954646"/>
      </dsp:txXfrm>
    </dsp:sp>
    <dsp:sp modelId="{FB22FBF0-921E-C445-B977-78F38EDBE06D}">
      <dsp:nvSpPr>
        <dsp:cNvPr id="0" name=""/>
        <dsp:cNvSpPr/>
      </dsp:nvSpPr>
      <dsp:spPr>
        <a:xfrm>
          <a:off x="-122979" y="2831853"/>
          <a:ext cx="8377588" cy="105793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solidFill>
                <a:srgbClr val="003999"/>
              </a:solidFill>
            </a:rPr>
            <a:t>Підхід, орієнтований на проблему</a:t>
          </a:r>
          <a:r>
            <a:rPr lang="uk-UA" sz="2000" i="0" kern="1200" dirty="0"/>
            <a:t>, вивчає, перевіряє та аналізує причини конкретних проблем чи відхилень від критеріїв аудиту. </a:t>
          </a:r>
          <a:endParaRPr lang="en-US" sz="2000" i="0" kern="1200" dirty="0"/>
        </a:p>
      </dsp:txBody>
      <dsp:txXfrm>
        <a:off x="-71335" y="2883497"/>
        <a:ext cx="8274300" cy="9546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531BF-ABE7-BD42-B0F8-EEE168184CC3}"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FED40-116B-B342-A3D4-CDE3CCBAE065}" type="slidenum">
              <a:rPr lang="en-US" smtClean="0"/>
              <a:t>‹№›</a:t>
            </a:fld>
            <a:endParaRPr lang="en-US"/>
          </a:p>
        </p:txBody>
      </p:sp>
    </p:spTree>
    <p:extLst>
      <p:ext uri="{BB962C8B-B14F-4D97-AF65-F5344CB8AC3E}">
        <p14:creationId xmlns:p14="http://schemas.microsoft.com/office/powerpoint/2010/main" val="311689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8AFA9-2EAA-D74E-AEE3-E2670A160ED5}" type="slidenum">
              <a:rPr lang="en-US" smtClean="0"/>
              <a:t>39</a:t>
            </a:fld>
            <a:endParaRPr lang="en-US"/>
          </a:p>
        </p:txBody>
      </p:sp>
    </p:spTree>
    <p:extLst>
      <p:ext uri="{BB962C8B-B14F-4D97-AF65-F5344CB8AC3E}">
        <p14:creationId xmlns:p14="http://schemas.microsoft.com/office/powerpoint/2010/main" val="91182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8AFA9-2EAA-D74E-AEE3-E2670A160ED5}" type="slidenum">
              <a:rPr lang="en-US" smtClean="0"/>
              <a:t>40</a:t>
            </a:fld>
            <a:endParaRPr lang="en-US"/>
          </a:p>
        </p:txBody>
      </p:sp>
    </p:spTree>
    <p:extLst>
      <p:ext uri="{BB962C8B-B14F-4D97-AF65-F5344CB8AC3E}">
        <p14:creationId xmlns:p14="http://schemas.microsoft.com/office/powerpoint/2010/main" val="282811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9C8B14-9023-A64F-87F4-E44F4D593634}"/>
              </a:ext>
            </a:extLst>
          </p:cNvPr>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a:extLst>
              <a:ext uri="{FF2B5EF4-FFF2-40B4-BE49-F238E27FC236}">
                <a16:creationId xmlns:a16="http://schemas.microsoft.com/office/drawing/2014/main" id="{6E629E53-3561-CD4F-87A3-E102E5C141CD}"/>
              </a:ext>
            </a:extLst>
          </p:cNvPr>
          <p:cNvSpPr>
            <a:spLocks noGrp="1"/>
          </p:cNvSpPr>
          <p:nvPr>
            <p:ph type="ctrTitle"/>
          </p:nvPr>
        </p:nvSpPr>
        <p:spPr>
          <a:xfrm>
            <a:off x="2716077" y="1291417"/>
            <a:ext cx="8873943" cy="669926"/>
          </a:xfrm>
          <a:prstGeom prst="rect">
            <a:avLst/>
          </a:prstGeo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id="{324A1E7A-A508-C74F-B55B-5F3675736108}"/>
              </a:ext>
            </a:extLst>
          </p:cNvPr>
          <p:cNvSpPr>
            <a:spLocks noGrp="1"/>
          </p:cNvSpPr>
          <p:nvPr>
            <p:ph type="subTitle" idx="1"/>
          </p:nvPr>
        </p:nvSpPr>
        <p:spPr>
          <a:xfrm>
            <a:off x="2680877" y="2196361"/>
            <a:ext cx="8909143" cy="1625011"/>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sp>
        <p:nvSpPr>
          <p:cNvPr id="4" name="Date Placeholder 3">
            <a:extLst>
              <a:ext uri="{FF2B5EF4-FFF2-40B4-BE49-F238E27FC236}">
                <a16:creationId xmlns:a16="http://schemas.microsoft.com/office/drawing/2014/main" id="{0DDB6842-F488-6844-816B-2AE6942C2C2F}"/>
              </a:ext>
            </a:extLst>
          </p:cNvPr>
          <p:cNvSpPr>
            <a:spLocks noGrp="1"/>
          </p:cNvSpPr>
          <p:nvPr>
            <p:ph type="dt" sz="half" idx="10"/>
          </p:nvPr>
        </p:nvSpPr>
        <p:spPr>
          <a:xfrm>
            <a:off x="8811620" y="4023041"/>
            <a:ext cx="2743200" cy="784804"/>
          </a:xfrm>
          <a:prstGeom prst="rect">
            <a:avLst/>
          </a:prstGeom>
        </p:spPr>
        <p:txBody>
          <a:bodyPr/>
          <a:lstStyle>
            <a:lvl1pPr algn="r">
              <a:defRPr sz="1600">
                <a:solidFill>
                  <a:schemeClr val="bg1"/>
                </a:solidFill>
                <a:latin typeface="Raleway" panose="020B0503030101060003" pitchFamily="34" charset="77"/>
              </a:defRPr>
            </a:lvl1pPr>
          </a:lstStyle>
          <a:p>
            <a:r>
              <a:rPr lang="en-GB" dirty="0"/>
              <a:t>Name</a:t>
            </a:r>
          </a:p>
          <a:p>
            <a:r>
              <a:rPr lang="en-GB" dirty="0"/>
              <a:t>Location</a:t>
            </a:r>
          </a:p>
          <a:p>
            <a:fld id="{6528782B-FC89-E647-9C8F-E5484004F4F7}" type="datetimeFigureOut">
              <a:rPr lang="uk-UA" smtClean="0"/>
              <a:pPr/>
              <a:t>10.01.2025</a:t>
            </a:fld>
            <a:endParaRPr lang="uk-UA" dirty="0"/>
          </a:p>
        </p:txBody>
      </p:sp>
      <p:sp>
        <p:nvSpPr>
          <p:cNvPr id="6" name="Slide Number Placeholder 5">
            <a:extLst>
              <a:ext uri="{FF2B5EF4-FFF2-40B4-BE49-F238E27FC236}">
                <a16:creationId xmlns:a16="http://schemas.microsoft.com/office/drawing/2014/main" id="{902C77ED-947C-2642-A217-4DEC7E0E43B0}"/>
              </a:ext>
            </a:extLst>
          </p:cNvPr>
          <p:cNvSpPr>
            <a:spLocks noGrp="1"/>
          </p:cNvSpPr>
          <p:nvPr>
            <p:ph type="sldNum" sz="quarter" idx="12"/>
          </p:nvPr>
        </p:nvSpPr>
        <p:spPr/>
        <p:txBody>
          <a:bodyPr/>
          <a:lstStyle/>
          <a:p>
            <a:fld id="{9681E3D1-0EE9-7E4A-80CF-448C84F25691}" type="slidenum">
              <a:rPr lang="uk-UA" smtClean="0"/>
              <a:t>‹№›</a:t>
            </a:fld>
            <a:endParaRPr lang="uk-UA"/>
          </a:p>
        </p:txBody>
      </p:sp>
      <p:pic>
        <p:nvPicPr>
          <p:cNvPr id="10" name="Picture 9">
            <a:extLst>
              <a:ext uri="{FF2B5EF4-FFF2-40B4-BE49-F238E27FC236}">
                <a16:creationId xmlns:a16="http://schemas.microsoft.com/office/drawing/2014/main" id="{1C7B4D60-4C75-F247-9662-BB2A206B4B78}"/>
              </a:ext>
            </a:extLst>
          </p:cNvPr>
          <p:cNvPicPr>
            <a:picLocks noChangeAspect="1"/>
          </p:cNvPicPr>
          <p:nvPr userDrawn="1"/>
        </p:nvPicPr>
        <p:blipFill>
          <a:blip r:embed="rId2"/>
          <a:stretch>
            <a:fillRect/>
          </a:stretch>
        </p:blipFill>
        <p:spPr>
          <a:xfrm rot="5400000">
            <a:off x="10803769" y="304823"/>
            <a:ext cx="664246" cy="908255"/>
          </a:xfrm>
          <a:prstGeom prst="rect">
            <a:avLst/>
          </a:prstGeom>
        </p:spPr>
      </p:pic>
      <p:sp>
        <p:nvSpPr>
          <p:cNvPr id="11" name="Rectangle 10">
            <a:extLst>
              <a:ext uri="{FF2B5EF4-FFF2-40B4-BE49-F238E27FC236}">
                <a16:creationId xmlns:a16="http://schemas.microsoft.com/office/drawing/2014/main" id="{646A2527-D087-F84D-A33A-0F47E2764769}"/>
              </a:ext>
            </a:extLst>
          </p:cNvPr>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4" name="Picture 13"/>
          <p:cNvPicPr>
            <a:picLocks noChangeAspect="1"/>
          </p:cNvPicPr>
          <p:nvPr userDrawn="1"/>
        </p:nvPicPr>
        <p:blipFill>
          <a:blip r:embed="rId3"/>
          <a:stretch>
            <a:fillRect/>
          </a:stretch>
        </p:blipFill>
        <p:spPr>
          <a:xfrm>
            <a:off x="363684" y="5879059"/>
            <a:ext cx="2958249" cy="390845"/>
          </a:xfrm>
          <a:prstGeom prst="rect">
            <a:avLst/>
          </a:prstGeom>
        </p:spPr>
      </p:pic>
      <p:pic>
        <p:nvPicPr>
          <p:cNvPr id="8" name="Рисунок 7"/>
          <p:cNvPicPr>
            <a:picLocks noChangeAspect="1"/>
          </p:cNvPicPr>
          <p:nvPr userDrawn="1"/>
        </p:nvPicPr>
        <p:blipFill rotWithShape="1">
          <a:blip r:embed="rId4">
            <a:extLst>
              <a:ext uri="{28A0092B-C50C-407E-A947-70E740481C1C}">
                <a14:useLocalDpi xmlns:a14="http://schemas.microsoft.com/office/drawing/2010/main" val="0"/>
              </a:ext>
            </a:extLst>
          </a:blip>
          <a:srcRect r="9734" b="65297"/>
          <a:stretch/>
        </p:blipFill>
        <p:spPr>
          <a:xfrm>
            <a:off x="7019398" y="5873951"/>
            <a:ext cx="4628187" cy="40106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53121" y="5906467"/>
            <a:ext cx="1435089" cy="354603"/>
          </a:xfrm>
          <a:prstGeom prst="rect">
            <a:avLst/>
          </a:prstGeom>
        </p:spPr>
      </p:pic>
    </p:spTree>
    <p:extLst>
      <p:ext uri="{BB962C8B-B14F-4D97-AF65-F5344CB8AC3E}">
        <p14:creationId xmlns:p14="http://schemas.microsoft.com/office/powerpoint/2010/main" val="197230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014E-D518-EB47-90D8-39639E71D9D1}"/>
              </a:ext>
            </a:extLst>
          </p:cNvPr>
          <p:cNvSpPr>
            <a:spLocks noGrp="1"/>
          </p:cNvSpPr>
          <p:nvPr>
            <p:ph type="title"/>
          </p:nvPr>
        </p:nvSpPr>
        <p:spPr>
          <a:xfrm>
            <a:off x="533400" y="234498"/>
            <a:ext cx="7903818" cy="875846"/>
          </a:xfrm>
          <a:prstGeom prst="rect">
            <a:avLst/>
          </a:prstGeom>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id="{EE813639-552A-CF47-BFB9-D4693EDFE3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Slide Number Placeholder 5">
            <a:extLst>
              <a:ext uri="{FF2B5EF4-FFF2-40B4-BE49-F238E27FC236}">
                <a16:creationId xmlns:a16="http://schemas.microsoft.com/office/drawing/2014/main" id="{C4991A08-D9AF-4A49-84C9-B122DD56E2B0}"/>
              </a:ext>
            </a:extLst>
          </p:cNvPr>
          <p:cNvSpPr>
            <a:spLocks noGrp="1"/>
          </p:cNvSpPr>
          <p:nvPr>
            <p:ph type="sldNum" sz="quarter" idx="12"/>
          </p:nvPr>
        </p:nvSpPr>
        <p:spPr/>
        <p:txBody>
          <a:bodyPr/>
          <a:lstStyle/>
          <a:p>
            <a:fld id="{9681E3D1-0EE9-7E4A-80CF-448C84F25691}" type="slidenum">
              <a:rPr lang="uk-UA" smtClean="0"/>
              <a:t>‹№›</a:t>
            </a:fld>
            <a:endParaRPr lang="uk-UA"/>
          </a:p>
        </p:txBody>
      </p:sp>
    </p:spTree>
    <p:extLst>
      <p:ext uri="{BB962C8B-B14F-4D97-AF65-F5344CB8AC3E}">
        <p14:creationId xmlns:p14="http://schemas.microsoft.com/office/powerpoint/2010/main" val="416881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D24C4C-4372-DF4A-8EF3-8F134CAC74BC}"/>
              </a:ext>
            </a:extLst>
          </p:cNvPr>
          <p:cNvPicPr>
            <a:picLocks noChangeAspect="1"/>
          </p:cNvPicPr>
          <p:nvPr userDrawn="1"/>
        </p:nvPicPr>
        <p:blipFill>
          <a:blip r:embed="rId2"/>
          <a:stretch>
            <a:fillRect/>
          </a:stretch>
        </p:blipFill>
        <p:spPr>
          <a:xfrm rot="16200000">
            <a:off x="5646663" y="5673390"/>
            <a:ext cx="898672" cy="1228796"/>
          </a:xfrm>
          <a:prstGeom prst="rect">
            <a:avLst/>
          </a:prstGeom>
        </p:spPr>
      </p:pic>
      <p:sp>
        <p:nvSpPr>
          <p:cNvPr id="2" name="Title 1">
            <a:extLst>
              <a:ext uri="{FF2B5EF4-FFF2-40B4-BE49-F238E27FC236}">
                <a16:creationId xmlns:a16="http://schemas.microsoft.com/office/drawing/2014/main" id="{889238CF-FA23-8144-985F-E6E48F540364}"/>
              </a:ext>
            </a:extLst>
          </p:cNvPr>
          <p:cNvSpPr>
            <a:spLocks noGrp="1"/>
          </p:cNvSpPr>
          <p:nvPr>
            <p:ph type="title"/>
          </p:nvPr>
        </p:nvSpPr>
        <p:spPr>
          <a:xfrm>
            <a:off x="533399" y="1709739"/>
            <a:ext cx="11291478" cy="1490662"/>
          </a:xfrm>
          <a:prstGeom prst="rect">
            <a:avLst/>
          </a:prstGeom>
        </p:spPr>
        <p:txBody>
          <a:bodyPr anchor="b">
            <a:normAutofit/>
          </a:bodyPr>
          <a:lstStyle>
            <a:lvl1pPr algn="ctr">
              <a:defRPr sz="3400"/>
            </a:lvl1p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id="{E8124308-1EAE-4E43-A8C1-CCCDFE95AA15}"/>
              </a:ext>
            </a:extLst>
          </p:cNvPr>
          <p:cNvSpPr>
            <a:spLocks noGrp="1"/>
          </p:cNvSpPr>
          <p:nvPr>
            <p:ph type="body" idx="1"/>
          </p:nvPr>
        </p:nvSpPr>
        <p:spPr>
          <a:xfrm>
            <a:off x="533399" y="3594539"/>
            <a:ext cx="11291478" cy="182880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2282ADA2-A41B-414D-A0C7-3A4CAFAA7F36}"/>
              </a:ext>
            </a:extLst>
          </p:cNvPr>
          <p:cNvSpPr>
            <a:spLocks noGrp="1"/>
          </p:cNvSpPr>
          <p:nvPr>
            <p:ph type="sldNum" sz="quarter" idx="12"/>
          </p:nvPr>
        </p:nvSpPr>
        <p:spPr>
          <a:xfrm>
            <a:off x="5834939" y="5950948"/>
            <a:ext cx="540113" cy="365125"/>
          </a:xfrm>
        </p:spPr>
        <p:txBody>
          <a:bodyPr/>
          <a:lstStyle/>
          <a:p>
            <a:fld id="{9681E3D1-0EE9-7E4A-80CF-448C84F25691}" type="slidenum">
              <a:rPr lang="uk-UA" smtClean="0"/>
              <a:t>‹№›</a:t>
            </a:fld>
            <a:endParaRPr lang="uk-UA"/>
          </a:p>
        </p:txBody>
      </p:sp>
      <p:sp>
        <p:nvSpPr>
          <p:cNvPr id="7" name="Rectangle 6">
            <a:extLst>
              <a:ext uri="{FF2B5EF4-FFF2-40B4-BE49-F238E27FC236}">
                <a16:creationId xmlns:a16="http://schemas.microsoft.com/office/drawing/2014/main" id="{AF4D028A-55F3-EE46-AA57-23D41497D8D8}"/>
              </a:ext>
            </a:extLst>
          </p:cNvPr>
          <p:cNvSpPr/>
          <p:nvPr userDrawn="1"/>
        </p:nvSpPr>
        <p:spPr>
          <a:xfrm>
            <a:off x="10909738" y="5595122"/>
            <a:ext cx="1282262" cy="1166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9" name="Picture 8">
            <a:extLst>
              <a:ext uri="{FF2B5EF4-FFF2-40B4-BE49-F238E27FC236}">
                <a16:creationId xmlns:a16="http://schemas.microsoft.com/office/drawing/2014/main" id="{F2ED1618-2B49-6443-8996-E695513C46B4}"/>
              </a:ext>
            </a:extLst>
          </p:cNvPr>
          <p:cNvPicPr>
            <a:picLocks noChangeAspect="1"/>
          </p:cNvPicPr>
          <p:nvPr userDrawn="1"/>
        </p:nvPicPr>
        <p:blipFill>
          <a:blip r:embed="rId3"/>
          <a:stretch>
            <a:fillRect/>
          </a:stretch>
        </p:blipFill>
        <p:spPr>
          <a:xfrm rot="5400000">
            <a:off x="5641796" y="225856"/>
            <a:ext cx="908407" cy="1242107"/>
          </a:xfrm>
          <a:prstGeom prst="rect">
            <a:avLst/>
          </a:prstGeom>
        </p:spPr>
      </p:pic>
      <p:sp>
        <p:nvSpPr>
          <p:cNvPr id="4" name="Rectangle 3">
            <a:extLst>
              <a:ext uri="{FF2B5EF4-FFF2-40B4-BE49-F238E27FC236}">
                <a16:creationId xmlns:a16="http://schemas.microsoft.com/office/drawing/2014/main" id="{38755664-4A37-A84C-95EC-C4B4E9008136}"/>
              </a:ext>
            </a:extLst>
          </p:cNvPr>
          <p:cNvSpPr/>
          <p:nvPr userDrawn="1"/>
        </p:nvSpPr>
        <p:spPr>
          <a:xfrm>
            <a:off x="8322365" y="206829"/>
            <a:ext cx="363015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56102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C0CAD-0172-3546-8F17-45679B72A390}"/>
              </a:ext>
            </a:extLst>
          </p:cNvPr>
          <p:cNvSpPr/>
          <p:nvPr userDrawn="1"/>
        </p:nvSpPr>
        <p:spPr>
          <a:xfrm>
            <a:off x="0" y="0"/>
            <a:ext cx="12192000" cy="685800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a:extLst>
              <a:ext uri="{FF2B5EF4-FFF2-40B4-BE49-F238E27FC236}">
                <a16:creationId xmlns:a16="http://schemas.microsoft.com/office/drawing/2014/main" id="{889238CF-FA23-8144-985F-E6E48F540364}"/>
              </a:ext>
            </a:extLst>
          </p:cNvPr>
          <p:cNvSpPr>
            <a:spLocks noGrp="1"/>
          </p:cNvSpPr>
          <p:nvPr>
            <p:ph type="title"/>
          </p:nvPr>
        </p:nvSpPr>
        <p:spPr>
          <a:xfrm>
            <a:off x="533399" y="1709739"/>
            <a:ext cx="11291478" cy="1490662"/>
          </a:xfrm>
          <a:prstGeom prst="rect">
            <a:avLst/>
          </a:prstGeom>
        </p:spPr>
        <p:txBody>
          <a:bodyPr anchor="b">
            <a:normAutofit/>
          </a:bodyPr>
          <a:lstStyle>
            <a:lvl1pPr algn="ctr">
              <a:defRPr sz="3400">
                <a:solidFill>
                  <a:schemeClr val="bg1"/>
                </a:solidFill>
              </a:defRPr>
            </a:lvl1p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id="{E8124308-1EAE-4E43-A8C1-CCCDFE95AA15}"/>
              </a:ext>
            </a:extLst>
          </p:cNvPr>
          <p:cNvSpPr>
            <a:spLocks noGrp="1"/>
          </p:cNvSpPr>
          <p:nvPr>
            <p:ph type="body" idx="1"/>
          </p:nvPr>
        </p:nvSpPr>
        <p:spPr>
          <a:xfrm>
            <a:off x="533399" y="3594539"/>
            <a:ext cx="11291478" cy="182880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a:extLst>
              <a:ext uri="{FF2B5EF4-FFF2-40B4-BE49-F238E27FC236}">
                <a16:creationId xmlns:a16="http://schemas.microsoft.com/office/drawing/2014/main" id="{EBC18555-AE2D-A646-AF2E-93C4FB6217D1}"/>
              </a:ext>
            </a:extLst>
          </p:cNvPr>
          <p:cNvPicPr>
            <a:picLocks noChangeAspect="1"/>
          </p:cNvPicPr>
          <p:nvPr userDrawn="1"/>
        </p:nvPicPr>
        <p:blipFill>
          <a:blip r:embed="rId2"/>
          <a:stretch>
            <a:fillRect/>
          </a:stretch>
        </p:blipFill>
        <p:spPr>
          <a:xfrm rot="16200000">
            <a:off x="5676862" y="5681178"/>
            <a:ext cx="856266" cy="1170812"/>
          </a:xfrm>
          <a:prstGeom prst="rect">
            <a:avLst/>
          </a:prstGeom>
        </p:spPr>
      </p:pic>
      <p:sp>
        <p:nvSpPr>
          <p:cNvPr id="6" name="Slide Number Placeholder 5">
            <a:extLst>
              <a:ext uri="{FF2B5EF4-FFF2-40B4-BE49-F238E27FC236}">
                <a16:creationId xmlns:a16="http://schemas.microsoft.com/office/drawing/2014/main" id="{2282ADA2-A41B-414D-A0C7-3A4CAFAA7F36}"/>
              </a:ext>
            </a:extLst>
          </p:cNvPr>
          <p:cNvSpPr>
            <a:spLocks noGrp="1"/>
          </p:cNvSpPr>
          <p:nvPr>
            <p:ph type="sldNum" sz="quarter" idx="12"/>
          </p:nvPr>
        </p:nvSpPr>
        <p:spPr>
          <a:xfrm>
            <a:off x="5834939" y="5950948"/>
            <a:ext cx="540113" cy="365125"/>
          </a:xfrm>
        </p:spPr>
        <p:txBody>
          <a:bodyPr/>
          <a:lstStyle>
            <a:lvl1pPr>
              <a:defRPr>
                <a:solidFill>
                  <a:srgbClr val="003999"/>
                </a:solidFill>
              </a:defRPr>
            </a:lvl1pPr>
          </a:lstStyle>
          <a:p>
            <a:fld id="{9681E3D1-0EE9-7E4A-80CF-448C84F25691}" type="slidenum">
              <a:rPr lang="uk-UA" smtClean="0"/>
              <a:pPr/>
              <a:t>‹№›</a:t>
            </a:fld>
            <a:endParaRPr lang="uk-UA" dirty="0"/>
          </a:p>
        </p:txBody>
      </p:sp>
      <p:pic>
        <p:nvPicPr>
          <p:cNvPr id="9" name="Picture 8">
            <a:extLst>
              <a:ext uri="{FF2B5EF4-FFF2-40B4-BE49-F238E27FC236}">
                <a16:creationId xmlns:a16="http://schemas.microsoft.com/office/drawing/2014/main" id="{F2ED1618-2B49-6443-8996-E695513C46B4}"/>
              </a:ext>
            </a:extLst>
          </p:cNvPr>
          <p:cNvPicPr>
            <a:picLocks noChangeAspect="1"/>
          </p:cNvPicPr>
          <p:nvPr userDrawn="1"/>
        </p:nvPicPr>
        <p:blipFill>
          <a:blip r:embed="rId3"/>
          <a:stretch>
            <a:fillRect/>
          </a:stretch>
        </p:blipFill>
        <p:spPr>
          <a:xfrm rot="5400000">
            <a:off x="5641796" y="225856"/>
            <a:ext cx="908407" cy="1242107"/>
          </a:xfrm>
          <a:prstGeom prst="rect">
            <a:avLst/>
          </a:prstGeom>
        </p:spPr>
      </p:pic>
    </p:spTree>
    <p:extLst>
      <p:ext uri="{BB962C8B-B14F-4D97-AF65-F5344CB8AC3E}">
        <p14:creationId xmlns:p14="http://schemas.microsoft.com/office/powerpoint/2010/main" val="115738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401E-C336-C64E-9C5D-32E947E40641}"/>
              </a:ext>
            </a:extLst>
          </p:cNvPr>
          <p:cNvSpPr>
            <a:spLocks noGrp="1"/>
          </p:cNvSpPr>
          <p:nvPr>
            <p:ph type="title"/>
          </p:nvPr>
        </p:nvSpPr>
        <p:spPr>
          <a:xfrm>
            <a:off x="533400" y="234498"/>
            <a:ext cx="7864062" cy="875846"/>
          </a:xfrm>
          <a:prstGeom prst="rect">
            <a:avLst/>
          </a:prstGeom>
        </p:spPr>
        <p:txBody>
          <a:bodyPr/>
          <a:lstStyle/>
          <a:p>
            <a:r>
              <a:rPr lang="en-US"/>
              <a:t>Click to edit Master title style</a:t>
            </a:r>
            <a:endParaRPr lang="uk-UA"/>
          </a:p>
        </p:txBody>
      </p:sp>
      <p:sp>
        <p:nvSpPr>
          <p:cNvPr id="5" name="Slide Number Placeholder 4">
            <a:extLst>
              <a:ext uri="{FF2B5EF4-FFF2-40B4-BE49-F238E27FC236}">
                <a16:creationId xmlns:a16="http://schemas.microsoft.com/office/drawing/2014/main" id="{3C309D69-F01A-F245-B7C5-79EDC52DECEF}"/>
              </a:ext>
            </a:extLst>
          </p:cNvPr>
          <p:cNvSpPr>
            <a:spLocks noGrp="1"/>
          </p:cNvSpPr>
          <p:nvPr>
            <p:ph type="sldNum" sz="quarter" idx="12"/>
          </p:nvPr>
        </p:nvSpPr>
        <p:spPr/>
        <p:txBody>
          <a:bodyPr/>
          <a:lstStyle/>
          <a:p>
            <a:fld id="{9681E3D1-0EE9-7E4A-80CF-448C84F25691}" type="slidenum">
              <a:rPr lang="uk-UA" smtClean="0"/>
              <a:t>‹№›</a:t>
            </a:fld>
            <a:endParaRPr lang="uk-UA"/>
          </a:p>
        </p:txBody>
      </p:sp>
    </p:spTree>
    <p:extLst>
      <p:ext uri="{BB962C8B-B14F-4D97-AF65-F5344CB8AC3E}">
        <p14:creationId xmlns:p14="http://schemas.microsoft.com/office/powerpoint/2010/main" val="173656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0F2BC-824C-D74D-9659-746A0A6AA181}"/>
              </a:ext>
            </a:extLst>
          </p:cNvPr>
          <p:cNvSpPr>
            <a:spLocks noGrp="1"/>
          </p:cNvSpPr>
          <p:nvPr>
            <p:ph type="dt" sz="half" idx="10"/>
          </p:nvPr>
        </p:nvSpPr>
        <p:spPr>
          <a:xfrm>
            <a:off x="533399" y="6356350"/>
            <a:ext cx="2743200" cy="365125"/>
          </a:xfrm>
          <a:prstGeom prst="rect">
            <a:avLst/>
          </a:prstGeom>
        </p:spPr>
        <p:txBody>
          <a:bodyPr/>
          <a:lstStyle/>
          <a:p>
            <a:fld id="{6528782B-FC89-E647-9C8F-E5484004F4F7}" type="datetimeFigureOut">
              <a:rPr lang="uk-UA" smtClean="0"/>
              <a:t>10.01.2025</a:t>
            </a:fld>
            <a:endParaRPr lang="uk-UA"/>
          </a:p>
        </p:txBody>
      </p:sp>
      <p:sp>
        <p:nvSpPr>
          <p:cNvPr id="3" name="Footer Placeholder 2">
            <a:extLst>
              <a:ext uri="{FF2B5EF4-FFF2-40B4-BE49-F238E27FC236}">
                <a16:creationId xmlns:a16="http://schemas.microsoft.com/office/drawing/2014/main" id="{D41BE593-4571-1446-921C-420C0F7385C5}"/>
              </a:ext>
            </a:extLst>
          </p:cNvPr>
          <p:cNvSpPr>
            <a:spLocks noGrp="1"/>
          </p:cNvSpPr>
          <p:nvPr>
            <p:ph type="ftr" sz="quarter" idx="11"/>
          </p:nvPr>
        </p:nvSpPr>
        <p:spPr>
          <a:xfrm>
            <a:off x="4038600" y="6356350"/>
            <a:ext cx="4114800" cy="365125"/>
          </a:xfrm>
          <a:prstGeom prst="rect">
            <a:avLst/>
          </a:prstGeom>
        </p:spPr>
        <p:txBody>
          <a:bodyPr/>
          <a:lstStyle/>
          <a:p>
            <a:endParaRPr lang="uk-UA"/>
          </a:p>
        </p:txBody>
      </p:sp>
      <p:sp>
        <p:nvSpPr>
          <p:cNvPr id="4" name="Slide Number Placeholder 3">
            <a:extLst>
              <a:ext uri="{FF2B5EF4-FFF2-40B4-BE49-F238E27FC236}">
                <a16:creationId xmlns:a16="http://schemas.microsoft.com/office/drawing/2014/main" id="{A44D960F-8BD8-6F48-8070-F3ED8BC149A8}"/>
              </a:ext>
            </a:extLst>
          </p:cNvPr>
          <p:cNvSpPr>
            <a:spLocks noGrp="1"/>
          </p:cNvSpPr>
          <p:nvPr>
            <p:ph type="sldNum" sz="quarter" idx="12"/>
          </p:nvPr>
        </p:nvSpPr>
        <p:spPr/>
        <p:txBody>
          <a:bodyPr/>
          <a:lstStyle/>
          <a:p>
            <a:fld id="{9681E3D1-0EE9-7E4A-80CF-448C84F25691}" type="slidenum">
              <a:rPr lang="uk-UA" smtClean="0"/>
              <a:t>‹№›</a:t>
            </a:fld>
            <a:endParaRPr lang="uk-UA"/>
          </a:p>
        </p:txBody>
      </p:sp>
    </p:spTree>
    <p:extLst>
      <p:ext uri="{BB962C8B-B14F-4D97-AF65-F5344CB8AC3E}">
        <p14:creationId xmlns:p14="http://schemas.microsoft.com/office/powerpoint/2010/main" val="27059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9C8B14-9023-A64F-87F4-E44F4D593634}"/>
              </a:ext>
            </a:extLst>
          </p:cNvPr>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a:extLst>
              <a:ext uri="{FF2B5EF4-FFF2-40B4-BE49-F238E27FC236}">
                <a16:creationId xmlns:a16="http://schemas.microsoft.com/office/drawing/2014/main" id="{6E629E53-3561-CD4F-87A3-E102E5C141CD}"/>
              </a:ext>
            </a:extLst>
          </p:cNvPr>
          <p:cNvSpPr>
            <a:spLocks noGrp="1"/>
          </p:cNvSpPr>
          <p:nvPr>
            <p:ph type="ctrTitle"/>
          </p:nvPr>
        </p:nvSpPr>
        <p:spPr>
          <a:xfrm>
            <a:off x="2716077" y="1291417"/>
            <a:ext cx="8873943" cy="669926"/>
          </a:xfrm>
          <a:prstGeom prst="rect">
            <a:avLst/>
          </a:prstGeo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4" name="Date Placeholder 3">
            <a:extLst>
              <a:ext uri="{FF2B5EF4-FFF2-40B4-BE49-F238E27FC236}">
                <a16:creationId xmlns:a16="http://schemas.microsoft.com/office/drawing/2014/main" id="{0DDB6842-F488-6844-816B-2AE6942C2C2F}"/>
              </a:ext>
            </a:extLst>
          </p:cNvPr>
          <p:cNvSpPr>
            <a:spLocks noGrp="1"/>
          </p:cNvSpPr>
          <p:nvPr>
            <p:ph type="dt" sz="half" idx="10"/>
          </p:nvPr>
        </p:nvSpPr>
        <p:spPr>
          <a:xfrm>
            <a:off x="8811620" y="3699164"/>
            <a:ext cx="2743200" cy="1108681"/>
          </a:xfrm>
          <a:prstGeom prst="rect">
            <a:avLst/>
          </a:prstGeom>
        </p:spPr>
        <p:txBody>
          <a:bodyPr/>
          <a:lstStyle>
            <a:lvl1pPr algn="r">
              <a:defRPr sz="1800">
                <a:solidFill>
                  <a:schemeClr val="bg1"/>
                </a:solidFill>
                <a:latin typeface="Raleway" panose="020B0503030101060003" pitchFamily="34" charset="77"/>
              </a:defRPr>
            </a:lvl1pPr>
          </a:lstStyle>
          <a:p>
            <a:r>
              <a:rPr lang="en-GB" dirty="0"/>
              <a:t>Name</a:t>
            </a:r>
          </a:p>
          <a:p>
            <a:r>
              <a:rPr lang="en-GB" dirty="0" err="1"/>
              <a:t>name@mail.com</a:t>
            </a:r>
            <a:endParaRPr lang="uk-UA" dirty="0"/>
          </a:p>
        </p:txBody>
      </p:sp>
      <p:sp>
        <p:nvSpPr>
          <p:cNvPr id="6" name="Slide Number Placeholder 5">
            <a:extLst>
              <a:ext uri="{FF2B5EF4-FFF2-40B4-BE49-F238E27FC236}">
                <a16:creationId xmlns:a16="http://schemas.microsoft.com/office/drawing/2014/main" id="{902C77ED-947C-2642-A217-4DEC7E0E43B0}"/>
              </a:ext>
            </a:extLst>
          </p:cNvPr>
          <p:cNvSpPr>
            <a:spLocks noGrp="1"/>
          </p:cNvSpPr>
          <p:nvPr>
            <p:ph type="sldNum" sz="quarter" idx="12"/>
          </p:nvPr>
        </p:nvSpPr>
        <p:spPr/>
        <p:txBody>
          <a:bodyPr/>
          <a:lstStyle/>
          <a:p>
            <a:fld id="{9681E3D1-0EE9-7E4A-80CF-448C84F25691}" type="slidenum">
              <a:rPr lang="uk-UA" smtClean="0"/>
              <a:t>‹№›</a:t>
            </a:fld>
            <a:endParaRPr lang="uk-UA"/>
          </a:p>
        </p:txBody>
      </p:sp>
      <p:pic>
        <p:nvPicPr>
          <p:cNvPr id="10" name="Picture 9">
            <a:extLst>
              <a:ext uri="{FF2B5EF4-FFF2-40B4-BE49-F238E27FC236}">
                <a16:creationId xmlns:a16="http://schemas.microsoft.com/office/drawing/2014/main" id="{1C7B4D60-4C75-F247-9662-BB2A206B4B78}"/>
              </a:ext>
            </a:extLst>
          </p:cNvPr>
          <p:cNvPicPr>
            <a:picLocks noChangeAspect="1"/>
          </p:cNvPicPr>
          <p:nvPr userDrawn="1"/>
        </p:nvPicPr>
        <p:blipFill>
          <a:blip r:embed="rId2"/>
          <a:stretch>
            <a:fillRect/>
          </a:stretch>
        </p:blipFill>
        <p:spPr>
          <a:xfrm rot="5400000">
            <a:off x="10803769" y="304823"/>
            <a:ext cx="664246" cy="908255"/>
          </a:xfrm>
          <a:prstGeom prst="rect">
            <a:avLst/>
          </a:prstGeom>
        </p:spPr>
      </p:pic>
      <p:sp>
        <p:nvSpPr>
          <p:cNvPr id="11" name="Rectangle 10">
            <a:extLst>
              <a:ext uri="{FF2B5EF4-FFF2-40B4-BE49-F238E27FC236}">
                <a16:creationId xmlns:a16="http://schemas.microsoft.com/office/drawing/2014/main" id="{646A2527-D087-F84D-A33A-0F47E2764769}"/>
              </a:ext>
            </a:extLst>
          </p:cNvPr>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2" name="Picture 11">
            <a:extLst>
              <a:ext uri="{FF2B5EF4-FFF2-40B4-BE49-F238E27FC236}">
                <a16:creationId xmlns:a16="http://schemas.microsoft.com/office/drawing/2014/main" id="{4B3DA104-E65C-224E-AC9D-334DBE2B07A4}"/>
              </a:ext>
            </a:extLst>
          </p:cNvPr>
          <p:cNvPicPr>
            <a:picLocks noChangeAspect="1"/>
          </p:cNvPicPr>
          <p:nvPr userDrawn="1"/>
        </p:nvPicPr>
        <p:blipFill>
          <a:blip r:embed="rId3"/>
          <a:stretch>
            <a:fillRect/>
          </a:stretch>
        </p:blipFill>
        <p:spPr>
          <a:xfrm rot="16200000">
            <a:off x="10770290" y="5619043"/>
            <a:ext cx="731204" cy="999810"/>
          </a:xfrm>
          <a:prstGeom prst="rect">
            <a:avLst/>
          </a:prstGeom>
        </p:spPr>
      </p:pic>
      <p:pic>
        <p:nvPicPr>
          <p:cNvPr id="5" name="Picture 4">
            <a:extLst>
              <a:ext uri="{FF2B5EF4-FFF2-40B4-BE49-F238E27FC236}">
                <a16:creationId xmlns:a16="http://schemas.microsoft.com/office/drawing/2014/main" id="{30C8E811-4FEA-0B4D-B01E-C355B40D8A5A}"/>
              </a:ext>
            </a:extLst>
          </p:cNvPr>
          <p:cNvPicPr>
            <a:picLocks noChangeAspect="1"/>
          </p:cNvPicPr>
          <p:nvPr userDrawn="1"/>
        </p:nvPicPr>
        <p:blipFill>
          <a:blip r:embed="rId4"/>
          <a:stretch>
            <a:fillRect/>
          </a:stretch>
        </p:blipFill>
        <p:spPr>
          <a:xfrm>
            <a:off x="10833223" y="3073319"/>
            <a:ext cx="605338" cy="386082"/>
          </a:xfrm>
          <a:prstGeom prst="rect">
            <a:avLst/>
          </a:prstGeom>
        </p:spPr>
      </p:pic>
      <p:pic>
        <p:nvPicPr>
          <p:cNvPr id="13" name="Picture 12"/>
          <p:cNvPicPr>
            <a:picLocks noChangeAspect="1"/>
          </p:cNvPicPr>
          <p:nvPr userDrawn="1"/>
        </p:nvPicPr>
        <p:blipFill>
          <a:blip r:embed="rId5"/>
          <a:stretch>
            <a:fillRect/>
          </a:stretch>
        </p:blipFill>
        <p:spPr>
          <a:xfrm>
            <a:off x="363684" y="5914425"/>
            <a:ext cx="2690569" cy="355479"/>
          </a:xfrm>
          <a:prstGeom prst="rect">
            <a:avLst/>
          </a:prstGeom>
        </p:spPr>
      </p:pic>
      <p:pic>
        <p:nvPicPr>
          <p:cNvPr id="15" name="Рисунок 14"/>
          <p:cNvPicPr>
            <a:picLocks noChangeAspect="1"/>
          </p:cNvPicPr>
          <p:nvPr userDrawn="1"/>
        </p:nvPicPr>
        <p:blipFill rotWithShape="1">
          <a:blip r:embed="rId6">
            <a:extLst>
              <a:ext uri="{28A0092B-C50C-407E-A947-70E740481C1C}">
                <a14:useLocalDpi xmlns:a14="http://schemas.microsoft.com/office/drawing/2010/main" val="0"/>
              </a:ext>
            </a:extLst>
          </a:blip>
          <a:srcRect r="9734" b="65297"/>
          <a:stretch/>
        </p:blipFill>
        <p:spPr>
          <a:xfrm>
            <a:off x="6023268" y="5910241"/>
            <a:ext cx="4209406" cy="364771"/>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03987" y="5942955"/>
            <a:ext cx="1269546" cy="313698"/>
          </a:xfrm>
          <a:prstGeom prst="rect">
            <a:avLst/>
          </a:prstGeom>
        </p:spPr>
      </p:pic>
    </p:spTree>
    <p:extLst>
      <p:ext uri="{BB962C8B-B14F-4D97-AF65-F5344CB8AC3E}">
        <p14:creationId xmlns:p14="http://schemas.microsoft.com/office/powerpoint/2010/main" val="261591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51EF9F-5F0D-2141-AECB-C5E227C9194A}"/>
              </a:ext>
            </a:extLst>
          </p:cNvPr>
          <p:cNvPicPr>
            <a:picLocks noChangeAspect="1"/>
          </p:cNvPicPr>
          <p:nvPr userDrawn="1"/>
        </p:nvPicPr>
        <p:blipFill>
          <a:blip r:embed="rId9"/>
          <a:stretch>
            <a:fillRect/>
          </a:stretch>
        </p:blipFill>
        <p:spPr>
          <a:xfrm rot="16200000">
            <a:off x="11109097" y="6055304"/>
            <a:ext cx="648167" cy="886268"/>
          </a:xfrm>
          <a:prstGeom prst="rect">
            <a:avLst/>
          </a:prstGeom>
        </p:spPr>
      </p:pic>
      <p:sp>
        <p:nvSpPr>
          <p:cNvPr id="3" name="Text Placeholder 2">
            <a:extLst>
              <a:ext uri="{FF2B5EF4-FFF2-40B4-BE49-F238E27FC236}">
                <a16:creationId xmlns:a16="http://schemas.microsoft.com/office/drawing/2014/main" id="{CE6DCB39-121C-6447-804F-D4C3186346CF}"/>
              </a:ext>
            </a:extLst>
          </p:cNvPr>
          <p:cNvSpPr>
            <a:spLocks noGrp="1"/>
          </p:cNvSpPr>
          <p:nvPr>
            <p:ph type="body" idx="1"/>
          </p:nvPr>
        </p:nvSpPr>
        <p:spPr>
          <a:xfrm>
            <a:off x="533399" y="1436914"/>
            <a:ext cx="11342915" cy="4740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6" name="Slide Number Placeholder 5">
            <a:extLst>
              <a:ext uri="{FF2B5EF4-FFF2-40B4-BE49-F238E27FC236}">
                <a16:creationId xmlns:a16="http://schemas.microsoft.com/office/drawing/2014/main" id="{42BBC45F-B0B0-7240-B009-0F4238FE76A0}"/>
              </a:ext>
            </a:extLst>
          </p:cNvPr>
          <p:cNvSpPr>
            <a:spLocks noGrp="1"/>
          </p:cNvSpPr>
          <p:nvPr>
            <p:ph type="sldNum" sz="quarter" idx="4"/>
          </p:nvPr>
        </p:nvSpPr>
        <p:spPr>
          <a:xfrm>
            <a:off x="11183134" y="6208081"/>
            <a:ext cx="540113" cy="365125"/>
          </a:xfrm>
          <a:prstGeom prst="rect">
            <a:avLst/>
          </a:prstGeom>
        </p:spPr>
        <p:txBody>
          <a:bodyPr vert="horz" lIns="91440" tIns="45720" rIns="91440" bIns="45720" rtlCol="0" anchor="ctr"/>
          <a:lstStyle>
            <a:lvl1pPr algn="ctr">
              <a:defRPr sz="1200">
                <a:solidFill>
                  <a:schemeClr val="bg1"/>
                </a:solidFill>
                <a:latin typeface="Raleway" panose="020B0503030101060003" pitchFamily="34" charset="77"/>
              </a:defRPr>
            </a:lvl1pPr>
          </a:lstStyle>
          <a:p>
            <a:fld id="{9681E3D1-0EE9-7E4A-80CF-448C84F25691}" type="slidenum">
              <a:rPr lang="uk-UA" smtClean="0"/>
              <a:pPr/>
              <a:t>‹№›</a:t>
            </a:fld>
            <a:endParaRPr lang="uk-UA" dirty="0"/>
          </a:p>
        </p:txBody>
      </p:sp>
      <p:pic>
        <p:nvPicPr>
          <p:cNvPr id="11" name="Picture 10"/>
          <p:cNvPicPr>
            <a:picLocks noChangeAspect="1"/>
          </p:cNvPicPr>
          <p:nvPr userDrawn="1"/>
        </p:nvPicPr>
        <p:blipFill>
          <a:blip r:embed="rId10"/>
          <a:stretch>
            <a:fillRect/>
          </a:stretch>
        </p:blipFill>
        <p:spPr>
          <a:xfrm>
            <a:off x="10489955" y="279062"/>
            <a:ext cx="1386359" cy="420949"/>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77160" y="354423"/>
            <a:ext cx="1543468" cy="329359"/>
          </a:xfrm>
          <a:prstGeom prst="rect">
            <a:avLst/>
          </a:prstGeom>
        </p:spPr>
      </p:pic>
      <p:sp>
        <p:nvSpPr>
          <p:cNvPr id="7" name="Title Placeholder 6">
            <a:extLst>
              <a:ext uri="{FF2B5EF4-FFF2-40B4-BE49-F238E27FC236}">
                <a16:creationId xmlns:a16="http://schemas.microsoft.com/office/drawing/2014/main" id="{E1EA8BB5-9AAD-8147-B375-1D05FC4AC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028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4" r:id="rId5"/>
    <p:sldLayoutId id="2147483655" r:id="rId6"/>
    <p:sldLayoutId id="2147483661" r:id="rId7"/>
  </p:sldLayoutIdLst>
  <p:txStyles>
    <p:title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C6E0-F569-784A-8E2F-2F434918442D}"/>
              </a:ext>
            </a:extLst>
          </p:cNvPr>
          <p:cNvSpPr>
            <a:spLocks noGrp="1"/>
          </p:cNvSpPr>
          <p:nvPr>
            <p:ph type="ctrTitle"/>
          </p:nvPr>
        </p:nvSpPr>
        <p:spPr>
          <a:xfrm>
            <a:off x="1467141" y="108552"/>
            <a:ext cx="8873943" cy="842793"/>
          </a:xfrm>
        </p:spPr>
        <p:txBody>
          <a:bodyPr anchor="t">
            <a:noAutofit/>
          </a:bodyPr>
          <a:lstStyle/>
          <a:p>
            <a:pPr algn="ctr"/>
            <a:r>
              <a:rPr lang="lv-LV" sz="2400" b="0" cap="all" dirty="0">
                <a:latin typeface="+mn-lt"/>
                <a:ea typeface="宋体" charset="-122"/>
                <a:cs typeface="Calibri" pitchFamily="34" charset="0"/>
              </a:rPr>
              <a:t>EU PROJECT IMPLEMENTATION</a:t>
            </a:r>
            <a:br>
              <a:rPr lang="lv-LV" sz="2400" b="0" cap="all" dirty="0">
                <a:latin typeface="+mn-lt"/>
                <a:ea typeface="宋体" charset="-122"/>
                <a:cs typeface="Calibri" pitchFamily="34" charset="0"/>
              </a:rPr>
            </a:br>
            <a:r>
              <a:rPr lang="en-US" sz="2400" b="0" i="1" dirty="0">
                <a:latin typeface="+mn-lt"/>
              </a:rPr>
              <a:t>External Audit in Line with International Standards</a:t>
            </a:r>
            <a:endParaRPr lang="uk-UA" sz="2400" b="0" i="1" dirty="0">
              <a:latin typeface="+mn-lt"/>
            </a:endParaRPr>
          </a:p>
        </p:txBody>
      </p:sp>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998525"/>
            <a:ext cx="10538691" cy="117048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3200" dirty="0">
                <a:latin typeface="+mn-lt"/>
              </a:rPr>
              <a:t>Тема 1: Основні засади аудиту діяльності (ефективності) </a:t>
            </a:r>
            <a:br>
              <a:rPr lang="uk-UA" sz="3200" dirty="0">
                <a:latin typeface="+mn-lt"/>
              </a:rPr>
            </a:br>
            <a:r>
              <a:rPr lang="uk-UA" sz="3200" dirty="0">
                <a:latin typeface="+mn-lt"/>
              </a:rPr>
              <a:t>відповідно до Міжнародних стандартів</a:t>
            </a:r>
          </a:p>
        </p:txBody>
      </p:sp>
      <p:sp>
        <p:nvSpPr>
          <p:cNvPr id="8" name="Date Placeholder 3"/>
          <p:cNvSpPr>
            <a:spLocks noGrp="1"/>
          </p:cNvSpPr>
          <p:nvPr>
            <p:ph type="dt" sz="half" idx="10"/>
          </p:nvPr>
        </p:nvSpPr>
        <p:spPr>
          <a:xfrm>
            <a:off x="10776857" y="4114800"/>
            <a:ext cx="908591" cy="467155"/>
          </a:xfrm>
          <a:prstGeom prst="rect">
            <a:avLst/>
          </a:prstGeom>
        </p:spPr>
        <p:txBody>
          <a:bodyPr/>
          <a:lstStyle>
            <a:lvl1pPr algn="r">
              <a:defRPr sz="1600">
                <a:solidFill>
                  <a:schemeClr val="bg1"/>
                </a:solidFill>
                <a:latin typeface="Raleway" panose="020B0503030101060003" pitchFamily="34" charset="77"/>
              </a:defRPr>
            </a:lvl1pPr>
          </a:lstStyle>
          <a:p>
            <a:r>
              <a:rPr lang="uk-UA" sz="2000" dirty="0">
                <a:latin typeface="+mj-lt"/>
              </a:rPr>
              <a:t>2024</a:t>
            </a:r>
          </a:p>
        </p:txBody>
      </p:sp>
    </p:spTree>
    <p:extLst>
      <p:ext uri="{BB962C8B-B14F-4D97-AF65-F5344CB8AC3E}">
        <p14:creationId xmlns:p14="http://schemas.microsoft.com/office/powerpoint/2010/main" val="243896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17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170688" y="146310"/>
            <a:ext cx="8327136" cy="637464"/>
          </a:xfrm>
        </p:spPr>
        <p:txBody>
          <a:bodyPr>
            <a:noAutofit/>
          </a:bodyPr>
          <a:lstStyle/>
          <a:p>
            <a:pPr lvl="0"/>
            <a:r>
              <a:rPr lang="uk-UA" dirty="0">
                <a:solidFill>
                  <a:srgbClr val="003999"/>
                </a:solidFill>
              </a:rPr>
              <a:t>Особливості аудиту діяльності (ефективності)</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20534E12-1A3E-624D-BCEA-4448A28B7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2" name="Diagram 1">
            <a:extLst>
              <a:ext uri="{FF2B5EF4-FFF2-40B4-BE49-F238E27FC236}">
                <a16:creationId xmlns:a16="http://schemas.microsoft.com/office/drawing/2014/main" id="{36FACB8A-35C8-D644-8729-ACDAA280FD08}"/>
              </a:ext>
            </a:extLst>
          </p:cNvPr>
          <p:cNvGraphicFramePr/>
          <p:nvPr>
            <p:extLst>
              <p:ext uri="{D42A27DB-BD31-4B8C-83A1-F6EECF244321}">
                <p14:modId xmlns:p14="http://schemas.microsoft.com/office/powerpoint/2010/main" val="3848357889"/>
              </p:ext>
            </p:extLst>
          </p:nvPr>
        </p:nvGraphicFramePr>
        <p:xfrm>
          <a:off x="587830" y="1129695"/>
          <a:ext cx="11206751" cy="4253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ABF6F3A9-EFAE-0E4D-8258-F802ACFD4864}"/>
              </a:ext>
            </a:extLst>
          </p:cNvPr>
          <p:cNvSpPr/>
          <p:nvPr/>
        </p:nvSpPr>
        <p:spPr>
          <a:xfrm>
            <a:off x="587829" y="5527870"/>
            <a:ext cx="11206751" cy="523220"/>
          </a:xfrm>
          <a:prstGeom prst="rect">
            <a:avLst/>
          </a:prstGeom>
        </p:spPr>
        <p:txBody>
          <a:bodyPr wrap="square">
            <a:spAutoFit/>
          </a:bodyPr>
          <a:lstStyle/>
          <a:p>
            <a:pPr>
              <a:spcAft>
                <a:spcPts val="1000"/>
              </a:spcAft>
            </a:pPr>
            <a:r>
              <a:rPr lang="uk-UA" sz="1400" i="1" dirty="0">
                <a:solidFill>
                  <a:schemeClr val="bg1">
                    <a:lumMod val="50000"/>
                  </a:schemeClr>
                </a:solidFill>
              </a:rPr>
              <a:t>детальніше про особливості аудиту діяльності у Методичному посібнику з питань аудиту діяльності (ефективності)</a:t>
            </a:r>
            <a:r>
              <a:rPr lang="en-US" sz="1400" i="1" dirty="0">
                <a:solidFill>
                  <a:schemeClr val="bg1">
                    <a:lumMod val="50000"/>
                  </a:schemeClr>
                </a:solidFill>
              </a:rPr>
              <a:t> </a:t>
            </a:r>
            <a:r>
              <a:rPr lang="uk-UA" sz="1400" i="1" dirty="0">
                <a:solidFill>
                  <a:schemeClr val="bg1">
                    <a:lumMod val="50000"/>
                  </a:schemeClr>
                </a:solidFill>
              </a:rPr>
              <a:t>у розділі «Відмінність аудиту діяльності (ефективності) від інших видів аудиту»</a:t>
            </a:r>
          </a:p>
        </p:txBody>
      </p:sp>
    </p:spTree>
    <p:extLst>
      <p:ext uri="{BB962C8B-B14F-4D97-AF65-F5344CB8AC3E}">
        <p14:creationId xmlns:p14="http://schemas.microsoft.com/office/powerpoint/2010/main" val="410149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18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Модель «3Е»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208314"/>
            <a:ext cx="11168742" cy="1023257"/>
          </a:xfrm>
        </p:spPr>
        <p:txBody>
          <a:bodyPr>
            <a:normAutofit/>
          </a:bodyPr>
          <a:lstStyle/>
          <a:p>
            <a:pPr marL="9525" indent="0" algn="ctr">
              <a:buNone/>
            </a:pPr>
            <a:r>
              <a:rPr lang="uk-UA" sz="2800" b="1" dirty="0">
                <a:latin typeface="+mn-lt"/>
              </a:rPr>
              <a:t>При проведенні аудиту діяльності (ефективності) важливу роль відіграють три принципи, які називають моделлю трьох «Е»:</a:t>
            </a:r>
          </a:p>
        </p:txBody>
      </p:sp>
      <p:graphicFrame>
        <p:nvGraphicFramePr>
          <p:cNvPr id="2" name="Diagram 1">
            <a:extLst>
              <a:ext uri="{FF2B5EF4-FFF2-40B4-BE49-F238E27FC236}">
                <a16:creationId xmlns:a16="http://schemas.microsoft.com/office/drawing/2014/main" id="{E503892D-BCC9-B445-ACF6-684F2A897CF2}"/>
              </a:ext>
            </a:extLst>
          </p:cNvPr>
          <p:cNvGraphicFramePr/>
          <p:nvPr>
            <p:extLst>
              <p:ext uri="{D42A27DB-BD31-4B8C-83A1-F6EECF244321}">
                <p14:modId xmlns:p14="http://schemas.microsoft.com/office/powerpoint/2010/main" val="2664278582"/>
              </p:ext>
            </p:extLst>
          </p:nvPr>
        </p:nvGraphicFramePr>
        <p:xfrm>
          <a:off x="533398" y="2438399"/>
          <a:ext cx="10918371" cy="3640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96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19</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(2)</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099459"/>
            <a:ext cx="11168742" cy="4876799"/>
          </a:xfrm>
        </p:spPr>
        <p:txBody>
          <a:bodyPr>
            <a:normAutofit lnSpcReduction="10000"/>
          </a:bodyPr>
          <a:lstStyle/>
          <a:p>
            <a:pPr>
              <a:spcAft>
                <a:spcPts val="1800"/>
              </a:spcAft>
            </a:pPr>
            <a:r>
              <a:rPr lang="uk-UA" sz="2600" dirty="0">
                <a:latin typeface="+mn-lt"/>
              </a:rPr>
              <a:t>Аудит </a:t>
            </a:r>
            <a:r>
              <a:rPr lang="uk-UA" sz="2800" dirty="0">
                <a:latin typeface="+mn-lt"/>
              </a:rPr>
              <a:t>діяльності (ефективності) </a:t>
            </a:r>
            <a:r>
              <a:rPr lang="uk-UA" sz="2600" dirty="0">
                <a:latin typeface="+mn-lt"/>
              </a:rPr>
              <a:t>, як правило, не передбачає одночасної та всебічної перевірки економічності, ефективності та результативності. </a:t>
            </a:r>
            <a:r>
              <a:rPr lang="uk-UA" sz="2600" b="1" dirty="0">
                <a:latin typeface="+mn-lt"/>
              </a:rPr>
              <a:t>Під час проведення аудиту діяльності може розглядатися один або кілька із цих аспектів. </a:t>
            </a:r>
            <a:r>
              <a:rPr lang="uk-UA" sz="2600" dirty="0">
                <a:latin typeface="+mn-lt"/>
              </a:rPr>
              <a:t>На практиці усі три «Е» досліджуються лише у великих аудитах. В інших випадках аудитори мають визначити, яка одна або дві із трьох «Е» є важливішою.</a:t>
            </a:r>
          </a:p>
          <a:p>
            <a:pPr>
              <a:spcAft>
                <a:spcPts val="1800"/>
              </a:spcAft>
            </a:pPr>
            <a:r>
              <a:rPr lang="uk-UA" sz="2600" dirty="0">
                <a:latin typeface="+mn-lt"/>
              </a:rPr>
              <a:t>Проте досліджувати економічність, ефективність та результативність </a:t>
            </a:r>
            <a:r>
              <a:rPr lang="uk-UA" sz="2600" b="1" dirty="0">
                <a:latin typeface="+mn-lt"/>
              </a:rPr>
              <a:t>у повній ізоляції одне від одного також недоцільно</a:t>
            </a:r>
            <a:r>
              <a:rPr lang="uk-UA" sz="2600" dirty="0">
                <a:latin typeface="+mn-lt"/>
              </a:rPr>
              <a:t>. </a:t>
            </a:r>
          </a:p>
          <a:p>
            <a:pPr>
              <a:spcAft>
                <a:spcPts val="1800"/>
              </a:spcAft>
            </a:pPr>
            <a:r>
              <a:rPr lang="uk-UA" sz="2600" i="1" dirty="0">
                <a:latin typeface="+mn-lt"/>
              </a:rPr>
              <a:t>Наприклад, перевірка лише економічності без врахування результативності може призвести до впровадження недорогих, проте нерезультативних заходів. </a:t>
            </a:r>
            <a:endParaRPr lang="en-US" sz="2600" i="1" dirty="0">
              <a:latin typeface="+mn-lt"/>
            </a:endParaRPr>
          </a:p>
        </p:txBody>
      </p:sp>
      <p:pic>
        <p:nvPicPr>
          <p:cNvPr id="6" name="Рисунок 6">
            <a:extLst>
              <a:ext uri="{FF2B5EF4-FFF2-40B4-BE49-F238E27FC236}">
                <a16:creationId xmlns:a16="http://schemas.microsoft.com/office/drawing/2014/main" id="{1CF605FD-0C53-3E4E-BCF6-D0256E419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139007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34056" y="6244924"/>
            <a:ext cx="367408" cy="307777"/>
          </a:xfrm>
          <a:prstGeom prst="rect">
            <a:avLst/>
          </a:prstGeom>
          <a:noFill/>
        </p:spPr>
        <p:txBody>
          <a:bodyPr wrap="none" rtlCol="0">
            <a:spAutoFit/>
          </a:bodyPr>
          <a:lstStyle/>
          <a:p>
            <a:r>
              <a:rPr lang="uk-UA" sz="1400" dirty="0">
                <a:solidFill>
                  <a:schemeClr val="bg1"/>
                </a:solidFill>
                <a:latin typeface="+mj-lt"/>
              </a:rPr>
              <a:t>20</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(3)</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328057"/>
            <a:ext cx="11168742" cy="947057"/>
          </a:xfrm>
        </p:spPr>
        <p:txBody>
          <a:bodyPr>
            <a:normAutofit/>
          </a:bodyPr>
          <a:lstStyle/>
          <a:p>
            <a:pPr marL="9525" lvl="0" indent="0" algn="ctr">
              <a:buNone/>
            </a:pPr>
            <a:r>
              <a:rPr lang="uk-UA" sz="2800" b="1" dirty="0">
                <a:latin typeface="+mn-lt"/>
              </a:rPr>
              <a:t>Зв'язок між економічністю, ефективністю та результативністю:</a:t>
            </a:r>
            <a:r>
              <a:rPr lang="en-US" sz="3200" b="1" dirty="0">
                <a:latin typeface="+mn-lt"/>
              </a:rPr>
              <a:t> </a:t>
            </a:r>
          </a:p>
        </p:txBody>
      </p:sp>
      <p:pic>
        <p:nvPicPr>
          <p:cNvPr id="6" name="Рисунок 2">
            <a:extLst>
              <a:ext uri="{FF2B5EF4-FFF2-40B4-BE49-F238E27FC236}">
                <a16:creationId xmlns:a16="http://schemas.microsoft.com/office/drawing/2014/main" id="{09D2D44B-5158-0E4B-85CD-F906903EBC5C}"/>
              </a:ext>
            </a:extLst>
          </p:cNvPr>
          <p:cNvPicPr/>
          <p:nvPr/>
        </p:nvPicPr>
        <p:blipFill>
          <a:blip r:embed="rId2">
            <a:extLst>
              <a:ext uri="{28A0092B-C50C-407E-A947-70E740481C1C}">
                <a14:useLocalDpi xmlns:a14="http://schemas.microsoft.com/office/drawing/2010/main" val="0"/>
              </a:ext>
            </a:extLst>
          </a:blip>
          <a:stretch>
            <a:fillRect/>
          </a:stretch>
        </p:blipFill>
        <p:spPr>
          <a:xfrm>
            <a:off x="1480458" y="2424246"/>
            <a:ext cx="9579428" cy="2811783"/>
          </a:xfrm>
          <a:prstGeom prst="rect">
            <a:avLst/>
          </a:prstGeom>
        </p:spPr>
      </p:pic>
      <p:pic>
        <p:nvPicPr>
          <p:cNvPr id="7" name="Рисунок 6">
            <a:extLst>
              <a:ext uri="{FF2B5EF4-FFF2-40B4-BE49-F238E27FC236}">
                <a16:creationId xmlns:a16="http://schemas.microsoft.com/office/drawing/2014/main" id="{170B8877-0959-9842-A5AE-2F022C4E1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30390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21</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(4)</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29" y="1143003"/>
            <a:ext cx="11429999" cy="5167238"/>
          </a:xfrm>
        </p:spPr>
        <p:txBody>
          <a:bodyPr>
            <a:normAutofit/>
          </a:bodyPr>
          <a:lstStyle/>
          <a:p>
            <a:pPr lvl="0">
              <a:spcAft>
                <a:spcPts val="1200"/>
              </a:spcAft>
            </a:pPr>
            <a:r>
              <a:rPr lang="uk-UA" b="1" dirty="0">
                <a:latin typeface="+mn-lt"/>
              </a:rPr>
              <a:t>Мета</a:t>
            </a:r>
            <a:r>
              <a:rPr lang="uk-UA" dirty="0">
                <a:latin typeface="+mn-lt"/>
              </a:rPr>
              <a:t> – відображає загальні наміри та цілі, яких планує досягти </a:t>
            </a:r>
            <a:br>
              <a:rPr lang="uk-UA" dirty="0">
                <a:latin typeface="+mn-lt"/>
              </a:rPr>
            </a:br>
            <a:r>
              <a:rPr lang="uk-UA" dirty="0">
                <a:latin typeface="+mn-lt"/>
              </a:rPr>
              <a:t>державний орган у середньостроковій перспективі. </a:t>
            </a:r>
            <a:r>
              <a:rPr lang="uk-UA" b="1" dirty="0">
                <a:latin typeface="+mn-lt"/>
              </a:rPr>
              <a:t>Цілі</a:t>
            </a:r>
            <a:r>
              <a:rPr lang="uk-UA" dirty="0">
                <a:latin typeface="+mn-lt"/>
              </a:rPr>
              <a:t> – це конкретні, </a:t>
            </a:r>
            <a:br>
              <a:rPr lang="uk-UA" dirty="0">
                <a:latin typeface="+mn-lt"/>
              </a:rPr>
            </a:br>
            <a:r>
              <a:rPr lang="uk-UA" dirty="0">
                <a:latin typeface="+mn-lt"/>
              </a:rPr>
              <a:t>спрямовані на досягнення мети результати, яких планує досягти державний орган. </a:t>
            </a:r>
          </a:p>
          <a:p>
            <a:pPr lvl="0">
              <a:spcAft>
                <a:spcPts val="1200"/>
              </a:spcAft>
            </a:pPr>
            <a:r>
              <a:rPr lang="uk-UA" b="1" dirty="0">
                <a:latin typeface="+mn-lt"/>
              </a:rPr>
              <a:t>Ресурси</a:t>
            </a:r>
            <a:r>
              <a:rPr lang="uk-UA" dirty="0">
                <a:latin typeface="+mn-lt"/>
              </a:rPr>
              <a:t> – це фінансові, часові, людські та інші ресурси, необхідні для реалізації цілей та досягнення мети. </a:t>
            </a:r>
          </a:p>
          <a:p>
            <a:pPr lvl="0">
              <a:spcAft>
                <a:spcPts val="1200"/>
              </a:spcAft>
            </a:pPr>
            <a:r>
              <a:rPr lang="uk-UA" b="1" dirty="0">
                <a:latin typeface="+mn-lt"/>
              </a:rPr>
              <a:t>Діяльність</a:t>
            </a:r>
            <a:r>
              <a:rPr lang="uk-UA" dirty="0">
                <a:latin typeface="+mn-lt"/>
              </a:rPr>
              <a:t> – це процеси та операції, які відбуваються в рамках реалізації цілей та досягнення мети.</a:t>
            </a:r>
            <a:endParaRPr lang="en-US" dirty="0">
              <a:latin typeface="+mn-lt"/>
            </a:endParaRPr>
          </a:p>
          <a:p>
            <a:pPr lvl="0">
              <a:spcAft>
                <a:spcPts val="1200"/>
              </a:spcAft>
            </a:pPr>
            <a:r>
              <a:rPr lang="uk-UA" b="1" dirty="0">
                <a:latin typeface="+mn-lt"/>
              </a:rPr>
              <a:t>Продукт </a:t>
            </a:r>
            <a:r>
              <a:rPr lang="uk-UA" dirty="0">
                <a:latin typeface="+mn-lt"/>
              </a:rPr>
              <a:t>– це товар (послуга), що вироблений (надана) за результатами діяльності. </a:t>
            </a:r>
            <a:endParaRPr lang="en-US" dirty="0">
              <a:latin typeface="+mn-lt"/>
            </a:endParaRPr>
          </a:p>
          <a:p>
            <a:pPr>
              <a:spcAft>
                <a:spcPts val="1200"/>
              </a:spcAft>
            </a:pPr>
            <a:r>
              <a:rPr lang="uk-UA" b="1" dirty="0">
                <a:latin typeface="+mn-lt"/>
              </a:rPr>
              <a:t>Результат</a:t>
            </a:r>
            <a:r>
              <a:rPr lang="uk-UA" dirty="0">
                <a:latin typeface="+mn-lt"/>
              </a:rPr>
              <a:t> – це кінцевий результат для суспільства. Його досягнення пов’язане не лише з діяльністю, а й з іншими факторами, що мають вплив на результат. </a:t>
            </a:r>
            <a:endParaRPr lang="en-US" sz="2800" dirty="0">
              <a:latin typeface="+mn-lt"/>
            </a:endParaRPr>
          </a:p>
        </p:txBody>
      </p:sp>
      <p:pic>
        <p:nvPicPr>
          <p:cNvPr id="6" name="Рисунок 6">
            <a:extLst>
              <a:ext uri="{FF2B5EF4-FFF2-40B4-BE49-F238E27FC236}">
                <a16:creationId xmlns:a16="http://schemas.microsoft.com/office/drawing/2014/main" id="{23E05601-7243-1548-8D9C-2D9D1AFD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12448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(5)</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6" name="Рисунок 6">
            <a:extLst>
              <a:ext uri="{FF2B5EF4-FFF2-40B4-BE49-F238E27FC236}">
                <a16:creationId xmlns:a16="http://schemas.microsoft.com/office/drawing/2014/main" id="{23E05601-7243-1548-8D9C-2D9D1AFD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9" name="Content Placeholder 25">
            <a:extLst>
              <a:ext uri="{FF2B5EF4-FFF2-40B4-BE49-F238E27FC236}">
                <a16:creationId xmlns:a16="http://schemas.microsoft.com/office/drawing/2014/main" id="{627C9088-16D7-9146-A9CF-AC0019D192B1}"/>
              </a:ext>
            </a:extLst>
          </p:cNvPr>
          <p:cNvSpPr>
            <a:spLocks noGrp="1"/>
          </p:cNvSpPr>
          <p:nvPr>
            <p:ph idx="1"/>
          </p:nvPr>
        </p:nvSpPr>
        <p:spPr>
          <a:xfrm>
            <a:off x="625839" y="1034144"/>
            <a:ext cx="11283131" cy="4865914"/>
          </a:xfrm>
          <a:solidFill>
            <a:schemeClr val="bg1">
              <a:lumMod val="95000"/>
            </a:schemeClr>
          </a:solidFill>
        </p:spPr>
        <p:txBody>
          <a:bodyPr anchor="t">
            <a:noAutofit/>
          </a:bodyPr>
          <a:lstStyle/>
          <a:p>
            <a:pPr marL="9525" indent="0">
              <a:spcBef>
                <a:spcPts val="800"/>
              </a:spcBef>
              <a:spcAft>
                <a:spcPts val="800"/>
              </a:spcAft>
              <a:buNone/>
            </a:pPr>
            <a:r>
              <a:rPr lang="uk-UA" sz="2000" b="1" u="sng" dirty="0">
                <a:solidFill>
                  <a:srgbClr val="003999"/>
                </a:solidFill>
                <a:latin typeface="+mn-lt"/>
              </a:rPr>
              <a:t>Приклад </a:t>
            </a:r>
          </a:p>
          <a:p>
            <a:pPr marL="9525" indent="0">
              <a:spcBef>
                <a:spcPts val="800"/>
              </a:spcBef>
              <a:spcAft>
                <a:spcPts val="800"/>
              </a:spcAft>
              <a:buNone/>
            </a:pPr>
            <a:r>
              <a:rPr lang="uk-UA" sz="2000" i="1" dirty="0">
                <a:latin typeface="+mn-lt"/>
              </a:rPr>
              <a:t>Уряд реалізує політику підвищення рівня безпеки дорожнього руху. ВОА проводить аудит щодо реалізації цієї політики. </a:t>
            </a:r>
          </a:p>
          <a:p>
            <a:pPr marL="9525" indent="0">
              <a:spcBef>
                <a:spcPts val="800"/>
              </a:spcBef>
              <a:spcAft>
                <a:spcPts val="800"/>
              </a:spcAft>
              <a:buNone/>
            </a:pPr>
            <a:r>
              <a:rPr lang="uk-UA" sz="2000" dirty="0">
                <a:latin typeface="+mn-lt"/>
              </a:rPr>
              <a:t>Патрульна поліція – одна із відповідальних сторін, </a:t>
            </a:r>
            <a:r>
              <a:rPr lang="uk-UA" sz="2000" b="1" dirty="0">
                <a:latin typeface="+mn-lt"/>
              </a:rPr>
              <a:t>метою</a:t>
            </a:r>
            <a:r>
              <a:rPr lang="uk-UA" sz="2000" dirty="0">
                <a:latin typeface="+mn-lt"/>
              </a:rPr>
              <a:t> діяльності якої є зменшення кількості дорожньо-транспортних пригод. Одна із </a:t>
            </a:r>
            <a:r>
              <a:rPr lang="uk-UA" sz="2000" b="1" dirty="0">
                <a:latin typeface="+mn-lt"/>
              </a:rPr>
              <a:t>цілей</a:t>
            </a:r>
            <a:r>
              <a:rPr lang="uk-UA" sz="2000" dirty="0">
                <a:latin typeface="+mn-lt"/>
              </a:rPr>
              <a:t> діяльності – зменшити кількість аварій із тяжкими та смертельними наслідками на 40</a:t>
            </a:r>
            <a:r>
              <a:rPr lang="en-US" sz="2000" dirty="0">
                <a:latin typeface="+mn-lt"/>
              </a:rPr>
              <a:t>%</a:t>
            </a:r>
            <a:r>
              <a:rPr lang="uk-UA" sz="2000" dirty="0">
                <a:latin typeface="+mn-lt"/>
              </a:rPr>
              <a:t>. </a:t>
            </a:r>
          </a:p>
          <a:p>
            <a:pPr marL="9525" indent="0">
              <a:spcBef>
                <a:spcPts val="800"/>
              </a:spcBef>
              <a:spcAft>
                <a:spcPts val="800"/>
              </a:spcAft>
              <a:buNone/>
            </a:pPr>
            <a:r>
              <a:rPr lang="uk-UA" sz="2000" dirty="0">
                <a:latin typeface="+mn-lt"/>
              </a:rPr>
              <a:t>Для реалізації своєї </a:t>
            </a:r>
            <a:r>
              <a:rPr lang="uk-UA" sz="2000" b="1" dirty="0">
                <a:latin typeface="+mn-lt"/>
              </a:rPr>
              <a:t>діяльності</a:t>
            </a:r>
            <a:r>
              <a:rPr lang="uk-UA" sz="2000" dirty="0">
                <a:latin typeface="+mn-lt"/>
              </a:rPr>
              <a:t> патрульній поліції необхідні </a:t>
            </a:r>
            <a:r>
              <a:rPr lang="uk-UA" sz="2000" b="1" dirty="0">
                <a:latin typeface="+mn-lt"/>
              </a:rPr>
              <a:t>ресурси</a:t>
            </a:r>
            <a:r>
              <a:rPr lang="uk-UA" sz="2000" dirty="0">
                <a:latin typeface="+mn-lt"/>
              </a:rPr>
              <a:t>: транспортні засоби, відеореєстратори, радари швидкості, алкотестери та інші ресурси, які придбані та використовуються патрульною поліцією.</a:t>
            </a:r>
          </a:p>
          <a:p>
            <a:pPr marL="9525" indent="0">
              <a:spcBef>
                <a:spcPts val="800"/>
              </a:spcBef>
              <a:spcAft>
                <a:spcPts val="800"/>
              </a:spcAft>
              <a:buNone/>
            </a:pPr>
            <a:r>
              <a:rPr lang="uk-UA" sz="2000" b="1" dirty="0">
                <a:latin typeface="+mn-lt"/>
              </a:rPr>
              <a:t>Продуктом</a:t>
            </a:r>
            <a:r>
              <a:rPr lang="uk-UA" sz="2000" dirty="0">
                <a:latin typeface="+mn-lt"/>
              </a:rPr>
              <a:t> діяльності є кількість здійснених перевірок, кількість встановлених камер тощо.</a:t>
            </a:r>
          </a:p>
          <a:p>
            <a:pPr marL="9525" indent="0">
              <a:spcBef>
                <a:spcPts val="800"/>
              </a:spcBef>
              <a:spcAft>
                <a:spcPts val="800"/>
              </a:spcAft>
              <a:buNone/>
            </a:pPr>
            <a:r>
              <a:rPr lang="uk-UA" sz="2000" b="1" dirty="0">
                <a:latin typeface="+mn-lt"/>
              </a:rPr>
              <a:t>Результатом</a:t>
            </a:r>
            <a:r>
              <a:rPr lang="uk-UA" sz="2000" dirty="0">
                <a:latin typeface="+mn-lt"/>
              </a:rPr>
              <a:t> діяльності є зниження кількості дорожньо-транспортних пригод, зокрема аварій із тяжкими та смертельними наслідками.</a:t>
            </a:r>
          </a:p>
        </p:txBody>
      </p:sp>
    </p:spTree>
    <p:extLst>
      <p:ext uri="{BB962C8B-B14F-4D97-AF65-F5344CB8AC3E}">
        <p14:creationId xmlns:p14="http://schemas.microsoft.com/office/powerpoint/2010/main" val="255416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 Економічність</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077687"/>
            <a:ext cx="11168742" cy="1110342"/>
          </a:xfrm>
          <a:solidFill>
            <a:schemeClr val="accent5">
              <a:lumMod val="20000"/>
              <a:lumOff val="80000"/>
            </a:schemeClr>
          </a:solidFill>
        </p:spPr>
        <p:txBody>
          <a:bodyPr>
            <a:normAutofit/>
          </a:bodyPr>
          <a:lstStyle/>
          <a:p>
            <a:pPr marL="0" indent="0">
              <a:spcAft>
                <a:spcPts val="1200"/>
              </a:spcAft>
              <a:buNone/>
            </a:pPr>
            <a:r>
              <a:rPr lang="uk-UA" sz="2200" dirty="0">
                <a:latin typeface="+mn-lt"/>
              </a:rPr>
              <a:t>При оцінюванні </a:t>
            </a:r>
            <a:r>
              <a:rPr lang="uk-UA" sz="2200" b="1" dirty="0">
                <a:latin typeface="+mn-lt"/>
              </a:rPr>
              <a:t>економічності</a:t>
            </a:r>
            <a:r>
              <a:rPr lang="uk-UA" sz="2200" dirty="0">
                <a:latin typeface="+mn-lt"/>
              </a:rPr>
              <a:t> увага приділяється </a:t>
            </a:r>
            <a:r>
              <a:rPr lang="uk-UA" sz="2200" b="1" dirty="0">
                <a:latin typeface="+mn-lt"/>
              </a:rPr>
              <a:t>мінімальному використанню ресурсів</a:t>
            </a:r>
            <a:r>
              <a:rPr lang="uk-UA" sz="2200" dirty="0">
                <a:latin typeface="+mn-lt"/>
              </a:rPr>
              <a:t>. При цьому ресурси мають надаватися вчасно, в потрібному обсязі, необхідної кількості, якості та за найкращою ціною. </a:t>
            </a:r>
          </a:p>
        </p:txBody>
      </p:sp>
      <p:pic>
        <p:nvPicPr>
          <p:cNvPr id="6" name="Рисунок 6">
            <a:extLst>
              <a:ext uri="{FF2B5EF4-FFF2-40B4-BE49-F238E27FC236}">
                <a16:creationId xmlns:a16="http://schemas.microsoft.com/office/drawing/2014/main" id="{2EF742B1-7F80-CB47-8A3B-FF16EE089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E720731B-5540-954C-8A46-E7BD912305E0}"/>
              </a:ext>
            </a:extLst>
          </p:cNvPr>
          <p:cNvSpPr txBox="1">
            <a:spLocks/>
          </p:cNvSpPr>
          <p:nvPr/>
        </p:nvSpPr>
        <p:spPr>
          <a:xfrm>
            <a:off x="587830" y="2340431"/>
            <a:ext cx="11168742" cy="279762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None/>
            </a:pPr>
            <a:r>
              <a:rPr lang="uk-UA" b="1" dirty="0">
                <a:latin typeface="+mn-lt"/>
              </a:rPr>
              <a:t>Аудитор має розпочати перевірку з аналізу ресурсів (фінансових, часових, людських) та зосередитися на таких ключових питаннях: </a:t>
            </a:r>
            <a:endParaRPr lang="en-US" b="1" dirty="0">
              <a:latin typeface="+mn-lt"/>
            </a:endParaRPr>
          </a:p>
          <a:p>
            <a:pPr lvl="0"/>
            <a:r>
              <a:rPr lang="uk-UA" sz="2200" i="1" dirty="0">
                <a:latin typeface="+mn-lt"/>
              </a:rPr>
              <a:t>Чи відповідають ресурси потрібній кількості та якості? </a:t>
            </a:r>
            <a:endParaRPr lang="en-US" sz="2200" i="1" dirty="0">
              <a:latin typeface="+mn-lt"/>
            </a:endParaRPr>
          </a:p>
          <a:p>
            <a:pPr lvl="0"/>
            <a:r>
              <a:rPr lang="uk-UA" sz="2200" i="1" dirty="0">
                <a:latin typeface="+mn-lt"/>
              </a:rPr>
              <a:t>Чи були ресурси отримані за найкращою ціною та вчасно?</a:t>
            </a:r>
            <a:endParaRPr lang="en-US" sz="2200" i="1" dirty="0">
              <a:latin typeface="+mn-lt"/>
            </a:endParaRPr>
          </a:p>
          <a:p>
            <a:pPr lvl="0"/>
            <a:r>
              <a:rPr lang="uk-UA" sz="2200" i="1" dirty="0">
                <a:latin typeface="+mn-lt"/>
              </a:rPr>
              <a:t>Як здійснюється управління ресурсами? Чи сприяє воно мінімізації витрат?</a:t>
            </a:r>
            <a:endParaRPr lang="en-US" sz="2200" i="1" dirty="0">
              <a:latin typeface="+mn-lt"/>
            </a:endParaRPr>
          </a:p>
          <a:p>
            <a:pPr lvl="0"/>
            <a:r>
              <a:rPr lang="uk-UA" sz="2200" i="1" dirty="0">
                <a:latin typeface="+mn-lt"/>
              </a:rPr>
              <a:t>Чи розроблені та впроваджені додаткові заходи для зниження витрат?</a:t>
            </a:r>
            <a:endParaRPr lang="en-US" sz="2200" i="1" dirty="0">
              <a:latin typeface="+mn-lt"/>
            </a:endParaRPr>
          </a:p>
        </p:txBody>
      </p:sp>
      <p:pic>
        <p:nvPicPr>
          <p:cNvPr id="2" name="Picture 1">
            <a:extLst>
              <a:ext uri="{FF2B5EF4-FFF2-40B4-BE49-F238E27FC236}">
                <a16:creationId xmlns:a16="http://schemas.microsoft.com/office/drawing/2014/main" id="{68098441-AAA9-7745-92B0-5CAE106D7880}"/>
              </a:ext>
            </a:extLst>
          </p:cNvPr>
          <p:cNvPicPr>
            <a:picLocks noChangeAspect="1"/>
          </p:cNvPicPr>
          <p:nvPr/>
        </p:nvPicPr>
        <p:blipFill>
          <a:blip r:embed="rId3"/>
          <a:stretch>
            <a:fillRect/>
          </a:stretch>
        </p:blipFill>
        <p:spPr>
          <a:xfrm>
            <a:off x="10180418" y="3407951"/>
            <a:ext cx="1259114" cy="1259114"/>
          </a:xfrm>
          <a:prstGeom prst="rect">
            <a:avLst/>
          </a:prstGeom>
        </p:spPr>
      </p:pic>
      <p:sp>
        <p:nvSpPr>
          <p:cNvPr id="9" name="Content Placeholder 25">
            <a:extLst>
              <a:ext uri="{FF2B5EF4-FFF2-40B4-BE49-F238E27FC236}">
                <a16:creationId xmlns:a16="http://schemas.microsoft.com/office/drawing/2014/main" id="{1501B568-54C7-8340-844C-B81B7BFE580C}"/>
              </a:ext>
            </a:extLst>
          </p:cNvPr>
          <p:cNvSpPr txBox="1">
            <a:spLocks/>
          </p:cNvSpPr>
          <p:nvPr/>
        </p:nvSpPr>
        <p:spPr>
          <a:xfrm>
            <a:off x="625839" y="5111366"/>
            <a:ext cx="11130733" cy="816429"/>
          </a:xfrm>
          <a:prstGeom prst="rect">
            <a:avLst/>
          </a:prstGeom>
          <a:solidFill>
            <a:schemeClr val="bg1">
              <a:lumMod val="95000"/>
            </a:schemeClr>
          </a:solidFill>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2400"/>
              </a:spcBef>
              <a:buNone/>
            </a:pPr>
            <a:r>
              <a:rPr lang="uk-UA" sz="2000" b="1" i="1" dirty="0">
                <a:latin typeface="+mn-lt"/>
              </a:rPr>
              <a:t>Наприклад, </a:t>
            </a:r>
            <a:r>
              <a:rPr lang="uk-UA" sz="2000" dirty="0">
                <a:latin typeface="+mn-lt"/>
              </a:rPr>
              <a:t>закупівлю камер фіксацій порушень правил дорожнього руху здійснено за найкращою ціною, із забезпеченням належної якості та в потрібні строки.  </a:t>
            </a:r>
            <a:endParaRPr lang="en-US" sz="2000" dirty="0">
              <a:latin typeface="+mn-lt"/>
            </a:endParaRPr>
          </a:p>
        </p:txBody>
      </p:sp>
    </p:spTree>
    <p:extLst>
      <p:ext uri="{BB962C8B-B14F-4D97-AF65-F5344CB8AC3E}">
        <p14:creationId xmlns:p14="http://schemas.microsoft.com/office/powerpoint/2010/main" val="26964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 Ефективність</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077687"/>
            <a:ext cx="11168742" cy="1121227"/>
          </a:xfrm>
          <a:solidFill>
            <a:schemeClr val="accent5">
              <a:lumMod val="20000"/>
              <a:lumOff val="80000"/>
            </a:schemeClr>
          </a:solidFill>
        </p:spPr>
        <p:txBody>
          <a:bodyPr>
            <a:noAutofit/>
          </a:bodyPr>
          <a:lstStyle/>
          <a:p>
            <a:pPr marL="0" indent="0">
              <a:spcAft>
                <a:spcPts val="1200"/>
              </a:spcAft>
              <a:buNone/>
            </a:pPr>
            <a:r>
              <a:rPr lang="uk-UA" sz="2200" dirty="0">
                <a:latin typeface="+mn-lt"/>
              </a:rPr>
              <a:t>При оцінюванні </a:t>
            </a:r>
            <a:r>
              <a:rPr lang="uk-UA" sz="2200" b="1" dirty="0">
                <a:latin typeface="+mn-lt"/>
              </a:rPr>
              <a:t>ефективності</a:t>
            </a:r>
            <a:r>
              <a:rPr lang="uk-UA" sz="2200" dirty="0">
                <a:latin typeface="+mn-lt"/>
              </a:rPr>
              <a:t> увага приділяється </a:t>
            </a:r>
            <a:r>
              <a:rPr lang="uk-UA" sz="2200" b="1" dirty="0">
                <a:latin typeface="+mn-lt"/>
              </a:rPr>
              <a:t>отриманню максимальної віддачі від наявних ресурсів</a:t>
            </a:r>
            <a:r>
              <a:rPr lang="uk-UA" sz="2200" dirty="0">
                <a:latin typeface="+mn-lt"/>
              </a:rPr>
              <a:t>. Ефективність стосується взаємозв’язку між залученими ресурсами і результатами, отриманими з точки зору кількості та якості. </a:t>
            </a:r>
          </a:p>
        </p:txBody>
      </p:sp>
      <p:pic>
        <p:nvPicPr>
          <p:cNvPr id="6" name="Рисунок 6">
            <a:extLst>
              <a:ext uri="{FF2B5EF4-FFF2-40B4-BE49-F238E27FC236}">
                <a16:creationId xmlns:a16="http://schemas.microsoft.com/office/drawing/2014/main" id="{2EF742B1-7F80-CB47-8A3B-FF16EE089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E720731B-5540-954C-8A46-E7BD912305E0}"/>
              </a:ext>
            </a:extLst>
          </p:cNvPr>
          <p:cNvSpPr txBox="1">
            <a:spLocks/>
          </p:cNvSpPr>
          <p:nvPr/>
        </p:nvSpPr>
        <p:spPr>
          <a:xfrm>
            <a:off x="587830" y="2612575"/>
            <a:ext cx="11168742" cy="19376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None/>
            </a:pPr>
            <a:r>
              <a:rPr lang="uk-UA" b="1" dirty="0">
                <a:latin typeface="+mn-lt"/>
              </a:rPr>
              <a:t>Аудитор має зосередитися на таких ключових питаннях: </a:t>
            </a:r>
            <a:endParaRPr lang="en-US" b="1" dirty="0">
              <a:latin typeface="+mn-lt"/>
            </a:endParaRPr>
          </a:p>
          <a:p>
            <a:r>
              <a:rPr lang="uk-UA" sz="2200" i="1" dirty="0">
                <a:latin typeface="+mn-lt"/>
              </a:rPr>
              <a:t>Чи були отримані максимальні результати з точки зору кількості </a:t>
            </a:r>
            <a:br>
              <a:rPr lang="uk-UA" sz="2200" i="1" dirty="0">
                <a:latin typeface="+mn-lt"/>
              </a:rPr>
            </a:br>
            <a:r>
              <a:rPr lang="uk-UA" sz="2200" i="1" dirty="0">
                <a:latin typeface="+mn-lt"/>
              </a:rPr>
              <a:t>та якості при використанні мінімальних ресурсів? </a:t>
            </a:r>
          </a:p>
          <a:p>
            <a:r>
              <a:rPr lang="uk-UA" sz="2200" i="1" dirty="0">
                <a:latin typeface="+mn-lt"/>
              </a:rPr>
              <a:t> Чи можна досягнути тих же результатів при використанні менших ресурсів? </a:t>
            </a:r>
            <a:endParaRPr lang="en-US" sz="2200" i="1" dirty="0">
              <a:latin typeface="+mn-lt"/>
            </a:endParaRPr>
          </a:p>
        </p:txBody>
      </p:sp>
      <p:pic>
        <p:nvPicPr>
          <p:cNvPr id="8" name="Picture 7">
            <a:extLst>
              <a:ext uri="{FF2B5EF4-FFF2-40B4-BE49-F238E27FC236}">
                <a16:creationId xmlns:a16="http://schemas.microsoft.com/office/drawing/2014/main" id="{3A2B7ED2-1BE3-AC40-909F-0DE02F9ABAE8}"/>
              </a:ext>
            </a:extLst>
          </p:cNvPr>
          <p:cNvPicPr>
            <a:picLocks noChangeAspect="1"/>
          </p:cNvPicPr>
          <p:nvPr/>
        </p:nvPicPr>
        <p:blipFill>
          <a:blip r:embed="rId3"/>
          <a:stretch>
            <a:fillRect/>
          </a:stretch>
        </p:blipFill>
        <p:spPr>
          <a:xfrm>
            <a:off x="10364122" y="2754089"/>
            <a:ext cx="1259114" cy="1259114"/>
          </a:xfrm>
          <a:prstGeom prst="rect">
            <a:avLst/>
          </a:prstGeom>
        </p:spPr>
      </p:pic>
      <p:sp>
        <p:nvSpPr>
          <p:cNvPr id="9" name="Content Placeholder 25">
            <a:extLst>
              <a:ext uri="{FF2B5EF4-FFF2-40B4-BE49-F238E27FC236}">
                <a16:creationId xmlns:a16="http://schemas.microsoft.com/office/drawing/2014/main" id="{54363549-8899-404D-AB12-A1A3DD6CE9D6}"/>
              </a:ext>
            </a:extLst>
          </p:cNvPr>
          <p:cNvSpPr txBox="1">
            <a:spLocks/>
          </p:cNvSpPr>
          <p:nvPr/>
        </p:nvSpPr>
        <p:spPr>
          <a:xfrm>
            <a:off x="625839" y="4739439"/>
            <a:ext cx="11130733" cy="816429"/>
          </a:xfrm>
          <a:prstGeom prst="rect">
            <a:avLst/>
          </a:prstGeom>
          <a:solidFill>
            <a:schemeClr val="bg1">
              <a:lumMod val="95000"/>
            </a:schemeClr>
          </a:solidFill>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2400"/>
              </a:spcBef>
              <a:buNone/>
            </a:pPr>
            <a:r>
              <a:rPr lang="uk-UA" sz="2000" b="1" i="1" dirty="0">
                <a:latin typeface="+mn-lt"/>
              </a:rPr>
              <a:t>Наприклад, </a:t>
            </a:r>
            <a:r>
              <a:rPr lang="uk-UA" sz="2000" dirty="0">
                <a:latin typeface="+mn-lt"/>
              </a:rPr>
              <a:t>скорочення термінів отримання водійських посвідчень без додаткових витрат та без зниження рівня якості обслуговування.</a:t>
            </a:r>
            <a:endParaRPr lang="en-US" sz="2000" dirty="0">
              <a:latin typeface="+mn-lt"/>
            </a:endParaRPr>
          </a:p>
        </p:txBody>
      </p:sp>
    </p:spTree>
    <p:extLst>
      <p:ext uri="{BB962C8B-B14F-4D97-AF65-F5344CB8AC3E}">
        <p14:creationId xmlns:p14="http://schemas.microsoft.com/office/powerpoint/2010/main" val="74489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Модель «3Е» – Результативність</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077687"/>
            <a:ext cx="11168742" cy="1126826"/>
          </a:xfrm>
          <a:solidFill>
            <a:schemeClr val="accent5">
              <a:lumMod val="20000"/>
              <a:lumOff val="80000"/>
            </a:schemeClr>
          </a:solidFill>
        </p:spPr>
        <p:txBody>
          <a:bodyPr>
            <a:normAutofit/>
          </a:bodyPr>
          <a:lstStyle/>
          <a:p>
            <a:pPr marL="0" indent="0">
              <a:spcAft>
                <a:spcPts val="1200"/>
              </a:spcAft>
              <a:buNone/>
            </a:pPr>
            <a:r>
              <a:rPr lang="uk-UA" sz="2200" dirty="0">
                <a:latin typeface="+mn-lt"/>
              </a:rPr>
              <a:t>При оцінюванні </a:t>
            </a:r>
            <a:r>
              <a:rPr lang="uk-UA" sz="2200" b="1" dirty="0">
                <a:latin typeface="+mn-lt"/>
              </a:rPr>
              <a:t>результативності</a:t>
            </a:r>
            <a:r>
              <a:rPr lang="uk-UA" sz="2200" dirty="0">
                <a:latin typeface="+mn-lt"/>
              </a:rPr>
              <a:t> увага приділяється </a:t>
            </a:r>
            <a:r>
              <a:rPr lang="uk-UA" sz="2200" b="1" dirty="0">
                <a:latin typeface="+mn-lt"/>
              </a:rPr>
              <a:t>досягненню поставлених цілей</a:t>
            </a:r>
            <a:r>
              <a:rPr lang="uk-UA" sz="2200" dirty="0">
                <a:latin typeface="+mn-lt"/>
              </a:rPr>
              <a:t>. Цей аспект аудиту діяльності (ефективності) стосується взаємозв'язку між цілями з одного боку та кінцевими результатами з іншого. </a:t>
            </a:r>
          </a:p>
        </p:txBody>
      </p:sp>
      <p:pic>
        <p:nvPicPr>
          <p:cNvPr id="6" name="Рисунок 6">
            <a:extLst>
              <a:ext uri="{FF2B5EF4-FFF2-40B4-BE49-F238E27FC236}">
                <a16:creationId xmlns:a16="http://schemas.microsoft.com/office/drawing/2014/main" id="{2EF742B1-7F80-CB47-8A3B-FF16EE089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E720731B-5540-954C-8A46-E7BD912305E0}"/>
              </a:ext>
            </a:extLst>
          </p:cNvPr>
          <p:cNvSpPr txBox="1">
            <a:spLocks/>
          </p:cNvSpPr>
          <p:nvPr/>
        </p:nvSpPr>
        <p:spPr>
          <a:xfrm>
            <a:off x="625839" y="2408388"/>
            <a:ext cx="11168742" cy="253372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None/>
            </a:pPr>
            <a:r>
              <a:rPr lang="uk-UA" b="1" dirty="0">
                <a:latin typeface="+mn-lt"/>
              </a:rPr>
              <a:t>Аудитор має зосередитися на таких ключових питаннях: </a:t>
            </a:r>
            <a:endParaRPr lang="en-US" b="1" dirty="0">
              <a:latin typeface="+mn-lt"/>
            </a:endParaRPr>
          </a:p>
          <a:p>
            <a:r>
              <a:rPr lang="uk-UA" sz="2200" i="1" dirty="0">
                <a:latin typeface="+mn-lt"/>
              </a:rPr>
              <a:t>Чи правильно були визначені мета та цілі?  </a:t>
            </a:r>
          </a:p>
          <a:p>
            <a:r>
              <a:rPr lang="uk-UA" sz="2200" i="1" dirty="0">
                <a:latin typeface="+mn-lt"/>
              </a:rPr>
              <a:t>Чи були досягнуті поставлена мета та заплановані цілі?</a:t>
            </a:r>
          </a:p>
          <a:p>
            <a:r>
              <a:rPr lang="uk-UA" sz="2200" i="1" dirty="0">
                <a:latin typeface="+mn-lt"/>
              </a:rPr>
              <a:t>Чи було визначено показники результативності? </a:t>
            </a:r>
          </a:p>
          <a:p>
            <a:r>
              <a:rPr lang="uk-UA" sz="2200" i="1" dirty="0">
                <a:latin typeface="+mn-lt"/>
              </a:rPr>
              <a:t>Чи є державні політики, програми чіткими та послідовними? </a:t>
            </a:r>
          </a:p>
          <a:p>
            <a:endParaRPr lang="uk-UA" sz="2200" i="1" dirty="0">
              <a:latin typeface="+mn-lt"/>
            </a:endParaRPr>
          </a:p>
          <a:p>
            <a:endParaRPr lang="en-US" sz="2200" i="1" dirty="0">
              <a:latin typeface="+mn-lt"/>
            </a:endParaRPr>
          </a:p>
        </p:txBody>
      </p:sp>
      <p:pic>
        <p:nvPicPr>
          <p:cNvPr id="8" name="Picture 7">
            <a:extLst>
              <a:ext uri="{FF2B5EF4-FFF2-40B4-BE49-F238E27FC236}">
                <a16:creationId xmlns:a16="http://schemas.microsoft.com/office/drawing/2014/main" id="{E16C5447-68B2-4046-8CAB-AACDFBFD2240}"/>
              </a:ext>
            </a:extLst>
          </p:cNvPr>
          <p:cNvPicPr>
            <a:picLocks noChangeAspect="1"/>
          </p:cNvPicPr>
          <p:nvPr/>
        </p:nvPicPr>
        <p:blipFill>
          <a:blip r:embed="rId3"/>
          <a:stretch>
            <a:fillRect/>
          </a:stretch>
        </p:blipFill>
        <p:spPr>
          <a:xfrm>
            <a:off x="9996714" y="3045694"/>
            <a:ext cx="1259114" cy="1259114"/>
          </a:xfrm>
          <a:prstGeom prst="rect">
            <a:avLst/>
          </a:prstGeom>
        </p:spPr>
      </p:pic>
      <p:sp>
        <p:nvSpPr>
          <p:cNvPr id="9" name="Content Placeholder 25">
            <a:extLst>
              <a:ext uri="{FF2B5EF4-FFF2-40B4-BE49-F238E27FC236}">
                <a16:creationId xmlns:a16="http://schemas.microsoft.com/office/drawing/2014/main" id="{A607BDCB-21C0-6E4A-A5C0-48E03A1765CA}"/>
              </a:ext>
            </a:extLst>
          </p:cNvPr>
          <p:cNvSpPr txBox="1">
            <a:spLocks/>
          </p:cNvSpPr>
          <p:nvPr/>
        </p:nvSpPr>
        <p:spPr>
          <a:xfrm>
            <a:off x="625839" y="5011582"/>
            <a:ext cx="11130733" cy="816429"/>
          </a:xfrm>
          <a:prstGeom prst="rect">
            <a:avLst/>
          </a:prstGeom>
          <a:solidFill>
            <a:schemeClr val="bg1">
              <a:lumMod val="95000"/>
            </a:schemeClr>
          </a:solidFill>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2400"/>
              </a:spcBef>
              <a:buNone/>
            </a:pPr>
            <a:r>
              <a:rPr lang="uk-UA" sz="2000" b="1" i="1" dirty="0">
                <a:latin typeface="+mn-lt"/>
              </a:rPr>
              <a:t>Наприклад, </a:t>
            </a:r>
            <a:r>
              <a:rPr lang="uk-UA" sz="2000" dirty="0">
                <a:latin typeface="+mn-lt"/>
              </a:rPr>
              <a:t>завдяки новій транспортній політиці та програмі встановлення камер фіксацій порушень правил дорожнього руху на 25</a:t>
            </a:r>
            <a:r>
              <a:rPr lang="en-US" sz="2000" dirty="0">
                <a:latin typeface="+mn-lt"/>
              </a:rPr>
              <a:t>% </a:t>
            </a:r>
            <a:r>
              <a:rPr lang="uk-UA" sz="2000" dirty="0">
                <a:latin typeface="+mn-lt"/>
              </a:rPr>
              <a:t>зменшилася кількість дорожньо-транспортних пригод.</a:t>
            </a:r>
          </a:p>
        </p:txBody>
      </p:sp>
    </p:spTree>
    <p:extLst>
      <p:ext uri="{BB962C8B-B14F-4D97-AF65-F5344CB8AC3E}">
        <p14:creationId xmlns:p14="http://schemas.microsoft.com/office/powerpoint/2010/main" val="1282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625839" y="134128"/>
            <a:ext cx="7451362" cy="704072"/>
          </a:xfrm>
        </p:spPr>
        <p:txBody>
          <a:bodyPr>
            <a:noAutofit/>
          </a:bodyPr>
          <a:lstStyle/>
          <a:p>
            <a:pPr lvl="0"/>
            <a:r>
              <a:rPr lang="uk-UA" dirty="0">
                <a:solidFill>
                  <a:srgbClr val="003999"/>
                </a:solidFill>
              </a:rPr>
              <a:t>Три сторони в аудиті діяльності (ефективності) (1)</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6" name="Рисунок 6">
            <a:extLst>
              <a:ext uri="{FF2B5EF4-FFF2-40B4-BE49-F238E27FC236}">
                <a16:creationId xmlns:a16="http://schemas.microsoft.com/office/drawing/2014/main" id="{B7A3A27C-38E0-A348-808F-6B69D5318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9" name="Схема 22">
            <a:extLst>
              <a:ext uri="{FF2B5EF4-FFF2-40B4-BE49-F238E27FC236}">
                <a16:creationId xmlns:a16="http://schemas.microsoft.com/office/drawing/2014/main" id="{FCF35566-1EAA-CA45-A294-59EDB667D0A7}"/>
              </a:ext>
            </a:extLst>
          </p:cNvPr>
          <p:cNvGraphicFramePr/>
          <p:nvPr>
            <p:extLst>
              <p:ext uri="{D42A27DB-BD31-4B8C-83A1-F6EECF244321}">
                <p14:modId xmlns:p14="http://schemas.microsoft.com/office/powerpoint/2010/main" val="3462530097"/>
              </p:ext>
            </p:extLst>
          </p:nvPr>
        </p:nvGraphicFramePr>
        <p:xfrm>
          <a:off x="2743199" y="1066799"/>
          <a:ext cx="7761515" cy="502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Скругленный прямоугольник 17">
            <a:extLst>
              <a:ext uri="{FF2B5EF4-FFF2-40B4-BE49-F238E27FC236}">
                <a16:creationId xmlns:a16="http://schemas.microsoft.com/office/drawing/2014/main" id="{0795F2A6-BAC3-7247-A698-02B9DB832112}"/>
              </a:ext>
            </a:extLst>
          </p:cNvPr>
          <p:cNvSpPr>
            <a:spLocks/>
          </p:cNvSpPr>
          <p:nvPr/>
        </p:nvSpPr>
        <p:spPr bwMode="auto">
          <a:xfrm>
            <a:off x="7203803" y="1066799"/>
            <a:ext cx="2473598" cy="870370"/>
          </a:xfrm>
          <a:prstGeom prst="roundRect">
            <a:avLst>
              <a:gd name="adj" fmla="val 16667"/>
            </a:avLst>
          </a:prstGeom>
          <a:solidFill>
            <a:schemeClr val="lt1">
              <a:lumMod val="100000"/>
              <a:lumOff val="0"/>
            </a:schemeClr>
          </a:solidFill>
          <a:ln w="12700">
            <a:solidFill>
              <a:schemeClr val="accent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uk-UA" sz="1400" dirty="0">
                <a:solidFill>
                  <a:srgbClr val="000000"/>
                </a:solidFill>
                <a:effectLst/>
                <a:ea typeface="Times New Roman" panose="02020603050405020304" pitchFamily="18" charset="0"/>
              </a:rPr>
              <a:t>Верховна Рада, Кабінет міністрів, громадські організації, ЗМІ тощо </a:t>
            </a:r>
            <a:endParaRPr lang="en-US" sz="1400" dirty="0">
              <a:effectLst/>
              <a:ea typeface="Times New Roman" panose="02020603050405020304" pitchFamily="18" charset="0"/>
            </a:endParaRPr>
          </a:p>
        </p:txBody>
      </p:sp>
      <p:sp>
        <p:nvSpPr>
          <p:cNvPr id="11" name="Скругленный прямоугольник 21">
            <a:extLst>
              <a:ext uri="{FF2B5EF4-FFF2-40B4-BE49-F238E27FC236}">
                <a16:creationId xmlns:a16="http://schemas.microsoft.com/office/drawing/2014/main" id="{1F5E5D0B-006B-E14E-9C9F-45FA3DA588EC}"/>
              </a:ext>
            </a:extLst>
          </p:cNvPr>
          <p:cNvSpPr>
            <a:spLocks/>
          </p:cNvSpPr>
          <p:nvPr/>
        </p:nvSpPr>
        <p:spPr bwMode="auto">
          <a:xfrm>
            <a:off x="9355048" y="5007429"/>
            <a:ext cx="1900780" cy="1085465"/>
          </a:xfrm>
          <a:prstGeom prst="roundRect">
            <a:avLst>
              <a:gd name="adj" fmla="val 16667"/>
            </a:avLst>
          </a:prstGeom>
          <a:solidFill>
            <a:schemeClr val="lt1">
              <a:lumMod val="100000"/>
              <a:lumOff val="0"/>
            </a:schemeClr>
          </a:solidFill>
          <a:ln w="12700">
            <a:solidFill>
              <a:schemeClr val="accent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uk-UA" sz="1400" dirty="0">
                <a:solidFill>
                  <a:srgbClr val="000000"/>
                </a:solidFill>
                <a:effectLst/>
                <a:ea typeface="Times New Roman" panose="02020603050405020304" pitchFamily="18" charset="0"/>
              </a:rPr>
              <a:t>Міністерства, органи місцевого самоврядування, державні установи тощо</a:t>
            </a:r>
            <a:endParaRPr lang="en-US" sz="1400" dirty="0">
              <a:effectLst/>
              <a:ea typeface="Times New Roman" panose="02020603050405020304" pitchFamily="18" charset="0"/>
            </a:endParaRPr>
          </a:p>
        </p:txBody>
      </p:sp>
      <p:sp>
        <p:nvSpPr>
          <p:cNvPr id="12" name="Скругленный прямоугольник 20">
            <a:extLst>
              <a:ext uri="{FF2B5EF4-FFF2-40B4-BE49-F238E27FC236}">
                <a16:creationId xmlns:a16="http://schemas.microsoft.com/office/drawing/2014/main" id="{D59F4F7D-248E-FA40-BF1E-36F7A22C8D1B}"/>
              </a:ext>
            </a:extLst>
          </p:cNvPr>
          <p:cNvSpPr>
            <a:spLocks/>
          </p:cNvSpPr>
          <p:nvPr/>
        </p:nvSpPr>
        <p:spPr bwMode="auto">
          <a:xfrm>
            <a:off x="2079171" y="5442857"/>
            <a:ext cx="1679485" cy="650037"/>
          </a:xfrm>
          <a:prstGeom prst="roundRect">
            <a:avLst>
              <a:gd name="adj" fmla="val 16667"/>
            </a:avLst>
          </a:prstGeom>
          <a:solidFill>
            <a:schemeClr val="lt1">
              <a:lumMod val="100000"/>
              <a:lumOff val="0"/>
            </a:schemeClr>
          </a:solidFill>
          <a:ln w="12700">
            <a:solidFill>
              <a:schemeClr val="accent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uk-UA" sz="1400" dirty="0">
                <a:solidFill>
                  <a:srgbClr val="000000"/>
                </a:solidFill>
                <a:effectLst/>
                <a:ea typeface="Times New Roman" panose="02020603050405020304" pitchFamily="18" charset="0"/>
              </a:rPr>
              <a:t>Рахункова палата</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8383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Що ми будемо робити?</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Рисунок 6">
            <a:extLst>
              <a:ext uri="{FF2B5EF4-FFF2-40B4-BE49-F238E27FC236}">
                <a16:creationId xmlns:a16="http://schemas.microsoft.com/office/drawing/2014/main" id="{5B941B63-DCBB-9744-8780-2E3E2A1E6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595FBB31-26E2-EA49-94C9-097D5734ACD0}"/>
              </a:ext>
            </a:extLst>
          </p:cNvPr>
          <p:cNvSpPr txBox="1">
            <a:spLocks/>
          </p:cNvSpPr>
          <p:nvPr/>
        </p:nvSpPr>
        <p:spPr>
          <a:xfrm>
            <a:off x="625839" y="1389817"/>
            <a:ext cx="5655218" cy="29614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indent="-514350">
              <a:buClr>
                <a:schemeClr val="tx1"/>
              </a:buClr>
              <a:buFont typeface="Helvetica" pitchFamily="2" charset="0"/>
              <a:buAutoNum type="arabicPeriod"/>
            </a:pPr>
            <a:r>
              <a:rPr lang="uk-UA" sz="2000" dirty="0">
                <a:latin typeface="+mn-lt"/>
                <a:ea typeface="+mj-ea"/>
                <a:cs typeface="+mj-cs"/>
              </a:rPr>
              <a:t>Вступ</a:t>
            </a:r>
          </a:p>
          <a:p>
            <a:pPr marL="523875" indent="-514350">
              <a:buClr>
                <a:schemeClr val="tx1"/>
              </a:buClr>
              <a:buFont typeface="Helvetica" pitchFamily="2" charset="0"/>
              <a:buAutoNum type="arabicPeriod"/>
            </a:pPr>
            <a:r>
              <a:rPr lang="uk-UA" sz="2000" dirty="0">
                <a:latin typeface="+mn-lt"/>
                <a:ea typeface="+mj-ea"/>
                <a:cs typeface="+mj-cs"/>
              </a:rPr>
              <a:t>Визначення поняття аудиту діяльності</a:t>
            </a:r>
            <a:r>
              <a:rPr lang="en-GB" sz="2000" dirty="0">
                <a:latin typeface="+mn-lt"/>
                <a:ea typeface="+mj-ea"/>
                <a:cs typeface="+mj-cs"/>
              </a:rPr>
              <a:t> (</a:t>
            </a:r>
            <a:r>
              <a:rPr lang="uk-UA" sz="2000" dirty="0">
                <a:latin typeface="+mn-lt"/>
                <a:ea typeface="+mj-ea"/>
                <a:cs typeface="+mj-cs"/>
              </a:rPr>
              <a:t>ефективності)</a:t>
            </a:r>
          </a:p>
          <a:p>
            <a:pPr marL="523875" indent="-514350">
              <a:buClr>
                <a:schemeClr val="tx1"/>
              </a:buClr>
              <a:buFont typeface="Helvetica" pitchFamily="2" charset="0"/>
              <a:buAutoNum type="arabicPeriod"/>
            </a:pPr>
            <a:r>
              <a:rPr lang="uk-UA" sz="2000" dirty="0">
                <a:latin typeface="+mn-lt"/>
                <a:ea typeface="+mj-ea"/>
                <a:cs typeface="+mj-cs"/>
              </a:rPr>
              <a:t>Цілі аудиту діяльності (ефективності)</a:t>
            </a:r>
          </a:p>
          <a:p>
            <a:pPr marL="523875" indent="-514350">
              <a:buClr>
                <a:schemeClr val="tx1"/>
              </a:buClr>
              <a:buFont typeface="Helvetica" pitchFamily="2" charset="0"/>
              <a:buAutoNum type="arabicPeriod"/>
            </a:pPr>
            <a:r>
              <a:rPr lang="uk-UA" sz="2000" dirty="0">
                <a:latin typeface="+mn-lt"/>
                <a:ea typeface="+mj-ea"/>
                <a:cs typeface="+mj-cs"/>
              </a:rPr>
              <a:t>Модель «3Е»</a:t>
            </a:r>
          </a:p>
          <a:p>
            <a:pPr marL="523875" indent="-514350">
              <a:buClr>
                <a:schemeClr val="tx1"/>
              </a:buClr>
              <a:buFont typeface="Helvetica" pitchFamily="2" charset="0"/>
              <a:buAutoNum type="arabicPeriod"/>
            </a:pPr>
            <a:r>
              <a:rPr lang="uk-UA" sz="2000" dirty="0">
                <a:latin typeface="+mn-lt"/>
                <a:ea typeface="+mj-ea"/>
                <a:cs typeface="+mj-cs"/>
              </a:rPr>
              <a:t>Три сторони в аудиті діяльності (ефективності)</a:t>
            </a:r>
          </a:p>
        </p:txBody>
      </p:sp>
      <p:pic>
        <p:nvPicPr>
          <p:cNvPr id="9" name="Picture 4" descr="90 Simple Backgrounds [Edit and Download]">
            <a:extLst>
              <a:ext uri="{FF2B5EF4-FFF2-40B4-BE49-F238E27FC236}">
                <a16:creationId xmlns:a16="http://schemas.microsoft.com/office/drawing/2014/main" id="{72EF7778-6119-7342-BA2A-999CA36A3E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34" r="30197"/>
          <a:stretch/>
        </p:blipFill>
        <p:spPr bwMode="auto">
          <a:xfrm rot="10800000">
            <a:off x="6826565" y="859972"/>
            <a:ext cx="5365435" cy="601582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10" name="Рисунок 1">
            <a:extLst>
              <a:ext uri="{FF2B5EF4-FFF2-40B4-BE49-F238E27FC236}">
                <a16:creationId xmlns:a16="http://schemas.microsoft.com/office/drawing/2014/main" id="{74037838-059C-9540-B405-2DC5B786F798}"/>
              </a:ext>
            </a:extLst>
          </p:cNvPr>
          <p:cNvPicPr>
            <a:picLocks noChangeAspect="1"/>
          </p:cNvPicPr>
          <p:nvPr/>
        </p:nvPicPr>
        <p:blipFill>
          <a:blip r:embed="rId4"/>
          <a:stretch>
            <a:fillRect/>
          </a:stretch>
        </p:blipFill>
        <p:spPr>
          <a:xfrm>
            <a:off x="9118611" y="2445976"/>
            <a:ext cx="2633197" cy="1657939"/>
          </a:xfrm>
          <a:prstGeom prst="rect">
            <a:avLst/>
          </a:prstGeom>
        </p:spPr>
      </p:pic>
    </p:spTree>
    <p:extLst>
      <p:ext uri="{BB962C8B-B14F-4D97-AF65-F5344CB8AC3E}">
        <p14:creationId xmlns:p14="http://schemas.microsoft.com/office/powerpoint/2010/main" val="168270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731520" y="243856"/>
            <a:ext cx="7345681" cy="648770"/>
          </a:xfrm>
        </p:spPr>
        <p:txBody>
          <a:bodyPr>
            <a:noAutofit/>
          </a:bodyPr>
          <a:lstStyle/>
          <a:p>
            <a:pPr lvl="0"/>
            <a:r>
              <a:rPr lang="uk-UA" dirty="0">
                <a:solidFill>
                  <a:srgbClr val="003999"/>
                </a:solidFill>
              </a:rPr>
              <a:t>Три сторони в аудиті діяльності (ефективності) (2)</a:t>
            </a:r>
            <a:endParaRPr lang="en-US" dirty="0"/>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415144"/>
            <a:ext cx="11168742" cy="4623322"/>
          </a:xfrm>
        </p:spPr>
        <p:txBody>
          <a:bodyPr>
            <a:normAutofit/>
          </a:bodyPr>
          <a:lstStyle/>
          <a:p>
            <a:pPr>
              <a:spcAft>
                <a:spcPts val="1800"/>
              </a:spcAft>
            </a:pPr>
            <a:r>
              <a:rPr lang="uk-UA" sz="2800" dirty="0">
                <a:latin typeface="+mn-lt"/>
              </a:rPr>
              <a:t>Роль </a:t>
            </a:r>
            <a:r>
              <a:rPr lang="uk-UA" sz="2800" b="1" dirty="0">
                <a:latin typeface="+mn-lt"/>
              </a:rPr>
              <a:t>аудитора</a:t>
            </a:r>
            <a:r>
              <a:rPr lang="uk-UA" sz="2800" dirty="0">
                <a:latin typeface="+mn-lt"/>
              </a:rPr>
              <a:t> виконує Вищий орган аудиту – Рахункова палата. </a:t>
            </a:r>
          </a:p>
          <a:p>
            <a:pPr>
              <a:spcAft>
                <a:spcPts val="1800"/>
              </a:spcAft>
            </a:pPr>
            <a:r>
              <a:rPr lang="uk-UA" sz="2800" b="1" dirty="0">
                <a:latin typeface="+mn-lt"/>
              </a:rPr>
              <a:t>Відповідальна сторона </a:t>
            </a:r>
            <a:r>
              <a:rPr lang="uk-UA" sz="2800" dirty="0">
                <a:latin typeface="+mn-lt"/>
              </a:rPr>
              <a:t>– це особи та державні органи, які відповідають за предмет аудиту, надання аудитору необхідної інформації, виконання рекомендацій. </a:t>
            </a:r>
          </a:p>
          <a:p>
            <a:pPr>
              <a:spcAft>
                <a:spcPts val="1800"/>
              </a:spcAft>
            </a:pPr>
            <a:r>
              <a:rPr lang="uk-UA" sz="2800" dirty="0">
                <a:latin typeface="+mn-lt"/>
              </a:rPr>
              <a:t>Під </a:t>
            </a:r>
            <a:r>
              <a:rPr lang="uk-UA" sz="2800" b="1" dirty="0">
                <a:latin typeface="+mn-lt"/>
              </a:rPr>
              <a:t>передбачуваними користувачами </a:t>
            </a:r>
            <a:r>
              <a:rPr lang="uk-UA" sz="2800" dirty="0">
                <a:latin typeface="+mn-lt"/>
              </a:rPr>
              <a:t>необхідно розуміти осіб, групи або організації, для яких аудитор готує аудиторський звіт. Це можуть бути парламент, уряд, органи державної влади, громадськість, експертні організації, ЗМІ та інші зацікавлені сторони.</a:t>
            </a:r>
          </a:p>
          <a:p>
            <a:pPr>
              <a:spcAft>
                <a:spcPts val="1800"/>
              </a:spcAft>
            </a:pPr>
            <a:endParaRPr lang="en-US" sz="2800" dirty="0">
              <a:latin typeface="+mn-lt"/>
            </a:endParaRPr>
          </a:p>
        </p:txBody>
      </p:sp>
      <p:pic>
        <p:nvPicPr>
          <p:cNvPr id="6" name="Рисунок 6">
            <a:extLst>
              <a:ext uri="{FF2B5EF4-FFF2-40B4-BE49-F238E27FC236}">
                <a16:creationId xmlns:a16="http://schemas.microsoft.com/office/drawing/2014/main" id="{0C1446BC-7CA3-BC4E-8D5C-7DAA54AA5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8337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C6E0-F569-784A-8E2F-2F434918442D}"/>
              </a:ext>
            </a:extLst>
          </p:cNvPr>
          <p:cNvSpPr>
            <a:spLocks noGrp="1"/>
          </p:cNvSpPr>
          <p:nvPr>
            <p:ph type="ctrTitle"/>
          </p:nvPr>
        </p:nvSpPr>
        <p:spPr>
          <a:xfrm>
            <a:off x="1467141" y="108552"/>
            <a:ext cx="8873943" cy="842793"/>
          </a:xfrm>
        </p:spPr>
        <p:txBody>
          <a:bodyPr anchor="t">
            <a:noAutofit/>
          </a:bodyPr>
          <a:lstStyle/>
          <a:p>
            <a:pPr algn="ctr"/>
            <a:r>
              <a:rPr lang="lv-LV" sz="2400" b="0" cap="all" dirty="0">
                <a:latin typeface="+mn-lt"/>
                <a:ea typeface="宋体" charset="-122"/>
                <a:cs typeface="Calibri" pitchFamily="34" charset="0"/>
              </a:rPr>
              <a:t>EU PROJECT IMPLEMENTATION</a:t>
            </a:r>
            <a:br>
              <a:rPr lang="lv-LV" sz="2400" b="0" cap="all" dirty="0">
                <a:latin typeface="+mn-lt"/>
                <a:ea typeface="宋体" charset="-122"/>
                <a:cs typeface="Calibri" pitchFamily="34" charset="0"/>
              </a:rPr>
            </a:br>
            <a:r>
              <a:rPr lang="en-US" sz="2400" b="0" i="1" dirty="0">
                <a:latin typeface="+mn-lt"/>
              </a:rPr>
              <a:t>External Audit in Line with International Standards</a:t>
            </a:r>
            <a:endParaRPr lang="uk-UA" sz="2400" b="0" i="1" dirty="0">
              <a:latin typeface="+mn-lt"/>
            </a:endParaRPr>
          </a:p>
        </p:txBody>
      </p:sp>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998525"/>
            <a:ext cx="10538691" cy="117048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3200" dirty="0">
                <a:latin typeface="+mn-lt"/>
              </a:rPr>
              <a:t>Тема 2: Вибір теми та ключові принципи аудиту діяльності (ефективності) </a:t>
            </a:r>
          </a:p>
        </p:txBody>
      </p:sp>
      <p:sp>
        <p:nvSpPr>
          <p:cNvPr id="8" name="Date Placeholder 3"/>
          <p:cNvSpPr>
            <a:spLocks noGrp="1"/>
          </p:cNvSpPr>
          <p:nvPr>
            <p:ph type="dt" sz="half" idx="10"/>
          </p:nvPr>
        </p:nvSpPr>
        <p:spPr>
          <a:xfrm>
            <a:off x="10776857" y="4114800"/>
            <a:ext cx="908591" cy="467155"/>
          </a:xfrm>
          <a:prstGeom prst="rect">
            <a:avLst/>
          </a:prstGeom>
        </p:spPr>
        <p:txBody>
          <a:bodyPr/>
          <a:lstStyle>
            <a:lvl1pPr algn="r">
              <a:defRPr sz="1600">
                <a:solidFill>
                  <a:schemeClr val="bg1"/>
                </a:solidFill>
                <a:latin typeface="Raleway" panose="020B0503030101060003" pitchFamily="34" charset="77"/>
              </a:defRPr>
            </a:lvl1pPr>
          </a:lstStyle>
          <a:p>
            <a:r>
              <a:rPr lang="uk-UA" sz="2000" dirty="0">
                <a:latin typeface="+mn-lt"/>
              </a:rPr>
              <a:t>2024</a:t>
            </a:r>
          </a:p>
        </p:txBody>
      </p:sp>
    </p:spTree>
    <p:extLst>
      <p:ext uri="{BB962C8B-B14F-4D97-AF65-F5344CB8AC3E}">
        <p14:creationId xmlns:p14="http://schemas.microsoft.com/office/powerpoint/2010/main" val="1481185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lstStyle/>
          <a:p>
            <a:r>
              <a:rPr lang="uk-UA" dirty="0">
                <a:solidFill>
                  <a:srgbClr val="003999"/>
                </a:solidFill>
              </a:rPr>
              <a:t>Що ми будемо робити?</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Рисунок 6">
            <a:extLst>
              <a:ext uri="{FF2B5EF4-FFF2-40B4-BE49-F238E27FC236}">
                <a16:creationId xmlns:a16="http://schemas.microsoft.com/office/drawing/2014/main" id="{5B941B63-DCBB-9744-8780-2E3E2A1E6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5D7E5E50-DD65-454D-81B1-9B4EE7B173F1}"/>
              </a:ext>
            </a:extLst>
          </p:cNvPr>
          <p:cNvSpPr txBox="1">
            <a:spLocks/>
          </p:cNvSpPr>
          <p:nvPr/>
        </p:nvSpPr>
        <p:spPr>
          <a:xfrm>
            <a:off x="625839" y="1389817"/>
            <a:ext cx="5655218" cy="378089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indent="-514350">
              <a:buClr>
                <a:schemeClr val="tx1"/>
              </a:buClr>
              <a:buFont typeface="Helvetica" pitchFamily="2" charset="0"/>
              <a:buAutoNum type="arabicPeriod"/>
            </a:pPr>
            <a:r>
              <a:rPr lang="uk-UA" sz="2000" dirty="0">
                <a:latin typeface="+mn-lt"/>
                <a:ea typeface="+mj-ea"/>
                <a:cs typeface="+mj-cs"/>
              </a:rPr>
              <a:t>Предмет в аудиту діяльності (ефективності)</a:t>
            </a:r>
          </a:p>
          <a:p>
            <a:pPr marL="523875" indent="-514350">
              <a:buClr>
                <a:schemeClr val="tx1"/>
              </a:buClr>
              <a:buFont typeface="Helvetica" pitchFamily="2" charset="0"/>
              <a:buAutoNum type="arabicPeriod"/>
            </a:pPr>
            <a:r>
              <a:rPr lang="uk-UA" sz="2000" dirty="0">
                <a:latin typeface="+mn-lt"/>
                <a:ea typeface="+mj-ea"/>
                <a:cs typeface="+mj-cs"/>
              </a:rPr>
              <a:t>Запити зовнішніх зацікавлених сторін</a:t>
            </a:r>
          </a:p>
          <a:p>
            <a:pPr marL="523875" indent="-514350">
              <a:buClr>
                <a:schemeClr val="tx1"/>
              </a:buClr>
              <a:buFont typeface="Helvetica" pitchFamily="2" charset="0"/>
              <a:buAutoNum type="arabicPeriod"/>
            </a:pPr>
            <a:r>
              <a:rPr lang="uk-UA" sz="2000" dirty="0">
                <a:latin typeface="+mn-lt"/>
                <a:ea typeface="+mj-ea"/>
                <a:cs typeface="+mj-cs"/>
              </a:rPr>
              <a:t>Комунікація із зацікавленими сторонами</a:t>
            </a:r>
          </a:p>
          <a:p>
            <a:pPr marL="523875" indent="-514350">
              <a:buClr>
                <a:schemeClr val="tx1"/>
              </a:buClr>
              <a:buFont typeface="Helvetica" pitchFamily="2" charset="0"/>
              <a:buAutoNum type="arabicPeriod"/>
            </a:pPr>
            <a:r>
              <a:rPr lang="uk-UA" sz="2000" dirty="0">
                <a:latin typeface="+mn-lt"/>
                <a:ea typeface="+mj-ea"/>
                <a:cs typeface="+mj-cs"/>
              </a:rPr>
              <a:t>Незалежність та етика аудитора</a:t>
            </a:r>
          </a:p>
          <a:p>
            <a:pPr marL="523875" indent="-514350">
              <a:buClr>
                <a:schemeClr val="tx1"/>
              </a:buClr>
              <a:buFont typeface="Helvetica" pitchFamily="2" charset="0"/>
              <a:buAutoNum type="arabicPeriod"/>
            </a:pPr>
            <a:r>
              <a:rPr lang="uk-UA" sz="2000" dirty="0">
                <a:latin typeface="+mn-lt"/>
                <a:ea typeface="+mj-ea"/>
                <a:cs typeface="+mj-cs"/>
              </a:rPr>
              <a:t>Професійне судження та скептицизм</a:t>
            </a:r>
          </a:p>
          <a:p>
            <a:pPr marL="523875" indent="-514350">
              <a:buClr>
                <a:schemeClr val="tx1"/>
              </a:buClr>
              <a:buFont typeface="Helvetica" pitchFamily="2" charset="0"/>
              <a:buAutoNum type="arabicPeriod"/>
            </a:pPr>
            <a:r>
              <a:rPr lang="uk-UA" sz="2000" dirty="0">
                <a:latin typeface="+mn-lt"/>
                <a:ea typeface="+mj-ea"/>
                <a:cs typeface="+mj-cs"/>
              </a:rPr>
              <a:t>Суттєвість в аудиті діяльності (ефективності)</a:t>
            </a:r>
          </a:p>
          <a:p>
            <a:pPr marL="523875" indent="-514350">
              <a:buClr>
                <a:schemeClr val="tx1"/>
              </a:buClr>
              <a:buFont typeface="Helvetica" pitchFamily="2" charset="0"/>
              <a:buAutoNum type="arabicPeriod"/>
            </a:pPr>
            <a:r>
              <a:rPr lang="uk-UA" sz="2000" dirty="0">
                <a:latin typeface="+mn-lt"/>
                <a:ea typeface="+mj-ea"/>
                <a:cs typeface="+mj-cs"/>
              </a:rPr>
              <a:t>Аудиторський ризик</a:t>
            </a:r>
          </a:p>
          <a:p>
            <a:pPr marL="523875" indent="-514350">
              <a:buClr>
                <a:schemeClr val="tx1"/>
              </a:buClr>
              <a:buFont typeface="Helvetica" pitchFamily="2" charset="0"/>
              <a:buAutoNum type="arabicPeriod"/>
            </a:pPr>
            <a:r>
              <a:rPr lang="uk-UA" sz="2000" dirty="0">
                <a:latin typeface="+mn-lt"/>
                <a:ea typeface="+mj-ea"/>
                <a:cs typeface="+mj-cs"/>
              </a:rPr>
              <a:t>Компетентність аудиторської групи</a:t>
            </a:r>
          </a:p>
        </p:txBody>
      </p:sp>
      <p:pic>
        <p:nvPicPr>
          <p:cNvPr id="9" name="Picture 4" descr="90 Simple Backgrounds [Edit and Download]">
            <a:extLst>
              <a:ext uri="{FF2B5EF4-FFF2-40B4-BE49-F238E27FC236}">
                <a16:creationId xmlns:a16="http://schemas.microsoft.com/office/drawing/2014/main" id="{3D01F040-36ED-DC4D-9907-DFC6E203B6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34" r="30197"/>
          <a:stretch/>
        </p:blipFill>
        <p:spPr bwMode="auto">
          <a:xfrm rot="10800000">
            <a:off x="6826565" y="859972"/>
            <a:ext cx="5365435" cy="601582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10" name="Рисунок 1">
            <a:extLst>
              <a:ext uri="{FF2B5EF4-FFF2-40B4-BE49-F238E27FC236}">
                <a16:creationId xmlns:a16="http://schemas.microsoft.com/office/drawing/2014/main" id="{79E13FD1-9892-7444-B8FC-72C4D4C5A612}"/>
              </a:ext>
            </a:extLst>
          </p:cNvPr>
          <p:cNvPicPr>
            <a:picLocks noChangeAspect="1"/>
          </p:cNvPicPr>
          <p:nvPr/>
        </p:nvPicPr>
        <p:blipFill>
          <a:blip r:embed="rId4"/>
          <a:stretch>
            <a:fillRect/>
          </a:stretch>
        </p:blipFill>
        <p:spPr>
          <a:xfrm>
            <a:off x="9118611" y="2445976"/>
            <a:ext cx="2633197" cy="1657939"/>
          </a:xfrm>
          <a:prstGeom prst="rect">
            <a:avLst/>
          </a:prstGeom>
        </p:spPr>
      </p:pic>
    </p:spTree>
    <p:extLst>
      <p:ext uri="{BB962C8B-B14F-4D97-AF65-F5344CB8AC3E}">
        <p14:creationId xmlns:p14="http://schemas.microsoft.com/office/powerpoint/2010/main" val="343328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solidFill>
                  <a:srgbClr val="003999"/>
                </a:solidFill>
              </a:rPr>
              <a:t>Аспекти</a:t>
            </a:r>
            <a:r>
              <a:rPr lang="uk-UA" i="1" dirty="0">
                <a:latin typeface="+mn-lt"/>
              </a:rPr>
              <a:t> </a:t>
            </a:r>
            <a:r>
              <a:rPr lang="uk-UA" dirty="0">
                <a:solidFill>
                  <a:srgbClr val="003999"/>
                </a:solidFill>
              </a:rPr>
              <a:t>вибору теми аудиту діяльності (ефективності)</a:t>
            </a:r>
            <a:br>
              <a:rPr lang="uk-UA" dirty="0">
                <a:solidFill>
                  <a:srgbClr val="003999"/>
                </a:solidFill>
              </a:rPr>
            </a:br>
            <a:endParaRPr lang="uk-UA" dirty="0">
              <a:solidFill>
                <a:srgbClr val="003999"/>
              </a:solidFill>
            </a:endParaRPr>
          </a:p>
        </p:txBody>
      </p:sp>
      <p:sp>
        <p:nvSpPr>
          <p:cNvPr id="3" name="Объект 2"/>
          <p:cNvSpPr>
            <a:spLocks noGrp="1"/>
          </p:cNvSpPr>
          <p:nvPr>
            <p:ph idx="1"/>
          </p:nvPr>
        </p:nvSpPr>
        <p:spPr>
          <a:xfrm>
            <a:off x="533399" y="1310790"/>
            <a:ext cx="11342915" cy="5042714"/>
          </a:xfrm>
        </p:spPr>
        <p:txBody>
          <a:bodyPr>
            <a:normAutofit fontScale="77500" lnSpcReduction="20000"/>
          </a:bodyPr>
          <a:lstStyle/>
          <a:p>
            <a:pPr marL="0" indent="0" algn="just">
              <a:buNone/>
            </a:pPr>
            <a:r>
              <a:rPr lang="uk-UA" sz="2800" i="1" dirty="0">
                <a:latin typeface="+mn-lt"/>
              </a:rPr>
              <a:t>Вибору тем аудитів передує дослідження зовнішнього середовища. Розробка потенційних тем відбувається на основі шести ключових аспектів:</a:t>
            </a:r>
            <a:endParaRPr lang="uk-UA" sz="2800" dirty="0">
              <a:latin typeface="+mn-lt"/>
            </a:endParaRPr>
          </a:p>
          <a:p>
            <a:pPr lvl="0" algn="just"/>
            <a:r>
              <a:rPr lang="uk-UA" sz="2800" b="1" i="1" dirty="0">
                <a:latin typeface="+mn-lt"/>
              </a:rPr>
              <a:t>Ризик</a:t>
            </a:r>
            <a:r>
              <a:rPr lang="uk-UA" sz="2800" i="1" dirty="0">
                <a:latin typeface="+mn-lt"/>
              </a:rPr>
              <a:t>: фінансовий і нефінансовий ризик на рівні систем або окремих програм.</a:t>
            </a:r>
            <a:endParaRPr lang="uk-UA" sz="2800" dirty="0">
              <a:latin typeface="+mn-lt"/>
            </a:endParaRPr>
          </a:p>
          <a:p>
            <a:pPr lvl="0" algn="just"/>
            <a:r>
              <a:rPr lang="uk-UA" sz="2800" b="1" i="1" dirty="0">
                <a:latin typeface="+mn-lt"/>
              </a:rPr>
              <a:t>Вплив</a:t>
            </a:r>
            <a:r>
              <a:rPr lang="uk-UA" sz="2800" i="1" dirty="0">
                <a:latin typeface="+mn-lt"/>
              </a:rPr>
              <a:t>: потенційна користь за результатами проведеного аудиту (наприклад, покращення рівня прозорості чи підзвітності, підвищення ефективності чи результативності).</a:t>
            </a:r>
            <a:endParaRPr lang="uk-UA" sz="2800" dirty="0">
              <a:latin typeface="+mn-lt"/>
            </a:endParaRPr>
          </a:p>
          <a:p>
            <a:pPr lvl="0" algn="just"/>
            <a:r>
              <a:rPr lang="uk-UA" sz="2800" b="1" i="1" dirty="0">
                <a:latin typeface="+mn-lt"/>
              </a:rPr>
              <a:t>Важливість</a:t>
            </a:r>
            <a:r>
              <a:rPr lang="uk-UA" sz="2800" i="1" dirty="0">
                <a:latin typeface="+mn-lt"/>
              </a:rPr>
              <a:t>: запропонована тема є важливою для ключових зацікавлених сторін.</a:t>
            </a:r>
            <a:endParaRPr lang="uk-UA" sz="2800" dirty="0">
              <a:latin typeface="+mn-lt"/>
            </a:endParaRPr>
          </a:p>
          <a:p>
            <a:pPr lvl="0" algn="just"/>
            <a:r>
              <a:rPr lang="uk-UA" sz="2800" b="1" i="1" dirty="0">
                <a:latin typeface="+mn-lt"/>
              </a:rPr>
              <a:t>Суттєвість</a:t>
            </a:r>
            <a:r>
              <a:rPr lang="uk-UA" sz="2800" i="1" dirty="0">
                <a:latin typeface="+mn-lt"/>
              </a:rPr>
              <a:t>: значущість аудиту з точки зору цінності, охоплення громадян та того, чи сприятиме аудит досягненню ширших цілей уряду або зміні рішень уряду.</a:t>
            </a:r>
            <a:endParaRPr lang="uk-UA" sz="2800" dirty="0">
              <a:latin typeface="+mn-lt"/>
            </a:endParaRPr>
          </a:p>
          <a:p>
            <a:pPr lvl="0" algn="just"/>
            <a:r>
              <a:rPr lang="uk-UA" sz="2800" b="1" i="1" dirty="0">
                <a:latin typeface="+mn-lt"/>
              </a:rPr>
              <a:t>Можливість проведення аудиту</a:t>
            </a:r>
            <a:r>
              <a:rPr lang="uk-UA" sz="2800" i="1" dirty="0">
                <a:latin typeface="+mn-lt"/>
              </a:rPr>
              <a:t>: чи може бути проведений аудит з урахуванням таких факторів, як повноваження </a:t>
            </a:r>
            <a:r>
              <a:rPr lang="uk-UA" sz="2800" i="1" dirty="0" err="1">
                <a:latin typeface="+mn-lt"/>
              </a:rPr>
              <a:t>ВОА</a:t>
            </a:r>
            <a:r>
              <a:rPr lang="uk-UA" sz="2800" i="1" dirty="0">
                <a:latin typeface="+mn-lt"/>
              </a:rPr>
              <a:t>, наявність відповідної методології, доступність матеріалів для аналізу тощо.</a:t>
            </a:r>
            <a:r>
              <a:rPr lang="uk-UA" sz="2800" b="1" i="1" dirty="0">
                <a:latin typeface="+mn-lt"/>
              </a:rPr>
              <a:t> </a:t>
            </a:r>
            <a:endParaRPr lang="uk-UA" sz="2800" dirty="0">
              <a:latin typeface="+mn-lt"/>
            </a:endParaRPr>
          </a:p>
          <a:p>
            <a:pPr lvl="0" algn="just"/>
            <a:r>
              <a:rPr lang="uk-UA" sz="2800" b="1" i="1" dirty="0">
                <a:latin typeface="+mn-lt"/>
              </a:rPr>
              <a:t>Попередня перевірка</a:t>
            </a:r>
            <a:r>
              <a:rPr lang="uk-UA" sz="2800" i="1" dirty="0">
                <a:latin typeface="+mn-lt"/>
              </a:rPr>
              <a:t>: чи досліджувалася сфера у попередніх аудитах.</a:t>
            </a:r>
            <a:endParaRPr lang="uk-UA" sz="2800" dirty="0">
              <a:latin typeface="+mn-lt"/>
            </a:endParaRPr>
          </a:p>
          <a:p>
            <a:endParaRPr lang="uk-UA" dirty="0"/>
          </a:p>
        </p:txBody>
      </p:sp>
    </p:spTree>
    <p:extLst>
      <p:ext uri="{BB962C8B-B14F-4D97-AF65-F5344CB8AC3E}">
        <p14:creationId xmlns:p14="http://schemas.microsoft.com/office/powerpoint/2010/main" val="44182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648" y="234498"/>
            <a:ext cx="8205570" cy="875846"/>
          </a:xfrm>
        </p:spPr>
        <p:txBody>
          <a:bodyPr>
            <a:noAutofit/>
          </a:bodyPr>
          <a:lstStyle/>
          <a:p>
            <a:br>
              <a:rPr lang="uk-UA" dirty="0">
                <a:latin typeface="+mn-lt"/>
              </a:rPr>
            </a:br>
            <a:r>
              <a:rPr lang="uk-UA" dirty="0">
                <a:solidFill>
                  <a:srgbClr val="003999"/>
                </a:solidFill>
              </a:rPr>
              <a:t>Перелік документів, що підлягають обов’язковому моніторингу при виборі теми</a:t>
            </a:r>
            <a:br>
              <a:rPr lang="uk-UA" dirty="0">
                <a:solidFill>
                  <a:srgbClr val="003999"/>
                </a:solidFill>
              </a:rPr>
            </a:br>
            <a:endParaRPr lang="uk-UA" dirty="0">
              <a:solidFill>
                <a:srgbClr val="003999"/>
              </a:solidFill>
            </a:endParaRPr>
          </a:p>
        </p:txBody>
      </p:sp>
      <p:sp>
        <p:nvSpPr>
          <p:cNvPr id="3" name="Объект 2"/>
          <p:cNvSpPr>
            <a:spLocks noGrp="1"/>
          </p:cNvSpPr>
          <p:nvPr>
            <p:ph idx="1"/>
          </p:nvPr>
        </p:nvSpPr>
        <p:spPr>
          <a:xfrm>
            <a:off x="533400" y="1623848"/>
            <a:ext cx="11153728" cy="4553115"/>
          </a:xfrm>
        </p:spPr>
        <p:txBody>
          <a:bodyPr/>
          <a:lstStyle/>
          <a:p>
            <a:pPr algn="just">
              <a:buFont typeface="Wingdings" panose="05000000000000000000" pitchFamily="2" charset="2"/>
              <a:buChar char="§"/>
            </a:pPr>
            <a:r>
              <a:rPr lang="uk-UA" sz="2800" dirty="0">
                <a:latin typeface="+mn-lt"/>
              </a:rPr>
              <a:t>Нормативно-правові акти, організаційно-розпорядчі та інші документи, які регулюють питання формування та реалізації державної політики у сфері (галузі);</a:t>
            </a:r>
          </a:p>
          <a:p>
            <a:pPr algn="just">
              <a:buFont typeface="Wingdings" panose="05000000000000000000" pitchFamily="2" charset="2"/>
              <a:buChar char="§"/>
            </a:pPr>
            <a:r>
              <a:rPr lang="uk-UA" sz="2800" dirty="0">
                <a:latin typeface="+mn-lt"/>
              </a:rPr>
              <a:t>Звітність;</a:t>
            </a:r>
          </a:p>
          <a:p>
            <a:pPr algn="just">
              <a:buFont typeface="Wingdings" panose="05000000000000000000" pitchFamily="2" charset="2"/>
              <a:buChar char="§"/>
            </a:pPr>
            <a:r>
              <a:rPr lang="uk-UA" sz="2800" dirty="0">
                <a:latin typeface="+mn-lt"/>
              </a:rPr>
              <a:t>Документи, дані реєстрів та інша інформація.</a:t>
            </a:r>
          </a:p>
          <a:p>
            <a:pPr marL="0" indent="0" algn="just">
              <a:buNone/>
            </a:pPr>
            <a:br>
              <a:rPr lang="uk-UA" b="1" dirty="0"/>
            </a:br>
            <a:endParaRPr lang="uk-UA" dirty="0"/>
          </a:p>
          <a:p>
            <a:endParaRPr lang="uk-UA" dirty="0"/>
          </a:p>
        </p:txBody>
      </p:sp>
    </p:spTree>
    <p:extLst>
      <p:ext uri="{BB962C8B-B14F-4D97-AF65-F5344CB8AC3E}">
        <p14:creationId xmlns:p14="http://schemas.microsoft.com/office/powerpoint/2010/main" val="163033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524" y="234498"/>
            <a:ext cx="7903818" cy="875846"/>
          </a:xfrm>
        </p:spPr>
        <p:txBody>
          <a:bodyPr>
            <a:normAutofit/>
          </a:bodyPr>
          <a:lstStyle/>
          <a:p>
            <a:r>
              <a:rPr lang="uk-UA" dirty="0">
                <a:solidFill>
                  <a:srgbClr val="003999"/>
                </a:solidFill>
                <a:latin typeface=""/>
              </a:rPr>
              <a:t>Аналіз сфери (галузі)</a:t>
            </a:r>
          </a:p>
        </p:txBody>
      </p:sp>
      <p:sp>
        <p:nvSpPr>
          <p:cNvPr id="3" name="Объект 2"/>
          <p:cNvSpPr>
            <a:spLocks noGrp="1"/>
          </p:cNvSpPr>
          <p:nvPr>
            <p:ph idx="1"/>
          </p:nvPr>
        </p:nvSpPr>
        <p:spPr/>
        <p:txBody>
          <a:bodyPr>
            <a:normAutofit lnSpcReduction="10000"/>
          </a:bodyPr>
          <a:lstStyle/>
          <a:p>
            <a:pPr algn="just"/>
            <a:r>
              <a:rPr lang="uk-UA" dirty="0">
                <a:latin typeface="+mn-lt"/>
              </a:rPr>
              <a:t>Аналіз основних нормативно-правових актів, які регулюють питання формування та реалізації державної політики у сфері (галузі).</a:t>
            </a:r>
          </a:p>
          <a:p>
            <a:pPr algn="just"/>
            <a:r>
              <a:rPr lang="uk-UA" dirty="0">
                <a:latin typeface="+mn-lt"/>
              </a:rPr>
              <a:t>Аналіз стратегії розвитку сфери (галузі) та основні напрямки діяльності.</a:t>
            </a:r>
          </a:p>
          <a:p>
            <a:pPr algn="just"/>
            <a:r>
              <a:rPr lang="uk-UA" dirty="0">
                <a:latin typeface="+mn-lt"/>
              </a:rPr>
              <a:t>Аналіз цілей та завдань центрального органу виконавчої влади у відповідній сфері (галузі), його структури та штатного розпису, установ і організацій, перелік основних підприємств, що належать до сфери його управління.</a:t>
            </a:r>
          </a:p>
          <a:p>
            <a:pPr algn="just"/>
            <a:r>
              <a:rPr lang="uk-UA" dirty="0">
                <a:latin typeface="+mn-lt"/>
              </a:rPr>
              <a:t>Аналіз фінансової та бюджетної звітності, виконання результативних показників бюджетних програм.</a:t>
            </a:r>
          </a:p>
          <a:p>
            <a:pPr algn="just"/>
            <a:r>
              <a:rPr lang="uk-UA" dirty="0">
                <a:latin typeface="+mn-lt"/>
              </a:rPr>
              <a:t>Аналіз підгалузей та груп у відповідній сфері (галузі).</a:t>
            </a:r>
          </a:p>
          <a:p>
            <a:pPr algn="just"/>
            <a:r>
              <a:rPr lang="uk-UA" dirty="0">
                <a:latin typeface="+mn-lt"/>
              </a:rPr>
              <a:t> Аналіз реагування на результати проведених контрольних заходів у цій сфері (галузі).</a:t>
            </a:r>
          </a:p>
        </p:txBody>
      </p:sp>
    </p:spTree>
    <p:extLst>
      <p:ext uri="{BB962C8B-B14F-4D97-AF65-F5344CB8AC3E}">
        <p14:creationId xmlns:p14="http://schemas.microsoft.com/office/powerpoint/2010/main" val="202686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399" y="593086"/>
            <a:ext cx="8754036" cy="875846"/>
          </a:xfrm>
        </p:spPr>
        <p:txBody>
          <a:bodyPr>
            <a:normAutofit/>
          </a:bodyPr>
          <a:lstStyle/>
          <a:p>
            <a:r>
              <a:rPr lang="uk-UA" dirty="0">
                <a:solidFill>
                  <a:srgbClr val="003999"/>
                </a:solidFill>
              </a:rPr>
              <a:t>Критерії ризику для аналізу сфери (галузі), що перевіряються</a:t>
            </a:r>
          </a:p>
        </p:txBody>
      </p:sp>
      <p:graphicFrame>
        <p:nvGraphicFramePr>
          <p:cNvPr id="7" name="Объект 6"/>
          <p:cNvGraphicFramePr>
            <a:graphicFrameLocks noGrp="1"/>
          </p:cNvGraphicFramePr>
          <p:nvPr>
            <p:ph idx="1"/>
            <p:extLst>
              <p:ext uri="{D42A27DB-BD31-4B8C-83A1-F6EECF244321}">
                <p14:modId xmlns:p14="http://schemas.microsoft.com/office/powerpoint/2010/main" val="301400762"/>
              </p:ext>
            </p:extLst>
          </p:nvPr>
        </p:nvGraphicFramePr>
        <p:xfrm>
          <a:off x="728709" y="1919651"/>
          <a:ext cx="11342690" cy="2397264"/>
        </p:xfrm>
        <a:graphic>
          <a:graphicData uri="http://schemas.openxmlformats.org/drawingml/2006/table">
            <a:tbl>
              <a:tblPr firstRow="1" bandRow="1">
                <a:tableStyleId>{5C22544A-7EE6-4342-B048-85BDC9FD1C3A}</a:tableStyleId>
              </a:tblPr>
              <a:tblGrid>
                <a:gridCol w="793376">
                  <a:extLst>
                    <a:ext uri="{9D8B030D-6E8A-4147-A177-3AD203B41FA5}">
                      <a16:colId xmlns:a16="http://schemas.microsoft.com/office/drawing/2014/main" val="20000"/>
                    </a:ext>
                  </a:extLst>
                </a:gridCol>
                <a:gridCol w="2707342">
                  <a:extLst>
                    <a:ext uri="{9D8B030D-6E8A-4147-A177-3AD203B41FA5}">
                      <a16:colId xmlns:a16="http://schemas.microsoft.com/office/drawing/2014/main" val="20001"/>
                    </a:ext>
                  </a:extLst>
                </a:gridCol>
                <a:gridCol w="2554941">
                  <a:extLst>
                    <a:ext uri="{9D8B030D-6E8A-4147-A177-3AD203B41FA5}">
                      <a16:colId xmlns:a16="http://schemas.microsoft.com/office/drawing/2014/main" val="20002"/>
                    </a:ext>
                  </a:extLst>
                </a:gridCol>
                <a:gridCol w="2626659">
                  <a:extLst>
                    <a:ext uri="{9D8B030D-6E8A-4147-A177-3AD203B41FA5}">
                      <a16:colId xmlns:a16="http://schemas.microsoft.com/office/drawing/2014/main" val="20003"/>
                    </a:ext>
                  </a:extLst>
                </a:gridCol>
                <a:gridCol w="2660372">
                  <a:extLst>
                    <a:ext uri="{9D8B030D-6E8A-4147-A177-3AD203B41FA5}">
                      <a16:colId xmlns:a16="http://schemas.microsoft.com/office/drawing/2014/main" val="20004"/>
                    </a:ext>
                  </a:extLst>
                </a:gridCol>
              </a:tblGrid>
              <a:tr h="370840">
                <a:tc rowSpan="2">
                  <a:txBody>
                    <a:bodyPr/>
                    <a:lstStyle/>
                    <a:p>
                      <a:pPr algn="ctr">
                        <a:spcAft>
                          <a:spcPts val="600"/>
                        </a:spcAft>
                        <a:tabLst>
                          <a:tab pos="608965" algn="l"/>
                        </a:tabLs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600"/>
                        </a:spcAf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Критерій</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Aft>
                          <a:spcPts val="600"/>
                        </a:spcAft>
                        <a:tabLst>
                          <a:tab pos="608965" algn="l"/>
                        </a:tabLs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Рівень ризику</a:t>
                      </a:r>
                      <a:endParaRPr lang="uk-U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0"/>
                  </a:ext>
                </a:extLst>
              </a:tr>
              <a:tr h="319544">
                <a:tc vMerge="1">
                  <a:txBody>
                    <a:bodyPr/>
                    <a:lstStyle/>
                    <a:p>
                      <a:endParaRPr lang="uk-UA"/>
                    </a:p>
                  </a:txBody>
                  <a:tcPr/>
                </a:tc>
                <a:tc vMerge="1">
                  <a:txBody>
                    <a:bodyPr/>
                    <a:lstStyle/>
                    <a:p>
                      <a:endParaRPr lang="uk-UA"/>
                    </a:p>
                  </a:txBody>
                  <a:tcPr/>
                </a:tc>
                <a:tc>
                  <a:txBody>
                    <a:bodyPr/>
                    <a:lstStyle/>
                    <a:p>
                      <a:pPr algn="ctr">
                        <a:spcAft>
                          <a:spcPts val="600"/>
                        </a:spcAft>
                        <a:tabLst>
                          <a:tab pos="201295" algn="l"/>
                        </a:tabLs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Низький – 1 </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600"/>
                        </a:spcAft>
                        <a:tabLst>
                          <a:tab pos="201295" algn="l"/>
                        </a:tabLs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Середній – 2</a:t>
                      </a:r>
                      <a:endParaRPr lang="uk-U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600"/>
                        </a:spcAft>
                        <a:tabLst>
                          <a:tab pos="201295" algn="l"/>
                        </a:tabLst>
                      </a:pPr>
                      <a:r>
                        <a:rPr lang="uk-UA" sz="1400" b="1" dirty="0">
                          <a:effectLst/>
                          <a:latin typeface="Times New Roman" panose="02020603050405020304" pitchFamily="18" charset="0"/>
                          <a:ea typeface="Calibri" panose="020F0502020204030204" pitchFamily="34" charset="0"/>
                          <a:cs typeface="Times New Roman" panose="02020603050405020304" pitchFamily="18" charset="0"/>
                        </a:rPr>
                        <a:t>Високий – 3</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24005">
                <a:tc>
                  <a:txBody>
                    <a:bodyPr/>
                    <a:lstStyle/>
                    <a:p>
                      <a:r>
                        <a:rPr lang="uk-UA" sz="1600">
                          <a:effectLst/>
                          <a:latin typeface="Times New Roman" panose="02020603050405020304" pitchFamily="18" charset="0"/>
                          <a:ea typeface="Calibri" panose="020F0502020204030204" pitchFamily="34" charset="0"/>
                          <a:cs typeface="Times New Roman" panose="02020603050405020304" pitchFamily="18" charset="0"/>
                        </a:rPr>
                        <a:t>6.2.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a:effectLst/>
                          <a:latin typeface="Times New Roman" panose="02020603050405020304" pitchFamily="18" charset="0"/>
                          <a:ea typeface="Calibri" panose="020F0502020204030204" pitchFamily="34" charset="0"/>
                          <a:cs typeface="Times New Roman" panose="02020603050405020304" pitchFamily="18" charset="0"/>
                        </a:rPr>
                        <a:t>Актуальність у ЗМІ</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a:effectLst/>
                          <a:latin typeface="Times New Roman" panose="02020603050405020304" pitchFamily="18" charset="0"/>
                          <a:ea typeface="Calibri" panose="020F0502020204030204" pitchFamily="34" charset="0"/>
                          <a:cs typeface="Times New Roman" panose="02020603050405020304" pitchFamily="18" charset="0"/>
                        </a:rPr>
                        <a:t>У ЗМІ практично відсутня інформація, пов'язана з виконанням функції</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a:effectLst/>
                          <a:latin typeface="Times New Roman" panose="02020603050405020304" pitchFamily="18" charset="0"/>
                          <a:ea typeface="Calibri" panose="020F0502020204030204" pitchFamily="34" charset="0"/>
                          <a:cs typeface="Times New Roman" panose="02020603050405020304" pitchFamily="18" charset="0"/>
                        </a:rPr>
                        <a:t>Інформація, пов'язана з виконанням функції, періодично з'являється у ЗМІ.</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Інформація, пов'язана з виконанням функції, регулярно з'являється у ЗМІ.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r>
                        <a:rPr lang="uk-UA" sz="1600">
                          <a:effectLst/>
                          <a:latin typeface="Times New Roman" panose="02020603050405020304" pitchFamily="18" charset="0"/>
                          <a:ea typeface="Calibri" panose="020F0502020204030204" pitchFamily="34" charset="0"/>
                          <a:cs typeface="Times New Roman" panose="02020603050405020304" pitchFamily="18" charset="0"/>
                        </a:rPr>
                        <a:t>6.3.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a:effectLst/>
                          <a:latin typeface="Times New Roman" panose="02020603050405020304" pitchFamily="18" charset="0"/>
                          <a:ea typeface="Calibri" panose="020F0502020204030204" pitchFamily="34" charset="0"/>
                          <a:cs typeface="Times New Roman" panose="02020603050405020304" pitchFamily="18" charset="0"/>
                        </a:rPr>
                        <a:t>Наявність скарг</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a:effectLst/>
                          <a:latin typeface="Times New Roman" panose="02020603050405020304" pitchFamily="18" charset="0"/>
                          <a:ea typeface="Calibri" panose="020F0502020204030204" pitchFamily="34" charset="0"/>
                          <a:cs typeface="Times New Roman" panose="02020603050405020304" pitchFamily="18" charset="0"/>
                        </a:rPr>
                        <a:t>Скарг на виконання функції не надходило або надійшли необґрунтовані</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a:effectLst/>
                          <a:latin typeface="Times New Roman" panose="02020603050405020304" pitchFamily="18" charset="0"/>
                          <a:ea typeface="Calibri" panose="020F0502020204030204" pitchFamily="34" charset="0"/>
                          <a:cs typeface="Times New Roman" panose="02020603050405020304" pitchFamily="18" charset="0"/>
                        </a:rPr>
                        <a:t>Були деякі скарги щодо виконання цієї функції</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Скарги надходять  регулярно</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73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759" y="407919"/>
            <a:ext cx="7903818" cy="875846"/>
          </a:xfrm>
        </p:spPr>
        <p:txBody>
          <a:bodyPr>
            <a:normAutofit/>
          </a:bodyPr>
          <a:lstStyle/>
          <a:p>
            <a:r>
              <a:rPr lang="uk-UA" dirty="0">
                <a:solidFill>
                  <a:srgbClr val="003999"/>
                </a:solidFill>
                <a:latin typeface=""/>
              </a:rPr>
              <a:t>Можливий об’єм контрольного заходу </a:t>
            </a:r>
          </a:p>
        </p:txBody>
      </p:sp>
      <p:sp>
        <p:nvSpPr>
          <p:cNvPr id="3" name="Объект 2"/>
          <p:cNvSpPr>
            <a:spLocks noGrp="1"/>
          </p:cNvSpPr>
          <p:nvPr>
            <p:ph idx="1"/>
          </p:nvPr>
        </p:nvSpPr>
        <p:spPr>
          <a:xfrm>
            <a:off x="643759" y="1436914"/>
            <a:ext cx="11232555" cy="4740049"/>
          </a:xfrm>
        </p:spPr>
        <p:txBody>
          <a:bodyPr>
            <a:normAutofit lnSpcReduction="10000"/>
          </a:bodyPr>
          <a:lstStyle/>
          <a:p>
            <a:pPr algn="just"/>
            <a:r>
              <a:rPr lang="uk-UA" b="1" dirty="0">
                <a:latin typeface="+mn-lt"/>
              </a:rPr>
              <a:t>Об’єкти контролю</a:t>
            </a:r>
            <a:r>
              <a:rPr lang="uk-UA" dirty="0">
                <a:latin typeface="+mn-lt"/>
              </a:rPr>
              <a:t>: (</a:t>
            </a:r>
            <a:r>
              <a:rPr lang="uk-UA" i="1" dirty="0">
                <a:latin typeface="+mn-lt"/>
              </a:rPr>
              <a:t>зазначити установи, що заплановано перевірити</a:t>
            </a:r>
            <a:r>
              <a:rPr lang="uk-UA" dirty="0">
                <a:latin typeface="+mn-lt"/>
              </a:rPr>
              <a:t>).</a:t>
            </a:r>
          </a:p>
          <a:p>
            <a:pPr algn="just"/>
            <a:r>
              <a:rPr lang="uk-UA" b="1" dirty="0">
                <a:latin typeface="+mn-lt"/>
              </a:rPr>
              <a:t>Період контрольного заходу</a:t>
            </a:r>
            <a:r>
              <a:rPr lang="uk-UA" dirty="0">
                <a:latin typeface="+mn-lt"/>
              </a:rPr>
              <a:t>: </a:t>
            </a:r>
            <a:r>
              <a:rPr lang="uk-UA" i="1" dirty="0">
                <a:latin typeface="+mn-lt"/>
              </a:rPr>
              <a:t>(вказати період, протягом якого триватиме контрольний захід</a:t>
            </a:r>
            <a:r>
              <a:rPr lang="uk-UA" dirty="0">
                <a:latin typeface="+mn-lt"/>
              </a:rPr>
              <a:t>).</a:t>
            </a:r>
            <a:r>
              <a:rPr lang="uk-UA" b="1" dirty="0">
                <a:latin typeface="+mn-lt"/>
              </a:rPr>
              <a:t> </a:t>
            </a:r>
            <a:endParaRPr lang="uk-UA" dirty="0">
              <a:latin typeface="+mn-lt"/>
            </a:endParaRPr>
          </a:p>
          <a:p>
            <a:pPr algn="just"/>
            <a:r>
              <a:rPr lang="uk-UA" b="1" dirty="0">
                <a:latin typeface="+mn-lt"/>
              </a:rPr>
              <a:t>Питання, що підлягають з’ясуванню під час проведення контрольних заходів: </a:t>
            </a:r>
            <a:r>
              <a:rPr lang="uk-UA" dirty="0">
                <a:latin typeface="+mn-lt"/>
              </a:rPr>
              <a:t>(</a:t>
            </a:r>
            <a:r>
              <a:rPr lang="uk-UA" i="1" dirty="0">
                <a:latin typeface="+mn-lt"/>
              </a:rPr>
              <a:t>ідентифікувати  можливі питання, що підлягають перевірці в процесі проведення контрольних заходів, що виникають у зв’язку із визначеними ризиками та проблемами в конкретній сфері, що перевіряється. За необхідності – вказати обмеження контрольного заходу та питання, що не можуть бути охопленими аудитом).</a:t>
            </a:r>
            <a:endParaRPr lang="uk-UA" dirty="0">
              <a:latin typeface="+mn-lt"/>
            </a:endParaRPr>
          </a:p>
          <a:p>
            <a:pPr algn="just"/>
            <a:r>
              <a:rPr lang="uk-UA" b="1" dirty="0">
                <a:latin typeface="+mn-lt"/>
              </a:rPr>
              <a:t>Об’єм фінансових ресурсів:</a:t>
            </a:r>
            <a:r>
              <a:rPr lang="uk-UA" i="1" dirty="0">
                <a:latin typeface="+mn-lt"/>
              </a:rPr>
              <a:t> (вказати об’єм ресурсів, що буде охоплено протягом здійснення контрольних заходів).</a:t>
            </a:r>
            <a:endParaRPr lang="uk-UA" dirty="0">
              <a:latin typeface="+mn-lt"/>
            </a:endParaRPr>
          </a:p>
          <a:p>
            <a:pPr algn="just"/>
            <a:r>
              <a:rPr lang="uk-UA" b="1" dirty="0">
                <a:latin typeface="+mn-lt"/>
              </a:rPr>
              <a:t>Спільний контрольний захід:</a:t>
            </a:r>
            <a:r>
              <a:rPr lang="uk-UA" i="1" dirty="0">
                <a:latin typeface="+mn-lt"/>
              </a:rPr>
              <a:t> (вказати необхідність залучення інших підрозділів).</a:t>
            </a:r>
            <a:endParaRPr lang="uk-UA" dirty="0">
              <a:latin typeface="+mn-lt"/>
            </a:endParaRPr>
          </a:p>
        </p:txBody>
      </p:sp>
    </p:spTree>
    <p:extLst>
      <p:ext uri="{BB962C8B-B14F-4D97-AF65-F5344CB8AC3E}">
        <p14:creationId xmlns:p14="http://schemas.microsoft.com/office/powerpoint/2010/main" val="333459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34498"/>
            <a:ext cx="7903818" cy="1106622"/>
          </a:xfrm>
        </p:spPr>
        <p:txBody>
          <a:bodyPr>
            <a:normAutofit fontScale="90000"/>
          </a:bodyPr>
          <a:lstStyle/>
          <a:p>
            <a:br>
              <a:rPr lang="ru-RU" sz="3100" dirty="0">
                <a:solidFill>
                  <a:srgbClr val="003999"/>
                </a:solidFill>
                <a:latin typeface=""/>
              </a:rPr>
            </a:br>
            <a:r>
              <a:rPr lang="uk-UA" dirty="0">
                <a:solidFill>
                  <a:srgbClr val="003999"/>
                </a:solidFill>
                <a:latin typeface=""/>
              </a:rPr>
              <a:t>Теми аудитів діяльності (ефективності), предмет яких не обмежується державними коштами, на прикладі ВОА різних країн</a:t>
            </a:r>
            <a:br>
              <a:rPr lang="uk-UA" i="1" dirty="0">
                <a:latin typeface=""/>
              </a:rPr>
            </a:br>
            <a:endParaRPr lang="uk-UA" dirty="0">
              <a:latin typeface=""/>
            </a:endParaRPr>
          </a:p>
        </p:txBody>
      </p:sp>
      <p:sp>
        <p:nvSpPr>
          <p:cNvPr id="3" name="Объект 2"/>
          <p:cNvSpPr>
            <a:spLocks noGrp="1"/>
          </p:cNvSpPr>
          <p:nvPr>
            <p:ph idx="1"/>
          </p:nvPr>
        </p:nvSpPr>
        <p:spPr/>
        <p:txBody>
          <a:bodyPr/>
          <a:lstStyle/>
          <a:p>
            <a:pPr algn="just"/>
            <a:r>
              <a:rPr lang="uk-UA" dirty="0">
                <a:latin typeface="+mn-lt"/>
              </a:rPr>
              <a:t>«Посилення цифрового захисту: </a:t>
            </a:r>
            <a:r>
              <a:rPr lang="uk-UA" dirty="0" err="1">
                <a:latin typeface="+mn-lt"/>
              </a:rPr>
              <a:t>кібербезпека</a:t>
            </a:r>
            <a:r>
              <a:rPr lang="uk-UA" dirty="0">
                <a:latin typeface="+mn-lt"/>
              </a:rPr>
              <a:t> та критичні водні споруди» (Аудиторський суд Нідерландів);</a:t>
            </a:r>
          </a:p>
          <a:p>
            <a:pPr algn="just"/>
            <a:r>
              <a:rPr lang="uk-UA" dirty="0">
                <a:latin typeface="+mn-lt"/>
              </a:rPr>
              <a:t>«Ефективність роботи поліції щодо інформування потерпілих від злочинів» (Національна аудиторська служба Швеції);</a:t>
            </a:r>
          </a:p>
          <a:p>
            <a:pPr algn="just"/>
            <a:r>
              <a:rPr lang="uk-UA" dirty="0">
                <a:latin typeface="+mn-lt"/>
              </a:rPr>
              <a:t>«Ефективність роботи служб зайнятості» (Національна аудиторська служба Швеції); </a:t>
            </a:r>
          </a:p>
          <a:p>
            <a:pPr algn="just"/>
            <a:r>
              <a:rPr lang="uk-UA" dirty="0">
                <a:latin typeface="+mn-lt"/>
              </a:rPr>
              <a:t>«Чи має дитина з особливими потребами можливість отримати освіту, що відповідає її здібностям, потребам та інтересам дитини?» (Державний контроль Латвійської республіки).</a:t>
            </a:r>
          </a:p>
          <a:p>
            <a:endParaRPr lang="uk-UA" dirty="0"/>
          </a:p>
        </p:txBody>
      </p:sp>
    </p:spTree>
    <p:extLst>
      <p:ext uri="{BB962C8B-B14F-4D97-AF65-F5344CB8AC3E}">
        <p14:creationId xmlns:p14="http://schemas.microsoft.com/office/powerpoint/2010/main" val="212659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33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Предмет аудиту діяльності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101272"/>
            <a:ext cx="11288484" cy="1435100"/>
          </a:xfrm>
          <a:solidFill>
            <a:schemeClr val="bg1">
              <a:lumMod val="95000"/>
            </a:schemeClr>
          </a:solidFill>
        </p:spPr>
        <p:txBody>
          <a:bodyPr>
            <a:normAutofit/>
          </a:bodyPr>
          <a:lstStyle/>
          <a:p>
            <a:pPr marL="0" indent="0">
              <a:spcBef>
                <a:spcPts val="300"/>
              </a:spcBef>
              <a:spcAft>
                <a:spcPts val="300"/>
              </a:spcAft>
              <a:buNone/>
            </a:pPr>
            <a:r>
              <a:rPr lang="en-US" sz="2000" dirty="0">
                <a:latin typeface="+mn-lt"/>
              </a:rPr>
              <a:t>📌 </a:t>
            </a:r>
            <a:r>
              <a:rPr lang="en-US" sz="2000" b="1" dirty="0">
                <a:latin typeface="+mn-lt"/>
              </a:rPr>
              <a:t>ISSAI 300 </a:t>
            </a:r>
            <a:r>
              <a:rPr lang="uk-UA" sz="2000" b="1" dirty="0">
                <a:latin typeface="+mn-lt"/>
              </a:rPr>
              <a:t>«Принципи аудиту діяльності»: </a:t>
            </a:r>
          </a:p>
          <a:p>
            <a:pPr marL="0" indent="0">
              <a:spcBef>
                <a:spcPts val="300"/>
              </a:spcBef>
              <a:spcAft>
                <a:spcPts val="300"/>
              </a:spcAft>
              <a:buNone/>
            </a:pPr>
            <a:r>
              <a:rPr lang="uk-UA" sz="2000" dirty="0">
                <a:latin typeface="+mn-lt"/>
              </a:rPr>
              <a:t>Предмет аудиту діяльності не потрібно обмежувати конкретними програмами, суб’єктами або коштами, але він може включати в себе види діяльності (з їх результатами, наслідками та впливами) або існуючі ситуації (в тому числі причини та наслідки). </a:t>
            </a:r>
            <a:endParaRPr lang="en-US" sz="2000" dirty="0">
              <a:latin typeface="+mn-lt"/>
            </a:endParaRPr>
          </a:p>
        </p:txBody>
      </p: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25839" y="2917373"/>
            <a:ext cx="11250475" cy="10443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sz="2600" b="1" dirty="0">
                <a:solidFill>
                  <a:srgbClr val="003999"/>
                </a:solidFill>
                <a:latin typeface="+mn-lt"/>
              </a:rPr>
              <a:t>В аудиті діяльності предмет </a:t>
            </a:r>
            <a:r>
              <a:rPr lang="uk-UA" sz="2600" dirty="0">
                <a:latin typeface="+mn-lt"/>
              </a:rPr>
              <a:t>визначається цілями, питаннями та обсягом аудиту, які є унікальними для кожного аудиту діяльності, що проводиться.</a:t>
            </a:r>
            <a:endParaRPr lang="uk-UA" sz="2600" b="1" i="1" dirty="0">
              <a:latin typeface="+mn-lt"/>
            </a:endParaRPr>
          </a:p>
        </p:txBody>
      </p: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2" name="Oval 1">
            <a:extLst>
              <a:ext uri="{FF2B5EF4-FFF2-40B4-BE49-F238E27FC236}">
                <a16:creationId xmlns:a16="http://schemas.microsoft.com/office/drawing/2014/main" id="{DA6F80AE-A93E-C649-B457-0C202AE3A00F}"/>
              </a:ext>
            </a:extLst>
          </p:cNvPr>
          <p:cNvSpPr/>
          <p:nvPr/>
        </p:nvSpPr>
        <p:spPr>
          <a:xfrm>
            <a:off x="6945088" y="4124986"/>
            <a:ext cx="2307769" cy="1967908"/>
          </a:xfrm>
          <a:prstGeom prst="ellipse">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i="1" dirty="0">
                <a:solidFill>
                  <a:schemeClr val="tx1"/>
                </a:solidFill>
              </a:rPr>
              <a:t>що перевіряється?</a:t>
            </a:r>
            <a:endParaRPr lang="en-US" i="1" dirty="0">
              <a:solidFill>
                <a:schemeClr val="tx1"/>
              </a:solidFill>
            </a:endParaRPr>
          </a:p>
        </p:txBody>
      </p:sp>
      <p:sp>
        <p:nvSpPr>
          <p:cNvPr id="3" name="TextBox 2">
            <a:extLst>
              <a:ext uri="{FF2B5EF4-FFF2-40B4-BE49-F238E27FC236}">
                <a16:creationId xmlns:a16="http://schemas.microsoft.com/office/drawing/2014/main" id="{19AB278F-02B5-5C40-AF14-D1BD32501969}"/>
              </a:ext>
            </a:extLst>
          </p:cNvPr>
          <p:cNvSpPr txBox="1"/>
          <p:nvPr/>
        </p:nvSpPr>
        <p:spPr>
          <a:xfrm>
            <a:off x="3121435" y="4484913"/>
            <a:ext cx="2155371" cy="923330"/>
          </a:xfrm>
          <a:prstGeom prst="rect">
            <a:avLst/>
          </a:prstGeom>
          <a:noFill/>
        </p:spPr>
        <p:txBody>
          <a:bodyPr wrap="square" rtlCol="0">
            <a:spAutoFit/>
          </a:bodyPr>
          <a:lstStyle/>
          <a:p>
            <a:pPr algn="ctr"/>
            <a:r>
              <a:rPr lang="uk-UA" dirty="0">
                <a:solidFill>
                  <a:schemeClr val="accent1"/>
                </a:solidFill>
              </a:rPr>
              <a:t>предмет аудиту пов’язаний із питанням</a:t>
            </a:r>
            <a:endParaRPr lang="en-US" dirty="0">
              <a:solidFill>
                <a:schemeClr val="accent1"/>
              </a:solidFill>
            </a:endParaRPr>
          </a:p>
        </p:txBody>
      </p:sp>
      <p:cxnSp>
        <p:nvCxnSpPr>
          <p:cNvPr id="5" name="Curved Connector 4">
            <a:extLst>
              <a:ext uri="{FF2B5EF4-FFF2-40B4-BE49-F238E27FC236}">
                <a16:creationId xmlns:a16="http://schemas.microsoft.com/office/drawing/2014/main" id="{20745704-BFAA-2049-8CC7-43F21D94C0BA}"/>
              </a:ext>
            </a:extLst>
          </p:cNvPr>
          <p:cNvCxnSpPr>
            <a:cxnSpLocks/>
            <a:stCxn id="3" idx="2"/>
            <a:endCxn id="2" idx="3"/>
          </p:cNvCxnSpPr>
          <p:nvPr/>
        </p:nvCxnSpPr>
        <p:spPr>
          <a:xfrm rot="16200000" flipH="1">
            <a:off x="5542858" y="4064506"/>
            <a:ext cx="396458" cy="3083932"/>
          </a:xfrm>
          <a:prstGeom prst="curvedConnector3">
            <a:avLst>
              <a:gd name="adj1" fmla="val 230353"/>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92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Вступ</a:t>
            </a:r>
            <a:r>
              <a:rPr lang="en-US" dirty="0">
                <a:solidFill>
                  <a:srgbClr val="003999"/>
                </a:solidFill>
              </a:rPr>
              <a:t> (1)</a:t>
            </a: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12" name="Content Placeholder 25">
            <a:extLst>
              <a:ext uri="{FF2B5EF4-FFF2-40B4-BE49-F238E27FC236}">
                <a16:creationId xmlns:a16="http://schemas.microsoft.com/office/drawing/2014/main" id="{46C93EB6-9578-BA4E-AED5-AF4B5C327159}"/>
              </a:ext>
            </a:extLst>
          </p:cNvPr>
          <p:cNvSpPr txBox="1">
            <a:spLocks/>
          </p:cNvSpPr>
          <p:nvPr/>
        </p:nvSpPr>
        <p:spPr>
          <a:xfrm>
            <a:off x="587828" y="1191059"/>
            <a:ext cx="9241971" cy="48474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buNone/>
            </a:pPr>
            <a:r>
              <a:rPr lang="uk-UA" dirty="0">
                <a:latin typeface="+mn-lt"/>
              </a:rPr>
              <a:t>Відповідно до Міжнародних стандартів Вищих органів аудиту (</a:t>
            </a:r>
            <a:r>
              <a:rPr lang="en-US" dirty="0">
                <a:latin typeface="+mn-lt"/>
              </a:rPr>
              <a:t>ISSAI)</a:t>
            </a:r>
            <a:r>
              <a:rPr lang="uk-UA" dirty="0">
                <a:latin typeface="+mn-lt"/>
              </a:rPr>
              <a:t> </a:t>
            </a:r>
            <a:r>
              <a:rPr lang="uk-UA" b="1" dirty="0">
                <a:latin typeface="+mn-lt"/>
              </a:rPr>
              <a:t>існує три типи аудиту державного сектору</a:t>
            </a:r>
            <a:r>
              <a:rPr lang="uk-UA" dirty="0">
                <a:latin typeface="+mn-lt"/>
              </a:rPr>
              <a:t>:</a:t>
            </a:r>
          </a:p>
          <a:p>
            <a:pPr marL="295275" indent="-285750"/>
            <a:r>
              <a:rPr lang="uk-UA" dirty="0">
                <a:latin typeface="+mn-lt"/>
              </a:rPr>
              <a:t>фінансовий аудит;</a:t>
            </a:r>
          </a:p>
          <a:p>
            <a:pPr marL="295275" indent="-285750"/>
            <a:r>
              <a:rPr lang="uk-UA" dirty="0">
                <a:latin typeface="+mn-lt"/>
              </a:rPr>
              <a:t>аудит відповідності;</a:t>
            </a:r>
          </a:p>
          <a:p>
            <a:pPr marL="295275" indent="-285750"/>
            <a:r>
              <a:rPr lang="uk-UA" dirty="0">
                <a:latin typeface="+mn-lt"/>
              </a:rPr>
              <a:t>аудит діяльності (ефективності).</a:t>
            </a:r>
          </a:p>
          <a:p>
            <a:pPr marL="9525" indent="0">
              <a:spcBef>
                <a:spcPts val="1000"/>
              </a:spcBef>
              <a:buNone/>
            </a:pPr>
            <a:r>
              <a:rPr lang="uk-UA" dirty="0">
                <a:latin typeface="+mn-lt"/>
              </a:rPr>
              <a:t>У рамках проєкту </a:t>
            </a:r>
            <a:r>
              <a:rPr lang="uk-UA" b="1" i="1" dirty="0">
                <a:latin typeface="+mn-lt"/>
              </a:rPr>
              <a:t>«Зміцнення потенціалу зовнішнього аудиту відповідно до міжнародних стандартів в Україні» </a:t>
            </a:r>
            <a:r>
              <a:rPr lang="uk-UA" dirty="0">
                <a:latin typeface="+mn-lt"/>
              </a:rPr>
              <a:t>для кожного із цих типів аудиту було розроблено алгоритм (процес), посібник і навчальний курс.</a:t>
            </a:r>
          </a:p>
          <a:p>
            <a:pPr marL="9525" indent="0">
              <a:spcBef>
                <a:spcPts val="1000"/>
              </a:spcBef>
              <a:buNone/>
            </a:pPr>
            <a:r>
              <a:rPr lang="uk-UA" dirty="0">
                <a:latin typeface="+mn-lt"/>
              </a:rPr>
              <a:t>Таким чином проєкт створив базу, яка підтримає працівників Рахункової палати у ході здійснення аудитів відповідно до міжнародних стандартів.</a:t>
            </a:r>
          </a:p>
        </p:txBody>
      </p:sp>
      <p:pic>
        <p:nvPicPr>
          <p:cNvPr id="6" name="Picture 5">
            <a:extLst>
              <a:ext uri="{FF2B5EF4-FFF2-40B4-BE49-F238E27FC236}">
                <a16:creationId xmlns:a16="http://schemas.microsoft.com/office/drawing/2014/main" id="{F25E21AC-B822-5148-8D8B-1B2CA02B44B6}"/>
              </a:ext>
            </a:extLst>
          </p:cNvPr>
          <p:cNvPicPr>
            <a:picLocks noChangeAspect="1"/>
          </p:cNvPicPr>
          <p:nvPr/>
        </p:nvPicPr>
        <p:blipFill rotWithShape="1">
          <a:blip r:embed="rId3"/>
          <a:srcRect l="5500" r="5381"/>
          <a:stretch/>
        </p:blipFill>
        <p:spPr>
          <a:xfrm>
            <a:off x="9238592" y="1956639"/>
            <a:ext cx="2785242" cy="2405609"/>
          </a:xfrm>
          <a:prstGeom prst="rect">
            <a:avLst/>
          </a:prstGeom>
        </p:spPr>
      </p:pic>
    </p:spTree>
    <p:extLst>
      <p:ext uri="{BB962C8B-B14F-4D97-AF65-F5344CB8AC3E}">
        <p14:creationId xmlns:p14="http://schemas.microsoft.com/office/powerpoint/2010/main" val="2658441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solidFill>
                  <a:srgbClr val="003999"/>
                </a:solidFill>
              </a:rPr>
              <a:t>Предмет аудиту діяльності (2)</a:t>
            </a:r>
          </a:p>
        </p:txBody>
      </p:sp>
      <p:sp>
        <p:nvSpPr>
          <p:cNvPr id="3" name="Объект 2"/>
          <p:cNvSpPr>
            <a:spLocks noGrp="1"/>
          </p:cNvSpPr>
          <p:nvPr>
            <p:ph idx="1"/>
          </p:nvPr>
        </p:nvSpPr>
        <p:spPr>
          <a:xfrm>
            <a:off x="533399" y="1110344"/>
            <a:ext cx="11342915" cy="5066619"/>
          </a:xfrm>
        </p:spPr>
        <p:txBody>
          <a:bodyPr>
            <a:normAutofit fontScale="85000" lnSpcReduction="10000"/>
          </a:bodyPr>
          <a:lstStyle/>
          <a:p>
            <a:pPr marL="0" indent="0" algn="just">
              <a:buNone/>
            </a:pPr>
            <a:r>
              <a:rPr lang="uk-UA" b="1" dirty="0">
                <a:latin typeface="+mn-lt"/>
              </a:rPr>
              <a:t>Приклад 1: У сфері пожежної безпеки</a:t>
            </a:r>
            <a:endParaRPr lang="uk-UA" dirty="0">
              <a:latin typeface="+mn-lt"/>
            </a:endParaRPr>
          </a:p>
          <a:p>
            <a:pPr algn="just"/>
            <a:r>
              <a:rPr lang="uk-UA" dirty="0">
                <a:latin typeface="+mn-lt"/>
              </a:rPr>
              <a:t>Аудитори провели аудит ефективності на тему «Ефективність державного нагляду за пожежною безпекою». Метою цього аудиту було перевірити, чи достатні заходи реалізуються для забезпечення пожежної безпеки. Таким чином предметом цього аудиту була система моніторингу пожежної безпеки.</a:t>
            </a:r>
          </a:p>
          <a:p>
            <a:pPr marL="0" indent="0" algn="just">
              <a:buNone/>
            </a:pPr>
            <a:r>
              <a:rPr lang="uk-UA" b="1" dirty="0">
                <a:latin typeface="+mn-lt"/>
              </a:rPr>
              <a:t>Приклад 2: У сфері </a:t>
            </a:r>
            <a:r>
              <a:rPr lang="uk-UA" b="1" dirty="0" err="1">
                <a:latin typeface="+mn-lt"/>
              </a:rPr>
              <a:t>біозахисту</a:t>
            </a:r>
            <a:endParaRPr lang="uk-UA" dirty="0">
              <a:latin typeface="+mn-lt"/>
            </a:endParaRPr>
          </a:p>
          <a:p>
            <a:pPr algn="just"/>
            <a:r>
              <a:rPr lang="uk-UA" dirty="0">
                <a:latin typeface="+mn-lt"/>
              </a:rPr>
              <a:t>Аудитори провели аудит ефективності на тему «Реагування на недотримання вимог </a:t>
            </a:r>
            <a:r>
              <a:rPr lang="uk-UA" dirty="0" err="1">
                <a:latin typeface="+mn-lt"/>
              </a:rPr>
              <a:t>біозахисту</a:t>
            </a:r>
            <a:r>
              <a:rPr lang="uk-UA" dirty="0">
                <a:latin typeface="+mn-lt"/>
              </a:rPr>
              <a:t>». Метою цього аудиту було оцінити результативність Департаменту сільського, водного господарства та навколишнього середовища щодо реагування на недотримання вимог </a:t>
            </a:r>
            <a:r>
              <a:rPr lang="uk-UA" dirty="0" err="1">
                <a:latin typeface="+mn-lt"/>
              </a:rPr>
              <a:t>біозахисту</a:t>
            </a:r>
            <a:r>
              <a:rPr lang="uk-UA" dirty="0">
                <a:latin typeface="+mn-lt"/>
              </a:rPr>
              <a:t> рослин і тварин. Таким чином предметом цього аудиту була система </a:t>
            </a:r>
            <a:r>
              <a:rPr lang="uk-UA" dirty="0" err="1">
                <a:latin typeface="+mn-lt"/>
              </a:rPr>
              <a:t>біозахисту</a:t>
            </a:r>
            <a:r>
              <a:rPr lang="uk-UA" dirty="0">
                <a:latin typeface="+mn-lt"/>
              </a:rPr>
              <a:t> країни.</a:t>
            </a:r>
          </a:p>
          <a:p>
            <a:pPr marL="0" indent="0" algn="just">
              <a:buNone/>
            </a:pPr>
            <a:r>
              <a:rPr lang="uk-UA" b="1" dirty="0">
                <a:latin typeface="+mn-lt"/>
              </a:rPr>
              <a:t>Приклад 3: У сфері надання поштових послуг</a:t>
            </a:r>
            <a:r>
              <a:rPr lang="uk-UA" dirty="0">
                <a:latin typeface="+mn-lt"/>
              </a:rPr>
              <a:t> </a:t>
            </a:r>
          </a:p>
          <a:p>
            <a:pPr algn="just"/>
            <a:r>
              <a:rPr lang="uk-UA" dirty="0">
                <a:latin typeface="+mn-lt"/>
              </a:rPr>
              <a:t>Організація надання поштових послуг не враховує зміни обсягів послуг і поведінки споживачів. Міністерство економіки та зв’язку не розробило відповідні рішення, які забезпечили б надання якісних поштових послуг. Тому аудитори провели аудит, предметом якого стала організація надання поштових послуг (зокрема, доступність, якість та вартість послуг).</a:t>
            </a:r>
          </a:p>
          <a:p>
            <a:endParaRPr lang="uk-UA" dirty="0"/>
          </a:p>
        </p:txBody>
      </p:sp>
    </p:spTree>
    <p:extLst>
      <p:ext uri="{BB962C8B-B14F-4D97-AF65-F5344CB8AC3E}">
        <p14:creationId xmlns:p14="http://schemas.microsoft.com/office/powerpoint/2010/main" val="29563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35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Предмет аудиту діяльності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827314" y="1240968"/>
            <a:ext cx="10613571" cy="44849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uk-UA" b="1" i="1" dirty="0">
                <a:latin typeface="+mn-lt"/>
              </a:rPr>
              <a:t>📚 </a:t>
            </a:r>
            <a:r>
              <a:rPr lang="uk-UA" b="1" dirty="0">
                <a:solidFill>
                  <a:srgbClr val="003999"/>
                </a:solidFill>
                <a:latin typeface="+mn-lt"/>
              </a:rPr>
              <a:t>Приклади тем аудитів діяльності, предмет яких не обмежується </a:t>
            </a:r>
            <a:br>
              <a:rPr lang="uk-UA" b="1" dirty="0">
                <a:solidFill>
                  <a:srgbClr val="003999"/>
                </a:solidFill>
                <a:latin typeface="+mn-lt"/>
              </a:rPr>
            </a:br>
            <a:r>
              <a:rPr lang="uk-UA" b="1" dirty="0">
                <a:solidFill>
                  <a:srgbClr val="003999"/>
                </a:solidFill>
                <a:latin typeface="+mn-lt"/>
              </a:rPr>
              <a:t>державними коштами:</a:t>
            </a:r>
          </a:p>
          <a:p>
            <a:pPr>
              <a:spcAft>
                <a:spcPts val="1000"/>
              </a:spcAft>
              <a:buFont typeface="Wingdings" pitchFamily="2" charset="2"/>
              <a:buChar char="Ø"/>
            </a:pPr>
            <a:r>
              <a:rPr lang="uk-UA" dirty="0">
                <a:latin typeface="+mn-lt"/>
              </a:rPr>
              <a:t> «Посилення цифрового захисту: кібербезпека та критичні водні споруди»</a:t>
            </a:r>
          </a:p>
          <a:p>
            <a:pPr>
              <a:spcAft>
                <a:spcPts val="1000"/>
              </a:spcAft>
              <a:buFont typeface="Wingdings" pitchFamily="2" charset="2"/>
              <a:buChar char="Ø"/>
            </a:pPr>
            <a:r>
              <a:rPr lang="uk-UA" dirty="0">
                <a:latin typeface="+mn-lt"/>
              </a:rPr>
              <a:t> «Ефективність роботи поліції щодо інформування потерпілих від злочинів»</a:t>
            </a:r>
          </a:p>
          <a:p>
            <a:pPr>
              <a:spcAft>
                <a:spcPts val="1000"/>
              </a:spcAft>
              <a:buFont typeface="Wingdings" pitchFamily="2" charset="2"/>
              <a:buChar char="Ø"/>
            </a:pPr>
            <a:r>
              <a:rPr lang="uk-UA" dirty="0">
                <a:latin typeface="+mn-lt"/>
              </a:rPr>
              <a:t> «Ефективність роботи служб зайнятості»</a:t>
            </a:r>
          </a:p>
          <a:p>
            <a:pPr>
              <a:spcAft>
                <a:spcPts val="1000"/>
              </a:spcAft>
              <a:buFont typeface="Wingdings" pitchFamily="2" charset="2"/>
              <a:buChar char="Ø"/>
            </a:pPr>
            <a:r>
              <a:rPr lang="uk-UA" dirty="0">
                <a:latin typeface="+mn-lt"/>
              </a:rPr>
              <a:t> «Чи має дитина з особливими потребами право отримати освіту, що відповідає її здібностям, потребам та інтересам дитини?»</a:t>
            </a:r>
          </a:p>
          <a:p>
            <a:pPr>
              <a:spcAft>
                <a:spcPts val="1000"/>
              </a:spcAft>
              <a:buFont typeface="Wingdings" pitchFamily="2" charset="2"/>
              <a:buChar char="Ø"/>
            </a:pPr>
            <a:r>
              <a:rPr lang="uk-UA" dirty="0">
                <a:latin typeface="+mn-lt"/>
              </a:rPr>
              <a:t> «Забезпечення якісного утримання доріг місцевого значення»</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2913751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36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Предмет аудиту діяльності (4)</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76944" y="1229711"/>
            <a:ext cx="5562599" cy="469812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b="1" dirty="0">
                <a:latin typeface="+mn-lt"/>
              </a:rPr>
              <a:t>При визначенні предмету аудиту діяльності:</a:t>
            </a:r>
          </a:p>
          <a:p>
            <a:pPr>
              <a:spcAft>
                <a:spcPts val="1000"/>
              </a:spcAft>
              <a:buFont typeface="Arial" panose="020B0604020202020204" pitchFamily="34" charset="0"/>
              <a:buChar char="•"/>
            </a:pPr>
            <a:r>
              <a:rPr lang="uk-UA" dirty="0">
                <a:latin typeface="+mn-lt"/>
              </a:rPr>
              <a:t>аудитор має орієнтуватися на сфери, щодо яких було виявлено проблеми при проведенні аналізу сфер (галузей)</a:t>
            </a:r>
          </a:p>
          <a:p>
            <a:pPr marL="0" indent="0">
              <a:spcAft>
                <a:spcPts val="1000"/>
              </a:spcAft>
              <a:buNone/>
            </a:pPr>
            <a:r>
              <a:rPr lang="uk-UA" sz="1600" i="1" dirty="0">
                <a:solidFill>
                  <a:schemeClr val="bg1">
                    <a:lumMod val="50000"/>
                  </a:schemeClr>
                </a:solidFill>
                <a:latin typeface="+mn-lt"/>
              </a:rPr>
              <a:t>детальніше про проведення аналізу сфер (галузей) у процесі «Здійснення аудиту діяльності (ефективності)» </a:t>
            </a:r>
            <a:endParaRPr lang="uk-UA" dirty="0">
              <a:latin typeface="+mn-lt"/>
            </a:endParaRPr>
          </a:p>
          <a:p>
            <a:pPr>
              <a:spcAft>
                <a:spcPts val="1000"/>
              </a:spcAft>
              <a:buFont typeface="Arial" panose="020B0604020202020204" pitchFamily="34" charset="0"/>
              <a:buChar char="•"/>
            </a:pPr>
            <a:r>
              <a:rPr lang="uk-UA" dirty="0">
                <a:latin typeface="+mn-lt"/>
              </a:rPr>
              <a:t>аудитор має враховувати однин або кілька принципів аудиту діяльності – економічності, ефективності, результативності. </a:t>
            </a:r>
          </a:p>
          <a:p>
            <a:pPr marL="0" indent="0">
              <a:spcAft>
                <a:spcPts val="1000"/>
              </a:spcAft>
              <a:buNone/>
            </a:pPr>
            <a:r>
              <a:rPr lang="uk-UA" sz="1600" i="1" dirty="0">
                <a:solidFill>
                  <a:schemeClr val="bg1">
                    <a:lumMod val="50000"/>
                  </a:schemeClr>
                </a:solidFill>
                <a:latin typeface="+mn-lt"/>
              </a:rPr>
              <a:t>детальніше про принципи аудиту у Методичному посібнику з питань аудиту діяльності (ефективності)</a:t>
            </a:r>
            <a:r>
              <a:rPr lang="en-US" sz="1600" i="1" dirty="0">
                <a:solidFill>
                  <a:schemeClr val="bg1">
                    <a:lumMod val="50000"/>
                  </a:schemeClr>
                </a:solidFill>
                <a:latin typeface="+mn-lt"/>
              </a:rPr>
              <a:t> </a:t>
            </a:r>
            <a:r>
              <a:rPr lang="uk-UA" sz="1600" i="1" dirty="0">
                <a:solidFill>
                  <a:schemeClr val="bg1">
                    <a:lumMod val="50000"/>
                  </a:schemeClr>
                </a:solidFill>
                <a:latin typeface="+mn-lt"/>
              </a:rPr>
              <a:t>у розділі «Сутність економічності, ефективності, результативності»</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75505748-0F4F-594D-8798-080064606830}"/>
              </a:ext>
            </a:extLst>
          </p:cNvPr>
          <p:cNvSpPr txBox="1">
            <a:spLocks/>
          </p:cNvSpPr>
          <p:nvPr/>
        </p:nvSpPr>
        <p:spPr>
          <a:xfrm>
            <a:off x="6520543" y="1207938"/>
            <a:ext cx="5344889" cy="4960786"/>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100" dirty="0">
                <a:latin typeface="+mn-lt"/>
              </a:rPr>
              <a:t>📌 При проведенні аудиту діяльності (ефективності) аудитор </a:t>
            </a:r>
            <a:r>
              <a:rPr lang="uk-UA" sz="2100" b="1" dirty="0">
                <a:latin typeface="+mn-lt"/>
              </a:rPr>
              <a:t>не повинен ставити під сумнів наміри та рішення законодавчої гілки </a:t>
            </a:r>
            <a:r>
              <a:rPr lang="uk-UA" sz="2100" dirty="0">
                <a:latin typeface="+mn-lt"/>
              </a:rPr>
              <a:t>державної влади. </a:t>
            </a:r>
          </a:p>
          <a:p>
            <a:pPr marL="0" indent="0">
              <a:spcAft>
                <a:spcPts val="1000"/>
              </a:spcAft>
              <a:buNone/>
            </a:pPr>
            <a:r>
              <a:rPr lang="uk-UA" sz="2100" dirty="0">
                <a:latin typeface="+mn-lt"/>
              </a:rPr>
              <a:t>📌 При проведенні аудиту діяльності аудитор </a:t>
            </a:r>
            <a:r>
              <a:rPr lang="uk-UA" sz="2100" b="1" dirty="0">
                <a:latin typeface="+mn-lt"/>
              </a:rPr>
              <a:t>не повинен сумніватися у правильності мети державних програм і політик</a:t>
            </a:r>
            <a:r>
              <a:rPr lang="uk-UA" sz="2100" dirty="0">
                <a:latin typeface="+mn-lt"/>
              </a:rPr>
              <a:t>, оскільки це прерогатива виконавчої влади.</a:t>
            </a:r>
          </a:p>
          <a:p>
            <a:pPr marL="0" indent="0">
              <a:spcAft>
                <a:spcPts val="1000"/>
              </a:spcAft>
              <a:buNone/>
            </a:pPr>
            <a:r>
              <a:rPr lang="uk-UA" sz="2100" dirty="0">
                <a:latin typeface="+mn-lt"/>
              </a:rPr>
              <a:t>📌 Інформація про предмет аудиту документується у </a:t>
            </a:r>
            <a:r>
              <a:rPr lang="uk-UA" sz="2100" b="1" dirty="0">
                <a:solidFill>
                  <a:srgbClr val="0432FF"/>
                </a:solidFill>
                <a:latin typeface="+mn-lt"/>
              </a:rPr>
              <a:t>робочому документі «Загальна стратегія аудиту»</a:t>
            </a:r>
            <a:r>
              <a:rPr lang="uk-UA" sz="2100" dirty="0">
                <a:latin typeface="+mn-lt"/>
              </a:rPr>
              <a:t> – </a:t>
            </a:r>
            <a:r>
              <a:rPr lang="uk-UA" sz="2100" i="1" dirty="0">
                <a:latin typeface="+mn-lt"/>
              </a:rPr>
              <a:t>додаток 5 процесу «Здійснення аудиту діяльності (ефективності)».</a:t>
            </a:r>
          </a:p>
        </p:txBody>
      </p:sp>
    </p:spTree>
    <p:extLst>
      <p:ext uri="{BB962C8B-B14F-4D97-AF65-F5344CB8AC3E}">
        <p14:creationId xmlns:p14="http://schemas.microsoft.com/office/powerpoint/2010/main" val="16425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37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1" y="288928"/>
            <a:ext cx="7032170" cy="494845"/>
          </a:xfrm>
        </p:spPr>
        <p:txBody>
          <a:bodyPr>
            <a:normAutofit/>
          </a:bodyPr>
          <a:lstStyle/>
          <a:p>
            <a:r>
              <a:rPr lang="uk-UA" dirty="0">
                <a:solidFill>
                  <a:srgbClr val="003999"/>
                </a:solidFill>
              </a:rPr>
              <a:t>Запити зовнішніх зацікавлених сторін</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712637" y="1294622"/>
            <a:ext cx="3804934" cy="234120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000" b="1" dirty="0">
                <a:latin typeface="+mn-lt"/>
              </a:rPr>
              <a:t>Зовнішні зацікавлені сторони:</a:t>
            </a:r>
          </a:p>
          <a:p>
            <a:pPr>
              <a:buFont typeface="Wingdings" pitchFamily="2" charset="2"/>
              <a:buChar char="Ø"/>
            </a:pPr>
            <a:r>
              <a:rPr lang="uk-UA" sz="2000" dirty="0">
                <a:latin typeface="+mn-lt"/>
              </a:rPr>
              <a:t> парламент</a:t>
            </a:r>
          </a:p>
          <a:p>
            <a:pPr>
              <a:buFont typeface="Wingdings" pitchFamily="2" charset="2"/>
              <a:buChar char="Ø"/>
            </a:pPr>
            <a:r>
              <a:rPr lang="uk-UA" sz="2000" dirty="0">
                <a:latin typeface="+mn-lt"/>
              </a:rPr>
              <a:t> неурядові організації</a:t>
            </a:r>
          </a:p>
          <a:p>
            <a:pPr>
              <a:buFont typeface="Wingdings" pitchFamily="2" charset="2"/>
              <a:buChar char="Ø"/>
            </a:pPr>
            <a:r>
              <a:rPr lang="uk-UA" sz="2000" dirty="0">
                <a:latin typeface="+mn-lt"/>
              </a:rPr>
              <a:t> академічна спільнота</a:t>
            </a:r>
          </a:p>
          <a:p>
            <a:pPr>
              <a:buFont typeface="Wingdings" pitchFamily="2" charset="2"/>
              <a:buChar char="Ø"/>
            </a:pPr>
            <a:r>
              <a:rPr lang="uk-UA" sz="2000" dirty="0">
                <a:latin typeface="+mn-lt"/>
              </a:rPr>
              <a:t> громадськість</a:t>
            </a:r>
          </a:p>
          <a:p>
            <a:pPr marL="0" indent="0">
              <a:spcAft>
                <a:spcPts val="1000"/>
              </a:spcAft>
              <a:buNone/>
            </a:pPr>
            <a:endParaRPr lang="uk-UA" dirty="0">
              <a:latin typeface="+mn-lt"/>
            </a:endParaRP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10" name="Content Placeholder 25">
            <a:extLst>
              <a:ext uri="{FF2B5EF4-FFF2-40B4-BE49-F238E27FC236}">
                <a16:creationId xmlns:a16="http://schemas.microsoft.com/office/drawing/2014/main" id="{23E1E386-4E6E-5143-9CDC-5E5CEDC44CA6}"/>
              </a:ext>
            </a:extLst>
          </p:cNvPr>
          <p:cNvSpPr txBox="1">
            <a:spLocks/>
          </p:cNvSpPr>
          <p:nvPr/>
        </p:nvSpPr>
        <p:spPr>
          <a:xfrm>
            <a:off x="4746172" y="1294622"/>
            <a:ext cx="7108371" cy="2434926"/>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uk-UA" sz="2800" dirty="0">
                <a:latin typeface="+mn-lt"/>
              </a:rPr>
              <a:t>Врахування запитів зовнішніх </a:t>
            </a:r>
            <a:br>
              <a:rPr lang="uk-UA" sz="2800" dirty="0">
                <a:latin typeface="+mn-lt"/>
              </a:rPr>
            </a:br>
            <a:r>
              <a:rPr lang="uk-UA" sz="2800" dirty="0">
                <a:latin typeface="+mn-lt"/>
              </a:rPr>
              <a:t>зацікавлених сторін допоможе Рахунковій палаті підготувати аудиторський звіт, який </a:t>
            </a:r>
            <a:r>
              <a:rPr lang="uk-UA" sz="2800" b="1" dirty="0">
                <a:solidFill>
                  <a:srgbClr val="003999"/>
                </a:solidFill>
                <a:latin typeface="+mn-lt"/>
              </a:rPr>
              <a:t>матиме цінність та буде цікавим для зацікавлених сторін</a:t>
            </a:r>
            <a:r>
              <a:rPr lang="uk-UA" sz="2800" dirty="0">
                <a:solidFill>
                  <a:srgbClr val="003999"/>
                </a:solidFill>
                <a:latin typeface="+mn-lt"/>
              </a:rPr>
              <a:t>.</a:t>
            </a:r>
          </a:p>
        </p:txBody>
      </p:sp>
      <p:pic>
        <p:nvPicPr>
          <p:cNvPr id="7" name="Picture 6">
            <a:extLst>
              <a:ext uri="{FF2B5EF4-FFF2-40B4-BE49-F238E27FC236}">
                <a16:creationId xmlns:a16="http://schemas.microsoft.com/office/drawing/2014/main" id="{C4C2573F-FCFC-C943-9910-F86C44963281}"/>
              </a:ext>
            </a:extLst>
          </p:cNvPr>
          <p:cNvPicPr>
            <a:picLocks noChangeAspect="1"/>
          </p:cNvPicPr>
          <p:nvPr/>
        </p:nvPicPr>
        <p:blipFill>
          <a:blip r:embed="rId3"/>
          <a:stretch>
            <a:fillRect/>
          </a:stretch>
        </p:blipFill>
        <p:spPr>
          <a:xfrm>
            <a:off x="6662055" y="3783004"/>
            <a:ext cx="3853542" cy="2408464"/>
          </a:xfrm>
          <a:prstGeom prst="rect">
            <a:avLst/>
          </a:prstGeom>
        </p:spPr>
      </p:pic>
      <p:sp>
        <p:nvSpPr>
          <p:cNvPr id="12" name="Content Placeholder 25">
            <a:extLst>
              <a:ext uri="{FF2B5EF4-FFF2-40B4-BE49-F238E27FC236}">
                <a16:creationId xmlns:a16="http://schemas.microsoft.com/office/drawing/2014/main" id="{591B1773-9C49-0C43-8070-0EEE19FD889C}"/>
              </a:ext>
            </a:extLst>
          </p:cNvPr>
          <p:cNvSpPr txBox="1">
            <a:spLocks/>
          </p:cNvSpPr>
          <p:nvPr/>
        </p:nvSpPr>
        <p:spPr>
          <a:xfrm>
            <a:off x="625839" y="3843017"/>
            <a:ext cx="3804934" cy="2128216"/>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uk-UA" sz="1800" dirty="0">
                <a:latin typeface="+mn-lt"/>
              </a:rPr>
              <a:t>Результати аналізу зацікавлених сторін документуються у </a:t>
            </a:r>
            <a:r>
              <a:rPr lang="uk-UA" sz="1800" b="1" dirty="0">
                <a:solidFill>
                  <a:srgbClr val="0432FF"/>
                </a:solidFill>
                <a:latin typeface="+mn-lt"/>
              </a:rPr>
              <a:t>робочому документі «Звіт за результатами попереднього дослідження»</a:t>
            </a:r>
            <a:r>
              <a:rPr lang="uk-UA" sz="1800" dirty="0">
                <a:latin typeface="+mn-lt"/>
              </a:rPr>
              <a:t> – додаток 1</a:t>
            </a:r>
            <a:r>
              <a:rPr lang="en-GB" sz="1800" dirty="0">
                <a:latin typeface="+mn-lt"/>
              </a:rPr>
              <a:t>6</a:t>
            </a:r>
            <a:r>
              <a:rPr lang="uk-UA" sz="1800" dirty="0">
                <a:latin typeface="+mn-lt"/>
              </a:rPr>
              <a:t> алгоритму </a:t>
            </a:r>
            <a:r>
              <a:rPr lang="uk-UA" sz="1800" i="1" dirty="0">
                <a:latin typeface="+mn-lt"/>
              </a:rPr>
              <a:t>«Здійснення аудиту діяльності (ефективності)».</a:t>
            </a:r>
            <a:endParaRPr lang="uk-UA" sz="1800" i="1" dirty="0">
              <a:solidFill>
                <a:srgbClr val="003999"/>
              </a:solidFill>
              <a:latin typeface="+mn-lt"/>
            </a:endParaRPr>
          </a:p>
        </p:txBody>
      </p:sp>
    </p:spTree>
    <p:extLst>
      <p:ext uri="{BB962C8B-B14F-4D97-AF65-F5344CB8AC3E}">
        <p14:creationId xmlns:p14="http://schemas.microsoft.com/office/powerpoint/2010/main" val="79976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38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Комунікація із зацікавленими сторонами</a:t>
            </a: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76944" y="1077682"/>
            <a:ext cx="11201395" cy="1023261"/>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000" dirty="0">
                <a:latin typeface="+mn-lt"/>
              </a:rPr>
              <a:t>Аудитори повинні прагнути встановлювати та підтримувати </a:t>
            </a:r>
            <a:r>
              <a:rPr lang="uk-UA" sz="2000" b="1" dirty="0">
                <a:latin typeface="+mn-lt"/>
              </a:rPr>
              <a:t>належні професійні стосунки </a:t>
            </a:r>
            <a:r>
              <a:rPr lang="uk-UA" sz="2000" dirty="0">
                <a:latin typeface="+mn-lt"/>
              </a:rPr>
              <a:t>з різними зацікавленими сторонами та сприяти вільному потоку інформації (наскільки це дозволяють вимоги конфіденційності) та проводити обговорення в атмосфері взаємної поваги. </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7" name="Picture 6">
            <a:extLst>
              <a:ext uri="{FF2B5EF4-FFF2-40B4-BE49-F238E27FC236}">
                <a16:creationId xmlns:a16="http://schemas.microsoft.com/office/drawing/2014/main" id="{87C1445B-7A4F-8447-BF9D-0BA348F39313}"/>
              </a:ext>
            </a:extLst>
          </p:cNvPr>
          <p:cNvPicPr>
            <a:picLocks noChangeAspect="1"/>
          </p:cNvPicPr>
          <p:nvPr/>
        </p:nvPicPr>
        <p:blipFill>
          <a:blip r:embed="rId3"/>
          <a:stretch>
            <a:fillRect/>
          </a:stretch>
        </p:blipFill>
        <p:spPr>
          <a:xfrm>
            <a:off x="7900325" y="4411380"/>
            <a:ext cx="3178625" cy="1986641"/>
          </a:xfrm>
          <a:prstGeom prst="rect">
            <a:avLst/>
          </a:prstGeom>
        </p:spPr>
      </p:pic>
      <p:sp>
        <p:nvSpPr>
          <p:cNvPr id="3" name="Rectangle 2">
            <a:extLst>
              <a:ext uri="{FF2B5EF4-FFF2-40B4-BE49-F238E27FC236}">
                <a16:creationId xmlns:a16="http://schemas.microsoft.com/office/drawing/2014/main" id="{BC90A403-53F8-A44D-9F4F-C8D1E2EF55F2}"/>
              </a:ext>
            </a:extLst>
          </p:cNvPr>
          <p:cNvSpPr/>
          <p:nvPr/>
        </p:nvSpPr>
        <p:spPr>
          <a:xfrm>
            <a:off x="587830" y="2264885"/>
            <a:ext cx="5459275" cy="3370153"/>
          </a:xfrm>
          <a:prstGeom prst="rect">
            <a:avLst/>
          </a:prstGeom>
        </p:spPr>
        <p:txBody>
          <a:bodyPr wrap="square">
            <a:spAutoFit/>
          </a:bodyPr>
          <a:lstStyle/>
          <a:p>
            <a:pPr>
              <a:spcAft>
                <a:spcPts val="600"/>
              </a:spcAft>
            </a:pPr>
            <a:r>
              <a:rPr lang="uk-UA" b="1" dirty="0">
                <a:solidFill>
                  <a:srgbClr val="003999"/>
                </a:solidFill>
              </a:rPr>
              <a:t>Аудиторська група повинна регулярно зустрічатися з об’єктом контролю протягом усього процесу аудиту: </a:t>
            </a:r>
            <a:endParaRPr lang="uk-UA" dirty="0"/>
          </a:p>
          <a:p>
            <a:pPr marL="285750" indent="-285750">
              <a:spcAft>
                <a:spcPts val="600"/>
              </a:spcAft>
              <a:buClr>
                <a:srgbClr val="003999"/>
              </a:buClr>
              <a:buFont typeface="Wingdings" pitchFamily="2" charset="2"/>
              <a:buChar char="ü"/>
            </a:pPr>
            <a:r>
              <a:rPr lang="uk-UA" b="1" i="1" dirty="0"/>
              <a:t>зустріч на етапі планування аудиту </a:t>
            </a:r>
            <a:r>
              <a:rPr lang="uk-UA" dirty="0"/>
              <a:t>– для обговорення предмета, цілей, питань, критеріїв аудиту; </a:t>
            </a:r>
          </a:p>
          <a:p>
            <a:pPr marL="285750" indent="-285750">
              <a:spcAft>
                <a:spcPts val="600"/>
              </a:spcAft>
              <a:buClr>
                <a:srgbClr val="003999"/>
              </a:buClr>
              <a:buFont typeface="Wingdings" pitchFamily="2" charset="2"/>
              <a:buChar char="ü"/>
            </a:pPr>
            <a:r>
              <a:rPr lang="uk-UA" b="1" i="1" dirty="0"/>
              <a:t>регулярні робочі зустрічі на етапі проведення аудиту </a:t>
            </a:r>
            <a:r>
              <a:rPr lang="uk-UA" dirty="0"/>
              <a:t>– для отримання інформації та даних від об’єкта контролю; </a:t>
            </a:r>
          </a:p>
          <a:p>
            <a:pPr marL="285750" indent="-285750">
              <a:spcAft>
                <a:spcPts val="600"/>
              </a:spcAft>
              <a:buClr>
                <a:srgbClr val="003999"/>
              </a:buClr>
              <a:buFont typeface="Wingdings" pitchFamily="2" charset="2"/>
              <a:buChar char="ü"/>
            </a:pPr>
            <a:r>
              <a:rPr lang="uk-UA" b="1" i="1" dirty="0"/>
              <a:t>зустріч на завершальному етапі проведення аудиту </a:t>
            </a:r>
            <a:r>
              <a:rPr lang="uk-UA" dirty="0"/>
              <a:t>– для обговорення попередніх результатів аудиту та подальшого обговорення проєкту звіту. </a:t>
            </a:r>
          </a:p>
        </p:txBody>
      </p:sp>
      <p:sp>
        <p:nvSpPr>
          <p:cNvPr id="10" name="Rectangle 9">
            <a:extLst>
              <a:ext uri="{FF2B5EF4-FFF2-40B4-BE49-F238E27FC236}">
                <a16:creationId xmlns:a16="http://schemas.microsoft.com/office/drawing/2014/main" id="{69508596-5DD4-E442-B05B-C44687009731}"/>
              </a:ext>
            </a:extLst>
          </p:cNvPr>
          <p:cNvSpPr/>
          <p:nvPr/>
        </p:nvSpPr>
        <p:spPr>
          <a:xfrm>
            <a:off x="7356040" y="2340424"/>
            <a:ext cx="4267196" cy="1985159"/>
          </a:xfrm>
          <a:prstGeom prst="rect">
            <a:avLst/>
          </a:prstGeom>
        </p:spPr>
        <p:txBody>
          <a:bodyPr wrap="square">
            <a:spAutoFit/>
          </a:bodyPr>
          <a:lstStyle/>
          <a:p>
            <a:pPr>
              <a:spcAft>
                <a:spcPts val="600"/>
              </a:spcAft>
            </a:pPr>
            <a:r>
              <a:rPr lang="uk-UA" b="1" dirty="0">
                <a:solidFill>
                  <a:srgbClr val="003999"/>
                </a:solidFill>
              </a:rPr>
              <a:t>Під час комунікації з об’єктом контролю аудиторам важливо: </a:t>
            </a:r>
          </a:p>
          <a:p>
            <a:pPr marL="342900" indent="-342900">
              <a:spcAft>
                <a:spcPts val="600"/>
              </a:spcAft>
              <a:buClr>
                <a:srgbClr val="003999"/>
              </a:buClr>
              <a:buFont typeface="Wingdings" pitchFamily="2" charset="2"/>
              <a:buChar char="ü"/>
            </a:pPr>
            <a:r>
              <a:rPr lang="uk-UA" dirty="0"/>
              <a:t>бути професійним; </a:t>
            </a:r>
          </a:p>
          <a:p>
            <a:pPr marL="342900" indent="-342900">
              <a:spcAft>
                <a:spcPts val="600"/>
              </a:spcAft>
              <a:buClr>
                <a:srgbClr val="003999"/>
              </a:buClr>
              <a:buFont typeface="Wingdings" pitchFamily="2" charset="2"/>
              <a:buChar char="ü"/>
            </a:pPr>
            <a:r>
              <a:rPr lang="uk-UA" dirty="0"/>
              <a:t>бути ввічливим; </a:t>
            </a:r>
          </a:p>
          <a:p>
            <a:pPr marL="342900" indent="-342900">
              <a:spcAft>
                <a:spcPts val="600"/>
              </a:spcAft>
              <a:buClr>
                <a:srgbClr val="003999"/>
              </a:buClr>
              <a:buFont typeface="Wingdings" pitchFamily="2" charset="2"/>
              <a:buChar char="ü"/>
            </a:pPr>
            <a:r>
              <a:rPr lang="uk-UA" dirty="0"/>
              <a:t>зберігати свою незалежність та неупередженість.</a:t>
            </a:r>
          </a:p>
        </p:txBody>
      </p:sp>
    </p:spTree>
    <p:extLst>
      <p:ext uri="{BB962C8B-B14F-4D97-AF65-F5344CB8AC3E}">
        <p14:creationId xmlns:p14="http://schemas.microsoft.com/office/powerpoint/2010/main" val="3030378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39</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Незалежність та етика аудитора</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76945" y="1099457"/>
            <a:ext cx="7500256" cy="1055913"/>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000" b="1" dirty="0">
                <a:latin typeface="+mn-lt"/>
              </a:rPr>
              <a:t>✏️ </a:t>
            </a:r>
            <a:r>
              <a:rPr lang="uk-UA" sz="2000" b="1" u="sng" dirty="0">
                <a:latin typeface="+mn-lt"/>
              </a:rPr>
              <a:t>Незалежність</a:t>
            </a:r>
            <a:r>
              <a:rPr lang="uk-UA" sz="2000" dirty="0">
                <a:latin typeface="+mn-lt"/>
              </a:rPr>
              <a:t> та </a:t>
            </a:r>
            <a:r>
              <a:rPr lang="uk-UA" sz="2000" b="1" u="sng" dirty="0">
                <a:latin typeface="+mn-lt"/>
              </a:rPr>
              <a:t>об’єктивність</a:t>
            </a:r>
            <a:r>
              <a:rPr lang="uk-UA" sz="2000" dirty="0">
                <a:latin typeface="+mn-lt"/>
              </a:rPr>
              <a:t> є двома базовими принципами проведення будь-якого виду державного аудиту, в тому числі аудиту діяльності.</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6AE549D2-E9A5-C642-8123-11B1CEFA2222}"/>
              </a:ext>
            </a:extLst>
          </p:cNvPr>
          <p:cNvSpPr txBox="1">
            <a:spLocks/>
          </p:cNvSpPr>
          <p:nvPr/>
        </p:nvSpPr>
        <p:spPr>
          <a:xfrm>
            <a:off x="576944" y="2329544"/>
            <a:ext cx="7500257" cy="3635829"/>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00"/>
              </a:spcBef>
              <a:spcAft>
                <a:spcPts val="700"/>
              </a:spcAft>
            </a:pPr>
            <a:r>
              <a:rPr lang="uk-UA" sz="2000" dirty="0">
                <a:latin typeface="+mn-lt"/>
              </a:rPr>
              <a:t>Аудитори повинні дотримуватися незалежності при підготовці аудиторських звітів, що забезпечить неупередженість аудиторського судження. </a:t>
            </a:r>
          </a:p>
          <a:p>
            <a:pPr>
              <a:spcBef>
                <a:spcPts val="700"/>
              </a:spcBef>
              <a:spcAft>
                <a:spcPts val="700"/>
              </a:spcAft>
            </a:pPr>
            <a:r>
              <a:rPr lang="uk-UA" sz="2000" dirty="0">
                <a:latin typeface="+mn-lt"/>
              </a:rPr>
              <a:t>Дотримання аудиторами </a:t>
            </a:r>
            <a:r>
              <a:rPr lang="uk-UA" sz="2000" b="1" dirty="0">
                <a:latin typeface="+mn-lt"/>
              </a:rPr>
              <a:t>Правил професійної етики</a:t>
            </a:r>
            <a:r>
              <a:rPr lang="uk-UA" sz="2000" dirty="0">
                <a:latin typeface="+mn-lt"/>
              </a:rPr>
              <a:t> та впровадження </a:t>
            </a:r>
            <a:r>
              <a:rPr lang="uk-UA" sz="2000" b="1" dirty="0">
                <a:latin typeface="+mn-lt"/>
              </a:rPr>
              <a:t>системи управління якістю аудиту</a:t>
            </a:r>
            <a:r>
              <a:rPr lang="uk-UA" sz="2000" dirty="0">
                <a:latin typeface="+mn-lt"/>
              </a:rPr>
              <a:t> є основними системними рішеннями загроз незалежності та об’єктивності.</a:t>
            </a:r>
            <a:r>
              <a:rPr lang="en-US" sz="2000" dirty="0">
                <a:latin typeface="+mn-lt"/>
              </a:rPr>
              <a:t> </a:t>
            </a:r>
            <a:endParaRPr lang="uk-UA" sz="2000" dirty="0">
              <a:latin typeface="+mn-lt"/>
            </a:endParaRPr>
          </a:p>
          <a:p>
            <a:pPr>
              <a:spcBef>
                <a:spcPts val="700"/>
              </a:spcBef>
              <a:spcAft>
                <a:spcPts val="700"/>
              </a:spcAft>
            </a:pPr>
            <a:r>
              <a:rPr lang="uk-UA" sz="2000" dirty="0">
                <a:latin typeface="+mn-lt"/>
              </a:rPr>
              <a:t>У ході здійснення аудиту діяльності члени Рахункової палати та посадові особи підписують </a:t>
            </a:r>
            <a:r>
              <a:rPr lang="uk-UA" sz="2000" b="1" dirty="0">
                <a:solidFill>
                  <a:srgbClr val="0432FF"/>
                </a:solidFill>
                <a:latin typeface="+mn-lt"/>
              </a:rPr>
              <a:t>Заяву про дотримання етичних вимог </a:t>
            </a:r>
            <a:r>
              <a:rPr lang="uk-UA" sz="2000" i="1" dirty="0">
                <a:latin typeface="+mn-lt"/>
              </a:rPr>
              <a:t>– додатки 7 та 9 алгоритму «Здійснення аудиту діяльності (ефективності)».</a:t>
            </a:r>
          </a:p>
        </p:txBody>
      </p:sp>
      <p:sp>
        <p:nvSpPr>
          <p:cNvPr id="10" name="Content Placeholder 25">
            <a:extLst>
              <a:ext uri="{FF2B5EF4-FFF2-40B4-BE49-F238E27FC236}">
                <a16:creationId xmlns:a16="http://schemas.microsoft.com/office/drawing/2014/main" id="{EDE03DA5-AC1B-A04B-B5D3-23E4B4934235}"/>
              </a:ext>
            </a:extLst>
          </p:cNvPr>
          <p:cNvSpPr txBox="1">
            <a:spLocks/>
          </p:cNvSpPr>
          <p:nvPr/>
        </p:nvSpPr>
        <p:spPr>
          <a:xfrm>
            <a:off x="8360229" y="1099456"/>
            <a:ext cx="3541752" cy="4993437"/>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uk-UA" sz="2000" b="1" dirty="0">
                <a:latin typeface="+mn-lt"/>
              </a:rPr>
              <a:t>Базові критерії морально-етичних норм і правил поведінки: </a:t>
            </a:r>
          </a:p>
          <a:p>
            <a:pPr marL="400050" indent="-215900"/>
            <a:r>
              <a:rPr lang="uk-UA" sz="2000" dirty="0">
                <a:latin typeface="+mn-lt"/>
              </a:rPr>
              <a:t>законність </a:t>
            </a:r>
          </a:p>
          <a:p>
            <a:pPr marL="400050" indent="-215900"/>
            <a:r>
              <a:rPr lang="uk-UA" sz="2000" dirty="0">
                <a:latin typeface="+mn-lt"/>
              </a:rPr>
              <a:t>об’єктивність</a:t>
            </a:r>
          </a:p>
          <a:p>
            <a:pPr marL="400050" indent="-215900"/>
            <a:r>
              <a:rPr lang="uk-UA" sz="2000" dirty="0">
                <a:latin typeface="+mn-lt"/>
              </a:rPr>
              <a:t>незалежність</a:t>
            </a:r>
          </a:p>
          <a:p>
            <a:pPr marL="400050" indent="-215900"/>
            <a:r>
              <a:rPr lang="uk-UA" sz="2000" dirty="0">
                <a:latin typeface="+mn-lt"/>
              </a:rPr>
              <a:t>чесність та порядність</a:t>
            </a:r>
          </a:p>
          <a:p>
            <a:pPr marL="400050" indent="-215900"/>
            <a:r>
              <a:rPr lang="uk-UA" sz="2000" dirty="0">
                <a:latin typeface="+mn-lt"/>
              </a:rPr>
              <a:t>професійна компетентність</a:t>
            </a:r>
          </a:p>
          <a:p>
            <a:pPr marL="400050" indent="-215900"/>
            <a:r>
              <a:rPr lang="uk-UA" sz="2000" dirty="0">
                <a:latin typeface="+mn-lt"/>
              </a:rPr>
              <a:t>культура поведінки</a:t>
            </a:r>
          </a:p>
          <a:p>
            <a:pPr marL="400050" indent="-215900"/>
            <a:r>
              <a:rPr lang="uk-UA" sz="2000" dirty="0">
                <a:latin typeface="+mn-lt"/>
              </a:rPr>
              <a:t>конфіденційність</a:t>
            </a:r>
          </a:p>
          <a:p>
            <a:pPr marL="400050" indent="-215900"/>
            <a:r>
              <a:rPr lang="uk-UA" sz="2000" dirty="0">
                <a:latin typeface="+mn-lt"/>
              </a:rPr>
              <a:t>неупередженість та нейтральність </a:t>
            </a:r>
          </a:p>
        </p:txBody>
      </p:sp>
    </p:spTree>
    <p:extLst>
      <p:ext uri="{BB962C8B-B14F-4D97-AF65-F5344CB8AC3E}">
        <p14:creationId xmlns:p14="http://schemas.microsoft.com/office/powerpoint/2010/main" val="4062746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40</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271656" cy="494845"/>
          </a:xfrm>
        </p:spPr>
        <p:txBody>
          <a:bodyPr>
            <a:normAutofit fontScale="90000"/>
          </a:bodyPr>
          <a:lstStyle/>
          <a:p>
            <a:r>
              <a:rPr lang="uk-UA" dirty="0">
                <a:solidFill>
                  <a:srgbClr val="003999"/>
                </a:solidFill>
              </a:rPr>
              <a:t>Професійне судження та скептицизм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25839" y="1186545"/>
            <a:ext cx="4838790" cy="4746170"/>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spcAft>
                <a:spcPts val="1000"/>
              </a:spcAft>
              <a:buNone/>
            </a:pPr>
            <a:r>
              <a:rPr lang="uk-UA" sz="2000" b="1" dirty="0">
                <a:latin typeface="+mn-lt"/>
              </a:rPr>
              <a:t>Професійне судження </a:t>
            </a:r>
            <a:r>
              <a:rPr lang="uk-UA" sz="2000" dirty="0">
                <a:latin typeface="+mn-lt"/>
              </a:rPr>
              <a:t>– це здатність аудитора логічно оцінювати факти та докази та робити обґрунтовані, об’єктивні висновки. </a:t>
            </a:r>
          </a:p>
          <a:p>
            <a:pPr marL="0" indent="0">
              <a:spcBef>
                <a:spcPts val="1000"/>
              </a:spcBef>
              <a:spcAft>
                <a:spcPts val="1000"/>
              </a:spcAft>
              <a:buNone/>
            </a:pPr>
            <a:r>
              <a:rPr lang="uk-UA" sz="2000" b="1" dirty="0">
                <a:latin typeface="+mn-lt"/>
              </a:rPr>
              <a:t>Професійний скептицизм </a:t>
            </a:r>
            <a:r>
              <a:rPr lang="uk-UA" sz="2000" dirty="0">
                <a:latin typeface="+mn-lt"/>
              </a:rPr>
              <a:t>– це ставлення аудитора, яке включає в себе професійну дистанцію та критичну оцінку отриманих аудиторських доказів, в першу чергу на предмет їх достатності. </a:t>
            </a:r>
          </a:p>
          <a:p>
            <a:pPr marL="0" indent="0">
              <a:spcBef>
                <a:spcPts val="1000"/>
              </a:spcBef>
              <a:spcAft>
                <a:spcPts val="1000"/>
              </a:spcAft>
              <a:buNone/>
            </a:pPr>
            <a:r>
              <a:rPr lang="uk-UA" sz="2000" dirty="0">
                <a:latin typeface="+mn-lt"/>
              </a:rPr>
              <a:t>Аудитори повинні застосовувати професійний скептицизм та судження </a:t>
            </a:r>
            <a:r>
              <a:rPr lang="uk-UA" sz="2000" b="1" dirty="0">
                <a:solidFill>
                  <a:srgbClr val="003999"/>
                </a:solidFill>
                <a:latin typeface="+mn-lt"/>
              </a:rPr>
              <a:t>протягом усього процесу проведення </a:t>
            </a:r>
            <a:r>
              <a:rPr lang="uk-UA" sz="2000" dirty="0">
                <a:latin typeface="+mn-lt"/>
              </a:rPr>
              <a:t>аудиту діяльності. </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349BE86E-5C25-9945-BF28-A593A8DCBBE6}"/>
              </a:ext>
            </a:extLst>
          </p:cNvPr>
          <p:cNvSpPr txBox="1">
            <a:spLocks/>
          </p:cNvSpPr>
          <p:nvPr/>
        </p:nvSpPr>
        <p:spPr>
          <a:xfrm>
            <a:off x="5938061" y="1197429"/>
            <a:ext cx="5742310" cy="4659085"/>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000" b="1" dirty="0">
                <a:latin typeface="+mn-lt"/>
              </a:rPr>
              <a:t> 📌 Аудитори мають застосовувати професійний скептицизм та судження в наступних випадках:</a:t>
            </a:r>
          </a:p>
          <a:p>
            <a:pPr marL="357188" indent="-357188">
              <a:spcAft>
                <a:spcPts val="1000"/>
              </a:spcAft>
              <a:buClr>
                <a:schemeClr val="tx1"/>
              </a:buClr>
              <a:buAutoNum type="arabicPeriod"/>
            </a:pPr>
            <a:r>
              <a:rPr lang="uk-UA" sz="2000" dirty="0">
                <a:latin typeface="+mn-lt"/>
              </a:rPr>
              <a:t>розробка об’єктивних та неупереджених аудиторських запитань;</a:t>
            </a:r>
          </a:p>
          <a:p>
            <a:pPr marL="357188" indent="-357188">
              <a:spcAft>
                <a:spcPts val="1000"/>
              </a:spcAft>
              <a:buClr>
                <a:schemeClr val="tx1"/>
              </a:buClr>
              <a:buFont typeface="Helvetica" pitchFamily="2" charset="0"/>
              <a:buAutoNum type="arabicPeriod"/>
            </a:pPr>
            <a:r>
              <a:rPr lang="uk-UA" sz="2000" dirty="0">
                <a:latin typeface="+mn-lt"/>
              </a:rPr>
              <a:t>вибір відповідної методології та обсягів проведення аудиту діяльності;</a:t>
            </a:r>
          </a:p>
          <a:p>
            <a:pPr marL="357188" indent="-357188">
              <a:spcAft>
                <a:spcPts val="1000"/>
              </a:spcAft>
              <a:buClr>
                <a:schemeClr val="tx1"/>
              </a:buClr>
              <a:buFont typeface="Helvetica" pitchFamily="2" charset="0"/>
              <a:buAutoNum type="arabicPeriod"/>
            </a:pPr>
            <a:r>
              <a:rPr lang="uk-UA" sz="2000" dirty="0">
                <a:latin typeface="+mn-lt"/>
              </a:rPr>
              <a:t>проведення інтерв’ю із посадовими особами об’єкта контрою та представниками інших зацікавлених сторін;</a:t>
            </a:r>
          </a:p>
          <a:p>
            <a:pPr marL="357188" indent="-357188">
              <a:spcAft>
                <a:spcPts val="1000"/>
              </a:spcAft>
              <a:buClr>
                <a:schemeClr val="tx1"/>
              </a:buClr>
              <a:buFont typeface="Helvetica" pitchFamily="2" charset="0"/>
              <a:buAutoNum type="arabicPeriod"/>
            </a:pPr>
            <a:r>
              <a:rPr lang="uk-UA" sz="2000" dirty="0">
                <a:latin typeface="+mn-lt"/>
              </a:rPr>
              <a:t>оцінка доказів, зібраних у ході аудиту;</a:t>
            </a:r>
          </a:p>
          <a:p>
            <a:pPr marL="357188" indent="-357188">
              <a:spcAft>
                <a:spcPts val="1000"/>
              </a:spcAft>
              <a:buClr>
                <a:schemeClr val="tx1"/>
              </a:buClr>
              <a:buFont typeface="Helvetica" pitchFamily="2" charset="0"/>
              <a:buAutoNum type="arabicPeriod"/>
            </a:pPr>
            <a:r>
              <a:rPr lang="uk-UA" sz="2000" dirty="0">
                <a:latin typeface="+mn-lt"/>
              </a:rPr>
              <a:t>написання збалансованого аудиторського звіту.</a:t>
            </a:r>
          </a:p>
          <a:p>
            <a:pPr marL="0" indent="0">
              <a:spcAft>
                <a:spcPts val="1000"/>
              </a:spcAft>
              <a:buNone/>
            </a:pPr>
            <a:endParaRPr lang="uk-UA" sz="2000" dirty="0">
              <a:latin typeface="+mn-lt"/>
            </a:endParaRPr>
          </a:p>
        </p:txBody>
      </p:sp>
    </p:spTree>
    <p:extLst>
      <p:ext uri="{BB962C8B-B14F-4D97-AF65-F5344CB8AC3E}">
        <p14:creationId xmlns:p14="http://schemas.microsoft.com/office/powerpoint/2010/main" val="1254851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41</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630884" cy="494845"/>
          </a:xfrm>
        </p:spPr>
        <p:txBody>
          <a:bodyPr>
            <a:normAutofit/>
          </a:bodyPr>
          <a:lstStyle/>
          <a:p>
            <a:r>
              <a:rPr lang="uk-UA" dirty="0">
                <a:solidFill>
                  <a:srgbClr val="003999"/>
                </a:solidFill>
              </a:rPr>
              <a:t>Професійне судження та скептицизм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7" name="Объект 12">
            <a:extLst>
              <a:ext uri="{FF2B5EF4-FFF2-40B4-BE49-F238E27FC236}">
                <a16:creationId xmlns:a16="http://schemas.microsoft.com/office/drawing/2014/main" id="{42E45F64-785D-E148-BD57-26A6F2B8CCE7}"/>
              </a:ext>
            </a:extLst>
          </p:cNvPr>
          <p:cNvGraphicFramePr>
            <a:graphicFrameLocks noGrp="1"/>
          </p:cNvGraphicFramePr>
          <p:nvPr>
            <p:ph idx="1"/>
          </p:nvPr>
        </p:nvGraphicFramePr>
        <p:xfrm>
          <a:off x="587830" y="1447800"/>
          <a:ext cx="11342688" cy="3995058"/>
        </p:xfrm>
        <a:graphic>
          <a:graphicData uri="http://schemas.openxmlformats.org/drawingml/2006/table">
            <a:tbl>
              <a:tblPr>
                <a:tableStyleId>{5C22544A-7EE6-4342-B048-85BDC9FD1C3A}</a:tableStyleId>
              </a:tblPr>
              <a:tblGrid>
                <a:gridCol w="11342688">
                  <a:extLst>
                    <a:ext uri="{9D8B030D-6E8A-4147-A177-3AD203B41FA5}">
                      <a16:colId xmlns:a16="http://schemas.microsoft.com/office/drawing/2014/main" val="1703377257"/>
                    </a:ext>
                  </a:extLst>
                </a:gridCol>
              </a:tblGrid>
              <a:tr h="3995058">
                <a:tc>
                  <a:txBody>
                    <a:bodyPr/>
                    <a:lstStyle/>
                    <a:p>
                      <a:pPr algn="just">
                        <a:lnSpc>
                          <a:spcPct val="107000"/>
                        </a:lnSpc>
                        <a:spcAft>
                          <a:spcPts val="1300"/>
                        </a:spcAft>
                      </a:pPr>
                      <a:r>
                        <a:rPr lang="uk-UA" sz="2400" b="1" u="sng" dirty="0">
                          <a:solidFill>
                            <a:schemeClr val="tx1"/>
                          </a:solidFill>
                        </a:rPr>
                        <a:t>Приклад застосування аудиторами професійного судження та скептицизму</a:t>
                      </a:r>
                      <a:endParaRPr lang="uk-UA" sz="2400" b="1" u="sng" dirty="0">
                        <a:solidFill>
                          <a:schemeClr val="tx1"/>
                        </a:solidFill>
                        <a:effectLst/>
                        <a:latin typeface="+mn-lt"/>
                      </a:endParaRPr>
                    </a:p>
                    <a:p>
                      <a:pPr algn="l">
                        <a:lnSpc>
                          <a:spcPct val="107000"/>
                        </a:lnSpc>
                        <a:spcAft>
                          <a:spcPts val="1300"/>
                        </a:spcAft>
                      </a:pPr>
                      <a:r>
                        <a:rPr lang="uk-UA" sz="2400" dirty="0">
                          <a:effectLst/>
                          <a:latin typeface="+mn-lt"/>
                        </a:rPr>
                        <a:t>Аудитори провели аудит на тему </a:t>
                      </a:r>
                      <a:r>
                        <a:rPr lang="uk-UA" sz="2400" i="1" dirty="0">
                          <a:effectLst/>
                          <a:latin typeface="+mn-lt"/>
                        </a:rPr>
                        <a:t>«Реабілітація людей з інвалідністю: що можна покращити?»</a:t>
                      </a:r>
                      <a:r>
                        <a:rPr lang="uk-UA" sz="2400" dirty="0">
                          <a:effectLst/>
                          <a:latin typeface="+mn-lt"/>
                        </a:rPr>
                        <a:t>. Одним із питань цього аудиту було: оцінити ефективність системи забезпечення людей з інвалідністю технічними засобами реабілітації. </a:t>
                      </a:r>
                      <a:endParaRPr lang="en-GB" sz="2400" dirty="0">
                        <a:effectLst/>
                        <a:latin typeface="+mn-lt"/>
                      </a:endParaRPr>
                    </a:p>
                    <a:p>
                      <a:pPr algn="l">
                        <a:lnSpc>
                          <a:spcPct val="107000"/>
                        </a:lnSpc>
                        <a:spcAft>
                          <a:spcPts val="1300"/>
                        </a:spcAft>
                      </a:pPr>
                      <a:r>
                        <a:rPr lang="uk-UA" sz="2400" kern="1200" dirty="0">
                          <a:solidFill>
                            <a:schemeClr val="dk1"/>
                          </a:solidFill>
                          <a:effectLst/>
                          <a:latin typeface="+mn-lt"/>
                          <a:ea typeface="+mn-ea"/>
                          <a:cs typeface="+mn-cs"/>
                        </a:rPr>
                        <a:t>У ході проведення аудиту та збору аудиторських доказів, базуючись на професійному судженні та скептицизмі, аудитори поставили під сумнів достовірність бази даних Центрального банку даних осіб з інвалідністю, який використовувався як основне джерело інформації. Аудитори звернулися за інформацією до Фондів соціального захисту осіб з інвалідністю, та порівняли отримані дані.</a:t>
                      </a:r>
                      <a:r>
                        <a:rPr lang="ru-RU" sz="2400" dirty="0">
                          <a:effectLst/>
                          <a:latin typeface="+mn-lt"/>
                        </a:rPr>
                        <a:t> </a:t>
                      </a:r>
                      <a:endParaRPr lang="ru-RU" sz="2400" dirty="0">
                        <a:effectLst/>
                        <a:latin typeface="+mn-lt"/>
                        <a:ea typeface="Times New Roman" panose="02020603050405020304" pitchFamily="18" charset="0"/>
                      </a:endParaRPr>
                    </a:p>
                  </a:txBody>
                  <a:tcPr marL="114300" marR="114300" marT="0" marB="0"/>
                </a:tc>
                <a:extLst>
                  <a:ext uri="{0D108BD9-81ED-4DB2-BD59-A6C34878D82A}">
                    <a16:rowId xmlns:a16="http://schemas.microsoft.com/office/drawing/2014/main" val="2143773020"/>
                  </a:ext>
                </a:extLst>
              </a:tr>
            </a:tbl>
          </a:graphicData>
        </a:graphic>
      </p:graphicFrame>
    </p:spTree>
    <p:extLst>
      <p:ext uri="{BB962C8B-B14F-4D97-AF65-F5344CB8AC3E}">
        <p14:creationId xmlns:p14="http://schemas.microsoft.com/office/powerpoint/2010/main" val="3894933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Суттєвість в аудиті діяльності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25839" y="2545517"/>
            <a:ext cx="9770018" cy="3450776"/>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uk-UA" sz="2000" dirty="0">
                <a:latin typeface="+mn-lt"/>
              </a:rPr>
              <a:t>Суттєвість є ще одним важливим принципом, який визначає </a:t>
            </a:r>
            <a:r>
              <a:rPr lang="uk-UA" sz="2000" b="1" dirty="0">
                <a:solidFill>
                  <a:srgbClr val="003999"/>
                </a:solidFill>
                <a:latin typeface="+mn-lt"/>
              </a:rPr>
              <a:t>якість проведення аудиту діяльності</a:t>
            </a:r>
            <a:r>
              <a:rPr lang="uk-UA" sz="2000" dirty="0">
                <a:latin typeface="+mn-lt"/>
              </a:rPr>
              <a:t>. Аудитори повинні враховувати аспект суттєвості на всіх етапах аудиторського процесу. </a:t>
            </a:r>
          </a:p>
          <a:p>
            <a:pPr>
              <a:spcAft>
                <a:spcPts val="1000"/>
              </a:spcAft>
            </a:pPr>
            <a:r>
              <a:rPr lang="uk-UA" sz="2000" dirty="0">
                <a:latin typeface="+mn-lt"/>
              </a:rPr>
              <a:t>Суттєвість означає </a:t>
            </a:r>
            <a:r>
              <a:rPr lang="uk-UA" sz="2000" b="1" dirty="0">
                <a:solidFill>
                  <a:srgbClr val="003999"/>
                </a:solidFill>
                <a:latin typeface="+mn-lt"/>
              </a:rPr>
              <a:t>«вагомість»</a:t>
            </a:r>
            <a:r>
              <a:rPr lang="uk-UA" sz="2000" dirty="0">
                <a:latin typeface="+mn-lt"/>
              </a:rPr>
              <a:t>, яку ми визнаємо важливою у процесі прийняття рішень для передбачуваних користувачів звіту. </a:t>
            </a:r>
          </a:p>
          <a:p>
            <a:pPr>
              <a:spcAft>
                <a:spcPts val="1000"/>
              </a:spcAft>
            </a:pPr>
            <a:r>
              <a:rPr lang="uk-UA" sz="2000" dirty="0">
                <a:latin typeface="+mn-lt"/>
              </a:rPr>
              <a:t>Визначення суттєвості є питанням професійного судження і </a:t>
            </a:r>
            <a:r>
              <a:rPr lang="uk-UA" sz="2000" b="1" dirty="0">
                <a:solidFill>
                  <a:srgbClr val="003999"/>
                </a:solidFill>
                <a:latin typeface="+mn-lt"/>
              </a:rPr>
              <a:t>залежить від розуміння аудитором уподобань передбачуваних користувачів</a:t>
            </a:r>
            <a:r>
              <a:rPr lang="uk-UA" sz="2000" dirty="0">
                <a:latin typeface="+mn-lt"/>
              </a:rPr>
              <a:t>. </a:t>
            </a:r>
          </a:p>
          <a:p>
            <a:pPr>
              <a:spcAft>
                <a:spcPts val="1000"/>
              </a:spcAft>
            </a:pPr>
            <a:r>
              <a:rPr lang="uk-UA" sz="2000" dirty="0">
                <a:latin typeface="+mn-lt"/>
              </a:rPr>
              <a:t>Суттєвість означає </a:t>
            </a:r>
            <a:r>
              <a:rPr lang="uk-UA" sz="2000" b="1" dirty="0">
                <a:solidFill>
                  <a:srgbClr val="003999"/>
                </a:solidFill>
                <a:latin typeface="+mn-lt"/>
              </a:rPr>
              <a:t>значущість проблеми/ситуації/фактор</a:t>
            </a:r>
            <a:r>
              <a:rPr lang="uk-UA" sz="2000" dirty="0">
                <a:latin typeface="+mn-lt"/>
              </a:rPr>
              <a:t>а в конкретних обставинах. </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6D103539-2336-1640-9CDA-518D59C5EE0B}"/>
              </a:ext>
            </a:extLst>
          </p:cNvPr>
          <p:cNvSpPr>
            <a:spLocks noGrp="1"/>
          </p:cNvSpPr>
          <p:nvPr>
            <p:ph idx="1"/>
          </p:nvPr>
        </p:nvSpPr>
        <p:spPr>
          <a:xfrm>
            <a:off x="587830" y="1088571"/>
            <a:ext cx="11288484" cy="1208315"/>
          </a:xfrm>
          <a:solidFill>
            <a:schemeClr val="bg1">
              <a:lumMod val="95000"/>
            </a:schemeClr>
          </a:solidFill>
        </p:spPr>
        <p:txBody>
          <a:bodyPr>
            <a:normAutofit/>
          </a:bodyPr>
          <a:lstStyle/>
          <a:p>
            <a:pPr marL="0" indent="0">
              <a:buNone/>
            </a:pPr>
            <a:r>
              <a:rPr lang="en-US" sz="2000" dirty="0">
                <a:latin typeface="+mn-lt"/>
              </a:rPr>
              <a:t>📌 </a:t>
            </a:r>
            <a:r>
              <a:rPr lang="en-US" sz="2000" b="1" dirty="0">
                <a:latin typeface="+mn-lt"/>
              </a:rPr>
              <a:t>ISSAI 300 </a:t>
            </a:r>
            <a:r>
              <a:rPr lang="uk-UA" sz="2000" b="1" dirty="0">
                <a:latin typeface="+mn-lt"/>
              </a:rPr>
              <a:t>«Принципи аудиту діяльності»: </a:t>
            </a:r>
          </a:p>
          <a:p>
            <a:pPr marL="0" indent="0">
              <a:buNone/>
            </a:pPr>
            <a:r>
              <a:rPr lang="uk-UA" sz="2000" dirty="0">
                <a:latin typeface="+mn-lt"/>
              </a:rPr>
              <a:t>Слід задумуватись не лише над фінансовими, але й над соціальними та політичними аспектами предмета аудиту, маючи на меті забезпечення якомога більшої додаткової користі. </a:t>
            </a:r>
            <a:endParaRPr lang="en-US" sz="2000" i="1" dirty="0">
              <a:latin typeface="+mn-lt"/>
            </a:endParaRPr>
          </a:p>
        </p:txBody>
      </p:sp>
      <p:pic>
        <p:nvPicPr>
          <p:cNvPr id="2" name="Picture 1">
            <a:extLst>
              <a:ext uri="{FF2B5EF4-FFF2-40B4-BE49-F238E27FC236}">
                <a16:creationId xmlns:a16="http://schemas.microsoft.com/office/drawing/2014/main" id="{AEA8623A-E90C-F342-A171-46474539168E}"/>
              </a:ext>
            </a:extLst>
          </p:cNvPr>
          <p:cNvPicPr>
            <a:picLocks noChangeAspect="1"/>
          </p:cNvPicPr>
          <p:nvPr/>
        </p:nvPicPr>
        <p:blipFill>
          <a:blip r:embed="rId3"/>
          <a:stretch>
            <a:fillRect/>
          </a:stretch>
        </p:blipFill>
        <p:spPr>
          <a:xfrm>
            <a:off x="10210800" y="2971051"/>
            <a:ext cx="1665514" cy="1668332"/>
          </a:xfrm>
          <a:prstGeom prst="rect">
            <a:avLst/>
          </a:prstGeom>
        </p:spPr>
      </p:pic>
    </p:spTree>
    <p:extLst>
      <p:ext uri="{BB962C8B-B14F-4D97-AF65-F5344CB8AC3E}">
        <p14:creationId xmlns:p14="http://schemas.microsoft.com/office/powerpoint/2010/main" val="2245338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43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Суттєвість в аудиті діяльності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76944" y="1023254"/>
            <a:ext cx="11277599" cy="642261"/>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uk-UA" b="1" dirty="0">
                <a:latin typeface="+mn-lt"/>
              </a:rPr>
              <a:t>Аспекти суттєвості, які мають враховувати аудитори в процесі всього аудиту:</a:t>
            </a:r>
            <a:r>
              <a:rPr lang="en-US" b="1" dirty="0">
                <a:latin typeface="+mn-lt"/>
              </a:rPr>
              <a:t> </a:t>
            </a:r>
            <a:endParaRPr lang="uk-UA" b="1" dirty="0">
              <a:latin typeface="+mn-lt"/>
            </a:endParaRP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3" name="Diagram 2">
            <a:extLst>
              <a:ext uri="{FF2B5EF4-FFF2-40B4-BE49-F238E27FC236}">
                <a16:creationId xmlns:a16="http://schemas.microsoft.com/office/drawing/2014/main" id="{34F62D1D-9A7F-7C4A-A9CF-CDE1810F8787}"/>
              </a:ext>
            </a:extLst>
          </p:cNvPr>
          <p:cNvGraphicFramePr/>
          <p:nvPr/>
        </p:nvGraphicFramePr>
        <p:xfrm>
          <a:off x="625839" y="1665514"/>
          <a:ext cx="11228704" cy="4362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387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10</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85347"/>
            <a:ext cx="7489371" cy="841243"/>
          </a:xfrm>
        </p:spPr>
        <p:txBody>
          <a:bodyPr>
            <a:noAutofit/>
          </a:bodyPr>
          <a:lstStyle/>
          <a:p>
            <a:pPr lvl="0"/>
            <a:r>
              <a:rPr lang="uk-UA" dirty="0">
                <a:solidFill>
                  <a:srgbClr val="003999"/>
                </a:solidFill>
              </a:rPr>
              <a:t>Визначення поняття аудиту діяльності (ефективності)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3" name="Picture 2">
            <a:extLst>
              <a:ext uri="{FF2B5EF4-FFF2-40B4-BE49-F238E27FC236}">
                <a16:creationId xmlns:a16="http://schemas.microsoft.com/office/drawing/2014/main" id="{DBD0C33F-85AB-D44D-ABDB-45AA76250E9B}"/>
              </a:ext>
            </a:extLst>
          </p:cNvPr>
          <p:cNvPicPr>
            <a:picLocks noChangeAspect="1"/>
          </p:cNvPicPr>
          <p:nvPr/>
        </p:nvPicPr>
        <p:blipFill>
          <a:blip r:embed="rId3"/>
          <a:stretch>
            <a:fillRect/>
          </a:stretch>
        </p:blipFill>
        <p:spPr>
          <a:xfrm>
            <a:off x="9722069" y="2471046"/>
            <a:ext cx="1853341" cy="1880145"/>
          </a:xfrm>
          <a:prstGeom prst="rect">
            <a:avLst/>
          </a:prstGeom>
        </p:spPr>
      </p:pic>
      <p:sp>
        <p:nvSpPr>
          <p:cNvPr id="9" name="Content Placeholder 25">
            <a:extLst>
              <a:ext uri="{FF2B5EF4-FFF2-40B4-BE49-F238E27FC236}">
                <a16:creationId xmlns:a16="http://schemas.microsoft.com/office/drawing/2014/main" id="{AB4BC438-53EC-814E-891B-5B626B249C4C}"/>
              </a:ext>
            </a:extLst>
          </p:cNvPr>
          <p:cNvSpPr txBox="1">
            <a:spLocks/>
          </p:cNvSpPr>
          <p:nvPr/>
        </p:nvSpPr>
        <p:spPr>
          <a:xfrm>
            <a:off x="625839" y="1434437"/>
            <a:ext cx="9369499" cy="38692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1800"/>
              </a:spcBef>
              <a:buNone/>
            </a:pPr>
            <a:r>
              <a:rPr lang="uk-UA" sz="2600" dirty="0">
                <a:latin typeface="+mn-lt"/>
              </a:rPr>
              <a:t>Аудит діяльності (ефективності) є одним із видів аудиту, розвиток та поширення якого визначено пріоритетним завданням багатьох Вищих органів аудиту (ВОА).</a:t>
            </a:r>
          </a:p>
          <a:p>
            <a:pPr marL="9525" indent="0">
              <a:spcBef>
                <a:spcPts val="2400"/>
              </a:spcBef>
              <a:buNone/>
            </a:pPr>
            <a:r>
              <a:rPr lang="uk-UA" sz="2600" b="1" u="sng" dirty="0">
                <a:solidFill>
                  <a:srgbClr val="003999"/>
                </a:solidFill>
                <a:latin typeface="+mn-lt"/>
              </a:rPr>
              <a:t>Аудит діяльності (ефективності) </a:t>
            </a:r>
            <a:r>
              <a:rPr lang="uk-UA" sz="2600" dirty="0">
                <a:latin typeface="+mn-lt"/>
              </a:rPr>
              <a:t>передбачає незалежну, об’єктивну та достовірну оцінку відповідності вимогам </a:t>
            </a:r>
            <a:r>
              <a:rPr lang="uk-UA" sz="2600" b="1" dirty="0">
                <a:latin typeface="+mn-lt"/>
              </a:rPr>
              <a:t>економічності</a:t>
            </a:r>
            <a:r>
              <a:rPr lang="uk-UA" sz="2600" dirty="0">
                <a:latin typeface="+mn-lt"/>
              </a:rPr>
              <a:t>, </a:t>
            </a:r>
            <a:r>
              <a:rPr lang="uk-UA" sz="2600" b="1" dirty="0">
                <a:latin typeface="+mn-lt"/>
              </a:rPr>
              <a:t>ефективності</a:t>
            </a:r>
            <a:r>
              <a:rPr lang="uk-UA" sz="2600" dirty="0">
                <a:latin typeface="+mn-lt"/>
              </a:rPr>
              <a:t> та </a:t>
            </a:r>
            <a:r>
              <a:rPr lang="uk-UA" sz="2600" b="1" dirty="0">
                <a:latin typeface="+mn-lt"/>
              </a:rPr>
              <a:t>результативності</a:t>
            </a:r>
            <a:r>
              <a:rPr lang="uk-UA" sz="2600" dirty="0">
                <a:latin typeface="+mn-lt"/>
              </a:rPr>
              <a:t> управління підприємством, організацією, установою (або системи, операції, програми, заходу тощо) і виявлення шляхів їх удосконалення. </a:t>
            </a:r>
            <a:endParaRPr lang="en-US" sz="2600" dirty="0">
              <a:latin typeface="+mn-lt"/>
            </a:endParaRPr>
          </a:p>
        </p:txBody>
      </p:sp>
    </p:spTree>
    <p:extLst>
      <p:ext uri="{BB962C8B-B14F-4D97-AF65-F5344CB8AC3E}">
        <p14:creationId xmlns:p14="http://schemas.microsoft.com/office/powerpoint/2010/main" val="421304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44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Суттєвість в аудиті діяльності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25839" y="1104133"/>
            <a:ext cx="11228704" cy="844410"/>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000" dirty="0">
                <a:latin typeface="+mn-lt"/>
              </a:rPr>
              <a:t>Суттєвість в аудиті діяльності документується у </a:t>
            </a:r>
            <a:r>
              <a:rPr lang="uk-UA" sz="2000" b="1" dirty="0">
                <a:solidFill>
                  <a:srgbClr val="0432FF"/>
                </a:solidFill>
                <a:latin typeface="+mn-lt"/>
              </a:rPr>
              <a:t>робочому документі «Розуміння предмета аудиту»</a:t>
            </a:r>
            <a:r>
              <a:rPr lang="uk-UA" sz="2000" dirty="0">
                <a:latin typeface="+mn-lt"/>
              </a:rPr>
              <a:t> – </a:t>
            </a:r>
            <a:r>
              <a:rPr lang="uk-UA" sz="2000" i="1" dirty="0">
                <a:latin typeface="+mn-lt"/>
              </a:rPr>
              <a:t>додаток 13 алгоритму «Здійснення аудиту діяльності (ефективності)».</a:t>
            </a:r>
          </a:p>
        </p:txBody>
      </p:sp>
      <p:pic>
        <p:nvPicPr>
          <p:cNvPr id="10" name="Picture 9">
            <a:extLst>
              <a:ext uri="{FF2B5EF4-FFF2-40B4-BE49-F238E27FC236}">
                <a16:creationId xmlns:a16="http://schemas.microsoft.com/office/drawing/2014/main" id="{37E63BB0-1E62-474D-85E9-AE956FE14D69}"/>
              </a:ext>
            </a:extLst>
          </p:cNvPr>
          <p:cNvPicPr>
            <a:picLocks noChangeAspect="1"/>
          </p:cNvPicPr>
          <p:nvPr/>
        </p:nvPicPr>
        <p:blipFill rotWithShape="1">
          <a:blip r:embed="rId3"/>
          <a:srcRect r="1059" b="76644"/>
          <a:stretch/>
        </p:blipFill>
        <p:spPr>
          <a:xfrm>
            <a:off x="2003425" y="5344573"/>
            <a:ext cx="8098517" cy="105423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213A1EA-D9DC-2442-81D1-1119B5474454}"/>
              </a:ext>
            </a:extLst>
          </p:cNvPr>
          <p:cNvPicPr>
            <a:picLocks noChangeAspect="1"/>
          </p:cNvPicPr>
          <p:nvPr/>
        </p:nvPicPr>
        <p:blipFill rotWithShape="1">
          <a:blip r:embed="rId4"/>
          <a:srcRect t="9857" b="25752"/>
          <a:stretch/>
        </p:blipFill>
        <p:spPr>
          <a:xfrm>
            <a:off x="2003425" y="1861344"/>
            <a:ext cx="8098517" cy="2873943"/>
          </a:xfrm>
          <a:prstGeom prst="rect">
            <a:avLst/>
          </a:prstGeom>
          <a:ln>
            <a:noFill/>
          </a:ln>
          <a:effectLst>
            <a:outerShdw blurRad="292100" dist="139700" dir="2700000" algn="tl" rotWithShape="0">
              <a:srgbClr val="333333">
                <a:alpha val="65000"/>
              </a:srgbClr>
            </a:outerShdw>
          </a:effectLst>
        </p:spPr>
      </p:pic>
      <p:sp>
        <p:nvSpPr>
          <p:cNvPr id="4" name="Multidocument 3">
            <a:extLst>
              <a:ext uri="{FF2B5EF4-FFF2-40B4-BE49-F238E27FC236}">
                <a16:creationId xmlns:a16="http://schemas.microsoft.com/office/drawing/2014/main" id="{30CE19BB-716D-7D4F-A38E-8D3D93F9BF63}"/>
              </a:ext>
            </a:extLst>
          </p:cNvPr>
          <p:cNvSpPr/>
          <p:nvPr/>
        </p:nvSpPr>
        <p:spPr>
          <a:xfrm>
            <a:off x="5426754" y="4615544"/>
            <a:ext cx="1251857" cy="707571"/>
          </a:xfrm>
          <a:prstGeom prst="flowChartMulti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2" name="Рисунок 6">
            <a:extLst>
              <a:ext uri="{FF2B5EF4-FFF2-40B4-BE49-F238E27FC236}">
                <a16:creationId xmlns:a16="http://schemas.microsoft.com/office/drawing/2014/main" id="{41E1EE71-E564-3A4A-B9A5-27B0BB5FF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636908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46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Аудиторський ризик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76944" y="2579915"/>
            <a:ext cx="11299370" cy="3512980"/>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uk-UA" sz="2000" dirty="0">
                <a:latin typeface="+mn-lt"/>
              </a:rPr>
              <a:t>Аудиторський ризик в аудиті діяльності (ефективності) </a:t>
            </a:r>
            <a:r>
              <a:rPr lang="uk-UA" sz="2000" b="1" dirty="0">
                <a:solidFill>
                  <a:srgbClr val="003999"/>
                </a:solidFill>
                <a:latin typeface="+mn-lt"/>
              </a:rPr>
              <a:t>найчастіше проявляється </a:t>
            </a:r>
            <a:r>
              <a:rPr lang="uk-UA" sz="2000" dirty="0">
                <a:latin typeface="+mn-lt"/>
              </a:rPr>
              <a:t>на етапах планування та підготовки аудиторських висновків. </a:t>
            </a:r>
          </a:p>
          <a:p>
            <a:pPr>
              <a:spcAft>
                <a:spcPts val="1000"/>
              </a:spcAft>
            </a:pPr>
            <a:r>
              <a:rPr lang="uk-UA" sz="2000" dirty="0">
                <a:latin typeface="+mn-lt"/>
              </a:rPr>
              <a:t>Аудитори повинні забезпечити належне управління аудиторським ризиком. Для цього, вони мають проводити оцінку ризиків, яка включає</a:t>
            </a:r>
            <a:r>
              <a:rPr lang="en-US" sz="2000" dirty="0">
                <a:latin typeface="+mn-lt"/>
              </a:rPr>
              <a:t>: </a:t>
            </a:r>
            <a:r>
              <a:rPr lang="uk-UA" sz="2000" dirty="0">
                <a:latin typeface="+mn-lt"/>
              </a:rPr>
              <a:t>ідентифікацію ризиків; оцінку ризиків; розробку та впровадження попереджувальних заходів контролю; моніторинг аудиторських ризиків та заходів контролю і внесення відповідних коригуючих заходів у випадку необхідності.</a:t>
            </a:r>
          </a:p>
          <a:p>
            <a:pPr>
              <a:spcAft>
                <a:spcPts val="1000"/>
              </a:spcAft>
            </a:pPr>
            <a:r>
              <a:rPr lang="uk-UA" sz="2000" dirty="0">
                <a:latin typeface="+mn-lt"/>
              </a:rPr>
              <a:t>Ризики документуються у </a:t>
            </a:r>
            <a:r>
              <a:rPr lang="uk-UA" sz="2000" b="1" dirty="0">
                <a:solidFill>
                  <a:srgbClr val="0432FF"/>
                </a:solidFill>
                <a:latin typeface="+mn-lt"/>
              </a:rPr>
              <a:t>робочому документі «Оцінка проблем, ризиків </a:t>
            </a:r>
            <a:br>
              <a:rPr lang="uk-UA" sz="2000" b="1" dirty="0">
                <a:solidFill>
                  <a:srgbClr val="0432FF"/>
                </a:solidFill>
                <a:latin typeface="+mn-lt"/>
              </a:rPr>
            </a:br>
            <a:r>
              <a:rPr lang="uk-UA" sz="2000" b="1" dirty="0">
                <a:solidFill>
                  <a:srgbClr val="0432FF"/>
                </a:solidFill>
                <a:latin typeface="+mn-lt"/>
              </a:rPr>
              <a:t>(включаючи ризик шахрайства»</a:t>
            </a:r>
            <a:r>
              <a:rPr lang="uk-UA" sz="2000" dirty="0">
                <a:latin typeface="+mn-lt"/>
              </a:rPr>
              <a:t> – </a:t>
            </a:r>
            <a:r>
              <a:rPr lang="uk-UA" sz="2000" i="1" dirty="0">
                <a:latin typeface="+mn-lt"/>
              </a:rPr>
              <a:t>додаток 17 алгоритму «Здійснення аудиту </a:t>
            </a:r>
            <a:br>
              <a:rPr lang="uk-UA" sz="2000" i="1" dirty="0">
                <a:latin typeface="+mn-lt"/>
              </a:rPr>
            </a:br>
            <a:r>
              <a:rPr lang="uk-UA" sz="2000" i="1" dirty="0">
                <a:latin typeface="+mn-lt"/>
              </a:rPr>
              <a:t>діяльності (ефективності)».</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34EA4657-9C09-D344-A51D-D2CF3DA3B4C8}"/>
              </a:ext>
            </a:extLst>
          </p:cNvPr>
          <p:cNvSpPr>
            <a:spLocks noGrp="1"/>
          </p:cNvSpPr>
          <p:nvPr>
            <p:ph idx="1"/>
          </p:nvPr>
        </p:nvSpPr>
        <p:spPr>
          <a:xfrm>
            <a:off x="587830" y="1088572"/>
            <a:ext cx="11288484" cy="1240972"/>
          </a:xfrm>
          <a:solidFill>
            <a:schemeClr val="bg1">
              <a:lumMod val="95000"/>
            </a:schemeClr>
          </a:solidFill>
        </p:spPr>
        <p:txBody>
          <a:bodyPr>
            <a:normAutofit/>
          </a:bodyPr>
          <a:lstStyle/>
          <a:p>
            <a:pPr marL="0" indent="0">
              <a:buNone/>
            </a:pPr>
            <a:r>
              <a:rPr lang="en-US" sz="2000" dirty="0">
                <a:latin typeface="+mn-lt"/>
              </a:rPr>
              <a:t>📌 </a:t>
            </a:r>
            <a:r>
              <a:rPr lang="en-US" sz="2000" b="1" dirty="0">
                <a:latin typeface="+mn-lt"/>
              </a:rPr>
              <a:t>ISSAI 300 </a:t>
            </a:r>
            <a:r>
              <a:rPr lang="uk-UA" sz="2000" b="1" dirty="0">
                <a:latin typeface="+mn-lt"/>
              </a:rPr>
              <a:t>«Принципи аудиту діяльності»: </a:t>
            </a:r>
          </a:p>
          <a:p>
            <a:pPr marL="0" indent="0">
              <a:buNone/>
            </a:pPr>
            <a:r>
              <a:rPr lang="uk-UA" sz="1900" dirty="0">
                <a:latin typeface="+mn-lt"/>
              </a:rPr>
              <a:t>Аудитори повинні активно управляти аудиторським ризиком, яким є ризик одержання неправильних чи неповних висновків, подання незбалансованої інформації, незабезпечення корисності для користувачів.</a:t>
            </a:r>
          </a:p>
          <a:p>
            <a:pPr marL="0" indent="0">
              <a:buNone/>
            </a:pPr>
            <a:endParaRPr lang="en-US" sz="2000" i="1" dirty="0">
              <a:latin typeface="+mn-lt"/>
            </a:endParaRPr>
          </a:p>
        </p:txBody>
      </p:sp>
      <p:pic>
        <p:nvPicPr>
          <p:cNvPr id="10" name="Picture 9">
            <a:extLst>
              <a:ext uri="{FF2B5EF4-FFF2-40B4-BE49-F238E27FC236}">
                <a16:creationId xmlns:a16="http://schemas.microsoft.com/office/drawing/2014/main" id="{ADC65C44-08CF-5B4B-B1ED-E9D660B8BEFD}"/>
              </a:ext>
            </a:extLst>
          </p:cNvPr>
          <p:cNvPicPr>
            <a:picLocks noChangeAspect="1"/>
          </p:cNvPicPr>
          <p:nvPr/>
        </p:nvPicPr>
        <p:blipFill>
          <a:blip r:embed="rId3"/>
          <a:stretch>
            <a:fillRect/>
          </a:stretch>
        </p:blipFill>
        <p:spPr>
          <a:xfrm>
            <a:off x="9272042" y="4458814"/>
            <a:ext cx="2351194" cy="1634080"/>
          </a:xfrm>
          <a:prstGeom prst="rect">
            <a:avLst/>
          </a:prstGeom>
        </p:spPr>
      </p:pic>
    </p:spTree>
    <p:extLst>
      <p:ext uri="{BB962C8B-B14F-4D97-AF65-F5344CB8AC3E}">
        <p14:creationId xmlns:p14="http://schemas.microsoft.com/office/powerpoint/2010/main" val="3847187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Аудиторський ризик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2" name="Table 1">
            <a:extLst>
              <a:ext uri="{FF2B5EF4-FFF2-40B4-BE49-F238E27FC236}">
                <a16:creationId xmlns:a16="http://schemas.microsoft.com/office/drawing/2014/main" id="{12BBD447-6FCF-794E-880B-A0F462113BB6}"/>
              </a:ext>
            </a:extLst>
          </p:cNvPr>
          <p:cNvGraphicFramePr>
            <a:graphicFrameLocks noGrp="1"/>
          </p:cNvGraphicFramePr>
          <p:nvPr/>
        </p:nvGraphicFramePr>
        <p:xfrm>
          <a:off x="325001" y="1442356"/>
          <a:ext cx="11616628" cy="5209892"/>
        </p:xfrm>
        <a:graphic>
          <a:graphicData uri="http://schemas.openxmlformats.org/drawingml/2006/table">
            <a:tbl>
              <a:tblPr firstCol="1" bandRow="1">
                <a:tableStyleId>{5C22544A-7EE6-4342-B048-85BDC9FD1C3A}</a:tableStyleId>
              </a:tblPr>
              <a:tblGrid>
                <a:gridCol w="2680847">
                  <a:extLst>
                    <a:ext uri="{9D8B030D-6E8A-4147-A177-3AD203B41FA5}">
                      <a16:colId xmlns:a16="http://schemas.microsoft.com/office/drawing/2014/main" val="4127770981"/>
                    </a:ext>
                  </a:extLst>
                </a:gridCol>
                <a:gridCol w="8935781">
                  <a:extLst>
                    <a:ext uri="{9D8B030D-6E8A-4147-A177-3AD203B41FA5}">
                      <a16:colId xmlns:a16="http://schemas.microsoft.com/office/drawing/2014/main" val="3228333893"/>
                    </a:ext>
                  </a:extLst>
                </a:gridCol>
              </a:tblGrid>
              <a:tr h="678219">
                <a:tc>
                  <a:txBody>
                    <a:bodyPr/>
                    <a:lstStyle/>
                    <a:p>
                      <a:pPr>
                        <a:spcAft>
                          <a:spcPts val="0"/>
                        </a:spcAft>
                      </a:pPr>
                      <a:r>
                        <a:rPr lang="uk-UA" sz="1400" dirty="0">
                          <a:effectLst/>
                        </a:rPr>
                        <a:t>Помилкові або неповні висновки</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Аудитори формулюють помилкові висновки та рекомендації. Цей ризик може виникнути як результат кількох факторів, таких як: неналежна оцінка доказової бази, або недотримання аудиторських процедур</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2459280958"/>
                  </a:ext>
                </a:extLst>
              </a:tr>
              <a:tr h="541346">
                <a:tc>
                  <a:txBody>
                    <a:bodyPr/>
                    <a:lstStyle/>
                    <a:p>
                      <a:pPr>
                        <a:spcAft>
                          <a:spcPts val="0"/>
                        </a:spcAft>
                      </a:pPr>
                      <a:r>
                        <a:rPr lang="uk-UA" sz="1400" dirty="0">
                          <a:effectLst/>
                        </a:rPr>
                        <a:t>Необґрунтована та незбалансована інформація</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Аудиторам не вдається провести належну оцінку та включити всі отримані докази, чітко визначити дотримання критеріїв аудиту або представити належні практики</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3985936694"/>
                  </a:ext>
                </a:extLst>
              </a:tr>
              <a:tr h="831253">
                <a:tc>
                  <a:txBody>
                    <a:bodyPr/>
                    <a:lstStyle/>
                    <a:p>
                      <a:pPr>
                        <a:spcAft>
                          <a:spcPts val="0"/>
                        </a:spcAft>
                      </a:pPr>
                      <a:r>
                        <a:rPr lang="uk-UA" sz="1400" dirty="0">
                          <a:effectLst/>
                        </a:rPr>
                        <a:t>Відсутня або низька додана користь результатів аудиту для передбачуваних користувачів</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Результати аудиту не додають нової інформації чи знань. Зокрема, аудит не містить нових, глибших чи аналітичних даних, а його результати недоступні для різних зацікавлених сторін</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1808966947"/>
                  </a:ext>
                </a:extLst>
              </a:tr>
              <a:tr h="1039357">
                <a:tc>
                  <a:txBody>
                    <a:bodyPr/>
                    <a:lstStyle/>
                    <a:p>
                      <a:pPr>
                        <a:spcAft>
                          <a:spcPts val="0"/>
                        </a:spcAft>
                      </a:pPr>
                      <a:r>
                        <a:rPr lang="uk-UA" sz="1400" dirty="0">
                          <a:effectLst/>
                        </a:rPr>
                        <a:t>Складнощі в отриманні якісної інформації</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Аудитори не отримали повний (або обмежений) доступ до інформації. Або інформація не відповідає очікуванням (є неповною чи ненадійною). Результати аудиту значною мірою базуються на якості отриманої інформації, аудиторам рекомендується враховувати цей ризик під час планування аудиту діяльності (ефективності)</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3959762072"/>
                  </a:ext>
                </a:extLst>
              </a:tr>
              <a:tr h="735156">
                <a:tc>
                  <a:txBody>
                    <a:bodyPr/>
                    <a:lstStyle/>
                    <a:p>
                      <a:pPr>
                        <a:spcAft>
                          <a:spcPts val="0"/>
                        </a:spcAft>
                      </a:pPr>
                      <a:r>
                        <a:rPr lang="uk-UA" sz="1400" dirty="0">
                          <a:effectLst/>
                        </a:rPr>
                        <a:t>Недостатній аналіз</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Аудитори не провели достатній аналіз через брак експертних знань, критеріїв аудиту або доступ до інформації. Якщо оцінити цей ризик на етапі планування аудиту, то можна своєчасно передбачити попереджувальні заходи</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987008768"/>
                  </a:ext>
                </a:extLst>
              </a:tr>
              <a:tr h="831253">
                <a:tc>
                  <a:txBody>
                    <a:bodyPr/>
                    <a:lstStyle/>
                    <a:p>
                      <a:pPr>
                        <a:spcAft>
                          <a:spcPts val="0"/>
                        </a:spcAft>
                      </a:pPr>
                      <a:r>
                        <a:rPr lang="uk-UA" sz="1400">
                          <a:effectLst/>
                        </a:rPr>
                        <a:t>Ризик зловживань, неналежного використання ресурсів або процедур</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Аудитори не оцінюють значущість цього ризику в аудиті та неспроможність своєчасно інформувати керівництво про нього. Однак, цей ризик можливий і у випадку виникнення, аудитори мають знати та дотримуватися спеціально визначених внутрішніх процедур</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2177065608"/>
                  </a:ext>
                </a:extLst>
              </a:tr>
              <a:tr h="541346">
                <a:tc>
                  <a:txBody>
                    <a:bodyPr/>
                    <a:lstStyle/>
                    <a:p>
                      <a:pPr>
                        <a:spcAft>
                          <a:spcPts val="0"/>
                        </a:spcAft>
                      </a:pPr>
                      <a:r>
                        <a:rPr lang="uk-UA" sz="1400">
                          <a:effectLst/>
                        </a:rPr>
                        <a:t>Істотна складність або політична чутливість</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tc>
                  <a:txBody>
                    <a:bodyPr/>
                    <a:lstStyle/>
                    <a:p>
                      <a:pPr algn="just">
                        <a:spcAft>
                          <a:spcPts val="0"/>
                        </a:spcAft>
                      </a:pPr>
                      <a:r>
                        <a:rPr lang="uk-UA" sz="1500" dirty="0">
                          <a:effectLst/>
                        </a:rPr>
                        <a:t>Аудитори не забезпечують належний процес аудиту складних та політично чутливих тем. Це може серйозно підірвати довіру до аудиторського звіту та ВОА</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90" marR="58090" marT="30659" marB="30659" anchor="ctr"/>
                </a:tc>
                <a:extLst>
                  <a:ext uri="{0D108BD9-81ED-4DB2-BD59-A6C34878D82A}">
                    <a16:rowId xmlns:a16="http://schemas.microsoft.com/office/drawing/2014/main" val="3333616926"/>
                  </a:ext>
                </a:extLst>
              </a:tr>
            </a:tbl>
          </a:graphicData>
        </a:graphic>
      </p:graphicFrame>
      <p:sp>
        <p:nvSpPr>
          <p:cNvPr id="10" name="Content Placeholder 25">
            <a:extLst>
              <a:ext uri="{FF2B5EF4-FFF2-40B4-BE49-F238E27FC236}">
                <a16:creationId xmlns:a16="http://schemas.microsoft.com/office/drawing/2014/main" id="{6D85C6E5-A610-694D-8BDC-0838ECD407DE}"/>
              </a:ext>
            </a:extLst>
          </p:cNvPr>
          <p:cNvSpPr txBox="1">
            <a:spLocks/>
          </p:cNvSpPr>
          <p:nvPr/>
        </p:nvSpPr>
        <p:spPr>
          <a:xfrm>
            <a:off x="576944" y="957939"/>
            <a:ext cx="11277599" cy="642261"/>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uk-UA" b="1" dirty="0">
                <a:latin typeface="+mn-lt"/>
              </a:rPr>
              <a:t>Типові ризики аудиту діяльності</a:t>
            </a:r>
          </a:p>
        </p:txBody>
      </p:sp>
      <p:sp>
        <p:nvSpPr>
          <p:cNvPr id="3" name="Rectangle 2">
            <a:extLst>
              <a:ext uri="{FF2B5EF4-FFF2-40B4-BE49-F238E27FC236}">
                <a16:creationId xmlns:a16="http://schemas.microsoft.com/office/drawing/2014/main" id="{1F06182B-AAD9-0F47-91B2-B3313EA6E2D4}"/>
              </a:ext>
            </a:extLst>
          </p:cNvPr>
          <p:cNvSpPr/>
          <p:nvPr/>
        </p:nvSpPr>
        <p:spPr>
          <a:xfrm>
            <a:off x="10907486" y="6652248"/>
            <a:ext cx="1034143" cy="19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782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48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Компетентність аудиторської групи</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25841" y="2547253"/>
            <a:ext cx="4795246" cy="3480325"/>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000" b="1" dirty="0">
                <a:solidFill>
                  <a:srgbClr val="003999"/>
                </a:solidFill>
                <a:latin typeface="+mn-lt"/>
              </a:rPr>
              <a:t>До складу ефективних аудиторських груп входять аудитори, які спільно мають:</a:t>
            </a:r>
          </a:p>
          <a:p>
            <a:r>
              <a:rPr lang="uk-UA" sz="2000" dirty="0">
                <a:latin typeface="+mn-lt"/>
              </a:rPr>
              <a:t>навички роботи в команді</a:t>
            </a:r>
          </a:p>
          <a:p>
            <a:r>
              <a:rPr lang="uk-UA" sz="2000" dirty="0">
                <a:latin typeface="+mn-lt"/>
              </a:rPr>
              <a:t>навички критичного мислення</a:t>
            </a:r>
          </a:p>
          <a:p>
            <a:r>
              <a:rPr lang="uk-UA" sz="2000" dirty="0">
                <a:latin typeface="+mn-lt"/>
              </a:rPr>
              <a:t>аналітичні навички</a:t>
            </a:r>
          </a:p>
          <a:p>
            <a:r>
              <a:rPr lang="uk-UA" sz="2000" dirty="0">
                <a:latin typeface="+mn-lt"/>
              </a:rPr>
              <a:t>навички інтерв’ювання</a:t>
            </a:r>
          </a:p>
          <a:p>
            <a:r>
              <a:rPr lang="uk-UA" sz="2000" dirty="0">
                <a:latin typeface="+mn-lt"/>
              </a:rPr>
              <a:t>навички усного та письмового спілкування</a:t>
            </a:r>
          </a:p>
        </p:txBody>
      </p:sp>
      <p:pic>
        <p:nvPicPr>
          <p:cNvPr id="9" name="Рисунок 6">
            <a:extLst>
              <a:ext uri="{FF2B5EF4-FFF2-40B4-BE49-F238E27FC236}">
                <a16:creationId xmlns:a16="http://schemas.microsoft.com/office/drawing/2014/main" id="{234D44BE-593C-144D-8B7E-AA661782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12" name="Content Placeholder 25">
            <a:extLst>
              <a:ext uri="{FF2B5EF4-FFF2-40B4-BE49-F238E27FC236}">
                <a16:creationId xmlns:a16="http://schemas.microsoft.com/office/drawing/2014/main" id="{2DEBD77D-7604-B641-A884-781621214354}"/>
              </a:ext>
            </a:extLst>
          </p:cNvPr>
          <p:cNvSpPr txBox="1">
            <a:spLocks/>
          </p:cNvSpPr>
          <p:nvPr/>
        </p:nvSpPr>
        <p:spPr>
          <a:xfrm>
            <a:off x="576945" y="1099457"/>
            <a:ext cx="4844141" cy="1251857"/>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100" dirty="0">
                <a:latin typeface="+mn-lt"/>
              </a:rPr>
              <a:t>✏️ </a:t>
            </a:r>
            <a:r>
              <a:rPr lang="uk-UA" sz="2100" b="1" dirty="0">
                <a:latin typeface="+mn-lt"/>
              </a:rPr>
              <a:t>Професійна компетенція </a:t>
            </a:r>
            <a:r>
              <a:rPr lang="uk-UA" sz="2100" dirty="0">
                <a:latin typeface="+mn-lt"/>
              </a:rPr>
              <a:t>– це знання, навички та особисті якості, що є необхідними для успішної роботи. </a:t>
            </a:r>
          </a:p>
        </p:txBody>
      </p:sp>
      <p:sp>
        <p:nvSpPr>
          <p:cNvPr id="17" name="Content Placeholder 25">
            <a:extLst>
              <a:ext uri="{FF2B5EF4-FFF2-40B4-BE49-F238E27FC236}">
                <a16:creationId xmlns:a16="http://schemas.microsoft.com/office/drawing/2014/main" id="{E7A56C3E-207A-DA41-A909-77DEFA3FAFE8}"/>
              </a:ext>
            </a:extLst>
          </p:cNvPr>
          <p:cNvSpPr txBox="1">
            <a:spLocks/>
          </p:cNvSpPr>
          <p:nvPr/>
        </p:nvSpPr>
        <p:spPr>
          <a:xfrm>
            <a:off x="5867401" y="1099457"/>
            <a:ext cx="6085114" cy="4993437"/>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900"/>
              </a:spcAft>
              <a:buNone/>
            </a:pPr>
            <a:r>
              <a:rPr lang="uk-UA" sz="2000" b="1" dirty="0">
                <a:latin typeface="+mn-lt"/>
              </a:rPr>
              <a:t>Професійна діяльність означає, що аудитор має:</a:t>
            </a:r>
          </a:p>
          <a:p>
            <a:pPr marL="400050" indent="-400050">
              <a:spcBef>
                <a:spcPts val="300"/>
              </a:spcBef>
              <a:spcAft>
                <a:spcPts val="300"/>
              </a:spcAft>
              <a:buAutoNum type="arabicParenR"/>
            </a:pPr>
            <a:r>
              <a:rPr lang="uk-UA" sz="2000" dirty="0">
                <a:latin typeface="+mn-lt"/>
              </a:rPr>
              <a:t>застосовувати високі професійні стандарти, виконувати роботу компетентно та неупереджено;</a:t>
            </a:r>
          </a:p>
          <a:p>
            <a:pPr marL="400050" indent="-400050">
              <a:spcBef>
                <a:spcPts val="300"/>
              </a:spcBef>
              <a:spcAft>
                <a:spcPts val="300"/>
              </a:spcAft>
              <a:buAutoNum type="arabicParenR"/>
            </a:pPr>
            <a:r>
              <a:rPr lang="uk-UA" sz="2000" dirty="0">
                <a:latin typeface="+mn-lt"/>
              </a:rPr>
              <a:t>не виконувати роботу, яку може виконати некомпетентно;</a:t>
            </a:r>
          </a:p>
          <a:p>
            <a:pPr marL="400050" indent="-400050">
              <a:spcBef>
                <a:spcPts val="300"/>
              </a:spcBef>
              <a:spcAft>
                <a:spcPts val="300"/>
              </a:spcAft>
              <a:buAutoNum type="arabicParenR"/>
            </a:pPr>
            <a:r>
              <a:rPr lang="uk-UA" sz="2000" dirty="0">
                <a:latin typeface="+mn-lt"/>
              </a:rPr>
              <a:t>знати та дотримуватися законів, правил, політик, процедур і практики, що застосовуються;</a:t>
            </a:r>
          </a:p>
          <a:p>
            <a:pPr marL="400050" indent="-400050">
              <a:spcBef>
                <a:spcPts val="300"/>
              </a:spcBef>
              <a:spcAft>
                <a:spcPts val="300"/>
              </a:spcAft>
              <a:buAutoNum type="arabicParenR"/>
            </a:pPr>
            <a:r>
              <a:rPr lang="uk-UA" sz="2000" dirty="0">
                <a:latin typeface="+mn-lt"/>
              </a:rPr>
              <a:t>добре розуміти конституційні, юридичні, інституційні принципи та стандарти, що регулюють діяльність об’єкта контролю;</a:t>
            </a:r>
          </a:p>
          <a:p>
            <a:pPr marL="400050" indent="-400050">
              <a:spcBef>
                <a:spcPts val="300"/>
              </a:spcBef>
              <a:spcAft>
                <a:spcPts val="300"/>
              </a:spcAft>
              <a:buAutoNum type="arabicParenR"/>
            </a:pPr>
            <a:r>
              <a:rPr lang="uk-UA" sz="2000" dirty="0">
                <a:latin typeface="+mn-lt"/>
              </a:rPr>
              <a:t>уникати поведінки, яка може дискредитувати як роботу аудитора, так і діяльність всієї Рахункової палати;</a:t>
            </a:r>
          </a:p>
          <a:p>
            <a:pPr marL="400050" indent="-400050">
              <a:spcBef>
                <a:spcPts val="300"/>
              </a:spcBef>
              <a:spcAft>
                <a:spcPts val="300"/>
              </a:spcAft>
              <a:buAutoNum type="arabicParenR"/>
            </a:pPr>
            <a:r>
              <a:rPr lang="uk-UA" sz="2000" dirty="0">
                <a:latin typeface="+mn-lt"/>
              </a:rPr>
              <a:t>дотримуватись етичних норм. </a:t>
            </a:r>
          </a:p>
        </p:txBody>
      </p:sp>
    </p:spTree>
    <p:extLst>
      <p:ext uri="{BB962C8B-B14F-4D97-AF65-F5344CB8AC3E}">
        <p14:creationId xmlns:p14="http://schemas.microsoft.com/office/powerpoint/2010/main" val="687065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C6E0-F569-784A-8E2F-2F434918442D}"/>
              </a:ext>
            </a:extLst>
          </p:cNvPr>
          <p:cNvSpPr>
            <a:spLocks noGrp="1"/>
          </p:cNvSpPr>
          <p:nvPr>
            <p:ph type="ctrTitle"/>
          </p:nvPr>
        </p:nvSpPr>
        <p:spPr>
          <a:xfrm>
            <a:off x="1467141" y="108552"/>
            <a:ext cx="8873943" cy="842793"/>
          </a:xfrm>
        </p:spPr>
        <p:txBody>
          <a:bodyPr anchor="t">
            <a:noAutofit/>
          </a:bodyPr>
          <a:lstStyle/>
          <a:p>
            <a:pPr algn="ctr"/>
            <a:r>
              <a:rPr lang="lv-LV" sz="2400" b="0" cap="all" dirty="0">
                <a:latin typeface="+mn-lt"/>
                <a:ea typeface="宋体" charset="-122"/>
                <a:cs typeface="Calibri" pitchFamily="34" charset="0"/>
              </a:rPr>
              <a:t>EU PROJECT IMPLEMENTATION</a:t>
            </a:r>
            <a:br>
              <a:rPr lang="lv-LV" sz="2400" b="0" cap="all" dirty="0">
                <a:latin typeface="+mn-lt"/>
                <a:ea typeface="宋体" charset="-122"/>
                <a:cs typeface="Calibri" pitchFamily="34" charset="0"/>
              </a:rPr>
            </a:br>
            <a:r>
              <a:rPr lang="en-US" sz="2400" b="0" i="1" dirty="0">
                <a:latin typeface="+mn-lt"/>
              </a:rPr>
              <a:t>External Audit in Line with International Standards</a:t>
            </a:r>
            <a:endParaRPr lang="uk-UA" sz="2400" b="0" i="1" dirty="0">
              <a:latin typeface="+mn-lt"/>
            </a:endParaRPr>
          </a:p>
        </p:txBody>
      </p:sp>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998525"/>
            <a:ext cx="10538691" cy="117048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3200" dirty="0">
                <a:latin typeface="+mn-lt"/>
              </a:rPr>
              <a:t>Тема 3: Планування аудиту діяльності (ефективності) </a:t>
            </a:r>
          </a:p>
        </p:txBody>
      </p:sp>
      <p:sp>
        <p:nvSpPr>
          <p:cNvPr id="8" name="Date Placeholder 3"/>
          <p:cNvSpPr>
            <a:spLocks noGrp="1"/>
          </p:cNvSpPr>
          <p:nvPr>
            <p:ph type="dt" sz="half" idx="10"/>
          </p:nvPr>
        </p:nvSpPr>
        <p:spPr>
          <a:xfrm>
            <a:off x="10776857" y="4114800"/>
            <a:ext cx="908591" cy="467155"/>
          </a:xfrm>
          <a:prstGeom prst="rect">
            <a:avLst/>
          </a:prstGeom>
        </p:spPr>
        <p:txBody>
          <a:bodyPr/>
          <a:lstStyle>
            <a:lvl1pPr algn="r">
              <a:defRPr sz="1600">
                <a:solidFill>
                  <a:schemeClr val="bg1"/>
                </a:solidFill>
                <a:latin typeface="Raleway" panose="020B0503030101060003" pitchFamily="34" charset="77"/>
              </a:defRPr>
            </a:lvl1pPr>
          </a:lstStyle>
          <a:p>
            <a:r>
              <a:rPr lang="uk-UA" sz="2000" dirty="0">
                <a:latin typeface="+mj-lt"/>
              </a:rPr>
              <a:t>2024</a:t>
            </a:r>
          </a:p>
        </p:txBody>
      </p:sp>
    </p:spTree>
    <p:extLst>
      <p:ext uri="{BB962C8B-B14F-4D97-AF65-F5344CB8AC3E}">
        <p14:creationId xmlns:p14="http://schemas.microsoft.com/office/powerpoint/2010/main" val="2539106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lstStyle/>
          <a:p>
            <a:r>
              <a:rPr lang="uk-UA" dirty="0">
                <a:solidFill>
                  <a:srgbClr val="003999"/>
                </a:solidFill>
              </a:rPr>
              <a:t>Що ми будемо робити?</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Рисунок 6">
            <a:extLst>
              <a:ext uri="{FF2B5EF4-FFF2-40B4-BE49-F238E27FC236}">
                <a16:creationId xmlns:a16="http://schemas.microsoft.com/office/drawing/2014/main" id="{5B941B63-DCBB-9744-8780-2E3E2A1E6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0CA23317-3FC0-1749-B7A6-162C52529E64}"/>
              </a:ext>
            </a:extLst>
          </p:cNvPr>
          <p:cNvSpPr txBox="1">
            <a:spLocks/>
          </p:cNvSpPr>
          <p:nvPr/>
        </p:nvSpPr>
        <p:spPr>
          <a:xfrm>
            <a:off x="625839" y="1389817"/>
            <a:ext cx="5655218" cy="21480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indent="-514350">
              <a:buClr>
                <a:schemeClr val="tx1"/>
              </a:buClr>
              <a:buFont typeface="Helvetica" pitchFamily="2" charset="0"/>
              <a:buAutoNum type="arabicPeriod"/>
            </a:pPr>
            <a:r>
              <a:rPr lang="uk-UA" sz="2000" dirty="0">
                <a:latin typeface="+mn-lt"/>
                <a:ea typeface="+mj-ea"/>
                <a:cs typeface="+mj-cs"/>
              </a:rPr>
              <a:t>Попереднє дослідження теми аудиту</a:t>
            </a:r>
          </a:p>
          <a:p>
            <a:pPr marL="523875" indent="-514350">
              <a:buClr>
                <a:schemeClr val="tx1"/>
              </a:buClr>
              <a:buFont typeface="Helvetica" pitchFamily="2" charset="0"/>
              <a:buAutoNum type="arabicPeriod"/>
            </a:pPr>
            <a:r>
              <a:rPr lang="uk-UA" sz="2000" dirty="0">
                <a:latin typeface="+mn-lt"/>
                <a:ea typeface="+mj-ea"/>
                <a:cs typeface="+mj-cs"/>
              </a:rPr>
              <a:t>Розуміння предмета аудиту</a:t>
            </a:r>
          </a:p>
          <a:p>
            <a:pPr marL="523875" indent="-514350">
              <a:buClr>
                <a:schemeClr val="tx1"/>
              </a:buClr>
              <a:buFont typeface="Helvetica" pitchFamily="2" charset="0"/>
              <a:buAutoNum type="arabicPeriod"/>
            </a:pPr>
            <a:r>
              <a:rPr lang="uk-UA" sz="2000" dirty="0">
                <a:latin typeface="+mn-lt"/>
                <a:ea typeface="+mj-ea"/>
                <a:cs typeface="+mj-cs"/>
              </a:rPr>
              <a:t>Залучення зацікавлених сторін</a:t>
            </a:r>
          </a:p>
          <a:p>
            <a:pPr marL="523875" indent="-514350">
              <a:buClr>
                <a:schemeClr val="tx1"/>
              </a:buClr>
              <a:buFont typeface="Helvetica" pitchFamily="2" charset="0"/>
              <a:buAutoNum type="arabicPeriod"/>
            </a:pPr>
            <a:r>
              <a:rPr lang="uk-UA" sz="2000" dirty="0">
                <a:latin typeface="+mn-lt"/>
                <a:ea typeface="+mj-ea"/>
                <a:cs typeface="+mj-cs"/>
              </a:rPr>
              <a:t>Визначення підходів аудиту діяльності</a:t>
            </a:r>
          </a:p>
        </p:txBody>
      </p:sp>
      <p:pic>
        <p:nvPicPr>
          <p:cNvPr id="9" name="Picture 4" descr="90 Simple Backgrounds [Edit and Download]">
            <a:extLst>
              <a:ext uri="{FF2B5EF4-FFF2-40B4-BE49-F238E27FC236}">
                <a16:creationId xmlns:a16="http://schemas.microsoft.com/office/drawing/2014/main" id="{8E22451D-38BE-3F4A-A769-1B26CA9A56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34" r="30197"/>
          <a:stretch/>
        </p:blipFill>
        <p:spPr bwMode="auto">
          <a:xfrm rot="10800000">
            <a:off x="6826565" y="859972"/>
            <a:ext cx="5365435" cy="601582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11" name="Рисунок 1">
            <a:extLst>
              <a:ext uri="{FF2B5EF4-FFF2-40B4-BE49-F238E27FC236}">
                <a16:creationId xmlns:a16="http://schemas.microsoft.com/office/drawing/2014/main" id="{8CF23F6E-DD9A-9D45-890E-E13DB377B530}"/>
              </a:ext>
            </a:extLst>
          </p:cNvPr>
          <p:cNvPicPr>
            <a:picLocks noChangeAspect="1"/>
          </p:cNvPicPr>
          <p:nvPr/>
        </p:nvPicPr>
        <p:blipFill>
          <a:blip r:embed="rId4"/>
          <a:stretch>
            <a:fillRect/>
          </a:stretch>
        </p:blipFill>
        <p:spPr>
          <a:xfrm>
            <a:off x="9118611" y="2445976"/>
            <a:ext cx="2633197" cy="1657939"/>
          </a:xfrm>
          <a:prstGeom prst="rect">
            <a:avLst/>
          </a:prstGeom>
        </p:spPr>
      </p:pic>
    </p:spTree>
    <p:extLst>
      <p:ext uri="{BB962C8B-B14F-4D97-AF65-F5344CB8AC3E}">
        <p14:creationId xmlns:p14="http://schemas.microsoft.com/office/powerpoint/2010/main" val="58078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54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Попереднє дослідження теми аудиту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79511" y="1023260"/>
            <a:ext cx="4360575" cy="4960776"/>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solidFill>
                  <a:srgbClr val="003999"/>
                </a:solidFill>
                <a:latin typeface="+mn-lt"/>
              </a:rPr>
              <a:t>Метою попереднього дослідження є:</a:t>
            </a:r>
          </a:p>
          <a:p>
            <a:pPr marL="357188" indent="-357188">
              <a:spcBef>
                <a:spcPts val="800"/>
              </a:spcBef>
              <a:buFont typeface="Wingdings" pitchFamily="2" charset="2"/>
              <a:buChar char="Ø"/>
            </a:pPr>
            <a:r>
              <a:rPr lang="uk-UA" sz="2000" dirty="0">
                <a:latin typeface="+mn-lt"/>
              </a:rPr>
              <a:t>зібрати інформацію, необхідну для ознайомлення аудиторів із темою аудиту;</a:t>
            </a:r>
          </a:p>
          <a:p>
            <a:pPr marL="357188" indent="-357188">
              <a:spcBef>
                <a:spcPts val="800"/>
              </a:spcBef>
              <a:buFont typeface="Wingdings" pitchFamily="2" charset="2"/>
              <a:buChar char="Ø"/>
            </a:pPr>
            <a:r>
              <a:rPr lang="uk-UA" sz="2000" dirty="0">
                <a:latin typeface="+mn-lt"/>
              </a:rPr>
              <a:t>визначити, як саме потрібно провести аудит;</a:t>
            </a:r>
          </a:p>
          <a:p>
            <a:pPr marL="357188" indent="-357188">
              <a:spcBef>
                <a:spcPts val="800"/>
              </a:spcBef>
              <a:buFont typeface="Wingdings" pitchFamily="2" charset="2"/>
              <a:buChar char="Ø"/>
            </a:pPr>
            <a:r>
              <a:rPr lang="uk-UA" sz="2000" dirty="0">
                <a:latin typeface="+mn-lt"/>
              </a:rPr>
              <a:t>оцінити спроможність ВОА здійснити запланований аудит;</a:t>
            </a:r>
          </a:p>
          <a:p>
            <a:pPr marL="357188" indent="-357188">
              <a:spcBef>
                <a:spcPts val="800"/>
              </a:spcBef>
              <a:buFont typeface="Wingdings" pitchFamily="2" charset="2"/>
              <a:buChar char="Ø"/>
            </a:pPr>
            <a:r>
              <a:rPr lang="uk-UA" sz="2000" dirty="0">
                <a:latin typeface="+mn-lt"/>
              </a:rPr>
              <a:t>визначити можливі ризики при проведенні аудиту;</a:t>
            </a:r>
          </a:p>
          <a:p>
            <a:pPr marL="357188" indent="-357188">
              <a:spcBef>
                <a:spcPts val="800"/>
              </a:spcBef>
              <a:buFont typeface="Wingdings" pitchFamily="2" charset="2"/>
              <a:buChar char="Ø"/>
            </a:pPr>
            <a:r>
              <a:rPr lang="uk-UA" sz="2000" dirty="0">
                <a:latin typeface="+mn-lt"/>
              </a:rPr>
              <a:t>розробити звіт за результатами попереднього дослідження.</a:t>
            </a:r>
          </a:p>
          <a:p>
            <a:pPr marL="0" indent="0">
              <a:spcAft>
                <a:spcPts val="1800"/>
              </a:spcAft>
              <a:buNone/>
            </a:pPr>
            <a:r>
              <a:rPr lang="uk-UA" b="1" dirty="0">
                <a:latin typeface="+mn-lt"/>
              </a:rPr>
              <a:t> </a:t>
            </a:r>
            <a:endParaRPr lang="uk-UA" b="1" i="1" dirty="0">
              <a:latin typeface="+mn-lt"/>
            </a:endParaRPr>
          </a:p>
        </p:txBody>
      </p: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13" name="Content Placeholder 25">
            <a:extLst>
              <a:ext uri="{FF2B5EF4-FFF2-40B4-BE49-F238E27FC236}">
                <a16:creationId xmlns:a16="http://schemas.microsoft.com/office/drawing/2014/main" id="{7CE6DEDB-DD09-B14A-8110-0FD653CEE825}"/>
              </a:ext>
            </a:extLst>
          </p:cNvPr>
          <p:cNvSpPr txBox="1">
            <a:spLocks/>
          </p:cNvSpPr>
          <p:nvPr/>
        </p:nvSpPr>
        <p:spPr>
          <a:xfrm>
            <a:off x="5366656" y="1023259"/>
            <a:ext cx="6640287" cy="5069635"/>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latin typeface="+mn-lt"/>
              </a:rPr>
              <a:t>Під час попереднього дослідження аудитори повинні:</a:t>
            </a:r>
          </a:p>
          <a:p>
            <a:pPr marL="357188" indent="-357188">
              <a:spcBef>
                <a:spcPts val="800"/>
              </a:spcBef>
              <a:spcAft>
                <a:spcPts val="0"/>
              </a:spcAft>
              <a:buClr>
                <a:schemeClr val="tx1"/>
              </a:buClr>
              <a:buFont typeface="+mj-lt"/>
              <a:buAutoNum type="arabicParenR"/>
            </a:pPr>
            <a:r>
              <a:rPr lang="uk-UA" sz="2000" dirty="0">
                <a:latin typeface="+mn-lt"/>
              </a:rPr>
              <a:t>зібрати додаткову інформацію, яка допоможе зрозуміти: організаційну структуру об’єктів контролю; ролі та функції; види діяльності; процеси; ресурси тощо;</a:t>
            </a:r>
          </a:p>
          <a:p>
            <a:pPr marL="357188" indent="-357188">
              <a:spcBef>
                <a:spcPts val="800"/>
              </a:spcBef>
              <a:spcAft>
                <a:spcPts val="0"/>
              </a:spcAft>
              <a:buClr>
                <a:schemeClr val="tx1"/>
              </a:buClr>
              <a:buFont typeface="+mj-lt"/>
              <a:buAutoNum type="arabicParenR"/>
            </a:pPr>
            <a:r>
              <a:rPr lang="uk-UA" sz="2000" dirty="0">
                <a:latin typeface="+mn-lt"/>
              </a:rPr>
              <a:t>визначити критерії, які можуть бути розроблені під час проведення аудиту;</a:t>
            </a:r>
          </a:p>
          <a:p>
            <a:pPr marL="357188" indent="-357188">
              <a:spcBef>
                <a:spcPts val="800"/>
              </a:spcBef>
              <a:spcAft>
                <a:spcPts val="0"/>
              </a:spcAft>
              <a:buClr>
                <a:schemeClr val="tx1"/>
              </a:buClr>
              <a:buFont typeface="+mj-lt"/>
              <a:buAutoNum type="arabicParenR"/>
            </a:pPr>
            <a:r>
              <a:rPr lang="uk-UA" sz="2000" dirty="0">
                <a:latin typeface="+mn-lt"/>
              </a:rPr>
              <a:t>визначити методи збору та аналізу даних;</a:t>
            </a:r>
          </a:p>
          <a:p>
            <a:pPr marL="357188" indent="-357188">
              <a:spcBef>
                <a:spcPts val="800"/>
              </a:spcBef>
              <a:spcAft>
                <a:spcPts val="0"/>
              </a:spcAft>
              <a:buClr>
                <a:schemeClr val="tx1"/>
              </a:buClr>
              <a:buFont typeface="+mj-lt"/>
              <a:buAutoNum type="arabicParenR"/>
            </a:pPr>
            <a:r>
              <a:rPr lang="uk-UA" sz="2000" dirty="0">
                <a:latin typeface="+mn-lt"/>
              </a:rPr>
              <a:t>зрозуміти, яку інформацію необхідно </a:t>
            </a:r>
            <a:br>
              <a:rPr lang="uk-UA" sz="2000" dirty="0">
                <a:latin typeface="+mn-lt"/>
              </a:rPr>
            </a:br>
            <a:r>
              <a:rPr lang="uk-UA" sz="2000" dirty="0">
                <a:latin typeface="+mn-lt"/>
              </a:rPr>
              <a:t>зібрати під час проведення аудиту;</a:t>
            </a:r>
          </a:p>
          <a:p>
            <a:pPr marL="357188" indent="-357188">
              <a:spcBef>
                <a:spcPts val="800"/>
              </a:spcBef>
              <a:spcAft>
                <a:spcPts val="0"/>
              </a:spcAft>
              <a:buClr>
                <a:schemeClr val="tx1"/>
              </a:buClr>
              <a:buFont typeface="+mj-lt"/>
              <a:buAutoNum type="arabicParenR"/>
            </a:pPr>
            <a:r>
              <a:rPr lang="uk-UA" sz="2000" dirty="0">
                <a:latin typeface="+mn-lt"/>
              </a:rPr>
              <a:t>визначити основні джерела інформації;</a:t>
            </a:r>
          </a:p>
          <a:p>
            <a:pPr marL="357188" indent="-357188">
              <a:spcBef>
                <a:spcPts val="800"/>
              </a:spcBef>
              <a:spcAft>
                <a:spcPts val="0"/>
              </a:spcAft>
              <a:buClr>
                <a:schemeClr val="tx1"/>
              </a:buClr>
              <a:buFont typeface="+mj-lt"/>
              <a:buAutoNum type="arabicParenR"/>
            </a:pPr>
            <a:r>
              <a:rPr lang="uk-UA" sz="2000" dirty="0">
                <a:latin typeface="+mn-lt"/>
              </a:rPr>
              <a:t>виявити потенційні ризики.</a:t>
            </a:r>
          </a:p>
          <a:p>
            <a:pPr marL="0" indent="0">
              <a:spcBef>
                <a:spcPts val="1800"/>
              </a:spcBef>
              <a:spcAft>
                <a:spcPts val="0"/>
              </a:spcAft>
              <a:buClr>
                <a:schemeClr val="tx1"/>
              </a:buClr>
              <a:buNone/>
            </a:pPr>
            <a:r>
              <a:rPr lang="uk-UA" sz="1600" i="1" dirty="0">
                <a:solidFill>
                  <a:schemeClr val="bg1">
                    <a:lumMod val="50000"/>
                  </a:schemeClr>
                </a:solidFill>
                <a:latin typeface="+mn-lt"/>
              </a:rPr>
              <a:t>детальніше про кроки під час проведення попереднього дослідження у Методичному посібнику з питань аудиту діяльності (ефективності) у розділі «Попереднє дослідження теми аудиту»</a:t>
            </a:r>
            <a:endParaRPr lang="uk-UA" sz="1600" dirty="0">
              <a:latin typeface="+mn-lt"/>
            </a:endParaRPr>
          </a:p>
        </p:txBody>
      </p:sp>
      <p:pic>
        <p:nvPicPr>
          <p:cNvPr id="9" name="Picture 8">
            <a:extLst>
              <a:ext uri="{FF2B5EF4-FFF2-40B4-BE49-F238E27FC236}">
                <a16:creationId xmlns:a16="http://schemas.microsoft.com/office/drawing/2014/main" id="{7C9E093B-11B8-0943-8681-0E50E5DDB87E}"/>
              </a:ext>
            </a:extLst>
          </p:cNvPr>
          <p:cNvPicPr>
            <a:picLocks noChangeAspect="1"/>
          </p:cNvPicPr>
          <p:nvPr/>
        </p:nvPicPr>
        <p:blipFill>
          <a:blip r:embed="rId3"/>
          <a:stretch>
            <a:fillRect/>
          </a:stretch>
        </p:blipFill>
        <p:spPr>
          <a:xfrm>
            <a:off x="10249545" y="3392601"/>
            <a:ext cx="1757398" cy="1757398"/>
          </a:xfrm>
          <a:prstGeom prst="rect">
            <a:avLst/>
          </a:prstGeom>
        </p:spPr>
      </p:pic>
    </p:spTree>
    <p:extLst>
      <p:ext uri="{BB962C8B-B14F-4D97-AF65-F5344CB8AC3E}">
        <p14:creationId xmlns:p14="http://schemas.microsoft.com/office/powerpoint/2010/main" val="114075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55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Попереднє дослідження теми аудиту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12" name="Content Placeholder 25">
            <a:extLst>
              <a:ext uri="{FF2B5EF4-FFF2-40B4-BE49-F238E27FC236}">
                <a16:creationId xmlns:a16="http://schemas.microsoft.com/office/drawing/2014/main" id="{114C34BA-B189-C940-9D5C-214973984399}"/>
              </a:ext>
            </a:extLst>
          </p:cNvPr>
          <p:cNvSpPr txBox="1">
            <a:spLocks/>
          </p:cNvSpPr>
          <p:nvPr/>
        </p:nvSpPr>
        <p:spPr>
          <a:xfrm>
            <a:off x="8077201" y="1132110"/>
            <a:ext cx="3864427" cy="4960784"/>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000" dirty="0">
                <a:latin typeface="+mn-lt"/>
              </a:rPr>
              <a:t>Аудитори мають збирати необхідну інформацію протягом усього аудиту діяльності. Однак </a:t>
            </a:r>
            <a:r>
              <a:rPr lang="uk-UA" sz="2000" b="1" dirty="0">
                <a:latin typeface="+mn-lt"/>
              </a:rPr>
              <a:t>більшість цієї основної інформації може бути зібрано під час попереднього дослідження</a:t>
            </a:r>
            <a:r>
              <a:rPr lang="uk-UA" sz="2000" dirty="0">
                <a:latin typeface="+mn-lt"/>
              </a:rPr>
              <a:t>. </a:t>
            </a:r>
          </a:p>
          <a:p>
            <a:pPr marL="0" indent="0">
              <a:spcAft>
                <a:spcPts val="1000"/>
              </a:spcAft>
              <a:buNone/>
            </a:pPr>
            <a:r>
              <a:rPr lang="uk-UA" sz="2000" dirty="0">
                <a:latin typeface="+mn-lt"/>
              </a:rPr>
              <a:t>На етапі попереднього дослідження інформація отримується шляхом аналізу нормативно-правових актів, що регулюють предмет аудиту, фінансової, бюджетної та статистичної звітності, а також іншої доступної інформації. </a:t>
            </a:r>
          </a:p>
        </p:txBody>
      </p:sp>
      <p:graphicFrame>
        <p:nvGraphicFramePr>
          <p:cNvPr id="5" name="Diagram 4">
            <a:extLst>
              <a:ext uri="{FF2B5EF4-FFF2-40B4-BE49-F238E27FC236}">
                <a16:creationId xmlns:a16="http://schemas.microsoft.com/office/drawing/2014/main" id="{7313526A-7D44-7B49-8F62-2265307C8424}"/>
              </a:ext>
            </a:extLst>
          </p:cNvPr>
          <p:cNvGraphicFramePr/>
          <p:nvPr/>
        </p:nvGraphicFramePr>
        <p:xfrm>
          <a:off x="1319760" y="1691175"/>
          <a:ext cx="6264818" cy="43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25">
            <a:extLst>
              <a:ext uri="{FF2B5EF4-FFF2-40B4-BE49-F238E27FC236}">
                <a16:creationId xmlns:a16="http://schemas.microsoft.com/office/drawing/2014/main" id="{58F506E7-E3D2-8848-992F-A23BF7B3A1E3}"/>
              </a:ext>
            </a:extLst>
          </p:cNvPr>
          <p:cNvSpPr txBox="1">
            <a:spLocks/>
          </p:cNvSpPr>
          <p:nvPr/>
        </p:nvSpPr>
        <p:spPr>
          <a:xfrm>
            <a:off x="1080454" y="1132105"/>
            <a:ext cx="6504124" cy="4898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b="1" dirty="0">
                <a:latin typeface="+mn-lt"/>
              </a:rPr>
              <a:t>Джерела інформації:</a:t>
            </a:r>
            <a:endParaRPr lang="uk-UA" b="1" i="1" dirty="0">
              <a:latin typeface="+mn-lt"/>
            </a:endParaRPr>
          </a:p>
        </p:txBody>
      </p:sp>
      <p:pic>
        <p:nvPicPr>
          <p:cNvPr id="9" name="Picture 8">
            <a:extLst>
              <a:ext uri="{FF2B5EF4-FFF2-40B4-BE49-F238E27FC236}">
                <a16:creationId xmlns:a16="http://schemas.microsoft.com/office/drawing/2014/main" id="{3B0E720A-1F01-0E42-98D7-0B2A457B19DD}"/>
              </a:ext>
            </a:extLst>
          </p:cNvPr>
          <p:cNvPicPr>
            <a:picLocks noChangeAspect="1"/>
          </p:cNvPicPr>
          <p:nvPr/>
        </p:nvPicPr>
        <p:blipFill>
          <a:blip r:embed="rId8"/>
          <a:stretch>
            <a:fillRect/>
          </a:stretch>
        </p:blipFill>
        <p:spPr>
          <a:xfrm>
            <a:off x="231062" y="2979732"/>
            <a:ext cx="1499135" cy="1526954"/>
          </a:xfrm>
          <a:prstGeom prst="rect">
            <a:avLst/>
          </a:prstGeom>
        </p:spPr>
      </p:pic>
    </p:spTree>
    <p:extLst>
      <p:ext uri="{BB962C8B-B14F-4D97-AF65-F5344CB8AC3E}">
        <p14:creationId xmlns:p14="http://schemas.microsoft.com/office/powerpoint/2010/main" val="3326709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77600" y="6244924"/>
            <a:ext cx="367408" cy="307777"/>
          </a:xfrm>
          <a:prstGeom prst="rect">
            <a:avLst/>
          </a:prstGeom>
          <a:noFill/>
        </p:spPr>
        <p:txBody>
          <a:bodyPr wrap="none" rtlCol="0">
            <a:spAutoFit/>
          </a:bodyPr>
          <a:lstStyle/>
          <a:p>
            <a:r>
              <a:rPr lang="uk-UA" sz="1400" dirty="0">
                <a:solidFill>
                  <a:schemeClr val="bg1"/>
                </a:solidFill>
                <a:latin typeface="+mj-lt"/>
              </a:rPr>
              <a:t>56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Попереднє дослідження теми аудиту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87830" y="1346358"/>
            <a:ext cx="5568133" cy="409303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uk-UA" dirty="0">
                <a:latin typeface="+mn-lt"/>
              </a:rPr>
              <a:t>Результатом попереднього дослідження є </a:t>
            </a:r>
            <a:r>
              <a:rPr lang="uk-UA" b="1" dirty="0">
                <a:latin typeface="+mn-lt"/>
              </a:rPr>
              <a:t>Звіт за результатами попереднього дослідження. </a:t>
            </a:r>
          </a:p>
          <a:p>
            <a:pPr marL="0" indent="0">
              <a:spcAft>
                <a:spcPts val="1800"/>
              </a:spcAft>
              <a:buNone/>
            </a:pPr>
            <a:r>
              <a:rPr lang="uk-UA" dirty="0">
                <a:latin typeface="+mn-lt"/>
              </a:rPr>
              <a:t>На основі цього звіту </a:t>
            </a:r>
            <a:r>
              <a:rPr lang="uk-UA" b="1" dirty="0">
                <a:latin typeface="+mn-lt"/>
              </a:rPr>
              <a:t>приймається рішення про доцільність проведення аудиту</a:t>
            </a:r>
            <a:r>
              <a:rPr lang="uk-UA" dirty="0">
                <a:latin typeface="+mn-lt"/>
              </a:rPr>
              <a:t>. </a:t>
            </a:r>
          </a:p>
          <a:p>
            <a:pPr marL="0" indent="0">
              <a:spcAft>
                <a:spcPts val="1800"/>
              </a:spcAft>
              <a:buNone/>
            </a:pPr>
            <a:r>
              <a:rPr lang="uk-UA" b="1" dirty="0">
                <a:solidFill>
                  <a:srgbClr val="0432FF"/>
                </a:solidFill>
                <a:latin typeface="+mn-lt"/>
              </a:rPr>
              <a:t>Шаблон звіту </a:t>
            </a:r>
            <a:r>
              <a:rPr lang="uk-UA" dirty="0">
                <a:latin typeface="+mn-lt"/>
              </a:rPr>
              <a:t>відповідно </a:t>
            </a:r>
            <a:r>
              <a:rPr lang="uk-UA" i="1" dirty="0">
                <a:latin typeface="+mn-lt"/>
              </a:rPr>
              <a:t>до процесу «Здійснення аудиту діяльності (ефективності)» </a:t>
            </a:r>
          </a:p>
        </p:txBody>
      </p:sp>
      <p:sp>
        <p:nvSpPr>
          <p:cNvPr id="13" name="Right Arrow 12">
            <a:extLst>
              <a:ext uri="{FF2B5EF4-FFF2-40B4-BE49-F238E27FC236}">
                <a16:creationId xmlns:a16="http://schemas.microsoft.com/office/drawing/2014/main" id="{A71BDD25-DC31-FE4B-9942-84F0AF0B7D40}"/>
              </a:ext>
            </a:extLst>
          </p:cNvPr>
          <p:cNvSpPr/>
          <p:nvPr/>
        </p:nvSpPr>
        <p:spPr>
          <a:xfrm>
            <a:off x="3123450" y="5050971"/>
            <a:ext cx="381000" cy="1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485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57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Розуміння предмета аудиту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87830" y="1001486"/>
            <a:ext cx="11201399" cy="43651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300" dirty="0">
                <a:latin typeface="+mn-lt"/>
              </a:rPr>
              <a:t>Щоб отримати краще розуміння предмета аудиту, необхідно розробити ефективний підхід до проведення аудиту. </a:t>
            </a:r>
          </a:p>
          <a:p>
            <a:pPr>
              <a:spcBef>
                <a:spcPts val="1800"/>
              </a:spcBef>
              <a:spcAft>
                <a:spcPts val="0"/>
              </a:spcAft>
            </a:pPr>
            <a:r>
              <a:rPr lang="uk-UA" sz="2300" b="1" dirty="0">
                <a:latin typeface="+mn-lt"/>
              </a:rPr>
              <a:t>Для отримання належної інформації та розробки аудиторського підходу, аудитори повинні добре розуміти предмет аудиту</a:t>
            </a:r>
            <a:r>
              <a:rPr lang="uk-UA" sz="2300" dirty="0">
                <a:latin typeface="+mn-lt"/>
              </a:rPr>
              <a:t>. Належне розуміння предмета аудиту усіма членами аудиторської команди сприятиме ефективному плануванню та проведенню аудиту. </a:t>
            </a:r>
          </a:p>
          <a:p>
            <a:pPr>
              <a:spcBef>
                <a:spcPts val="1800"/>
              </a:spcBef>
              <a:spcAft>
                <a:spcPts val="0"/>
              </a:spcAft>
            </a:pPr>
            <a:r>
              <a:rPr lang="uk-UA" sz="2300" dirty="0">
                <a:latin typeface="+mn-lt"/>
              </a:rPr>
              <a:t>Розуміння предмета аудиту документується у </a:t>
            </a:r>
            <a:r>
              <a:rPr lang="uk-UA" sz="2300" b="1" dirty="0">
                <a:solidFill>
                  <a:srgbClr val="0432FF"/>
                </a:solidFill>
                <a:latin typeface="+mn-lt"/>
              </a:rPr>
              <a:t>робочому документі «Розуміння предмета аудиту»</a:t>
            </a:r>
            <a:r>
              <a:rPr lang="uk-UA" sz="2300" dirty="0">
                <a:latin typeface="+mn-lt"/>
              </a:rPr>
              <a:t> </a:t>
            </a:r>
            <a:r>
              <a:rPr lang="uk-UA" sz="2300" i="1" dirty="0">
                <a:latin typeface="+mn-lt"/>
              </a:rPr>
              <a:t>– додаток 13 алгоритму «Здійснення аудиту діяльності (ефективності)».</a:t>
            </a:r>
          </a:p>
          <a:p>
            <a:pPr marL="0" indent="0">
              <a:spcBef>
                <a:spcPts val="1800"/>
              </a:spcBef>
              <a:spcAft>
                <a:spcPts val="0"/>
              </a:spcAft>
              <a:buNone/>
            </a:pPr>
            <a:endParaRPr lang="uk-UA" sz="2100" dirty="0">
              <a:latin typeface="+mn-lt"/>
            </a:endParaRPr>
          </a:p>
          <a:p>
            <a:pPr marL="0" indent="0">
              <a:spcBef>
                <a:spcPts val="1800"/>
              </a:spcBef>
              <a:spcAft>
                <a:spcPts val="0"/>
              </a:spcAft>
              <a:buNone/>
            </a:pPr>
            <a:endParaRPr lang="uk-UA" sz="2100" dirty="0">
              <a:latin typeface="+mn-lt"/>
            </a:endParaRPr>
          </a:p>
        </p:txBody>
      </p: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190311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11</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24256" y="170691"/>
            <a:ext cx="7552945" cy="721937"/>
          </a:xfrm>
        </p:spPr>
        <p:txBody>
          <a:bodyPr>
            <a:noAutofit/>
          </a:bodyPr>
          <a:lstStyle/>
          <a:p>
            <a:pPr lvl="0"/>
            <a:r>
              <a:rPr lang="uk-UA" dirty="0">
                <a:solidFill>
                  <a:srgbClr val="003999"/>
                </a:solidFill>
              </a:rPr>
              <a:t>Визначення поняття аудиту діяльності (ефективності)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625839" y="1034143"/>
            <a:ext cx="11283131" cy="5004323"/>
          </a:xfrm>
          <a:solidFill>
            <a:schemeClr val="bg1">
              <a:lumMod val="95000"/>
            </a:schemeClr>
          </a:solidFill>
        </p:spPr>
        <p:txBody>
          <a:bodyPr anchor="ctr">
            <a:normAutofit fontScale="85000" lnSpcReduction="10000"/>
          </a:bodyPr>
          <a:lstStyle/>
          <a:p>
            <a:pPr marL="9525" lvl="0" indent="0">
              <a:buNone/>
            </a:pPr>
            <a:r>
              <a:rPr lang="uk-UA" sz="2500" b="1" u="sng" dirty="0">
                <a:solidFill>
                  <a:srgbClr val="003999"/>
                </a:solidFill>
                <a:latin typeface="+mn-lt"/>
              </a:rPr>
              <a:t>Приклад аудиту діяльності (ефективності)</a:t>
            </a:r>
          </a:p>
          <a:p>
            <a:pPr marL="9525" lvl="0" indent="0">
              <a:buNone/>
            </a:pPr>
            <a:r>
              <a:rPr lang="uk-UA" sz="2500" dirty="0">
                <a:latin typeface="+mn-lt"/>
              </a:rPr>
              <a:t>Уряд реалізує політику підвищення рівня безпеки дорожнього руху. </a:t>
            </a:r>
          </a:p>
          <a:p>
            <a:pPr marL="9525" lvl="0" indent="0">
              <a:buNone/>
            </a:pPr>
            <a:r>
              <a:rPr lang="uk-UA" sz="2500" dirty="0">
                <a:latin typeface="+mn-lt"/>
              </a:rPr>
              <a:t>ВОА проводить аудит щодо реалізації цієї політики. Зокрема, аудитори здійснюють оцінку таких аспектів: </a:t>
            </a:r>
            <a:r>
              <a:rPr lang="uk-UA" sz="2500" b="1" i="1" dirty="0">
                <a:latin typeface="+mn-lt"/>
              </a:rPr>
              <a:t>економічність</a:t>
            </a:r>
            <a:r>
              <a:rPr lang="uk-UA" sz="2500" dirty="0">
                <a:latin typeface="+mn-lt"/>
              </a:rPr>
              <a:t>, </a:t>
            </a:r>
            <a:r>
              <a:rPr lang="uk-UA" sz="2500" b="1" i="1" dirty="0">
                <a:latin typeface="+mn-lt"/>
              </a:rPr>
              <a:t>ефективність</a:t>
            </a:r>
            <a:r>
              <a:rPr lang="uk-UA" sz="2500" dirty="0">
                <a:latin typeface="+mn-lt"/>
              </a:rPr>
              <a:t> та </a:t>
            </a:r>
            <a:r>
              <a:rPr lang="uk-UA" sz="2500" b="1" i="1" dirty="0">
                <a:latin typeface="+mn-lt"/>
              </a:rPr>
              <a:t>результативність</a:t>
            </a:r>
            <a:r>
              <a:rPr lang="uk-UA" sz="2500" dirty="0">
                <a:latin typeface="+mn-lt"/>
              </a:rPr>
              <a:t>.</a:t>
            </a:r>
          </a:p>
          <a:p>
            <a:pPr marL="184150" indent="-184150"/>
            <a:r>
              <a:rPr lang="uk-UA" sz="2500" b="1" dirty="0">
                <a:latin typeface="+mn-lt"/>
              </a:rPr>
              <a:t>Економічність</a:t>
            </a:r>
            <a:r>
              <a:rPr lang="uk-UA" sz="2500" dirty="0">
                <a:latin typeface="+mn-lt"/>
              </a:rPr>
              <a:t> полягає в тому, щоб купувати ресурси у необхідній кількості та якості, потрібних для проведення перевірок на дорогах. Наприклад, використання транспортних засобів потрібної кількості та якості, що були закуплені вчасно та за найкращою ціною.</a:t>
            </a:r>
          </a:p>
          <a:p>
            <a:pPr marL="184150" indent="-184150"/>
            <a:r>
              <a:rPr lang="uk-UA" sz="2500" b="1" dirty="0">
                <a:latin typeface="+mn-lt"/>
              </a:rPr>
              <a:t>Ефективність</a:t>
            </a:r>
            <a:r>
              <a:rPr lang="uk-UA" sz="2500" dirty="0">
                <a:latin typeface="+mn-lt"/>
              </a:rPr>
              <a:t> відображає взаємозв’язок між залученими ресурсами та отриманими результатами. Наприклад, замість виконання значної кількості перевірок можна запровадити систему камер контролю швидкості та інші інструменти для зниження швидкості. У довгостроковій перспективі це може значно зекономити ресурси.</a:t>
            </a:r>
          </a:p>
          <a:p>
            <a:pPr marL="184150" indent="-184150"/>
            <a:r>
              <a:rPr lang="uk-UA" sz="2500" b="1" dirty="0">
                <a:latin typeface="+mn-lt"/>
              </a:rPr>
              <a:t>Результативність</a:t>
            </a:r>
            <a:r>
              <a:rPr lang="uk-UA" sz="2500" dirty="0">
                <a:latin typeface="+mn-lt"/>
              </a:rPr>
              <a:t> полягає у дослідженні того, чи змогла патрульна поліція вплинути на поведінку водіїв (акуратне водіння, неперевищення швидкості, невживання алкоголю) для досягнення запланованого результату – зниження кількості дорожньо-транспортних пригод.</a:t>
            </a:r>
          </a:p>
        </p:txBody>
      </p:sp>
      <p:pic>
        <p:nvPicPr>
          <p:cNvPr id="9" name="Рисунок 6">
            <a:extLst>
              <a:ext uri="{FF2B5EF4-FFF2-40B4-BE49-F238E27FC236}">
                <a16:creationId xmlns:a16="http://schemas.microsoft.com/office/drawing/2014/main" id="{1BE1790B-E9D9-5241-878D-E93EA0CA6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Tree>
    <p:extLst>
      <p:ext uri="{BB962C8B-B14F-4D97-AF65-F5344CB8AC3E}">
        <p14:creationId xmlns:p14="http://schemas.microsoft.com/office/powerpoint/2010/main" val="3820183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58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90113" cy="494845"/>
          </a:xfrm>
        </p:spPr>
        <p:txBody>
          <a:bodyPr>
            <a:normAutofit/>
          </a:bodyPr>
          <a:lstStyle/>
          <a:p>
            <a:r>
              <a:rPr lang="uk-UA" sz="2300" dirty="0">
                <a:solidFill>
                  <a:srgbClr val="003999"/>
                </a:solidFill>
              </a:rPr>
              <a:t>Робочий документ «Розуміння предмета аудиту»</a:t>
            </a:r>
            <a:endParaRPr lang="en-US" sz="23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587830" y="1153722"/>
            <a:ext cx="11299370" cy="33575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endParaRPr lang="uk-UA" sz="2000" i="1" dirty="0">
              <a:latin typeface="+mn-lt"/>
            </a:endParaRPr>
          </a:p>
        </p:txBody>
      </p: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3" name="Picture 2">
            <a:extLst>
              <a:ext uri="{FF2B5EF4-FFF2-40B4-BE49-F238E27FC236}">
                <a16:creationId xmlns:a16="http://schemas.microsoft.com/office/drawing/2014/main" id="{F0F4C980-AB93-B44B-B977-06E964A2E352}"/>
              </a:ext>
            </a:extLst>
          </p:cNvPr>
          <p:cNvPicPr>
            <a:picLocks noChangeAspect="1"/>
          </p:cNvPicPr>
          <p:nvPr/>
        </p:nvPicPr>
        <p:blipFill>
          <a:blip r:embed="rId3"/>
          <a:srcRect/>
          <a:stretch/>
        </p:blipFill>
        <p:spPr>
          <a:xfrm>
            <a:off x="1948301" y="1153722"/>
            <a:ext cx="8295396" cy="475049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4A3837C-EDF3-D842-8A68-5DF3DC460AF8}"/>
              </a:ext>
            </a:extLst>
          </p:cNvPr>
          <p:cNvPicPr>
            <a:picLocks noChangeAspect="1"/>
          </p:cNvPicPr>
          <p:nvPr/>
        </p:nvPicPr>
        <p:blipFill>
          <a:blip r:embed="rId4"/>
          <a:stretch>
            <a:fillRect/>
          </a:stretch>
        </p:blipFill>
        <p:spPr>
          <a:xfrm>
            <a:off x="1046091" y="1114826"/>
            <a:ext cx="6683637" cy="479243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A815E9F-97DC-824A-BAED-3024C7C32BE0}"/>
              </a:ext>
            </a:extLst>
          </p:cNvPr>
          <p:cNvPicPr>
            <a:picLocks noChangeAspect="1"/>
          </p:cNvPicPr>
          <p:nvPr/>
        </p:nvPicPr>
        <p:blipFill>
          <a:blip r:embed="rId5"/>
          <a:stretch>
            <a:fillRect/>
          </a:stretch>
        </p:blipFill>
        <p:spPr>
          <a:xfrm>
            <a:off x="947521" y="1070734"/>
            <a:ext cx="8925025" cy="483348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53AF288-0684-624A-98B9-8E383253FDB3}"/>
              </a:ext>
            </a:extLst>
          </p:cNvPr>
          <p:cNvPicPr>
            <a:picLocks noChangeAspect="1"/>
          </p:cNvPicPr>
          <p:nvPr/>
        </p:nvPicPr>
        <p:blipFill>
          <a:blip r:embed="rId6"/>
          <a:stretch>
            <a:fillRect/>
          </a:stretch>
        </p:blipFill>
        <p:spPr>
          <a:xfrm>
            <a:off x="977996" y="1075391"/>
            <a:ext cx="9085943" cy="488479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65365A4A-2B92-0E4B-85A8-2DEB86928166}"/>
              </a:ext>
            </a:extLst>
          </p:cNvPr>
          <p:cNvPicPr>
            <a:picLocks noChangeAspect="1"/>
          </p:cNvPicPr>
          <p:nvPr/>
        </p:nvPicPr>
        <p:blipFill>
          <a:blip r:embed="rId7"/>
          <a:stretch>
            <a:fillRect/>
          </a:stretch>
        </p:blipFill>
        <p:spPr>
          <a:xfrm>
            <a:off x="1117701" y="1113757"/>
            <a:ext cx="8973634" cy="4884797"/>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ECA1BA2-5A7E-734F-9B50-AF10B84DA282}"/>
              </a:ext>
            </a:extLst>
          </p:cNvPr>
          <p:cNvPicPr>
            <a:picLocks noChangeAspect="1"/>
          </p:cNvPicPr>
          <p:nvPr/>
        </p:nvPicPr>
        <p:blipFill>
          <a:blip r:embed="rId8"/>
          <a:srcRect/>
          <a:stretch/>
        </p:blipFill>
        <p:spPr>
          <a:xfrm>
            <a:off x="879720" y="1081053"/>
            <a:ext cx="9357014" cy="5000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888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59</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Залучення зацікавлених сторін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625839" y="2677722"/>
            <a:ext cx="8029165" cy="33575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uk-UA" sz="2000" dirty="0">
                <a:latin typeface="+mn-lt"/>
              </a:rPr>
              <a:t>Важливою умовою для належного планування аудиту діяльності (ефективності) є ефективна комунікація із: </a:t>
            </a:r>
          </a:p>
          <a:p>
            <a:pPr>
              <a:spcAft>
                <a:spcPts val="0"/>
              </a:spcAft>
            </a:pPr>
            <a:r>
              <a:rPr lang="uk-UA" sz="2000" b="1" i="1" dirty="0">
                <a:solidFill>
                  <a:srgbClr val="003999"/>
                </a:solidFill>
                <a:latin typeface="+mn-lt"/>
              </a:rPr>
              <a:t>зовнішніми зацікавленими сторонами </a:t>
            </a:r>
            <a:r>
              <a:rPr lang="uk-UA" sz="2000" dirty="0">
                <a:latin typeface="+mn-lt"/>
              </a:rPr>
              <a:t>(об’єктами контролю, урядом, парламентом, громадськістю, експертним середовищем, неурядовими організаціями, засобами масової інформації);</a:t>
            </a:r>
          </a:p>
          <a:p>
            <a:pPr>
              <a:spcAft>
                <a:spcPts val="0"/>
              </a:spcAft>
            </a:pPr>
            <a:r>
              <a:rPr lang="uk-UA" sz="2000" b="1" i="1" dirty="0">
                <a:solidFill>
                  <a:srgbClr val="003999"/>
                </a:solidFill>
                <a:latin typeface="+mn-lt"/>
              </a:rPr>
              <a:t>внутрішніми зацікавленими сторонами </a:t>
            </a:r>
            <a:r>
              <a:rPr lang="uk-UA" sz="2000" dirty="0">
                <a:latin typeface="+mn-lt"/>
              </a:rPr>
              <a:t>(керівництвом Рахункової палати, методологами, юристами). </a:t>
            </a:r>
          </a:p>
          <a:p>
            <a:pPr marL="0" indent="0">
              <a:spcBef>
                <a:spcPts val="1200"/>
              </a:spcBef>
              <a:spcAft>
                <a:spcPts val="0"/>
              </a:spcAft>
              <a:buNone/>
            </a:pPr>
            <a:r>
              <a:rPr lang="uk-UA" sz="2000" dirty="0">
                <a:latin typeface="+mn-lt"/>
              </a:rPr>
              <a:t>Розвиток та підтримка належних відносин із зацікавленими сторонами сприятиме успішному плануванню та подальшому проведенню аудиту. </a:t>
            </a:r>
            <a:endParaRPr lang="uk-UA" sz="2000" i="1" dirty="0">
              <a:latin typeface="+mn-lt"/>
            </a:endParaRPr>
          </a:p>
        </p:txBody>
      </p: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7" name="Picture 6">
            <a:extLst>
              <a:ext uri="{FF2B5EF4-FFF2-40B4-BE49-F238E27FC236}">
                <a16:creationId xmlns:a16="http://schemas.microsoft.com/office/drawing/2014/main" id="{466D9FF3-7E8D-8E47-BB6A-C986614DF337}"/>
              </a:ext>
            </a:extLst>
          </p:cNvPr>
          <p:cNvPicPr>
            <a:picLocks noChangeAspect="1"/>
          </p:cNvPicPr>
          <p:nvPr/>
        </p:nvPicPr>
        <p:blipFill>
          <a:blip r:embed="rId3"/>
          <a:stretch>
            <a:fillRect/>
          </a:stretch>
        </p:blipFill>
        <p:spPr>
          <a:xfrm>
            <a:off x="8762054" y="3205452"/>
            <a:ext cx="3114259" cy="1946412"/>
          </a:xfrm>
          <a:prstGeom prst="rect">
            <a:avLst/>
          </a:prstGeom>
        </p:spPr>
      </p:pic>
      <p:sp>
        <p:nvSpPr>
          <p:cNvPr id="9" name="Content Placeholder 25">
            <a:extLst>
              <a:ext uri="{FF2B5EF4-FFF2-40B4-BE49-F238E27FC236}">
                <a16:creationId xmlns:a16="http://schemas.microsoft.com/office/drawing/2014/main" id="{4876BD79-E84E-784D-96F5-A8038C79A91D}"/>
              </a:ext>
            </a:extLst>
          </p:cNvPr>
          <p:cNvSpPr>
            <a:spLocks noGrp="1"/>
          </p:cNvSpPr>
          <p:nvPr>
            <p:ph idx="1"/>
          </p:nvPr>
        </p:nvSpPr>
        <p:spPr>
          <a:xfrm>
            <a:off x="587830" y="1088571"/>
            <a:ext cx="11288484" cy="1420453"/>
          </a:xfrm>
          <a:solidFill>
            <a:schemeClr val="bg1">
              <a:lumMod val="95000"/>
            </a:schemeClr>
          </a:solidFill>
        </p:spPr>
        <p:txBody>
          <a:bodyPr>
            <a:normAutofit/>
          </a:bodyPr>
          <a:lstStyle/>
          <a:p>
            <a:pPr marL="0" indent="0">
              <a:spcBef>
                <a:spcPts val="300"/>
              </a:spcBef>
              <a:spcAft>
                <a:spcPts val="300"/>
              </a:spcAft>
              <a:buNone/>
            </a:pPr>
            <a:r>
              <a:rPr lang="en-US" sz="2000" dirty="0">
                <a:latin typeface="+mn-lt"/>
              </a:rPr>
              <a:t>📌 </a:t>
            </a:r>
            <a:r>
              <a:rPr lang="en-US" sz="2000" b="1" dirty="0">
                <a:latin typeface="+mn-lt"/>
              </a:rPr>
              <a:t>ISSAI 300 </a:t>
            </a:r>
            <a:r>
              <a:rPr lang="uk-UA" sz="2000" b="1" dirty="0">
                <a:latin typeface="+mn-lt"/>
              </a:rPr>
              <a:t>«Принципи аудиту діяльності (ефективності)»: </a:t>
            </a:r>
          </a:p>
          <a:p>
            <a:pPr marL="0" indent="0">
              <a:spcBef>
                <a:spcPts val="300"/>
              </a:spcBef>
              <a:spcAft>
                <a:spcPts val="300"/>
              </a:spcAft>
              <a:buNone/>
            </a:pPr>
            <a:r>
              <a:rPr lang="uk-UA" sz="2000" dirty="0">
                <a:latin typeface="+mn-lt"/>
              </a:rPr>
              <a:t>Аудитори повинні підтримувати результативну й належну комунікацію з обʼєктами аудиту та відповідними зацікавленими сторонами протягом усього процесу аудиту, й визначати зміст, процес і адресатів комунікації для кожного аудиту. </a:t>
            </a:r>
            <a:endParaRPr lang="en-US" sz="2000" dirty="0">
              <a:latin typeface="+mn-lt"/>
            </a:endParaRPr>
          </a:p>
        </p:txBody>
      </p:sp>
    </p:spTree>
    <p:extLst>
      <p:ext uri="{BB962C8B-B14F-4D97-AF65-F5344CB8AC3E}">
        <p14:creationId xmlns:p14="http://schemas.microsoft.com/office/powerpoint/2010/main" val="3122717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60</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r>
              <a:rPr lang="uk-UA" dirty="0">
                <a:solidFill>
                  <a:srgbClr val="003999"/>
                </a:solidFill>
              </a:rPr>
              <a:t>Залучення зацікавлених сторін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D0918A14-D237-214C-86F3-2BE5FF18FF55}"/>
              </a:ext>
            </a:extLst>
          </p:cNvPr>
          <p:cNvSpPr txBox="1">
            <a:spLocks/>
          </p:cNvSpPr>
          <p:nvPr/>
        </p:nvSpPr>
        <p:spPr>
          <a:xfrm>
            <a:off x="1349742" y="1026718"/>
            <a:ext cx="10225667" cy="4898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sz="2000" b="1" i="1" dirty="0">
                <a:latin typeface="+mn-lt"/>
              </a:rPr>
              <a:t>Приклад плану комунікації:</a:t>
            </a:r>
          </a:p>
        </p:txBody>
      </p:sp>
      <p:pic>
        <p:nvPicPr>
          <p:cNvPr id="4" name="Picture 3">
            <a:extLst>
              <a:ext uri="{FF2B5EF4-FFF2-40B4-BE49-F238E27FC236}">
                <a16:creationId xmlns:a16="http://schemas.microsoft.com/office/drawing/2014/main" id="{2C165F16-EED6-5D4E-8BD5-283BC80F9FC4}"/>
              </a:ext>
            </a:extLst>
          </p:cNvPr>
          <p:cNvPicPr>
            <a:picLocks noChangeAspect="1"/>
          </p:cNvPicPr>
          <p:nvPr/>
        </p:nvPicPr>
        <p:blipFill>
          <a:blip r:embed="rId3"/>
          <a:stretch>
            <a:fillRect/>
          </a:stretch>
        </p:blipFill>
        <p:spPr>
          <a:xfrm>
            <a:off x="1692701" y="1705097"/>
            <a:ext cx="8806597" cy="384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6264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63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Визначення підходів аудиту діяльності (ефективності)</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5">
            <a:extLst>
              <a:ext uri="{FF2B5EF4-FFF2-40B4-BE49-F238E27FC236}">
                <a16:creationId xmlns:a16="http://schemas.microsoft.com/office/drawing/2014/main" id="{96FBE6D1-F487-B347-8DD6-41FCE71BBEA6}"/>
              </a:ext>
            </a:extLst>
          </p:cNvPr>
          <p:cNvSpPr txBox="1">
            <a:spLocks/>
          </p:cNvSpPr>
          <p:nvPr/>
        </p:nvSpPr>
        <p:spPr>
          <a:xfrm>
            <a:off x="729343" y="1055923"/>
            <a:ext cx="11288864" cy="784028"/>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uk-UA" sz="2000" dirty="0">
                <a:latin typeface="+mn-lt"/>
              </a:rPr>
              <a:t>Підхід аудиту визначає характер аудиту і є важливою ланкою між цілями, критеріями аудиту та роботою, проведеною для збору доказів. </a:t>
            </a:r>
            <a:r>
              <a:rPr lang="uk-UA" sz="2000" b="1" dirty="0">
                <a:latin typeface="+mn-lt"/>
              </a:rPr>
              <a:t>Існує три підходи аудиту діяльності:</a:t>
            </a:r>
            <a:endParaRPr lang="uk-UA" sz="2000" b="1" i="1" dirty="0">
              <a:latin typeface="+mn-lt"/>
            </a:endParaRPr>
          </a:p>
        </p:txBody>
      </p:sp>
      <p:pic>
        <p:nvPicPr>
          <p:cNvPr id="11" name="Рисунок 6">
            <a:extLst>
              <a:ext uri="{FF2B5EF4-FFF2-40B4-BE49-F238E27FC236}">
                <a16:creationId xmlns:a16="http://schemas.microsoft.com/office/drawing/2014/main" id="{1CC410D9-1CFE-0C46-9B0B-6BBA37E99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graphicFrame>
        <p:nvGraphicFramePr>
          <p:cNvPr id="2" name="Diagram 1">
            <a:extLst>
              <a:ext uri="{FF2B5EF4-FFF2-40B4-BE49-F238E27FC236}">
                <a16:creationId xmlns:a16="http://schemas.microsoft.com/office/drawing/2014/main" id="{6C5E62CC-A9D4-D243-A5BD-F5925DD9276C}"/>
              </a:ext>
            </a:extLst>
          </p:cNvPr>
          <p:cNvGraphicFramePr/>
          <p:nvPr/>
        </p:nvGraphicFramePr>
        <p:xfrm>
          <a:off x="2221062" y="1958368"/>
          <a:ext cx="8131630" cy="4473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1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7BC6E0-F569-784A-8E2F-2F434918442D}"/>
              </a:ext>
            </a:extLst>
          </p:cNvPr>
          <p:cNvSpPr txBox="1">
            <a:spLocks/>
          </p:cNvSpPr>
          <p:nvPr/>
        </p:nvSpPr>
        <p:spPr>
          <a:xfrm>
            <a:off x="1467141" y="1475535"/>
            <a:ext cx="8873943" cy="113385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ru-RU" sz="3200" cap="all" dirty="0">
                <a:latin typeface="Calibri" pitchFamily="34" charset="0"/>
                <a:ea typeface="宋体" charset="-122"/>
                <a:cs typeface="Calibri" pitchFamily="34" charset="0"/>
              </a:rPr>
              <a:t>ДЯКУЄМО ЗА УВАГУ</a:t>
            </a:r>
            <a:r>
              <a:rPr lang="lv-LV" sz="3200" cap="all" dirty="0">
                <a:latin typeface="Calibri" pitchFamily="34" charset="0"/>
                <a:ea typeface="宋体" charset="-122"/>
                <a:cs typeface="Calibri" pitchFamily="34" charset="0"/>
              </a:rPr>
              <a:t>!</a:t>
            </a:r>
            <a:endParaRPr lang="uk-UA" sz="3200" dirty="0"/>
          </a:p>
        </p:txBody>
      </p:sp>
    </p:spTree>
    <p:extLst>
      <p:ext uri="{BB962C8B-B14F-4D97-AF65-F5344CB8AC3E}">
        <p14:creationId xmlns:p14="http://schemas.microsoft.com/office/powerpoint/2010/main" val="95525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76944" y="102088"/>
            <a:ext cx="7500257" cy="805546"/>
          </a:xfrm>
        </p:spPr>
        <p:txBody>
          <a:bodyPr>
            <a:noAutofit/>
          </a:bodyPr>
          <a:lstStyle/>
          <a:p>
            <a:pPr lvl="0"/>
            <a:r>
              <a:rPr lang="uk-UA" dirty="0">
                <a:solidFill>
                  <a:srgbClr val="003999"/>
                </a:solidFill>
              </a:rPr>
              <a:t>Визначення поняття аудиту діяльності (ефективності)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Рисунок 6">
            <a:extLst>
              <a:ext uri="{FF2B5EF4-FFF2-40B4-BE49-F238E27FC236}">
                <a16:creationId xmlns:a16="http://schemas.microsoft.com/office/drawing/2014/main" id="{1BE1790B-E9D9-5241-878D-E93EA0CA6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10" name="Content Placeholder 25">
            <a:extLst>
              <a:ext uri="{FF2B5EF4-FFF2-40B4-BE49-F238E27FC236}">
                <a16:creationId xmlns:a16="http://schemas.microsoft.com/office/drawing/2014/main" id="{FE11DFCB-EA23-C34E-8A41-BFC3A1EE8811}"/>
              </a:ext>
            </a:extLst>
          </p:cNvPr>
          <p:cNvSpPr txBox="1">
            <a:spLocks/>
          </p:cNvSpPr>
          <p:nvPr/>
        </p:nvSpPr>
        <p:spPr>
          <a:xfrm>
            <a:off x="576944" y="1107335"/>
            <a:ext cx="11277599" cy="805546"/>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0" algn="ctr">
              <a:spcAft>
                <a:spcPts val="2400"/>
              </a:spcAft>
              <a:buNone/>
            </a:pPr>
            <a:r>
              <a:rPr lang="uk-UA" sz="2500" b="1" dirty="0">
                <a:latin typeface="+mn-lt"/>
              </a:rPr>
              <a:t>Відповідно до ISSAI, аудит діяльності (ефективності) забезпечує новою інформацією, знаннями та цінністю за результатами:</a:t>
            </a:r>
            <a:endParaRPr lang="en-US" sz="2500" b="1" dirty="0">
              <a:latin typeface="+mn-lt"/>
            </a:endParaRPr>
          </a:p>
        </p:txBody>
      </p:sp>
      <p:graphicFrame>
        <p:nvGraphicFramePr>
          <p:cNvPr id="11" name="Diagram 10">
            <a:extLst>
              <a:ext uri="{FF2B5EF4-FFF2-40B4-BE49-F238E27FC236}">
                <a16:creationId xmlns:a16="http://schemas.microsoft.com/office/drawing/2014/main" id="{F75DABED-B9D9-6049-A0FC-6F8079DFC802}"/>
              </a:ext>
            </a:extLst>
          </p:cNvPr>
          <p:cNvGraphicFramePr/>
          <p:nvPr>
            <p:extLst>
              <p:ext uri="{D42A27DB-BD31-4B8C-83A1-F6EECF244321}">
                <p14:modId xmlns:p14="http://schemas.microsoft.com/office/powerpoint/2010/main" val="3813694882"/>
              </p:ext>
            </p:extLst>
          </p:nvPr>
        </p:nvGraphicFramePr>
        <p:xfrm>
          <a:off x="1860699" y="2112579"/>
          <a:ext cx="9438673" cy="358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66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Цілі аудиту діяльності (ефективності)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2982684" y="2819403"/>
            <a:ext cx="8538296" cy="2852052"/>
          </a:xfrm>
        </p:spPr>
        <p:txBody>
          <a:bodyPr>
            <a:noAutofit/>
          </a:bodyPr>
          <a:lstStyle/>
          <a:p>
            <a:pPr marL="1030288" lvl="0" indent="0" algn="ctr">
              <a:buNone/>
            </a:pPr>
            <a:r>
              <a:rPr lang="uk-UA" sz="3200" b="1" dirty="0">
                <a:latin typeface="+mn-lt"/>
              </a:rPr>
              <a:t>Аудит діяльності (ефективності) має забезпечувати впевненість</a:t>
            </a:r>
            <a:r>
              <a:rPr lang="uk-UA" sz="3200" dirty="0">
                <a:latin typeface="+mn-lt"/>
              </a:rPr>
              <a:t>, що державні політики, програми, системи, діяльність державних органів реалізуються економічно, </a:t>
            </a:r>
            <a:br>
              <a:rPr lang="uk-UA" sz="3200" dirty="0">
                <a:latin typeface="+mn-lt"/>
              </a:rPr>
            </a:br>
            <a:r>
              <a:rPr lang="uk-UA" sz="3200" dirty="0">
                <a:latin typeface="+mn-lt"/>
              </a:rPr>
              <a:t>ефективно та результативно.</a:t>
            </a:r>
          </a:p>
        </p:txBody>
      </p:sp>
      <p:sp>
        <p:nvSpPr>
          <p:cNvPr id="7" name="Content Placeholder 25">
            <a:extLst>
              <a:ext uri="{FF2B5EF4-FFF2-40B4-BE49-F238E27FC236}">
                <a16:creationId xmlns:a16="http://schemas.microsoft.com/office/drawing/2014/main" id="{805DAF7B-3AA0-AF41-A641-8EC4E46BE129}"/>
              </a:ext>
            </a:extLst>
          </p:cNvPr>
          <p:cNvSpPr txBox="1">
            <a:spLocks/>
          </p:cNvSpPr>
          <p:nvPr/>
        </p:nvSpPr>
        <p:spPr>
          <a:xfrm>
            <a:off x="587830" y="1186545"/>
            <a:ext cx="11288484" cy="126274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itchFamily="2" charset="0"/>
              <a:buNone/>
            </a:pPr>
            <a:r>
              <a:rPr lang="en-US" sz="2000" dirty="0">
                <a:latin typeface="+mn-lt"/>
              </a:rPr>
              <a:t>📌 </a:t>
            </a:r>
            <a:r>
              <a:rPr lang="en-US" sz="2000" b="1" dirty="0">
                <a:latin typeface="+mn-lt"/>
              </a:rPr>
              <a:t>ISSAI 300 </a:t>
            </a:r>
            <a:r>
              <a:rPr lang="uk-UA" sz="2000" b="1" dirty="0">
                <a:latin typeface="+mn-lt"/>
              </a:rPr>
              <a:t>«Принципи аудиту діяльності (ефективності)»: </a:t>
            </a:r>
          </a:p>
          <a:p>
            <a:pPr marL="0" indent="0">
              <a:buNone/>
            </a:pPr>
            <a:r>
              <a:rPr lang="uk-UA" sz="2000" dirty="0">
                <a:latin typeface="+mn-lt"/>
              </a:rPr>
              <a:t>Головна мета аудиту діяльності (ефективності) полягає в конструктивному сприянні економічному, результативному та ефективному управлінню. Крім того, він робить внесок у підзвітність і прозорість.</a:t>
            </a:r>
          </a:p>
        </p:txBody>
      </p:sp>
      <p:pic>
        <p:nvPicPr>
          <p:cNvPr id="8" name="Рисунок 6">
            <a:extLst>
              <a:ext uri="{FF2B5EF4-FFF2-40B4-BE49-F238E27FC236}">
                <a16:creationId xmlns:a16="http://schemas.microsoft.com/office/drawing/2014/main" id="{C91DF34D-DCF1-8C40-97DC-B4565D995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pic>
        <p:nvPicPr>
          <p:cNvPr id="3" name="Picture 2">
            <a:extLst>
              <a:ext uri="{FF2B5EF4-FFF2-40B4-BE49-F238E27FC236}">
                <a16:creationId xmlns:a16="http://schemas.microsoft.com/office/drawing/2014/main" id="{28FEA771-C6CB-D049-A5FC-3A793289EF8D}"/>
              </a:ext>
            </a:extLst>
          </p:cNvPr>
          <p:cNvPicPr>
            <a:picLocks noChangeAspect="1"/>
          </p:cNvPicPr>
          <p:nvPr/>
        </p:nvPicPr>
        <p:blipFill>
          <a:blip r:embed="rId3"/>
          <a:stretch>
            <a:fillRect/>
          </a:stretch>
        </p:blipFill>
        <p:spPr>
          <a:xfrm>
            <a:off x="960240" y="2696615"/>
            <a:ext cx="2817103" cy="2817103"/>
          </a:xfrm>
          <a:prstGeom prst="rect">
            <a:avLst/>
          </a:prstGeom>
        </p:spPr>
      </p:pic>
    </p:spTree>
    <p:extLst>
      <p:ext uri="{BB962C8B-B14F-4D97-AF65-F5344CB8AC3E}">
        <p14:creationId xmlns:p14="http://schemas.microsoft.com/office/powerpoint/2010/main" val="372354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15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Цілі аудиту діяльності (ефективності)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5B1DF666-3BB8-2742-8334-38B4D80A9E84}"/>
              </a:ext>
            </a:extLst>
          </p:cNvPr>
          <p:cNvSpPr>
            <a:spLocks noGrp="1"/>
          </p:cNvSpPr>
          <p:nvPr>
            <p:ph idx="1"/>
          </p:nvPr>
        </p:nvSpPr>
        <p:spPr>
          <a:xfrm>
            <a:off x="587830" y="1001485"/>
            <a:ext cx="11168742" cy="3460963"/>
          </a:xfrm>
        </p:spPr>
        <p:txBody>
          <a:bodyPr>
            <a:normAutofit/>
          </a:bodyPr>
          <a:lstStyle/>
          <a:p>
            <a:pPr marL="9525" indent="0">
              <a:buNone/>
            </a:pPr>
            <a:r>
              <a:rPr lang="uk-UA" b="1" dirty="0">
                <a:latin typeface="+mn-lt"/>
              </a:rPr>
              <a:t>📝 Аудит діяльності (ефективності) сприяє </a:t>
            </a:r>
            <a:r>
              <a:rPr lang="uk-UA" b="1" u="sng" dirty="0">
                <a:latin typeface="+mn-lt"/>
              </a:rPr>
              <a:t>підзвітності</a:t>
            </a:r>
            <a:r>
              <a:rPr lang="uk-UA" b="1" dirty="0">
                <a:latin typeface="+mn-lt"/>
              </a:rPr>
              <a:t>:</a:t>
            </a:r>
          </a:p>
          <a:p>
            <a:pPr marL="352425" indent="-342900"/>
            <a:r>
              <a:rPr lang="uk-UA" sz="2000" dirty="0">
                <a:latin typeface="+mn-lt"/>
              </a:rPr>
              <a:t>аудит діяльності (ефективності) допомагає відповідальним сторонам зрозуміти, що саме необхідно зробити для підвищення ефективності;</a:t>
            </a:r>
          </a:p>
          <a:p>
            <a:pPr marL="352425" indent="-342900"/>
            <a:r>
              <a:rPr lang="uk-UA" sz="2000" dirty="0">
                <a:latin typeface="+mn-lt"/>
              </a:rPr>
              <a:t>аудит діяльності (ефективності) не ставить під сумнів наміри та рішення законодавчої влади, а досліджує недосконалість нормативної-правової бази або способи її дотримання, що може завадити досягненню поставлених цілей;</a:t>
            </a:r>
          </a:p>
          <a:p>
            <a:pPr marL="352425" indent="-342900"/>
            <a:r>
              <a:rPr lang="uk-UA" sz="2000" dirty="0">
                <a:latin typeface="+mn-lt"/>
              </a:rPr>
              <a:t>під час проведення аудиту діяльності (ефективності) аудитори мають зосереджуватися на проблемах, вирішення яких може принести додаткову цінність для суспільства, та на сферах, що мають значний потенціал для покращення.</a:t>
            </a:r>
            <a:endParaRPr lang="en-US" sz="2000" dirty="0">
              <a:latin typeface="+mn-lt"/>
            </a:endParaRPr>
          </a:p>
        </p:txBody>
      </p:sp>
      <p:pic>
        <p:nvPicPr>
          <p:cNvPr id="8" name="Рисунок 6">
            <a:extLst>
              <a:ext uri="{FF2B5EF4-FFF2-40B4-BE49-F238E27FC236}">
                <a16:creationId xmlns:a16="http://schemas.microsoft.com/office/drawing/2014/main" id="{7F566689-77D2-B14C-9CA2-C7F8F282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7" name="Content Placeholder 25">
            <a:extLst>
              <a:ext uri="{FF2B5EF4-FFF2-40B4-BE49-F238E27FC236}">
                <a16:creationId xmlns:a16="http://schemas.microsoft.com/office/drawing/2014/main" id="{5A27BC0A-E0AC-6044-BEC9-303D9FE79E53}"/>
              </a:ext>
            </a:extLst>
          </p:cNvPr>
          <p:cNvSpPr txBox="1">
            <a:spLocks/>
          </p:cNvSpPr>
          <p:nvPr/>
        </p:nvSpPr>
        <p:spPr>
          <a:xfrm>
            <a:off x="625839" y="4343400"/>
            <a:ext cx="11130733" cy="1611086"/>
          </a:xfrm>
          <a:prstGeom prst="rect">
            <a:avLst/>
          </a:prstGeom>
          <a:solidFill>
            <a:schemeClr val="bg1">
              <a:lumMod val="95000"/>
            </a:schemeClr>
          </a:solidFill>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2400"/>
              </a:spcBef>
              <a:buNone/>
            </a:pPr>
            <a:r>
              <a:rPr lang="uk-UA" sz="2000" b="1" i="1" dirty="0">
                <a:latin typeface="+mn-lt"/>
              </a:rPr>
              <a:t>Наприклад, </a:t>
            </a:r>
            <a:r>
              <a:rPr lang="uk-UA" sz="2000" dirty="0">
                <a:latin typeface="+mn-lt"/>
              </a:rPr>
              <a:t>ВОА провів аудит щодо якості повітря. Мета полягала в тому, щоб вивчити прогрес дій уряду у боротьбі з порушеннями лімітів двоокису азоту у рамках «Програми </a:t>
            </a:r>
            <a:r>
              <a:rPr lang="en-US" sz="2000" dirty="0">
                <a:latin typeface="+mn-lt"/>
              </a:rPr>
              <a:t>NO2</a:t>
            </a:r>
            <a:r>
              <a:rPr lang="uk-UA" sz="2000" dirty="0">
                <a:latin typeface="+mn-lt"/>
              </a:rPr>
              <a:t>». Аудитори з'ясували, що уряд ніяк не здійснює моніторинг досягнень програми та не налагодив роботу із усунення перешкод та затримок. Аудитори рекомендували розробити систему моніторингу, впровадження якої підвищить ефективність дій уряду у боротьбі з порушеннями лімітів.</a:t>
            </a:r>
            <a:endParaRPr lang="en-US" sz="2000" dirty="0">
              <a:latin typeface="+mn-lt"/>
            </a:endParaRPr>
          </a:p>
        </p:txBody>
      </p:sp>
    </p:spTree>
    <p:extLst>
      <p:ext uri="{BB962C8B-B14F-4D97-AF65-F5344CB8AC3E}">
        <p14:creationId xmlns:p14="http://schemas.microsoft.com/office/powerpoint/2010/main" val="32712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a:bodyPr>
          <a:lstStyle/>
          <a:p>
            <a:pPr lvl="0"/>
            <a:r>
              <a:rPr lang="uk-UA" dirty="0">
                <a:solidFill>
                  <a:srgbClr val="003999"/>
                </a:solidFill>
              </a:rPr>
              <a:t>Цілі аудиту діяльності (ефективності)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385DE16A-5482-8D46-87C7-EBE32B14E5D4}"/>
              </a:ext>
            </a:extLst>
          </p:cNvPr>
          <p:cNvSpPr>
            <a:spLocks noGrp="1"/>
          </p:cNvSpPr>
          <p:nvPr>
            <p:ph idx="1"/>
          </p:nvPr>
        </p:nvSpPr>
        <p:spPr>
          <a:xfrm>
            <a:off x="587830" y="1121229"/>
            <a:ext cx="11168742" cy="2808514"/>
          </a:xfrm>
        </p:spPr>
        <p:txBody>
          <a:bodyPr>
            <a:normAutofit/>
          </a:bodyPr>
          <a:lstStyle/>
          <a:p>
            <a:pPr marL="9525" indent="0">
              <a:buNone/>
            </a:pPr>
            <a:r>
              <a:rPr lang="uk-UA" b="1" dirty="0">
                <a:latin typeface="+mn-lt"/>
              </a:rPr>
              <a:t>📝 Аудит діяльності (ефективності) сприяє </a:t>
            </a:r>
            <a:r>
              <a:rPr lang="uk-UA" b="1" u="sng" dirty="0">
                <a:latin typeface="+mn-lt"/>
              </a:rPr>
              <a:t>прозорості</a:t>
            </a:r>
            <a:r>
              <a:rPr lang="uk-UA" b="1" dirty="0">
                <a:latin typeface="+mn-lt"/>
              </a:rPr>
              <a:t>:</a:t>
            </a:r>
          </a:p>
          <a:p>
            <a:pPr marL="352425" indent="-342900"/>
            <a:r>
              <a:rPr lang="uk-UA" sz="2000" dirty="0">
                <a:latin typeface="+mn-lt"/>
              </a:rPr>
              <a:t>аудит діяльності (ефективності) надає інформацію про результати роботи державного сектору за різними суспільно важливими напрямами;</a:t>
            </a:r>
          </a:p>
          <a:p>
            <a:pPr marL="352425" indent="-342900"/>
            <a:r>
              <a:rPr lang="uk-UA" sz="2000" dirty="0">
                <a:latin typeface="+mn-lt"/>
              </a:rPr>
              <a:t>результати аудиту діяльності (ефективності) мають бути цікавими для Верховної Ради України, платників податків, міжнародних партнерів, ЗМІ тощо;</a:t>
            </a:r>
          </a:p>
          <a:p>
            <a:pPr marL="352425" indent="-342900"/>
            <a:r>
              <a:rPr lang="uk-UA" sz="2000" dirty="0">
                <a:latin typeface="+mn-lt"/>
              </a:rPr>
              <a:t>аудит діяльності (ефективності) безпосередньо сприяє наданню важливої інформації різним групам зацікавлених сторін.</a:t>
            </a:r>
            <a:endParaRPr lang="en-US" sz="2000" dirty="0">
              <a:latin typeface="+mn-lt"/>
            </a:endParaRPr>
          </a:p>
        </p:txBody>
      </p:sp>
      <p:pic>
        <p:nvPicPr>
          <p:cNvPr id="7" name="Рисунок 6">
            <a:extLst>
              <a:ext uri="{FF2B5EF4-FFF2-40B4-BE49-F238E27FC236}">
                <a16:creationId xmlns:a16="http://schemas.microsoft.com/office/drawing/2014/main" id="{20534E12-1A3E-624D-BCEA-4448A28B7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Content Placeholder 25">
            <a:extLst>
              <a:ext uri="{FF2B5EF4-FFF2-40B4-BE49-F238E27FC236}">
                <a16:creationId xmlns:a16="http://schemas.microsoft.com/office/drawing/2014/main" id="{3FE7AA1F-BD1E-5049-A9A0-8F82C3429D3A}"/>
              </a:ext>
            </a:extLst>
          </p:cNvPr>
          <p:cNvSpPr txBox="1">
            <a:spLocks/>
          </p:cNvSpPr>
          <p:nvPr/>
        </p:nvSpPr>
        <p:spPr>
          <a:xfrm>
            <a:off x="587830" y="3918857"/>
            <a:ext cx="11168742" cy="2057400"/>
          </a:xfrm>
          <a:prstGeom prst="rect">
            <a:avLst/>
          </a:prstGeom>
          <a:solidFill>
            <a:schemeClr val="bg1">
              <a:lumMod val="95000"/>
            </a:schemeClr>
          </a:solidFill>
        </p:spPr>
        <p:txBody>
          <a:bodyPr vert="horz" lIns="91440" tIns="45720" rIns="91440" bIns="45720" rtlCol="0" anchor="ctr">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spcBef>
                <a:spcPts val="2400"/>
              </a:spcBef>
              <a:buNone/>
            </a:pPr>
            <a:r>
              <a:rPr lang="uk-UA" sz="2000" b="1" i="1" dirty="0">
                <a:latin typeface="+mn-lt"/>
              </a:rPr>
              <a:t>Наприклад, </a:t>
            </a:r>
            <a:r>
              <a:rPr lang="uk-UA" sz="2000" dirty="0">
                <a:latin typeface="+mn-lt"/>
              </a:rPr>
              <a:t>ВОА провів аудит щодо якості повітря. Мета полягала в тому, щоб вивчити прогрес дій уряду у боротьбі з порушеннями лімітів двоокису азоту у рамках «Програми </a:t>
            </a:r>
            <a:r>
              <a:rPr lang="en-US" sz="2000" dirty="0">
                <a:latin typeface="+mn-lt"/>
              </a:rPr>
              <a:t>NO2</a:t>
            </a:r>
            <a:r>
              <a:rPr lang="uk-UA" sz="2000" dirty="0">
                <a:latin typeface="+mn-lt"/>
              </a:rPr>
              <a:t>». Аудитори підготували звіт, який містив інформацію про критичні показники викидів двоокису азоту. Інформацію із цього звіту використала громадська організація, яка проводила дослідження щодо того, як забруднене повітря впливає на здоров'я людей. Експерти організації встановили взаємозв'язок між показниками викидів двоокису азоту і частотою захворювань дихальних шляхів. </a:t>
            </a:r>
            <a:endParaRPr lang="en-US" sz="2000" dirty="0">
              <a:latin typeface="+mn-lt"/>
            </a:endParaRPr>
          </a:p>
        </p:txBody>
      </p:sp>
    </p:spTree>
    <p:extLst>
      <p:ext uri="{BB962C8B-B14F-4D97-AF65-F5344CB8AC3E}">
        <p14:creationId xmlns:p14="http://schemas.microsoft.com/office/powerpoint/2010/main" val="3413731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5846</TotalTime>
  <Words>5002</Words>
  <Application>Microsoft Office PowerPoint</Application>
  <PresentationFormat>Широкий екран</PresentationFormat>
  <Paragraphs>402</Paragraphs>
  <Slides>54</Slides>
  <Notes>2</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54</vt:i4>
      </vt:variant>
    </vt:vector>
  </HeadingPairs>
  <TitlesOfParts>
    <vt:vector size="63" baseType="lpstr">
      <vt:lpstr>Arial</vt:lpstr>
      <vt:lpstr>Calibri</vt:lpstr>
      <vt:lpstr>Calibri Light</vt:lpstr>
      <vt:lpstr>Helvetica</vt:lpstr>
      <vt:lpstr>Raleway</vt:lpstr>
      <vt:lpstr>Symbol</vt:lpstr>
      <vt:lpstr>Times New Roman</vt:lpstr>
      <vt:lpstr>Wingdings</vt:lpstr>
      <vt:lpstr>Office Theme</vt:lpstr>
      <vt:lpstr>EU PROJECT IMPLEMENTATION External Audit in Line with International Standards</vt:lpstr>
      <vt:lpstr>Що ми будемо робити?</vt:lpstr>
      <vt:lpstr>Вступ (1)</vt:lpstr>
      <vt:lpstr>Визначення поняття аудиту діяльності (ефективності) (1)</vt:lpstr>
      <vt:lpstr>Визначення поняття аудиту діяльності (ефективності) (2)</vt:lpstr>
      <vt:lpstr>Визначення поняття аудиту діяльності (ефективності) (3)</vt:lpstr>
      <vt:lpstr>Цілі аудиту діяльності (ефективності) (1)</vt:lpstr>
      <vt:lpstr>Цілі аудиту діяльності (ефективності) (2)</vt:lpstr>
      <vt:lpstr>Цілі аудиту діяльності (ефективності) (3)</vt:lpstr>
      <vt:lpstr>Особливості аудиту діяльності (ефективності)</vt:lpstr>
      <vt:lpstr>Модель «3Е» (1)</vt:lpstr>
      <vt:lpstr>Модель «3Е» (2)</vt:lpstr>
      <vt:lpstr>Модель «3Е» (3)</vt:lpstr>
      <vt:lpstr>Модель «3Е» (4)</vt:lpstr>
      <vt:lpstr>Модель «3Е» (5)</vt:lpstr>
      <vt:lpstr>Модель «3Е» – Економічність</vt:lpstr>
      <vt:lpstr>Модель «3Е» – Ефективність</vt:lpstr>
      <vt:lpstr>Модель «3Е» – Результативність</vt:lpstr>
      <vt:lpstr>Три сторони в аудиті діяльності (ефективності) (1)</vt:lpstr>
      <vt:lpstr>Три сторони в аудиті діяльності (ефективності) (2)</vt:lpstr>
      <vt:lpstr>EU PROJECT IMPLEMENTATION External Audit in Line with International Standards</vt:lpstr>
      <vt:lpstr>Що ми будемо робити?</vt:lpstr>
      <vt:lpstr>Аспекти вибору теми аудиту діяльності (ефективності) </vt:lpstr>
      <vt:lpstr> Перелік документів, що підлягають обов’язковому моніторингу при виборі теми </vt:lpstr>
      <vt:lpstr>Аналіз сфери (галузі)</vt:lpstr>
      <vt:lpstr>Критерії ризику для аналізу сфери (галузі), що перевіряються</vt:lpstr>
      <vt:lpstr>Можливий об’єм контрольного заходу </vt:lpstr>
      <vt:lpstr> Теми аудитів діяльності (ефективності), предмет яких не обмежується державними коштами, на прикладі ВОА різних країн </vt:lpstr>
      <vt:lpstr>Предмет аудиту діяльності (1)</vt:lpstr>
      <vt:lpstr>Предмет аудиту діяльності (2)</vt:lpstr>
      <vt:lpstr>Предмет аудиту діяльності (3)</vt:lpstr>
      <vt:lpstr>Предмет аудиту діяльності (4)</vt:lpstr>
      <vt:lpstr>Запити зовнішніх зацікавлених сторін</vt:lpstr>
      <vt:lpstr>Комунікація із зацікавленими сторонами</vt:lpstr>
      <vt:lpstr>Незалежність та етика аудитора</vt:lpstr>
      <vt:lpstr>Професійне судження та скептицизм (1)</vt:lpstr>
      <vt:lpstr>Професійне судження та скептицизм (2)</vt:lpstr>
      <vt:lpstr>Суттєвість в аудиті діяльності (1)</vt:lpstr>
      <vt:lpstr>Суттєвість в аудиті діяльності (2)</vt:lpstr>
      <vt:lpstr>Суттєвість в аудиті діяльності (3)</vt:lpstr>
      <vt:lpstr>Аудиторський ризик (1)</vt:lpstr>
      <vt:lpstr>Аудиторський ризик (2)</vt:lpstr>
      <vt:lpstr>Компетентність аудиторської групи</vt:lpstr>
      <vt:lpstr>EU PROJECT IMPLEMENTATION External Audit in Line with International Standards</vt:lpstr>
      <vt:lpstr>Що ми будемо робити?</vt:lpstr>
      <vt:lpstr>Попереднє дослідження теми аудиту (1)</vt:lpstr>
      <vt:lpstr>Попереднє дослідження теми аудиту (2)</vt:lpstr>
      <vt:lpstr>Попереднє дослідження теми аудиту (3)</vt:lpstr>
      <vt:lpstr>Розуміння предмета аудиту (1)</vt:lpstr>
      <vt:lpstr>Робочий документ «Розуміння предмета аудиту»</vt:lpstr>
      <vt:lpstr>Залучення зацікавлених сторін (1)</vt:lpstr>
      <vt:lpstr>Залучення зацікавлених сторін (2)</vt:lpstr>
      <vt:lpstr>Визначення підходів аудиту діяльності (ефективності)</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Lybenska</dc:creator>
  <cp:lastModifiedBy>Vitalij Palamarčuk</cp:lastModifiedBy>
  <cp:revision>286</cp:revision>
  <dcterms:created xsi:type="dcterms:W3CDTF">2018-02-22T15:14:45Z</dcterms:created>
  <dcterms:modified xsi:type="dcterms:W3CDTF">2025-01-10T11:17:50Z</dcterms:modified>
</cp:coreProperties>
</file>