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720" y="6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14.04.2024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14.04.2024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14.04.2024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14.04.2024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14.04.2024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14.04.2024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14.04.2024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14.04.2024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14.04.2024</a:t>
            </a:fld>
            <a:endParaRPr lang="ru-RU"/>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11560" y="1059582"/>
            <a:ext cx="8208912" cy="2252924"/>
          </a:xfrm>
          <a:prstGeom prst="rect">
            <a:avLst/>
          </a:prstGeom>
        </p:spPr>
        <p:txBody>
          <a:bodyPr wrap="square">
            <a:spAutoFit/>
          </a:bodyPr>
          <a:lstStyle/>
          <a:p>
            <a:pPr algn="just">
              <a:lnSpc>
                <a:spcPct val="130000"/>
              </a:lnSpc>
              <a:spcAft>
                <a:spcPts val="0"/>
              </a:spcAft>
            </a:pPr>
            <a:r>
              <a:rPr lang="uk-UA" b="1" dirty="0">
                <a:latin typeface="Times New Roman" panose="02020603050405020304" pitchFamily="18" charset="0"/>
                <a:ea typeface="Times New Roman" panose="02020603050405020304" pitchFamily="18" charset="0"/>
              </a:rPr>
              <a:t>Тема 7. Методологія моделювання в наукових дослідженнях</a:t>
            </a:r>
            <a:endParaRPr lang="uk-UA" dirty="0">
              <a:latin typeface="Times New Roman" panose="02020603050405020304" pitchFamily="18" charset="0"/>
              <a:ea typeface="Times New Roman" panose="02020603050405020304" pitchFamily="18" charset="0"/>
            </a:endParaRPr>
          </a:p>
          <a:p>
            <a:pPr algn="just">
              <a:lnSpc>
                <a:spcPct val="130000"/>
              </a:lnSpc>
              <a:spcAft>
                <a:spcPts val="0"/>
              </a:spcAft>
            </a:pPr>
            <a:r>
              <a:rPr lang="uk-UA" dirty="0">
                <a:latin typeface="Times New Roman" panose="02020603050405020304" pitchFamily="18" charset="0"/>
                <a:ea typeface="Times New Roman" panose="02020603050405020304" pitchFamily="18" charset="0"/>
              </a:rPr>
              <a:t>1. Моделювання як метод пізнання та наукових досліджень</a:t>
            </a:r>
          </a:p>
          <a:p>
            <a:pPr algn="just">
              <a:lnSpc>
                <a:spcPct val="130000"/>
              </a:lnSpc>
              <a:spcAft>
                <a:spcPts val="0"/>
              </a:spcAft>
            </a:pPr>
            <a:r>
              <a:rPr lang="uk-UA" dirty="0">
                <a:latin typeface="Times New Roman" panose="02020603050405020304" pitchFamily="18" charset="0"/>
                <a:ea typeface="Times New Roman" panose="02020603050405020304" pitchFamily="18" charset="0"/>
              </a:rPr>
              <a:t>2. Сутність, класифікація та види моделей</a:t>
            </a:r>
          </a:p>
          <a:p>
            <a:pPr algn="just">
              <a:lnSpc>
                <a:spcPct val="130000"/>
              </a:lnSpc>
              <a:spcAft>
                <a:spcPts val="0"/>
              </a:spcAft>
            </a:pPr>
            <a:r>
              <a:rPr lang="uk-UA" dirty="0">
                <a:latin typeface="Times New Roman" panose="02020603050405020304" pitchFamily="18" charset="0"/>
                <a:ea typeface="Times New Roman" panose="02020603050405020304" pitchFamily="18" charset="0"/>
              </a:rPr>
              <a:t>3. Вимоги до моделей</a:t>
            </a:r>
          </a:p>
          <a:p>
            <a:pPr algn="just">
              <a:lnSpc>
                <a:spcPct val="130000"/>
              </a:lnSpc>
              <a:spcAft>
                <a:spcPts val="0"/>
              </a:spcAft>
            </a:pPr>
            <a:r>
              <a:rPr lang="uk-UA" dirty="0">
                <a:latin typeface="Times New Roman" panose="02020603050405020304" pitchFamily="18" charset="0"/>
                <a:ea typeface="Times New Roman" panose="02020603050405020304" pitchFamily="18" charset="0"/>
              </a:rPr>
              <a:t>4. </a:t>
            </a:r>
            <a:r>
              <a:rPr lang="uk-UA" dirty="0" err="1">
                <a:latin typeface="Times New Roman" panose="02020603050405020304" pitchFamily="18" charset="0"/>
                <a:ea typeface="Times New Roman" panose="02020603050405020304" pitchFamily="18" charset="0"/>
              </a:rPr>
              <a:t>Обгрунтування</a:t>
            </a:r>
            <a:r>
              <a:rPr lang="uk-UA" dirty="0">
                <a:latin typeface="Times New Roman" panose="02020603050405020304" pitchFamily="18" charset="0"/>
                <a:ea typeface="Times New Roman" panose="02020603050405020304" pitchFamily="18" charset="0"/>
              </a:rPr>
              <a:t> вибору методу моделювання у дослідженні управлінських, економічних, суспільних та </a:t>
            </a:r>
            <a:r>
              <a:rPr lang="uk-UA" dirty="0" err="1">
                <a:latin typeface="Times New Roman" panose="02020603050405020304" pitchFamily="18" charset="0"/>
                <a:ea typeface="Times New Roman" panose="02020603050405020304" pitchFamily="18" charset="0"/>
              </a:rPr>
              <a:t>безпекових</a:t>
            </a:r>
            <a:r>
              <a:rPr lang="uk-UA" dirty="0">
                <a:latin typeface="Times New Roman" panose="02020603050405020304" pitchFamily="18" charset="0"/>
                <a:ea typeface="Times New Roman" panose="02020603050405020304" pitchFamily="18" charset="0"/>
              </a:rPr>
              <a:t> систем</a:t>
            </a:r>
          </a:p>
        </p:txBody>
      </p:sp>
    </p:spTree>
    <p:extLst>
      <p:ext uri="{BB962C8B-B14F-4D97-AF65-F5344CB8AC3E}">
        <p14:creationId xmlns:p14="http://schemas.microsoft.com/office/powerpoint/2010/main" val="2697786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marL="0" indent="0" algn="l">
              <a:buNone/>
            </a:pPr>
            <a:r>
              <a:rPr lang="uk-UA" sz="3200" dirty="0">
                <a:effectLst/>
              </a:rPr>
              <a:t>Класифікація методів математичного моделювання </a:t>
            </a:r>
            <a:r>
              <a:rPr lang="uk-UA" sz="3200" dirty="0" smtClean="0">
                <a:effectLst/>
              </a:rPr>
              <a:t/>
            </a:r>
            <a:br>
              <a:rPr lang="uk-UA" sz="3200" dirty="0" smtClean="0">
                <a:effectLst/>
              </a:rPr>
            </a:br>
            <a:r>
              <a:rPr lang="uk-UA" sz="3200" dirty="0">
                <a:effectLst/>
              </a:rPr>
              <a:t/>
            </a:r>
            <a:br>
              <a:rPr lang="uk-UA" sz="3200" dirty="0">
                <a:effectLst/>
              </a:rPr>
            </a:br>
            <a:r>
              <a:rPr lang="uk-UA" sz="3200" b="0" dirty="0">
                <a:effectLst/>
              </a:rPr>
              <a:t>Залежно від характеру досліджуваних процесів у системі моделювання поділяють на детерміноване та стохастичне, статичне та динамічне, неперервне, дискретне та дискретно-неперервне.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2207107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algn="l"/>
            <a:r>
              <a:rPr lang="uk-UA" sz="2000" b="0" dirty="0">
                <a:effectLst/>
              </a:rPr>
              <a:t>Детерміновані моделі відображають процеси, для яких передбачається відсутність випадкових впливів, а у стохастичних враховують випадкові процеси та події.  </a:t>
            </a:r>
            <a:r>
              <a:rPr lang="ru-RU" sz="2000" b="0" dirty="0">
                <a:effectLst/>
              </a:rPr>
              <a:t/>
            </a:r>
            <a:br>
              <a:rPr lang="ru-RU" sz="2000" b="0" dirty="0">
                <a:effectLst/>
              </a:rPr>
            </a:br>
            <a:r>
              <a:rPr lang="uk-UA" sz="2000" b="0" dirty="0">
                <a:effectLst/>
              </a:rPr>
              <a:t>Дискретне, неперервне та дискретно-неперервне моделювання застосовуються для опису процесів, які змінюються в часі. </a:t>
            </a:r>
            <a:r>
              <a:rPr lang="uk-UA" sz="2000" b="0" dirty="0" smtClean="0">
                <a:effectLst/>
              </a:rPr>
              <a:t>Розрізняють </a:t>
            </a:r>
            <a:r>
              <a:rPr lang="uk-UA" sz="2000" b="0" dirty="0">
                <a:effectLst/>
              </a:rPr>
              <a:t>два основних типи динамічних систем: </a:t>
            </a:r>
            <a:r>
              <a:rPr lang="ru-RU" sz="2000" b="0" dirty="0">
                <a:effectLst/>
              </a:rPr>
              <a:t/>
            </a:r>
            <a:br>
              <a:rPr lang="ru-RU" sz="2000" b="0" dirty="0">
                <a:effectLst/>
              </a:rPr>
            </a:br>
            <a:r>
              <a:rPr lang="uk-UA" sz="2000" b="0" dirty="0">
                <a:effectLst/>
              </a:rPr>
              <a:t> – з дискретними станами (безліч станів чи обмежена їх кількість); </a:t>
            </a:r>
            <a:r>
              <a:rPr lang="ru-RU" sz="2000" b="0" dirty="0">
                <a:effectLst/>
              </a:rPr>
              <a:t/>
            </a:r>
            <a:br>
              <a:rPr lang="ru-RU" sz="2000" b="0" dirty="0">
                <a:effectLst/>
              </a:rPr>
            </a:br>
            <a:r>
              <a:rPr lang="uk-UA" sz="2000" b="0" dirty="0">
                <a:effectLst/>
              </a:rPr>
              <a:t> – з безперервно змінюваною безліччю станів. </a:t>
            </a:r>
            <a:r>
              <a:rPr lang="ru-RU" sz="2000" b="0" dirty="0">
                <a:effectLst/>
              </a:rPr>
              <a:t/>
            </a:r>
            <a:br>
              <a:rPr lang="ru-RU" sz="2000" b="0" dirty="0">
                <a:effectLst/>
              </a:rPr>
            </a:br>
            <a:r>
              <a:rPr lang="uk-UA" sz="2000" b="0" dirty="0">
                <a:effectLst/>
              </a:rPr>
              <a:t>Системи з дискретними станами характеризуються тим, що в будь-який момент часу можна однозначно визначити, в якому саме стані перебуває система.  Для такої ідентифікації обов’язково потрібно знати ту ознаку, що відрізняє один стан системи від іншого.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2901326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marL="0" indent="0" algn="l">
              <a:buNone/>
            </a:pPr>
            <a:r>
              <a:rPr lang="uk-UA" sz="3200" dirty="0">
                <a:effectLst/>
              </a:rPr>
              <a:t>Класифікація методів математичного моделювання </a:t>
            </a:r>
            <a:r>
              <a:rPr lang="uk-UA" sz="3200" dirty="0" smtClean="0">
                <a:effectLst/>
              </a:rPr>
              <a:t/>
            </a:r>
            <a:br>
              <a:rPr lang="uk-UA" sz="3200" dirty="0" smtClean="0">
                <a:effectLst/>
              </a:rPr>
            </a:br>
            <a:r>
              <a:rPr lang="uk-UA" sz="3200" dirty="0">
                <a:effectLst/>
              </a:rPr>
              <a:t/>
            </a:r>
            <a:br>
              <a:rPr lang="uk-UA" sz="3200" dirty="0">
                <a:effectLst/>
              </a:rPr>
            </a:br>
            <a:r>
              <a:rPr lang="uk-UA" sz="2000" b="0" dirty="0">
                <a:effectLst/>
              </a:rPr>
              <a:t>Залежно від форми подання об’єкта моделювання поділяють на реальне та абстрактне. </a:t>
            </a:r>
            <a:r>
              <a:rPr lang="uk-UA" sz="2000" b="0" dirty="0" smtClean="0">
                <a:effectLst/>
              </a:rPr>
              <a:t/>
            </a:r>
            <a:br>
              <a:rPr lang="uk-UA" sz="2000" b="0" dirty="0" smtClean="0">
                <a:effectLst/>
              </a:rPr>
            </a:br>
            <a:r>
              <a:rPr lang="uk-UA" sz="2000" b="0" dirty="0" smtClean="0">
                <a:effectLst/>
              </a:rPr>
              <a:t/>
            </a:r>
            <a:br>
              <a:rPr lang="uk-UA" sz="2000" b="0" dirty="0" smtClean="0">
                <a:effectLst/>
              </a:rPr>
            </a:br>
            <a:r>
              <a:rPr lang="uk-UA" sz="2000" b="0" dirty="0" smtClean="0">
                <a:effectLst/>
              </a:rPr>
              <a:t>При </a:t>
            </a:r>
            <a:r>
              <a:rPr lang="uk-UA" sz="2000" b="0" dirty="0">
                <a:effectLst/>
              </a:rPr>
              <a:t>реальному моделюванні використовують можливість дослідження характеристик на реальному об’єкті чи на його частині. </a:t>
            </a:r>
            <a:r>
              <a:rPr lang="uk-UA" sz="2000" b="0" dirty="0" smtClean="0">
                <a:effectLst/>
              </a:rPr>
              <a:t/>
            </a:r>
            <a:br>
              <a:rPr lang="uk-UA" sz="2000" b="0" dirty="0" smtClean="0">
                <a:effectLst/>
              </a:rPr>
            </a:br>
            <a:r>
              <a:rPr lang="uk-UA" sz="2000" b="0" dirty="0">
                <a:effectLst/>
              </a:rPr>
              <a:t/>
            </a:r>
            <a:br>
              <a:rPr lang="uk-UA" sz="2000" b="0" dirty="0">
                <a:effectLst/>
              </a:rPr>
            </a:br>
            <a:r>
              <a:rPr lang="uk-UA" sz="2000" b="0" dirty="0" smtClean="0">
                <a:effectLst/>
              </a:rPr>
              <a:t>Абстрактне </a:t>
            </a:r>
            <a:r>
              <a:rPr lang="uk-UA" sz="2000" b="0" dirty="0">
                <a:effectLst/>
              </a:rPr>
              <a:t>моделювання має види: наочне, символьне, математичне.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1377853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marL="0" indent="0" algn="l">
              <a:buNone/>
            </a:pPr>
            <a:r>
              <a:rPr lang="uk-UA" sz="3200" dirty="0">
                <a:effectLst/>
              </a:rPr>
              <a:t>Класифікація методів математичного моделювання </a:t>
            </a:r>
            <a:r>
              <a:rPr lang="uk-UA" sz="3200" dirty="0" smtClean="0">
                <a:effectLst/>
              </a:rPr>
              <a:t/>
            </a:r>
            <a:br>
              <a:rPr lang="uk-UA" sz="3200" dirty="0" smtClean="0">
                <a:effectLst/>
              </a:rPr>
            </a:br>
            <a:r>
              <a:rPr lang="uk-UA" sz="3200" dirty="0">
                <a:effectLst/>
              </a:rPr>
              <a:t/>
            </a:r>
            <a:br>
              <a:rPr lang="uk-UA" sz="3200" dirty="0">
                <a:effectLst/>
              </a:rPr>
            </a:br>
            <a:r>
              <a:rPr lang="uk-UA" sz="2000" b="0" dirty="0">
                <a:effectLst/>
              </a:rPr>
              <a:t>Символьне моделювання являє собою штучний процес створення об’єкта, який замінює реальний та виражає основні його властивості через певну систему знаків та символів.  </a:t>
            </a:r>
            <a:r>
              <a:rPr lang="uk-UA" sz="2000" b="0" dirty="0" smtClean="0">
                <a:effectLst/>
              </a:rPr>
              <a:t/>
            </a:r>
            <a:br>
              <a:rPr lang="uk-UA" sz="2000" b="0" dirty="0" smtClean="0">
                <a:effectLst/>
              </a:rPr>
            </a:br>
            <a:r>
              <a:rPr lang="uk-UA" sz="2000" b="0" dirty="0">
                <a:effectLst/>
              </a:rPr>
              <a:t/>
            </a:r>
            <a:br>
              <a:rPr lang="uk-UA" sz="2000" b="0" dirty="0">
                <a:effectLst/>
              </a:rPr>
            </a:br>
            <a:r>
              <a:rPr lang="uk-UA" sz="2000" b="0" dirty="0" smtClean="0">
                <a:effectLst/>
              </a:rPr>
              <a:t>Символьне </a:t>
            </a:r>
            <a:r>
              <a:rPr lang="uk-UA" sz="2000" b="0" dirty="0">
                <a:effectLst/>
              </a:rPr>
              <a:t>моделювання поділяється в свою чергу, на мовне та знакове. </a:t>
            </a:r>
            <a:r>
              <a:rPr lang="uk-UA" sz="2000" b="0" dirty="0" smtClean="0">
                <a:effectLst/>
              </a:rPr>
              <a:t/>
            </a:r>
            <a:br>
              <a:rPr lang="uk-UA" sz="2000" b="0" dirty="0" smtClean="0">
                <a:effectLst/>
              </a:rPr>
            </a:br>
            <a:r>
              <a:rPr lang="uk-UA" sz="1400" b="0" dirty="0">
                <a:effectLst/>
              </a:rPr>
              <a:t>В основі мовного моделювання лежить певний тезаурус, який утворюється із набору вхідних понять, причому цей набір має бути фіксованим.  Тезаурус – це словник, який не містять неоднозначних слів. Кожному його слову відповідає лише одне поняття.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2240709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algn="l"/>
            <a:r>
              <a:rPr lang="uk-UA" sz="2000" b="0" dirty="0" smtClean="0">
                <a:effectLst/>
              </a:rPr>
              <a:t>Математична </a:t>
            </a:r>
            <a:r>
              <a:rPr lang="uk-UA" sz="2000" b="0" dirty="0">
                <a:effectLst/>
              </a:rPr>
              <a:t>модель системи містить, як правило, опис множини можливих станів системи та закон переходу із одного стану в інший.  </a:t>
            </a:r>
            <a:r>
              <a:rPr lang="ru-RU" sz="2000" b="0" dirty="0">
                <a:effectLst/>
              </a:rPr>
              <a:t/>
            </a:r>
            <a:br>
              <a:rPr lang="ru-RU" sz="2000" b="0" dirty="0">
                <a:effectLst/>
              </a:rPr>
            </a:br>
            <a:r>
              <a:rPr lang="uk-UA" sz="2000" b="0" dirty="0">
                <a:effectLst/>
              </a:rPr>
              <a:t>Математичне моделювання, в свою чергу, включає імітаційне, інформаційне, структурне, ситуаційне тощо</a:t>
            </a:r>
            <a:r>
              <a:rPr lang="uk-UA" sz="2000" b="0" dirty="0" smtClean="0">
                <a:effectLst/>
              </a:rPr>
              <a:t>.</a:t>
            </a:r>
            <a:br>
              <a:rPr lang="uk-UA" sz="2000" b="0" dirty="0" smtClean="0">
                <a:effectLst/>
              </a:rPr>
            </a:br>
            <a:r>
              <a:rPr lang="uk-UA" sz="2000" b="0" dirty="0" smtClean="0">
                <a:effectLst/>
              </a:rPr>
              <a:t> </a:t>
            </a:r>
            <a:br>
              <a:rPr lang="uk-UA" sz="2000" b="0" dirty="0" smtClean="0">
                <a:effectLst/>
              </a:rPr>
            </a:br>
            <a:r>
              <a:rPr lang="uk-UA" sz="1800" b="0" dirty="0" smtClean="0">
                <a:effectLst/>
              </a:rPr>
              <a:t>При </a:t>
            </a:r>
            <a:r>
              <a:rPr lang="uk-UA" sz="1800" b="0" dirty="0">
                <a:effectLst/>
              </a:rPr>
              <a:t>імітаційному моделюванні намагаються відтворити процес функціонування системи у часі за допомогою певних алгоритмів. Імітаційні моделі дають змогу враховувати такі ознаки, як дискретність та неперервність елементів системи, </a:t>
            </a:r>
            <a:r>
              <a:rPr lang="uk-UA" sz="1800" b="0" dirty="0" err="1">
                <a:effectLst/>
              </a:rPr>
              <a:t>нелінійність</a:t>
            </a:r>
            <a:r>
              <a:rPr lang="uk-UA" sz="1800" b="0" dirty="0">
                <a:effectLst/>
              </a:rPr>
              <a:t> їхніх характеристик, випадкові збурення тощо.  </a:t>
            </a:r>
            <a:r>
              <a:rPr lang="uk-UA" sz="1800" b="0" dirty="0" smtClean="0">
                <a:effectLst/>
              </a:rPr>
              <a:t/>
            </a:r>
            <a:br>
              <a:rPr lang="uk-UA" sz="1800" b="0" dirty="0" smtClean="0">
                <a:effectLst/>
              </a:rPr>
            </a:br>
            <a:r>
              <a:rPr lang="ru-RU" sz="1800" dirty="0">
                <a:effectLst/>
              </a:rPr>
              <a:t/>
            </a:r>
            <a:br>
              <a:rPr lang="ru-RU" sz="1800" dirty="0">
                <a:effectLst/>
              </a:rPr>
            </a:br>
            <a:r>
              <a:rPr lang="uk-UA" sz="2000" b="0" dirty="0">
                <a:effectLst/>
              </a:rPr>
              <a:t>Інформаційне (кібернетичне) моделювання пов’язане з побудовою моделей, для яких відсутні безпосередні аналоги фізичних процесів.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631226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algn="l"/>
            <a:r>
              <a:rPr lang="uk-UA" sz="2000" b="0" dirty="0" smtClean="0">
                <a:effectLst/>
              </a:rPr>
              <a:t>Структурне </a:t>
            </a:r>
            <a:r>
              <a:rPr lang="uk-UA" sz="2000" b="0" dirty="0">
                <a:effectLst/>
              </a:rPr>
              <a:t>моделювання базується на специфічних особливостях структур певного вигляду, які використовують як засіб дослідження систем або для розроблення на їх основі із застосуванням інших методів формалізованого опису систем (</a:t>
            </a:r>
            <a:r>
              <a:rPr lang="uk-UA" sz="2000" b="0" dirty="0" err="1">
                <a:effectLst/>
              </a:rPr>
              <a:t>теоретико-множинних</a:t>
            </a:r>
            <a:r>
              <a:rPr lang="uk-UA" sz="2000" b="0" dirty="0">
                <a:effectLst/>
              </a:rPr>
              <a:t>, лінгвістичних) специфічних підходів до моделювання.  </a:t>
            </a:r>
            <a:r>
              <a:rPr lang="uk-UA" sz="2000" b="0" dirty="0" smtClean="0">
                <a:effectLst/>
              </a:rPr>
              <a:t/>
            </a:r>
            <a:br>
              <a:rPr lang="uk-UA" sz="2000" b="0" dirty="0" smtClean="0">
                <a:effectLst/>
              </a:rPr>
            </a:br>
            <a:r>
              <a:rPr lang="ru-RU" sz="2000" b="0" dirty="0">
                <a:effectLst/>
              </a:rPr>
              <a:t/>
            </a:r>
            <a:br>
              <a:rPr lang="ru-RU" sz="2000" b="0" dirty="0">
                <a:effectLst/>
              </a:rPr>
            </a:br>
            <a:r>
              <a:rPr lang="uk-UA" sz="2000" b="0" dirty="0">
                <a:effectLst/>
              </a:rPr>
              <a:t>Структурне моделювання включає: методи сітьового моделювання; структурний підхід до формалізації структур різних типів (ієрархічних, матричних) на основі </a:t>
            </a:r>
            <a:r>
              <a:rPr lang="uk-UA" sz="2000" b="0" dirty="0" err="1">
                <a:effectLst/>
              </a:rPr>
              <a:t>теоретико-множинного</a:t>
            </a:r>
            <a:r>
              <a:rPr lang="uk-UA" sz="2000" b="0" dirty="0">
                <a:effectLst/>
              </a:rPr>
              <a:t> їх подання та поняття номінальної шкали теорії вимірювання; поєднання методів структуризації з </a:t>
            </a:r>
            <a:r>
              <a:rPr lang="uk-UA" sz="2000" b="0" dirty="0" smtClean="0">
                <a:effectLst/>
              </a:rPr>
              <a:t>лінгвістичними</a:t>
            </a:r>
            <a:r>
              <a:rPr lang="uk-UA" sz="2000" dirty="0" smtClean="0">
                <a:effectLst/>
              </a:rPr>
              <a:t>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1720112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algn="l"/>
            <a:r>
              <a:rPr lang="uk-UA" sz="2000" b="0" dirty="0" smtClean="0">
                <a:effectLst/>
              </a:rPr>
              <a:t>Ситуаційне </a:t>
            </a:r>
            <a:r>
              <a:rPr lang="uk-UA" sz="2000" b="0" dirty="0">
                <a:effectLst/>
              </a:rPr>
              <a:t>моделювання базується на модельній теорії мислення, в рамках якої можна описати основні механізми регулювання процесів прийняття рішень. В основі модельної теорії мислення є формування у свідомості та підсвідомості людини інформаційної моделі об’єкта чи зовнішнього світу</a:t>
            </a:r>
            <a:r>
              <a:rPr lang="uk-UA" sz="2000" b="0" dirty="0" smtClean="0">
                <a:effectLst/>
              </a:rPr>
              <a:t>.</a:t>
            </a:r>
            <a:br>
              <a:rPr lang="uk-UA" sz="2000" b="0" dirty="0" smtClean="0">
                <a:effectLst/>
              </a:rPr>
            </a:br>
            <a:r>
              <a:rPr lang="uk-UA" sz="2000" b="0" dirty="0">
                <a:effectLst/>
              </a:rPr>
              <a:t/>
            </a:r>
            <a:br>
              <a:rPr lang="uk-UA" sz="2000" b="0" dirty="0">
                <a:effectLst/>
              </a:rPr>
            </a:br>
            <a:r>
              <a:rPr lang="uk-UA" sz="2000" dirty="0">
                <a:effectLst/>
              </a:rPr>
              <a:t>Знакові моделі поділяють на концептуальні і математичні.  Концептуальна (змістовна) модель </a:t>
            </a:r>
            <a:r>
              <a:rPr lang="uk-UA" sz="2000" b="0" dirty="0">
                <a:effectLst/>
              </a:rPr>
              <a:t>– це абстрактна модель, що визначає структуру модельованої системи, властивості її елементів і причинно-наслідкові зв’язки, властиві системі й істотні для досягнення мети моделювання</a:t>
            </a:r>
            <a:r>
              <a:rPr lang="uk-UA" sz="2000" dirty="0">
                <a:effectLst/>
              </a:rPr>
              <a:t>. </a:t>
            </a:r>
            <a:r>
              <a:rPr lang="uk-UA" sz="2000" b="0" dirty="0" smtClean="0">
                <a:effectLst/>
              </a:rPr>
              <a:t>  </a:t>
            </a:r>
            <a:br>
              <a:rPr lang="uk-UA" sz="2000" b="0" dirty="0" smtClean="0">
                <a:effectLst/>
              </a:rPr>
            </a:br>
            <a:r>
              <a:rPr lang="uk-UA" sz="2000" dirty="0">
                <a:effectLst/>
              </a:rPr>
              <a:t>Математична модель </a:t>
            </a:r>
            <a:r>
              <a:rPr lang="uk-UA" sz="2000" b="0" dirty="0">
                <a:effectLst/>
              </a:rPr>
              <a:t>– це сукупність математичних співвідношень, що пов’язують вихідні характеристики стану фізичного об’єкта з вхідною інформацією, початковими даними, обмеженнями, що накладаються на функціонування об’єкта.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1584115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marL="0" indent="0" algn="l">
              <a:buNone/>
            </a:pPr>
            <a:r>
              <a:rPr lang="uk-UA" sz="2000" b="0" dirty="0" smtClean="0">
                <a:effectLst/>
              </a:rPr>
              <a:t>Математичні </a:t>
            </a:r>
            <a:r>
              <a:rPr lang="uk-UA" sz="2000" b="0" dirty="0">
                <a:effectLst/>
              </a:rPr>
              <a:t>моделі можуть бути класифіковані за рядом ознак, у відповідності з якими і вибирається математичний апарат, покликаний слугувати мовою опису властивостей, структури і поводження оригіналу.  </a:t>
            </a:r>
            <a:r>
              <a:rPr lang="ru-RU" sz="2000" b="0" dirty="0">
                <a:effectLst/>
              </a:rPr>
              <a:t/>
            </a:r>
            <a:br>
              <a:rPr lang="ru-RU" sz="2000" b="0" dirty="0">
                <a:effectLst/>
              </a:rPr>
            </a:br>
            <a:r>
              <a:rPr lang="uk-UA" sz="2000" b="0" dirty="0">
                <a:effectLst/>
              </a:rPr>
              <a:t>Розрізняють </a:t>
            </a:r>
            <a:r>
              <a:rPr lang="uk-UA" sz="2000" dirty="0">
                <a:effectLst/>
              </a:rPr>
              <a:t>апріорні й апостеріорні </a:t>
            </a:r>
            <a:r>
              <a:rPr lang="uk-UA" sz="2000" b="0" dirty="0">
                <a:effectLst/>
              </a:rPr>
              <a:t>моделі. Перші виводяться на основі теоретичних міркувань, а другі – на основі емпіричних даних.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2577686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363272" cy="4598020"/>
          </a:xfrm>
          <a:noFill/>
        </p:spPr>
        <p:txBody>
          <a:bodyPr>
            <a:noAutofit/>
          </a:bodyPr>
          <a:lstStyle/>
          <a:p>
            <a:pPr algn="l"/>
            <a:r>
              <a:rPr lang="uk-UA" sz="1800" dirty="0">
                <a:effectLst/>
              </a:rPr>
              <a:t>Основні постулати моделювання</a:t>
            </a:r>
            <a:r>
              <a:rPr lang="uk-UA" sz="1800" dirty="0" smtClean="0">
                <a:effectLst/>
              </a:rPr>
              <a:t>. </a:t>
            </a:r>
            <a:r>
              <a:rPr lang="uk-UA" sz="1800" b="0" dirty="0" smtClean="0">
                <a:effectLst/>
              </a:rPr>
              <a:t/>
            </a:r>
            <a:br>
              <a:rPr lang="uk-UA" sz="1800" b="0" dirty="0" smtClean="0">
                <a:effectLst/>
              </a:rPr>
            </a:br>
            <a:r>
              <a:rPr lang="uk-UA" sz="1800" b="0" dirty="0">
                <a:effectLst/>
              </a:rPr>
              <a:t>Науковою основою моделювання як методу пізнання і дослідження різних об’єктів і процесів є теорія схожості, в якій головним є поняття </a:t>
            </a:r>
            <a:r>
              <a:rPr lang="uk-UA" sz="1800" dirty="0">
                <a:effectLst/>
              </a:rPr>
              <a:t>аналогії</a:t>
            </a:r>
            <a:r>
              <a:rPr lang="uk-UA" sz="1800" b="0" dirty="0">
                <a:effectLst/>
              </a:rPr>
              <a:t>, тобто схожість об’єктів за деякими ознаками.  Подібні об’єкти називаються аналогами. Аналогія між об’єктами може встановлюватися за якісними і (або) кількісними ознаками.  </a:t>
            </a:r>
            <a:r>
              <a:rPr lang="ru-RU" sz="1800" b="0" dirty="0">
                <a:effectLst/>
              </a:rPr>
              <a:t/>
            </a:r>
            <a:br>
              <a:rPr lang="ru-RU" sz="1800" b="0" dirty="0">
                <a:effectLst/>
              </a:rPr>
            </a:br>
            <a:r>
              <a:rPr lang="ru-RU" sz="1800" b="0" dirty="0">
                <a:effectLst/>
              </a:rPr>
              <a:t/>
            </a:r>
            <a:br>
              <a:rPr lang="ru-RU" sz="1800" b="0" dirty="0">
                <a:effectLst/>
              </a:rPr>
            </a:br>
            <a:r>
              <a:rPr lang="uk-UA" sz="1800" b="0" dirty="0">
                <a:effectLst/>
              </a:rPr>
              <a:t>Найважливіша </a:t>
            </a:r>
            <a:r>
              <a:rPr lang="uk-UA" sz="1800" dirty="0">
                <a:effectLst/>
              </a:rPr>
              <a:t>вимога</a:t>
            </a:r>
            <a:r>
              <a:rPr lang="uk-UA" sz="1800" b="0" dirty="0">
                <a:effectLst/>
              </a:rPr>
              <a:t> до будь-якої моделі – її подібність з предметом, що моделюється, та наявність таких </a:t>
            </a:r>
            <a:r>
              <a:rPr lang="uk-UA" sz="1800" dirty="0">
                <a:effectLst/>
              </a:rPr>
              <a:t>властивостей:</a:t>
            </a:r>
            <a:r>
              <a:rPr lang="ru-RU" sz="1800" b="0" dirty="0">
                <a:effectLst/>
              </a:rPr>
              <a:t/>
            </a:r>
            <a:br>
              <a:rPr lang="ru-RU" sz="1800" b="0" dirty="0">
                <a:effectLst/>
              </a:rPr>
            </a:br>
            <a:r>
              <a:rPr lang="uk-UA" sz="1800" b="0" dirty="0">
                <a:effectLst/>
              </a:rPr>
              <a:t> – модель – це збільшена (наприклад модель клітини) або зменшена (глобус) копія об’єкта; </a:t>
            </a:r>
            <a:r>
              <a:rPr lang="ru-RU" sz="1800" b="0" dirty="0">
                <a:effectLst/>
              </a:rPr>
              <a:t/>
            </a:r>
            <a:br>
              <a:rPr lang="ru-RU" sz="1800" b="0" dirty="0">
                <a:effectLst/>
              </a:rPr>
            </a:br>
            <a:r>
              <a:rPr lang="uk-UA" sz="1800" b="0" dirty="0">
                <a:effectLst/>
              </a:rPr>
              <a:t>– модель може сповільнити досліджувані процеси, що відзначаються високою швидкістю протікання, або прискорити повільне протікання; </a:t>
            </a:r>
            <a:r>
              <a:rPr lang="ru-RU" sz="1800" b="0" dirty="0">
                <a:effectLst/>
              </a:rPr>
              <a:t/>
            </a:r>
            <a:br>
              <a:rPr lang="ru-RU" sz="1800" b="0" dirty="0">
                <a:effectLst/>
              </a:rPr>
            </a:br>
            <a:r>
              <a:rPr lang="uk-UA" sz="1800" b="0" dirty="0">
                <a:effectLst/>
              </a:rPr>
              <a:t>– модель спрощує реальний процес, що дає можливість зосередити увагу на сутності процесу.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4084083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363272" cy="4598020"/>
          </a:xfrm>
          <a:noFill/>
        </p:spPr>
        <p:txBody>
          <a:bodyPr>
            <a:noAutofit/>
          </a:bodyPr>
          <a:lstStyle/>
          <a:p>
            <a:pPr algn="l"/>
            <a:r>
              <a:rPr lang="uk-UA" sz="1800" b="0" dirty="0">
                <a:effectLst/>
              </a:rPr>
              <a:t>Основні постулати моделювання</a:t>
            </a:r>
            <a:r>
              <a:rPr lang="uk-UA" sz="1800" b="0" dirty="0" smtClean="0">
                <a:effectLst/>
              </a:rPr>
              <a:t>. </a:t>
            </a:r>
            <a:br>
              <a:rPr lang="uk-UA" sz="1800" b="0" dirty="0" smtClean="0">
                <a:effectLst/>
              </a:rPr>
            </a:br>
            <a:r>
              <a:rPr lang="uk-UA" sz="1800" b="0" dirty="0" smtClean="0">
                <a:effectLst/>
              </a:rPr>
              <a:t/>
            </a:r>
            <a:br>
              <a:rPr lang="uk-UA" sz="1800" b="0" dirty="0" smtClean="0">
                <a:effectLst/>
              </a:rPr>
            </a:br>
            <a:r>
              <a:rPr lang="uk-UA" sz="1800" b="0" dirty="0" smtClean="0">
                <a:effectLst/>
              </a:rPr>
              <a:t>Будь-яке </a:t>
            </a:r>
            <a:r>
              <a:rPr lang="uk-UA" sz="1800" b="0" dirty="0">
                <a:effectLst/>
              </a:rPr>
              <a:t>моделювання має низку загальних рис: </a:t>
            </a:r>
            <a:r>
              <a:rPr lang="ru-RU" sz="1800" b="0" dirty="0">
                <a:effectLst/>
              </a:rPr>
              <a:t/>
            </a:r>
            <a:br>
              <a:rPr lang="ru-RU" sz="1800" b="0" dirty="0">
                <a:effectLst/>
              </a:rPr>
            </a:br>
            <a:r>
              <a:rPr lang="uk-UA" sz="1800" b="0" dirty="0">
                <a:effectLst/>
              </a:rPr>
              <a:t>1) переорієнтація процесу наукового дослідження з об’єкта, що цікавить, на деякий проміжний об’єкт - модель; </a:t>
            </a:r>
            <a:r>
              <a:rPr lang="ru-RU" sz="1800" b="0" dirty="0">
                <a:effectLst/>
              </a:rPr>
              <a:t/>
            </a:r>
            <a:br>
              <a:rPr lang="ru-RU" sz="1800" b="0" dirty="0">
                <a:effectLst/>
              </a:rPr>
            </a:br>
            <a:r>
              <a:rPr lang="uk-UA" sz="1800" b="0" dirty="0">
                <a:effectLst/>
              </a:rPr>
              <a:t>2) наявність незалежної від суб’єкта дослідження певної відповідності між моделлю та об’єктом, що моделюється, що в самому загальному вигляді виражається їх структурно-функціональною спільністю; </a:t>
            </a:r>
            <a:r>
              <a:rPr lang="ru-RU" sz="1800" b="0" dirty="0">
                <a:effectLst/>
              </a:rPr>
              <a:t/>
            </a:r>
            <a:br>
              <a:rPr lang="ru-RU" sz="1800" b="0" dirty="0">
                <a:effectLst/>
              </a:rPr>
            </a:br>
            <a:r>
              <a:rPr lang="uk-UA" sz="1800" b="0" dirty="0">
                <a:effectLst/>
              </a:rPr>
              <a:t>3) наявність деякої спільності, в певному відношенні, між моделлю та об’єктом, що моделюється (об’єктивна сторона моделювання), і, в той же час, міра та форма даної спільності задаються тією практичною потребою, задоволення якої здійснює дана операція моделювання (практична, суб’єктивна сторона моделювання).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3809215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algn="just"/>
            <a:r>
              <a:rPr lang="uk-UA" sz="2500" dirty="0">
                <a:effectLst/>
                <a:latin typeface="Times New Roman" panose="02020603050405020304" pitchFamily="18" charset="0"/>
                <a:cs typeface="Times New Roman" panose="02020603050405020304" pitchFamily="18" charset="0"/>
              </a:rPr>
              <a:t>Моделювання – це опосередковане дослідження тих об’єктів пізнання, безпосереднє вивчення яких іншими методами або дуже ускладнене або </a:t>
            </a:r>
            <a:r>
              <a:rPr lang="uk-UA" sz="2500" dirty="0" smtClean="0">
                <a:effectLst/>
                <a:latin typeface="Times New Roman" panose="02020603050405020304" pitchFamily="18" charset="0"/>
                <a:cs typeface="Times New Roman" panose="02020603050405020304" pitchFamily="18" charset="0"/>
              </a:rPr>
              <a:t>взагалі неможливе.</a:t>
            </a:r>
            <a:br>
              <a:rPr lang="uk-UA" sz="2500" dirty="0" smtClean="0">
                <a:effectLst/>
                <a:latin typeface="Times New Roman" panose="02020603050405020304" pitchFamily="18" charset="0"/>
                <a:cs typeface="Times New Roman" panose="02020603050405020304" pitchFamily="18" charset="0"/>
              </a:rPr>
            </a:br>
            <a:r>
              <a:rPr lang="uk-UA" sz="2500" dirty="0" smtClean="0">
                <a:effectLst/>
                <a:latin typeface="Times New Roman" panose="02020603050405020304" pitchFamily="18" charset="0"/>
                <a:cs typeface="Times New Roman" panose="02020603050405020304" pitchFamily="18" charset="0"/>
              </a:rPr>
              <a:t/>
            </a:r>
            <a:br>
              <a:rPr lang="uk-UA" sz="2500" dirty="0" smtClean="0">
                <a:effectLst/>
                <a:latin typeface="Times New Roman" panose="02020603050405020304" pitchFamily="18" charset="0"/>
                <a:cs typeface="Times New Roman" panose="02020603050405020304" pitchFamily="18" charset="0"/>
              </a:rPr>
            </a:br>
            <a:r>
              <a:rPr lang="uk-UA" sz="2500" dirty="0">
                <a:effectLst/>
                <a:latin typeface="Times New Roman" panose="02020603050405020304" pitchFamily="18" charset="0"/>
                <a:cs typeface="Times New Roman" panose="02020603050405020304" pitchFamily="18" charset="0"/>
              </a:rPr>
              <a:t>Моделювання – це спосіб дослідження будь-яких явищ, процесів або об’єктів шляхом побудови й аналізу їх моделей. </a:t>
            </a:r>
            <a:endParaRPr lang="ru-RU"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1466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363272" cy="4598020"/>
          </a:xfrm>
          <a:noFill/>
        </p:spPr>
        <p:txBody>
          <a:bodyPr>
            <a:noAutofit/>
          </a:bodyPr>
          <a:lstStyle/>
          <a:p>
            <a:pPr algn="l"/>
            <a:r>
              <a:rPr lang="uk-UA" sz="1800" dirty="0">
                <a:effectLst/>
              </a:rPr>
              <a:t>Співвідношення між моделлю та системою</a:t>
            </a:r>
            <a:r>
              <a:rPr lang="uk-UA" sz="1800" b="0" dirty="0" smtClean="0">
                <a:effectLst/>
              </a:rPr>
              <a:t>. </a:t>
            </a:r>
            <a:br>
              <a:rPr lang="uk-UA" sz="1800" b="0" dirty="0" smtClean="0">
                <a:effectLst/>
              </a:rPr>
            </a:br>
            <a:r>
              <a:rPr lang="uk-UA" sz="1800" b="0" dirty="0" smtClean="0">
                <a:effectLst/>
              </a:rPr>
              <a:t/>
            </a:r>
            <a:br>
              <a:rPr lang="uk-UA" sz="1800" b="0" dirty="0" smtClean="0">
                <a:effectLst/>
              </a:rPr>
            </a:br>
            <a:r>
              <a:rPr lang="uk-UA" sz="1800" b="0" dirty="0" smtClean="0">
                <a:effectLst/>
              </a:rPr>
              <a:t>Будь-яке </a:t>
            </a:r>
            <a:r>
              <a:rPr lang="uk-UA" sz="1800" b="0" dirty="0">
                <a:effectLst/>
              </a:rPr>
              <a:t>моделювання має низку загальних рис: </a:t>
            </a:r>
            <a:r>
              <a:rPr lang="ru-RU" sz="1800" b="0" dirty="0">
                <a:effectLst/>
              </a:rPr>
              <a:t/>
            </a:r>
            <a:br>
              <a:rPr lang="ru-RU" sz="1800" b="0" dirty="0">
                <a:effectLst/>
              </a:rPr>
            </a:br>
            <a:r>
              <a:rPr lang="uk-UA" sz="1800" b="0" dirty="0">
                <a:effectLst/>
              </a:rPr>
              <a:t>1) переорієнтація процесу наукового дослідження з об’єкта, що цікавить, на деякий проміжний об’єкт - модель; </a:t>
            </a:r>
            <a:r>
              <a:rPr lang="ru-RU" sz="1800" b="0" dirty="0">
                <a:effectLst/>
              </a:rPr>
              <a:t/>
            </a:r>
            <a:br>
              <a:rPr lang="ru-RU" sz="1800" b="0" dirty="0">
                <a:effectLst/>
              </a:rPr>
            </a:br>
            <a:r>
              <a:rPr lang="uk-UA" sz="1800" b="0" dirty="0">
                <a:effectLst/>
              </a:rPr>
              <a:t>2) наявність незалежної від суб’єкта дослідження певної відповідності між моделлю та об’єктом, що моделюється, що в самому загальному вигляді виражається їх структурно-функціональною спільністю; </a:t>
            </a:r>
            <a:r>
              <a:rPr lang="ru-RU" sz="1800" b="0" dirty="0">
                <a:effectLst/>
              </a:rPr>
              <a:t/>
            </a:r>
            <a:br>
              <a:rPr lang="ru-RU" sz="1800" b="0" dirty="0">
                <a:effectLst/>
              </a:rPr>
            </a:br>
            <a:r>
              <a:rPr lang="uk-UA" sz="1800" b="0" dirty="0">
                <a:effectLst/>
              </a:rPr>
              <a:t>3) наявність деякої спільності, в певному відношенні, між моделлю та об’єктом, що моделюється (об’єктивна сторона моделювання), і, в той же час, міра та форма даної спільності задаються тією практичною потребою, задоволення якої здійснює дана операція моделювання (практична, суб’єктивна сторона моделювання).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3352594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363272" cy="4598020"/>
          </a:xfrm>
          <a:noFill/>
        </p:spPr>
        <p:txBody>
          <a:bodyPr>
            <a:noAutofit/>
          </a:bodyPr>
          <a:lstStyle/>
          <a:p>
            <a:pPr algn="l"/>
            <a:r>
              <a:rPr lang="uk-UA" sz="1800" dirty="0">
                <a:effectLst/>
              </a:rPr>
              <a:t>Класифікація моделей</a:t>
            </a:r>
            <a:r>
              <a:rPr lang="uk-UA" sz="1800" b="0" dirty="0" smtClean="0">
                <a:effectLst/>
              </a:rPr>
              <a:t>. </a:t>
            </a:r>
            <a:br>
              <a:rPr lang="uk-UA" sz="1800" b="0" dirty="0" smtClean="0">
                <a:effectLst/>
              </a:rPr>
            </a:br>
            <a:r>
              <a:rPr lang="uk-UA" sz="1800" b="0" dirty="0" smtClean="0">
                <a:effectLst/>
              </a:rPr>
              <a:t/>
            </a:r>
            <a:br>
              <a:rPr lang="uk-UA" sz="1800" b="0" dirty="0" smtClean="0">
                <a:effectLst/>
              </a:rPr>
            </a:br>
            <a:r>
              <a:rPr lang="uk-UA" sz="1800" b="0" dirty="0" smtClean="0">
                <a:effectLst/>
              </a:rPr>
              <a:t>Якщо </a:t>
            </a:r>
            <a:r>
              <a:rPr lang="uk-UA" sz="1800" b="0" dirty="0">
                <a:effectLst/>
              </a:rPr>
              <a:t>враховувати, що моделювання – це метод пізнання дійсності, то основною ознакою класифікації можна назвати </a:t>
            </a:r>
            <a:r>
              <a:rPr lang="uk-UA" sz="1800" dirty="0">
                <a:effectLst/>
              </a:rPr>
              <a:t>спосіб подання моделі.</a:t>
            </a:r>
            <a:r>
              <a:rPr lang="uk-UA" sz="1800" b="0" dirty="0">
                <a:effectLst/>
              </a:rPr>
              <a:t> За цією ознакою розрізняють </a:t>
            </a:r>
            <a:r>
              <a:rPr lang="uk-UA" sz="1800" dirty="0">
                <a:effectLst/>
              </a:rPr>
              <a:t>абстрактні і реальні </a:t>
            </a:r>
            <a:r>
              <a:rPr lang="uk-UA" sz="1800" b="0" dirty="0">
                <a:effectLst/>
              </a:rPr>
              <a:t>моделі.  Під час моделювання можливі різні абстрактні конструкції, проте, основною є віртуальна (уявна) модель, що відображає ідеальне уявлення людини про навколишній світ, який фіксується у свідомості через думки і образи. Віртуальна модель може представлятися у вигляді наочної моделі за допомогою графічних образів і зображень. </a:t>
            </a:r>
            <a:r>
              <a:rPr lang="ru-RU" sz="1800" b="0" dirty="0">
                <a:effectLst/>
              </a:rPr>
              <a:t/>
            </a:r>
            <a:br>
              <a:rPr lang="ru-RU" sz="1800" b="0" dirty="0">
                <a:effectLst/>
              </a:rPr>
            </a:br>
            <a:r>
              <a:rPr lang="uk-UA" sz="1800" b="0" dirty="0">
                <a:effectLst/>
              </a:rPr>
              <a:t>Наочні моделі залежно від способу реалізації можна поділити на </a:t>
            </a:r>
            <a:r>
              <a:rPr lang="uk-UA" sz="1800" b="0" dirty="0" err="1">
                <a:effectLst/>
              </a:rPr>
              <a:t>дво-</a:t>
            </a:r>
            <a:r>
              <a:rPr lang="uk-UA" sz="1800" b="0" dirty="0">
                <a:effectLst/>
              </a:rPr>
              <a:t> або тривимірні графічні, анімаційні і просторові. </a:t>
            </a:r>
            <a:r>
              <a:rPr lang="ru-RU" sz="1800" b="0" dirty="0" smtClean="0">
                <a:effectLst/>
              </a:rPr>
              <a:t/>
            </a:r>
            <a:br>
              <a:rPr lang="ru-RU" sz="1800" b="0" dirty="0" smtClean="0">
                <a:effectLst/>
              </a:rPr>
            </a:br>
            <a:r>
              <a:rPr lang="uk-UA" sz="1800" b="0" dirty="0">
                <a:effectLst/>
              </a:rPr>
              <a:t>Основним видом абстрактної моделі є математична модель. Її вид залежить як від природи реального об’єкта, так і від задач дослідження об’єкта та необхідної достовірності і точності розв’язку цієї задачі.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1597157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363272" cy="5020022"/>
          </a:xfrm>
          <a:noFill/>
        </p:spPr>
        <p:txBody>
          <a:bodyPr>
            <a:noAutofit/>
          </a:bodyPr>
          <a:lstStyle/>
          <a:p>
            <a:pPr algn="l"/>
            <a:r>
              <a:rPr lang="uk-UA" sz="1800" b="0" dirty="0">
                <a:effectLst/>
              </a:rPr>
              <a:t>Класифікація моделей</a:t>
            </a:r>
            <a:r>
              <a:rPr lang="uk-UA" sz="1800" b="0" dirty="0" smtClean="0">
                <a:effectLst/>
              </a:rPr>
              <a:t>. </a:t>
            </a:r>
            <a:br>
              <a:rPr lang="uk-UA" sz="1800" b="0" dirty="0" smtClean="0">
                <a:effectLst/>
              </a:rPr>
            </a:br>
            <a:r>
              <a:rPr lang="uk-UA" sz="1800" b="0" dirty="0" smtClean="0">
                <a:effectLst/>
              </a:rPr>
              <a:t/>
            </a:r>
            <a:br>
              <a:rPr lang="uk-UA" sz="1800" b="0" dirty="0" smtClean="0">
                <a:effectLst/>
              </a:rPr>
            </a:br>
            <a:r>
              <a:rPr lang="uk-UA" sz="1800" b="0" dirty="0" smtClean="0">
                <a:effectLst/>
              </a:rPr>
              <a:t>За </a:t>
            </a:r>
            <a:r>
              <a:rPr lang="uk-UA" sz="1800" b="0" dirty="0">
                <a:effectLst/>
              </a:rPr>
              <a:t>видом математичні моделі для дослідження характеристик процесу функціонування систем можна розділити на аналітичні, імітаційні і комбіновані.  </a:t>
            </a:r>
            <a:r>
              <a:rPr lang="ru-RU" sz="1800" b="0" dirty="0">
                <a:effectLst/>
              </a:rPr>
              <a:t/>
            </a:r>
            <a:br>
              <a:rPr lang="ru-RU" sz="1800" b="0" dirty="0">
                <a:effectLst/>
              </a:rPr>
            </a:br>
            <a:r>
              <a:rPr lang="uk-UA" sz="1800" b="0" dirty="0">
                <a:effectLst/>
              </a:rPr>
              <a:t>Для аналітичної моделі характерно те, що процеси функціонування елементів системи записуються у вигляді деяких функціональних співвідношень (алгебрі, інтегрально-диференціальних, кінцево-різницевих тощо) або логічних </a:t>
            </a:r>
            <a:r>
              <a:rPr lang="uk-UA" sz="1800" b="0" dirty="0" smtClean="0">
                <a:effectLst/>
              </a:rPr>
              <a:t>умов.</a:t>
            </a:r>
            <a:br>
              <a:rPr lang="uk-UA" sz="1800" b="0" dirty="0" smtClean="0">
                <a:effectLst/>
              </a:rPr>
            </a:br>
            <a:r>
              <a:rPr lang="uk-UA" sz="1800" b="0" dirty="0">
                <a:effectLst/>
              </a:rPr>
              <a:t>В імітаційній моделі відтворюється процес функціонування системи S у часі, причому імітуються елементарні явища, що складають процес, із збереженням їх логічної структури і послідовності протікання в часі, що дозволяє за початковими даними отримати зведення про стани процесу в певні моменти часу, які дають можливість оцінити характеристики системи S. </a:t>
            </a:r>
            <a:r>
              <a:rPr lang="ru-RU" sz="1800" dirty="0">
                <a:effectLst/>
              </a:rPr>
              <a:t/>
            </a:r>
            <a:br>
              <a:rPr lang="ru-RU" sz="1800" dirty="0">
                <a:effectLst/>
              </a:rPr>
            </a:br>
            <a:r>
              <a:rPr lang="uk-UA" sz="1800" b="0" dirty="0">
                <a:effectLst/>
              </a:rPr>
              <a:t>Використання комбінованих (аналітико-імітаційних) моделей при аналізі і синтезі систем дозволяє об’єднати переваги аналітичних й імітаційних моделей. </a:t>
            </a:r>
            <a:r>
              <a:rPr lang="ru-RU" sz="1800" b="0" dirty="0">
                <a:effectLst/>
              </a:rPr>
              <a:t/>
            </a:r>
            <a:br>
              <a:rPr lang="ru-RU" sz="1800" b="0" dirty="0">
                <a:effectLst/>
              </a:rPr>
            </a:br>
            <a:r>
              <a:rPr lang="ru-RU" sz="3200" b="0" dirty="0">
                <a:effectLst/>
              </a:rPr>
              <a:t/>
            </a:r>
            <a:br>
              <a:rPr lang="ru-RU" sz="3200" b="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763724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363272" cy="5020022"/>
          </a:xfrm>
          <a:noFill/>
        </p:spPr>
        <p:txBody>
          <a:bodyPr>
            <a:noAutofit/>
          </a:bodyPr>
          <a:lstStyle/>
          <a:p>
            <a:pPr algn="l"/>
            <a:r>
              <a:rPr lang="uk-UA" sz="1800" b="0" dirty="0">
                <a:effectLst/>
              </a:rPr>
              <a:t>Класифікація моделей</a:t>
            </a:r>
            <a:r>
              <a:rPr lang="uk-UA" sz="1800" b="0" dirty="0" smtClean="0">
                <a:effectLst/>
              </a:rPr>
              <a:t>. </a:t>
            </a:r>
            <a:br>
              <a:rPr lang="uk-UA" sz="1800" b="0" dirty="0" smtClean="0">
                <a:effectLst/>
              </a:rPr>
            </a:br>
            <a:r>
              <a:rPr lang="uk-UA" sz="1800" b="0" dirty="0" smtClean="0">
                <a:effectLst/>
              </a:rPr>
              <a:t/>
            </a:r>
            <a:br>
              <a:rPr lang="uk-UA" sz="1800" b="0" dirty="0" smtClean="0">
                <a:effectLst/>
              </a:rPr>
            </a:br>
            <a:r>
              <a:rPr lang="uk-UA" sz="1800" b="0" dirty="0">
                <a:effectLst/>
              </a:rPr>
              <a:t>Залежно від можливості змінювати в часі свої властивості моделі поділяються на статичні і динамічні.</a:t>
            </a:r>
            <a:r>
              <a:rPr lang="ru-RU" sz="1800" b="0" dirty="0">
                <a:effectLst/>
              </a:rPr>
              <a:t/>
            </a:r>
            <a:br>
              <a:rPr lang="ru-RU" sz="1800" b="0" dirty="0">
                <a:effectLst/>
              </a:rPr>
            </a:br>
            <a:r>
              <a:rPr lang="uk-UA" sz="1800" b="0" dirty="0">
                <a:effectLst/>
              </a:rPr>
              <a:t> Статичні моделі, на відміну від динамічних, не змінюють своїх властивостей в часі. Динамічні моделі, як правило, є імітаційними. </a:t>
            </a:r>
            <a:r>
              <a:rPr lang="uk-UA" sz="1800" b="0" dirty="0" smtClean="0">
                <a:effectLst/>
              </a:rPr>
              <a:t/>
            </a:r>
            <a:br>
              <a:rPr lang="uk-UA" sz="1800" b="0" dirty="0" smtClean="0">
                <a:effectLst/>
              </a:rPr>
            </a:br>
            <a:r>
              <a:rPr lang="uk-UA" sz="1800" b="0" dirty="0">
                <a:effectLst/>
              </a:rPr>
              <a:t/>
            </a:r>
            <a:br>
              <a:rPr lang="uk-UA" sz="1800" b="0" dirty="0">
                <a:effectLst/>
              </a:rPr>
            </a:br>
            <a:r>
              <a:rPr lang="ru-RU" sz="1800" b="0" dirty="0">
                <a:effectLst/>
              </a:rPr>
              <a:t/>
            </a:r>
            <a:br>
              <a:rPr lang="ru-RU" sz="1800" b="0" dirty="0">
                <a:effectLst/>
              </a:rPr>
            </a:br>
            <a:r>
              <a:rPr lang="ru-RU" sz="3200" b="0" dirty="0">
                <a:effectLst/>
              </a:rPr>
              <a:t/>
            </a:r>
            <a:br>
              <a:rPr lang="ru-RU" sz="3200" b="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1827227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363272" cy="5020022"/>
          </a:xfrm>
          <a:noFill/>
        </p:spPr>
        <p:txBody>
          <a:bodyPr>
            <a:noAutofit/>
          </a:bodyPr>
          <a:lstStyle/>
          <a:p>
            <a:pPr algn="l"/>
            <a:r>
              <a:rPr lang="uk-UA" sz="1800" dirty="0" smtClean="0">
                <a:effectLst/>
              </a:rPr>
              <a:t>Вимоги </a:t>
            </a:r>
            <a:r>
              <a:rPr lang="uk-UA" sz="1800" dirty="0">
                <a:effectLst/>
              </a:rPr>
              <a:t>до </a:t>
            </a:r>
            <a:r>
              <a:rPr lang="uk-UA" sz="1800" dirty="0" smtClean="0">
                <a:effectLst/>
              </a:rPr>
              <a:t>моделей</a:t>
            </a:r>
            <a:r>
              <a:rPr lang="uk-UA" sz="1800" b="0" dirty="0" smtClean="0">
                <a:effectLst/>
              </a:rPr>
              <a:t> </a:t>
            </a:r>
            <a:br>
              <a:rPr lang="uk-UA" sz="1800" b="0" dirty="0" smtClean="0">
                <a:effectLst/>
              </a:rPr>
            </a:br>
            <a:r>
              <a:rPr lang="uk-UA" sz="1800" b="0" dirty="0" smtClean="0">
                <a:effectLst/>
              </a:rPr>
              <a:t/>
            </a:r>
            <a:br>
              <a:rPr lang="uk-UA" sz="1800" b="0" dirty="0" smtClean="0">
                <a:effectLst/>
              </a:rPr>
            </a:br>
            <a:r>
              <a:rPr lang="uk-UA" sz="1800" b="0" dirty="0" smtClean="0">
                <a:effectLst/>
              </a:rPr>
              <a:t> </a:t>
            </a:r>
            <a:r>
              <a:rPr lang="uk-UA" sz="1800" b="0" dirty="0">
                <a:effectLst/>
              </a:rPr>
              <a:t>– незалежність результатів розв’язання задач від конкретної фізичної інтерпретації елементів моделі;  </a:t>
            </a:r>
            <a:r>
              <a:rPr lang="ru-RU" sz="1800" b="0" dirty="0">
                <a:effectLst/>
              </a:rPr>
              <a:t/>
            </a:r>
            <a:br>
              <a:rPr lang="ru-RU" sz="1800" b="0" dirty="0">
                <a:effectLst/>
              </a:rPr>
            </a:br>
            <a:r>
              <a:rPr lang="uk-UA" sz="1800" b="0" dirty="0">
                <a:effectLst/>
              </a:rPr>
              <a:t> – змістовність, тобто здатність моделі відображати важливі риси і властивості реального процесу, який вивчається і моделюється; </a:t>
            </a:r>
            <a:r>
              <a:rPr lang="ru-RU" sz="1800" b="0" dirty="0">
                <a:effectLst/>
              </a:rPr>
              <a:t/>
            </a:r>
            <a:br>
              <a:rPr lang="ru-RU" sz="1800" b="0" dirty="0">
                <a:effectLst/>
              </a:rPr>
            </a:br>
            <a:r>
              <a:rPr lang="uk-UA" sz="1800" b="0" dirty="0">
                <a:effectLst/>
              </a:rPr>
              <a:t> – </a:t>
            </a:r>
            <a:r>
              <a:rPr lang="uk-UA" sz="1800" b="0" dirty="0" err="1">
                <a:effectLst/>
              </a:rPr>
              <a:t>дедуктивність</a:t>
            </a:r>
            <a:r>
              <a:rPr lang="uk-UA" sz="1800" b="0" dirty="0">
                <a:effectLst/>
              </a:rPr>
              <a:t>, тобто можливість конструктивного використання моделі для отримання результату (управління, прогнозування);  </a:t>
            </a:r>
            <a:r>
              <a:rPr lang="ru-RU" sz="1800" b="0" dirty="0">
                <a:effectLst/>
              </a:rPr>
              <a:t/>
            </a:r>
            <a:br>
              <a:rPr lang="ru-RU" sz="1800" b="0" dirty="0">
                <a:effectLst/>
              </a:rPr>
            </a:br>
            <a:r>
              <a:rPr lang="uk-UA" sz="1800" b="0" dirty="0">
                <a:effectLst/>
              </a:rPr>
              <a:t>– індуктивність – вивчення причин і наслідків, від окремого до загального, з метою накопичення необхідних знань</a:t>
            </a:r>
            <a:r>
              <a:rPr lang="uk-UA" sz="1800" dirty="0">
                <a:effectLst/>
              </a:rPr>
              <a:t>.  </a:t>
            </a:r>
            <a:r>
              <a:rPr lang="ru-RU" sz="1800" dirty="0">
                <a:effectLst/>
              </a:rPr>
              <a:t/>
            </a:r>
            <a:br>
              <a:rPr lang="ru-RU" sz="1800" dirty="0">
                <a:effectLst/>
              </a:rPr>
            </a:br>
            <a:r>
              <a:rPr lang="ru-RU" sz="1800" b="0" dirty="0">
                <a:effectLst/>
              </a:rPr>
              <a:t/>
            </a:r>
            <a:br>
              <a:rPr lang="ru-RU" sz="1800" b="0" dirty="0">
                <a:effectLst/>
              </a:rPr>
            </a:br>
            <a:r>
              <a:rPr lang="ru-RU" sz="3200" b="0" dirty="0">
                <a:effectLst/>
              </a:rPr>
              <a:t/>
            </a:r>
            <a:br>
              <a:rPr lang="ru-RU" sz="3200" b="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1221725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marL="0" indent="0" algn="just">
              <a:buNone/>
            </a:pPr>
            <a:r>
              <a:rPr lang="uk-UA" sz="2800" dirty="0">
                <a:effectLst/>
              </a:rPr>
              <a:t>Основними поняттями в теорії і практиці моделювання об’єктів, процесів і явищ є поняття "система" і "модель". </a:t>
            </a:r>
            <a:r>
              <a:rPr lang="uk-UA" sz="2800" dirty="0" smtClean="0">
                <a:effectLst/>
              </a:rPr>
              <a:t/>
            </a:r>
            <a:br>
              <a:rPr lang="uk-UA" sz="2800" dirty="0" smtClean="0">
                <a:effectLst/>
              </a:rPr>
            </a:br>
            <a:r>
              <a:rPr lang="uk-UA" sz="2800" b="0" dirty="0" smtClean="0">
                <a:effectLst/>
              </a:rPr>
              <a:t>У </a:t>
            </a:r>
            <a:r>
              <a:rPr lang="uk-UA" sz="2800" b="0" dirty="0">
                <a:effectLst/>
              </a:rPr>
              <a:t>перекладі з грецької "</a:t>
            </a:r>
            <a:r>
              <a:rPr lang="uk-UA" sz="2800" b="0" dirty="0" err="1">
                <a:effectLst/>
              </a:rPr>
              <a:t>systema</a:t>
            </a:r>
            <a:r>
              <a:rPr lang="uk-UA" sz="2800" b="0" dirty="0">
                <a:effectLst/>
              </a:rPr>
              <a:t>" – це ціле, яке складається з частин; об’єднання. </a:t>
            </a:r>
            <a:r>
              <a:rPr lang="uk-UA" sz="2800" b="0" dirty="0" smtClean="0">
                <a:effectLst/>
              </a:rPr>
              <a:t/>
            </a:r>
            <a:br>
              <a:rPr lang="uk-UA" sz="2800" b="0" dirty="0" smtClean="0">
                <a:effectLst/>
              </a:rPr>
            </a:br>
            <a:r>
              <a:rPr lang="uk-UA" sz="2800" b="0" dirty="0">
                <a:effectLst/>
              </a:rPr>
              <a:t>Термін "модель" походить від латинського слова "</a:t>
            </a:r>
            <a:r>
              <a:rPr lang="uk-UA" sz="2800" b="0" dirty="0" err="1">
                <a:effectLst/>
              </a:rPr>
              <a:t>modulus</a:t>
            </a:r>
            <a:r>
              <a:rPr lang="uk-UA" sz="2800" b="0" dirty="0">
                <a:effectLst/>
              </a:rPr>
              <a:t>", тобто зразок, пристрій, еталон.</a:t>
            </a:r>
            <a:endParaRPr lang="ru-RU" sz="2800" b="0" dirty="0"/>
          </a:p>
        </p:txBody>
      </p:sp>
    </p:spTree>
    <p:extLst>
      <p:ext uri="{BB962C8B-B14F-4D97-AF65-F5344CB8AC3E}">
        <p14:creationId xmlns:p14="http://schemas.microsoft.com/office/powerpoint/2010/main" val="96175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algn="l"/>
            <a:r>
              <a:rPr lang="uk-UA" sz="2600" dirty="0" smtClean="0">
                <a:effectLst/>
                <a:latin typeface="Times New Roman" panose="02020603050405020304" pitchFamily="18" charset="0"/>
                <a:cs typeface="Times New Roman" panose="02020603050405020304" pitchFamily="18" charset="0"/>
              </a:rPr>
              <a:t>Рівні </a:t>
            </a:r>
            <a:r>
              <a:rPr lang="uk-UA" sz="2600" dirty="0">
                <a:effectLst/>
                <a:latin typeface="Times New Roman" panose="02020603050405020304" pitchFamily="18" charset="0"/>
                <a:cs typeface="Times New Roman" panose="02020603050405020304" pitchFamily="18" charset="0"/>
              </a:rPr>
              <a:t>абстрактного </a:t>
            </a:r>
            <a:r>
              <a:rPr lang="uk-UA" sz="2600" dirty="0" smtClean="0">
                <a:effectLst/>
                <a:latin typeface="Times New Roman" panose="02020603050405020304" pitchFamily="18" charset="0"/>
                <a:cs typeface="Times New Roman" panose="02020603050405020304" pitchFamily="18" charset="0"/>
              </a:rPr>
              <a:t>опису моделей:  </a:t>
            </a:r>
            <a:r>
              <a:rPr lang="ru-RU" sz="2600" dirty="0">
                <a:effectLst/>
                <a:latin typeface="Times New Roman" panose="02020603050405020304" pitchFamily="18" charset="0"/>
                <a:cs typeface="Times New Roman" panose="02020603050405020304" pitchFamily="18" charset="0"/>
              </a:rPr>
              <a:t/>
            </a:r>
            <a:br>
              <a:rPr lang="ru-RU" sz="2600" dirty="0">
                <a:effectLst/>
                <a:latin typeface="Times New Roman" panose="02020603050405020304" pitchFamily="18" charset="0"/>
                <a:cs typeface="Times New Roman" panose="02020603050405020304" pitchFamily="18" charset="0"/>
              </a:rPr>
            </a:br>
            <a:r>
              <a:rPr lang="uk-UA" sz="2600" dirty="0">
                <a:effectLst/>
                <a:latin typeface="Times New Roman" panose="02020603050405020304" pitchFamily="18" charset="0"/>
                <a:cs typeface="Times New Roman" panose="02020603050405020304" pitchFamily="18" charset="0"/>
              </a:rPr>
              <a:t>– символічний, або лінгвістичний; </a:t>
            </a:r>
            <a:r>
              <a:rPr lang="ru-RU" sz="2600" dirty="0">
                <a:effectLst/>
                <a:latin typeface="Times New Roman" panose="02020603050405020304" pitchFamily="18" charset="0"/>
                <a:cs typeface="Times New Roman" panose="02020603050405020304" pitchFamily="18" charset="0"/>
              </a:rPr>
              <a:t/>
            </a:r>
            <a:br>
              <a:rPr lang="ru-RU" sz="2600" dirty="0">
                <a:effectLst/>
                <a:latin typeface="Times New Roman" panose="02020603050405020304" pitchFamily="18" charset="0"/>
                <a:cs typeface="Times New Roman" panose="02020603050405020304" pitchFamily="18" charset="0"/>
              </a:rPr>
            </a:br>
            <a:r>
              <a:rPr lang="uk-UA" sz="2600" dirty="0">
                <a:effectLst/>
                <a:latin typeface="Times New Roman" panose="02020603050405020304" pitchFamily="18" charset="0"/>
                <a:cs typeface="Times New Roman" panose="02020603050405020304" pitchFamily="18" charset="0"/>
              </a:rPr>
              <a:t> – </a:t>
            </a:r>
            <a:r>
              <a:rPr lang="uk-UA" sz="2600" dirty="0" err="1">
                <a:effectLst/>
                <a:latin typeface="Times New Roman" panose="02020603050405020304" pitchFamily="18" charset="0"/>
                <a:cs typeface="Times New Roman" panose="02020603050405020304" pitchFamily="18" charset="0"/>
              </a:rPr>
              <a:t>теоретико-множинний</a:t>
            </a:r>
            <a:r>
              <a:rPr lang="uk-UA" sz="2600" dirty="0">
                <a:effectLst/>
                <a:latin typeface="Times New Roman" panose="02020603050405020304" pitchFamily="18" charset="0"/>
                <a:cs typeface="Times New Roman" panose="02020603050405020304" pitchFamily="18" charset="0"/>
              </a:rPr>
              <a:t>;  </a:t>
            </a:r>
            <a:r>
              <a:rPr lang="ru-RU" sz="2600" dirty="0">
                <a:effectLst/>
                <a:latin typeface="Times New Roman" panose="02020603050405020304" pitchFamily="18" charset="0"/>
                <a:cs typeface="Times New Roman" panose="02020603050405020304" pitchFamily="18" charset="0"/>
              </a:rPr>
              <a:t/>
            </a:r>
            <a:br>
              <a:rPr lang="ru-RU" sz="2600" dirty="0">
                <a:effectLst/>
                <a:latin typeface="Times New Roman" panose="02020603050405020304" pitchFamily="18" charset="0"/>
                <a:cs typeface="Times New Roman" panose="02020603050405020304" pitchFamily="18" charset="0"/>
              </a:rPr>
            </a:br>
            <a:r>
              <a:rPr lang="uk-UA" sz="2600" dirty="0">
                <a:effectLst/>
                <a:latin typeface="Times New Roman" panose="02020603050405020304" pitchFamily="18" charset="0"/>
                <a:cs typeface="Times New Roman" panose="02020603050405020304" pitchFamily="18" charset="0"/>
              </a:rPr>
              <a:t>– абстрактно-алгебраїчний;  </a:t>
            </a:r>
            <a:r>
              <a:rPr lang="ru-RU" sz="2600" dirty="0">
                <a:effectLst/>
                <a:latin typeface="Times New Roman" panose="02020603050405020304" pitchFamily="18" charset="0"/>
                <a:cs typeface="Times New Roman" panose="02020603050405020304" pitchFamily="18" charset="0"/>
              </a:rPr>
              <a:t/>
            </a:r>
            <a:br>
              <a:rPr lang="ru-RU" sz="2600" dirty="0">
                <a:effectLst/>
                <a:latin typeface="Times New Roman" panose="02020603050405020304" pitchFamily="18" charset="0"/>
                <a:cs typeface="Times New Roman" panose="02020603050405020304" pitchFamily="18" charset="0"/>
              </a:rPr>
            </a:br>
            <a:r>
              <a:rPr lang="uk-UA" sz="2600" dirty="0">
                <a:effectLst/>
                <a:latin typeface="Times New Roman" panose="02020603050405020304" pitchFamily="18" charset="0"/>
                <a:cs typeface="Times New Roman" panose="02020603050405020304" pitchFamily="18" charset="0"/>
              </a:rPr>
              <a:t>– топологічний;  </a:t>
            </a:r>
            <a:r>
              <a:rPr lang="ru-RU" sz="2600" dirty="0">
                <a:effectLst/>
                <a:latin typeface="Times New Roman" panose="02020603050405020304" pitchFamily="18" charset="0"/>
                <a:cs typeface="Times New Roman" panose="02020603050405020304" pitchFamily="18" charset="0"/>
              </a:rPr>
              <a:t/>
            </a:r>
            <a:br>
              <a:rPr lang="ru-RU" sz="2600" dirty="0">
                <a:effectLst/>
                <a:latin typeface="Times New Roman" panose="02020603050405020304" pitchFamily="18" charset="0"/>
                <a:cs typeface="Times New Roman" panose="02020603050405020304" pitchFamily="18" charset="0"/>
              </a:rPr>
            </a:br>
            <a:r>
              <a:rPr lang="uk-UA" sz="2600" dirty="0">
                <a:effectLst/>
                <a:latin typeface="Times New Roman" panose="02020603050405020304" pitchFamily="18" charset="0"/>
                <a:cs typeface="Times New Roman" panose="02020603050405020304" pitchFamily="18" charset="0"/>
              </a:rPr>
              <a:t>– логіко-математичний;  </a:t>
            </a:r>
            <a:r>
              <a:rPr lang="ru-RU" sz="2600" dirty="0">
                <a:effectLst/>
                <a:latin typeface="Times New Roman" panose="02020603050405020304" pitchFamily="18" charset="0"/>
                <a:cs typeface="Times New Roman" panose="02020603050405020304" pitchFamily="18" charset="0"/>
              </a:rPr>
              <a:t/>
            </a:r>
            <a:br>
              <a:rPr lang="ru-RU" sz="2600" dirty="0">
                <a:effectLst/>
                <a:latin typeface="Times New Roman" panose="02020603050405020304" pitchFamily="18" charset="0"/>
                <a:cs typeface="Times New Roman" panose="02020603050405020304" pitchFamily="18" charset="0"/>
              </a:rPr>
            </a:br>
            <a:r>
              <a:rPr lang="uk-UA" sz="2600" dirty="0">
                <a:effectLst/>
                <a:latin typeface="Times New Roman" panose="02020603050405020304" pitchFamily="18" charset="0"/>
                <a:cs typeface="Times New Roman" panose="02020603050405020304" pitchFamily="18" charset="0"/>
              </a:rPr>
              <a:t>– </a:t>
            </a:r>
            <a:r>
              <a:rPr lang="uk-UA" sz="2600" dirty="0" err="1">
                <a:effectLst/>
                <a:latin typeface="Times New Roman" panose="02020603050405020304" pitchFamily="18" charset="0"/>
                <a:cs typeface="Times New Roman" panose="02020603050405020304" pitchFamily="18" charset="0"/>
              </a:rPr>
              <a:t>теоретико-інформаційний</a:t>
            </a:r>
            <a:r>
              <a:rPr lang="uk-UA" sz="2600" dirty="0">
                <a:effectLst/>
                <a:latin typeface="Times New Roman" panose="02020603050405020304" pitchFamily="18" charset="0"/>
                <a:cs typeface="Times New Roman" panose="02020603050405020304" pitchFamily="18" charset="0"/>
              </a:rPr>
              <a:t>;  </a:t>
            </a:r>
            <a:r>
              <a:rPr lang="ru-RU" sz="2600" dirty="0">
                <a:effectLst/>
                <a:latin typeface="Times New Roman" panose="02020603050405020304" pitchFamily="18" charset="0"/>
                <a:cs typeface="Times New Roman" panose="02020603050405020304" pitchFamily="18" charset="0"/>
              </a:rPr>
              <a:t/>
            </a:r>
            <a:br>
              <a:rPr lang="ru-RU" sz="2600" dirty="0">
                <a:effectLst/>
                <a:latin typeface="Times New Roman" panose="02020603050405020304" pitchFamily="18" charset="0"/>
                <a:cs typeface="Times New Roman" panose="02020603050405020304" pitchFamily="18" charset="0"/>
              </a:rPr>
            </a:br>
            <a:r>
              <a:rPr lang="uk-UA" sz="2600" dirty="0">
                <a:effectLst/>
                <a:latin typeface="Times New Roman" panose="02020603050405020304" pitchFamily="18" charset="0"/>
                <a:cs typeface="Times New Roman" panose="02020603050405020304" pitchFamily="18" charset="0"/>
              </a:rPr>
              <a:t>– динамічний;  </a:t>
            </a:r>
            <a:r>
              <a:rPr lang="ru-RU" sz="2600" dirty="0">
                <a:effectLst/>
                <a:latin typeface="Times New Roman" panose="02020603050405020304" pitchFamily="18" charset="0"/>
                <a:cs typeface="Times New Roman" panose="02020603050405020304" pitchFamily="18" charset="0"/>
              </a:rPr>
              <a:t/>
            </a:r>
            <a:br>
              <a:rPr lang="ru-RU" sz="2600" dirty="0">
                <a:effectLst/>
                <a:latin typeface="Times New Roman" panose="02020603050405020304" pitchFamily="18" charset="0"/>
                <a:cs typeface="Times New Roman" panose="02020603050405020304" pitchFamily="18" charset="0"/>
              </a:rPr>
            </a:br>
            <a:r>
              <a:rPr lang="uk-UA" sz="2600" dirty="0">
                <a:effectLst/>
                <a:latin typeface="Times New Roman" panose="02020603050405020304" pitchFamily="18" charset="0"/>
                <a:cs typeface="Times New Roman" panose="02020603050405020304" pitchFamily="18" charset="0"/>
              </a:rPr>
              <a:t>– евристичний.  </a:t>
            </a:r>
            <a:r>
              <a:rPr lang="ru-RU" sz="2600" dirty="0">
                <a:effectLst/>
                <a:latin typeface="Times New Roman" panose="02020603050405020304" pitchFamily="18" charset="0"/>
                <a:cs typeface="Times New Roman" panose="02020603050405020304" pitchFamily="18" charset="0"/>
              </a:rPr>
              <a:t/>
            </a:r>
            <a:br>
              <a:rPr lang="ru-RU" sz="2600" dirty="0">
                <a:effectLst/>
                <a:latin typeface="Times New Roman" panose="02020603050405020304" pitchFamily="18" charset="0"/>
                <a:cs typeface="Times New Roman" panose="02020603050405020304" pitchFamily="18" charset="0"/>
              </a:rPr>
            </a:b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960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marL="0" indent="0" algn="just">
              <a:buNone/>
            </a:pPr>
            <a:r>
              <a:rPr lang="uk-UA" sz="2800" dirty="0">
                <a:effectLst/>
                <a:latin typeface="Times New Roman" panose="02020603050405020304" pitchFamily="18" charset="0"/>
                <a:cs typeface="Times New Roman" panose="02020603050405020304" pitchFamily="18" charset="0"/>
              </a:rPr>
              <a:t>Вибір потрібного рівня абстрактного опису при вивченні тієї або іншої реальної системи є завжди найбільш відповідальним і найбільш важким кроком у </a:t>
            </a:r>
            <a:r>
              <a:rPr lang="uk-UA" sz="2800" dirty="0" err="1">
                <a:effectLst/>
                <a:latin typeface="Times New Roman" panose="02020603050405020304" pitchFamily="18" charset="0"/>
                <a:cs typeface="Times New Roman" panose="02020603050405020304" pitchFamily="18" charset="0"/>
              </a:rPr>
              <a:t>теоретико-системних</a:t>
            </a:r>
            <a:r>
              <a:rPr lang="uk-UA" sz="2800" dirty="0">
                <a:effectLst/>
                <a:latin typeface="Times New Roman" panose="02020603050405020304" pitchFamily="18" charset="0"/>
                <a:cs typeface="Times New Roman" panose="02020603050405020304" pitchFamily="18" charset="0"/>
              </a:rPr>
              <a:t> побудовах. </a:t>
            </a:r>
            <a:r>
              <a:rPr lang="uk-UA" sz="2800" dirty="0" smtClean="0">
                <a:effectLst/>
                <a:latin typeface="Times New Roman" panose="02020603050405020304" pitchFamily="18" charset="0"/>
                <a:cs typeface="Times New Roman" panose="02020603050405020304" pitchFamily="18" charset="0"/>
              </a:rPr>
              <a:t/>
            </a:r>
            <a:br>
              <a:rPr lang="uk-UA" sz="2800" dirty="0" smtClean="0">
                <a:effectLst/>
                <a:latin typeface="Times New Roman" panose="02020603050405020304" pitchFamily="18" charset="0"/>
                <a:cs typeface="Times New Roman" panose="02020603050405020304" pitchFamily="18" charset="0"/>
              </a:rPr>
            </a:br>
            <a:r>
              <a:rPr lang="uk-UA" sz="2800" dirty="0" smtClean="0">
                <a:effectLst/>
                <a:latin typeface="Times New Roman" panose="02020603050405020304" pitchFamily="18" charset="0"/>
                <a:cs typeface="Times New Roman" panose="02020603050405020304" pitchFamily="18" charset="0"/>
              </a:rPr>
              <a:t>Цей </a:t>
            </a:r>
            <a:r>
              <a:rPr lang="uk-UA" sz="2800" dirty="0">
                <a:effectLst/>
                <a:latin typeface="Times New Roman" panose="02020603050405020304" pitchFamily="18" charset="0"/>
                <a:cs typeface="Times New Roman" panose="02020603050405020304" pitchFamily="18" charset="0"/>
              </a:rPr>
              <a:t>процес майже не піддається формалізації і багато в чому залежить від досвіду і знань дослідника, його професійної підготовки, цілей дослідження тощо</a:t>
            </a:r>
            <a:r>
              <a:rPr lang="uk-UA" sz="3200" dirty="0">
                <a:effectLst/>
                <a:latin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633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algn="l"/>
            <a:r>
              <a:rPr lang="uk-UA" sz="2400" dirty="0">
                <a:effectLst/>
              </a:rPr>
              <a:t>Моделювання поєднує низку взаємопов’язаних етапів:  </a:t>
            </a:r>
            <a:r>
              <a:rPr lang="uk-UA" sz="2400" dirty="0" smtClean="0">
                <a:effectLst/>
              </a:rPr>
              <a:t/>
            </a:r>
            <a:br>
              <a:rPr lang="uk-UA" sz="2400" dirty="0" smtClean="0">
                <a:effectLst/>
              </a:rPr>
            </a:br>
            <a:r>
              <a:rPr lang="ru-RU" sz="2400" dirty="0">
                <a:effectLst/>
              </a:rPr>
              <a:t/>
            </a:r>
            <a:br>
              <a:rPr lang="ru-RU" sz="2400" dirty="0">
                <a:effectLst/>
              </a:rPr>
            </a:br>
            <a:r>
              <a:rPr lang="uk-UA" sz="2400" dirty="0">
                <a:effectLst/>
              </a:rPr>
              <a:t>1) формулювання теорії чи гіпотези;  </a:t>
            </a:r>
            <a:r>
              <a:rPr lang="ru-RU" sz="2400" dirty="0">
                <a:effectLst/>
              </a:rPr>
              <a:t/>
            </a:r>
            <a:br>
              <a:rPr lang="ru-RU" sz="2400" dirty="0">
                <a:effectLst/>
              </a:rPr>
            </a:br>
            <a:r>
              <a:rPr lang="uk-UA" sz="2400" dirty="0">
                <a:effectLst/>
              </a:rPr>
              <a:t>2) розробка моделі для перевірки цієї теорії; </a:t>
            </a:r>
            <a:r>
              <a:rPr lang="ru-RU" sz="2400" dirty="0">
                <a:effectLst/>
              </a:rPr>
              <a:t/>
            </a:r>
            <a:br>
              <a:rPr lang="ru-RU" sz="2400" dirty="0">
                <a:effectLst/>
              </a:rPr>
            </a:br>
            <a:r>
              <a:rPr lang="uk-UA" sz="2400" dirty="0" smtClean="0">
                <a:effectLst/>
              </a:rPr>
              <a:t>3</a:t>
            </a:r>
            <a:r>
              <a:rPr lang="uk-UA" sz="2400" dirty="0">
                <a:effectLst/>
              </a:rPr>
              <a:t>) оцінка параметрів обраної моделі;  </a:t>
            </a:r>
            <a:r>
              <a:rPr lang="uk-UA" sz="2400" dirty="0" smtClean="0">
                <a:effectLst/>
              </a:rPr>
              <a:t/>
            </a:r>
            <a:br>
              <a:rPr lang="uk-UA" sz="2400" dirty="0" smtClean="0">
                <a:effectLst/>
              </a:rPr>
            </a:br>
            <a:r>
              <a:rPr lang="uk-UA" sz="2400" dirty="0" smtClean="0">
                <a:effectLst/>
              </a:rPr>
              <a:t>4</a:t>
            </a:r>
            <a:r>
              <a:rPr lang="uk-UA" sz="2400" dirty="0">
                <a:effectLst/>
              </a:rPr>
              <a:t>) перевірка моделі, статистичні висновки; </a:t>
            </a:r>
            <a:r>
              <a:rPr lang="ru-RU" sz="2400" dirty="0">
                <a:effectLst/>
              </a:rPr>
              <a:t/>
            </a:r>
            <a:br>
              <a:rPr lang="ru-RU" sz="2400" dirty="0">
                <a:effectLst/>
              </a:rPr>
            </a:br>
            <a:r>
              <a:rPr lang="uk-UA" sz="2400" dirty="0" smtClean="0">
                <a:effectLst/>
              </a:rPr>
              <a:t>5</a:t>
            </a:r>
            <a:r>
              <a:rPr lang="uk-UA" sz="2400" dirty="0">
                <a:effectLst/>
              </a:rPr>
              <a:t>) прогнозування на основі отриманої моделі; </a:t>
            </a:r>
            <a:r>
              <a:rPr lang="ru-RU" sz="2400" dirty="0">
                <a:effectLst/>
              </a:rPr>
              <a:t/>
            </a:r>
            <a:br>
              <a:rPr lang="ru-RU" sz="2400" dirty="0">
                <a:effectLst/>
              </a:rPr>
            </a:br>
            <a:r>
              <a:rPr lang="uk-UA" sz="2400" dirty="0" smtClean="0">
                <a:effectLst/>
              </a:rPr>
              <a:t>6</a:t>
            </a:r>
            <a:r>
              <a:rPr lang="uk-UA" sz="2400" dirty="0">
                <a:effectLst/>
              </a:rPr>
              <a:t>) застосування моделі (для контролю тощо).  </a:t>
            </a: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2402204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algn="l"/>
            <a:r>
              <a:rPr lang="uk-UA" sz="3200" dirty="0" smtClean="0">
                <a:effectLst/>
              </a:rPr>
              <a:t>Моделювання </a:t>
            </a:r>
            <a:r>
              <a:rPr lang="uk-UA" sz="3200" dirty="0">
                <a:effectLst/>
              </a:rPr>
              <a:t>завжди передбачає наявність трьох складових елементів</a:t>
            </a:r>
            <a:r>
              <a:rPr lang="uk-UA" sz="3200" dirty="0" smtClean="0">
                <a:effectLst/>
              </a:rPr>
              <a:t>:</a:t>
            </a:r>
            <a:br>
              <a:rPr lang="uk-UA" sz="3200" dirty="0" smtClean="0">
                <a:effectLst/>
              </a:rPr>
            </a:br>
            <a:r>
              <a:rPr lang="uk-UA" sz="3200" dirty="0" smtClean="0">
                <a:effectLst/>
              </a:rPr>
              <a:t> </a:t>
            </a:r>
            <a:r>
              <a:rPr lang="ru-RU" sz="3200" dirty="0">
                <a:effectLst/>
              </a:rPr>
              <a:t/>
            </a:r>
            <a:br>
              <a:rPr lang="ru-RU" sz="3200" dirty="0">
                <a:effectLst/>
              </a:rPr>
            </a:br>
            <a:r>
              <a:rPr lang="uk-UA" sz="3200" dirty="0">
                <a:effectLst/>
              </a:rPr>
              <a:t>– об’єкт пізнання (оригінал); </a:t>
            </a:r>
            <a:r>
              <a:rPr lang="ru-RU" sz="3200" dirty="0">
                <a:effectLst/>
              </a:rPr>
              <a:t/>
            </a:r>
            <a:br>
              <a:rPr lang="ru-RU" sz="3200" dirty="0">
                <a:effectLst/>
              </a:rPr>
            </a:br>
            <a:r>
              <a:rPr lang="uk-UA" sz="3200" dirty="0">
                <a:effectLst/>
              </a:rPr>
              <a:t>– дослідник (суб’єкт); </a:t>
            </a:r>
            <a:r>
              <a:rPr lang="ru-RU" sz="3200" dirty="0">
                <a:effectLst/>
              </a:rPr>
              <a:t/>
            </a:r>
            <a:br>
              <a:rPr lang="ru-RU" sz="3200" dirty="0">
                <a:effectLst/>
              </a:rPr>
            </a:br>
            <a:r>
              <a:rPr lang="uk-UA" sz="3200" dirty="0">
                <a:effectLst/>
              </a:rPr>
              <a:t>– модель.  </a:t>
            </a: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3837693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marL="0" indent="0" algn="l">
              <a:buNone/>
            </a:pPr>
            <a:r>
              <a:rPr lang="uk-UA" sz="3200" dirty="0">
                <a:effectLst/>
              </a:rPr>
              <a:t>Класифікація методів математичного моделювання </a:t>
            </a:r>
            <a:r>
              <a:rPr lang="uk-UA" sz="3200" dirty="0" smtClean="0">
                <a:effectLst/>
              </a:rPr>
              <a:t/>
            </a:r>
            <a:br>
              <a:rPr lang="uk-UA" sz="3200" dirty="0" smtClean="0">
                <a:effectLst/>
              </a:rPr>
            </a:br>
            <a:r>
              <a:rPr lang="uk-UA" sz="3200" dirty="0">
                <a:effectLst/>
              </a:rPr>
              <a:t/>
            </a:r>
            <a:br>
              <a:rPr lang="uk-UA" sz="3200" dirty="0">
                <a:effectLst/>
              </a:rPr>
            </a:br>
            <a:r>
              <a:rPr lang="uk-UA" sz="3200" b="0" dirty="0">
                <a:effectLst/>
              </a:rPr>
              <a:t>Статичне моделювання застосовується для опису стану системи у фіксований момент, а динамічне – для дослідження поведінки системи у часі. </a:t>
            </a:r>
            <a:r>
              <a:rPr lang="uk-UA" sz="3200" b="0" dirty="0" smtClean="0">
                <a:effectLst/>
              </a:rPr>
              <a:t>  </a:t>
            </a: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794368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363272" cy="4598020"/>
          </a:xfrm>
          <a:noFill/>
        </p:spPr>
        <p:txBody>
          <a:bodyPr>
            <a:noAutofit/>
          </a:bodyPr>
          <a:lstStyle/>
          <a:p>
            <a:pPr marL="0" indent="0" algn="l">
              <a:buNone/>
            </a:pPr>
            <a:r>
              <a:rPr lang="uk-UA" sz="3200" dirty="0">
                <a:effectLst/>
              </a:rPr>
              <a:t>Класифікація методів математичного моделювання </a:t>
            </a:r>
            <a:r>
              <a:rPr lang="uk-UA" sz="3200" dirty="0" smtClean="0">
                <a:effectLst/>
              </a:rPr>
              <a:t/>
            </a:r>
            <a:br>
              <a:rPr lang="uk-UA" sz="3200" dirty="0" smtClean="0">
                <a:effectLst/>
              </a:rPr>
            </a:br>
            <a:r>
              <a:rPr lang="uk-UA" sz="3200" dirty="0">
                <a:effectLst/>
              </a:rPr>
              <a:t/>
            </a:r>
            <a:br>
              <a:rPr lang="uk-UA" sz="3200" dirty="0">
                <a:effectLst/>
              </a:rPr>
            </a:br>
            <a:r>
              <a:rPr lang="uk-UA" sz="3200" b="0" dirty="0">
                <a:effectLst/>
              </a:rPr>
              <a:t>Залежно від програми (задач), що стоять перед дослідником, моделювання </a:t>
            </a:r>
            <a:r>
              <a:rPr lang="uk-UA" sz="3200" b="0" dirty="0" smtClean="0">
                <a:effectLst/>
              </a:rPr>
              <a:t>поділяють </a:t>
            </a:r>
            <a:r>
              <a:rPr lang="uk-UA" sz="3200" b="0" dirty="0">
                <a:effectLst/>
              </a:rPr>
              <a:t>на повне, неповне і наближене. </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758944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534</TotalTime>
  <Words>1841</Words>
  <Application>Microsoft Office PowerPoint</Application>
  <PresentationFormat>Экран (16:9)</PresentationFormat>
  <Paragraphs>28</Paragraphs>
  <Slides>24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Georgia</vt:lpstr>
      <vt:lpstr>Times New Roman</vt:lpstr>
      <vt:lpstr>Trebuchet MS</vt:lpstr>
      <vt:lpstr>Воздушный поток</vt:lpstr>
      <vt:lpstr>Презентация PowerPoint</vt:lpstr>
      <vt:lpstr>Моделювання – це опосередковане дослідження тих об’єктів пізнання, безпосереднє вивчення яких іншими методами або дуже ускладнене або взагалі неможливе.  Моделювання – це спосіб дослідження будь-яких явищ, процесів або об’єктів шляхом побудови й аналізу їх моделей. </vt:lpstr>
      <vt:lpstr>Основними поняттями в теорії і практиці моделювання об’єктів, процесів і явищ є поняття "система" і "модель".  У перекладі з грецької "systema" – це ціле, яке складається з частин; об’єднання.  Термін "модель" походить від латинського слова "modulus", тобто зразок, пристрій, еталон.</vt:lpstr>
      <vt:lpstr>Рівні абстрактного опису моделей:   – символічний, або лінгвістичний;   – теоретико-множинний;   – абстрактно-алгебраїчний;   – топологічний;   – логіко-математичний;   – теоретико-інформаційний;   – динамічний;   – евристичний.   </vt:lpstr>
      <vt:lpstr>Вибір потрібного рівня абстрактного опису при вивченні тієї або іншої реальної системи є завжди найбільш відповідальним і найбільш важким кроком у теоретико-системних побудовах.  Цей процес майже не піддається формалізації і багато в чому залежить від досвіду і знань дослідника, його професійної підготовки, цілей дослідження тощо. </vt:lpstr>
      <vt:lpstr>Моделювання поєднує низку взаємопов’язаних етапів:    1) формулювання теорії чи гіпотези;   2) розробка моделі для перевірки цієї теорії;  3) оцінка параметрів обраної моделі;   4) перевірка моделі, статистичні висновки;  5) прогнозування на основі отриманої моделі;  6) застосування моделі (для контролю тощо).   </vt:lpstr>
      <vt:lpstr>Моделювання завжди передбачає наявність трьох складових елементів:   – об’єкт пізнання (оригінал);  – дослідник (суб’єкт);  – модель.    </vt:lpstr>
      <vt:lpstr>Класифікація методів математичного моделювання   Статичне моделювання застосовується для опису стану системи у фіксований момент, а динамічне – для дослідження поведінки системи у часі.     </vt:lpstr>
      <vt:lpstr>Класифікація методів математичного моделювання   Залежно від програми (задач), що стоять перед дослідником, моделювання поділяють на повне, неповне і наближене.    </vt:lpstr>
      <vt:lpstr>Класифікація методів математичного моделювання   Залежно від характеру досліджуваних процесів у системі моделювання поділяють на детерміноване та стохастичне, статичне та динамічне, неперервне, дискретне та дискретно-неперервне.     </vt:lpstr>
      <vt:lpstr>Детерміновані моделі відображають процеси, для яких передбачається відсутність випадкових впливів, а у стохастичних враховують випадкові процеси та події.   Дискретне, неперервне та дискретно-неперервне моделювання застосовуються для опису процесів, які змінюються в часі. Розрізняють два основних типи динамічних систем:   – з дискретними станами (безліч станів чи обмежена їх кількість);   – з безперервно змінюваною безліччю станів.  Системи з дискретними станами характеризуються тим, що в будь-який момент часу можна однозначно визначити, в якому саме стані перебуває система.  Для такої ідентифікації обов’язково потрібно знати ту ознаку, що відрізняє один стан системи від іншого.     </vt:lpstr>
      <vt:lpstr>Класифікація методів математичного моделювання   Залежно від форми подання об’єкта моделювання поділяють на реальне та абстрактне.   При реальному моделюванні використовують можливість дослідження характеристик на реальному об’єкті чи на його частині.   Абстрактне моделювання має види: наочне, символьне, математичне.     </vt:lpstr>
      <vt:lpstr>Класифікація методів математичного моделювання   Символьне моделювання являє собою штучний процес створення об’єкта, який замінює реальний та виражає основні його властивості через певну систему знаків та символів.    Символьне моделювання поділяється в свою чергу, на мовне та знакове.  В основі мовного моделювання лежить певний тезаурус, який утворюється із набору вхідних понять, причому цей набір має бути фіксованим.  Тезаурус – це словник, який не містять неоднозначних слів. Кожному його слову відповідає лише одне поняття.       </vt:lpstr>
      <vt:lpstr>Математична модель системи містить, як правило, опис множини можливих станів системи та закон переходу із одного стану в інший.   Математичне моделювання, в свою чергу, включає імітаційне, інформаційне, структурне, ситуаційне тощо.   При імітаційному моделюванні намагаються відтворити процес функціонування системи у часі за допомогою певних алгоритмів. Імітаційні моделі дають змогу враховувати такі ознаки, як дискретність та неперервність елементів системи, нелінійність їхніх характеристик, випадкові збурення тощо.    Інформаційне (кібернетичне) моделювання пов’язане з побудовою моделей, для яких відсутні безпосередні аналоги фізичних процесів.     </vt:lpstr>
      <vt:lpstr>Структурне моделювання базується на специфічних особливостях структур певного вигляду, які використовують як засіб дослідження систем або для розроблення на їх основі із застосуванням інших методів формалізованого опису систем (теоретико-множинних, лінгвістичних) специфічних підходів до моделювання.    Структурне моделювання включає: методи сітьового моделювання; структурний підхід до формалізації структур різних типів (ієрархічних, матричних) на основі теоретико-множинного їх подання та поняття номінальної шкали теорії вимірювання; поєднання методів структуризації з лінгвістичними      </vt:lpstr>
      <vt:lpstr>Ситуаційне моделювання базується на модельній теорії мислення, в рамках якої можна описати основні механізми регулювання процесів прийняття рішень. В основі модельної теорії мислення є формування у свідомості та підсвідомості людини інформаційної моделі об’єкта чи зовнішнього світу.  Знакові моделі поділяють на концептуальні і математичні.  Концептуальна (змістовна) модель – це абстрактна модель, що визначає структуру модельованої системи, властивості її елементів і причинно-наслідкові зв’язки, властиві системі й істотні для досягнення мети моделювання.    Математична модель – це сукупність математичних співвідношень, що пов’язують вихідні характеристики стану фізичного об’єкта з вхідною інформацією, початковими даними, обмеженнями, що накладаються на функціонування об’єкта.         </vt:lpstr>
      <vt:lpstr>Математичні моделі можуть бути класифіковані за рядом ознак, у відповідності з якими і вибирається математичний апарат, покликаний слугувати мовою опису властивостей, структури і поводження оригіналу.   Розрізняють апріорні й апостеріорні моделі. Перші виводяться на основі теоретичних міркувань, а другі – на основі емпіричних даних.        </vt:lpstr>
      <vt:lpstr>Основні постулати моделювання.  Науковою основою моделювання як методу пізнання і дослідження різних об’єктів і процесів є теорія схожості, в якій головним є поняття аналогії, тобто схожість об’єктів за деякими ознаками.  Подібні об’єкти називаються аналогами. Аналогія між об’єктами може встановлюватися за якісними і (або) кількісними ознаками.    Найважливіша вимога до будь-якої моделі – її подібність з предметом, що моделюється, та наявність таких властивостей:  – модель – це збільшена (наприклад модель клітини) або зменшена (глобус) копія об’єкта;  – модель може сповільнити досліджувані процеси, що відзначаються високою швидкістю протікання, або прискорити повільне протікання;  – модель спрощує реальний процес, що дає можливість зосередити увагу на сутності процесу.        </vt:lpstr>
      <vt:lpstr>Основні постулати моделювання.   Будь-яке моделювання має низку загальних рис:  1) переорієнтація процесу наукового дослідження з об’єкта, що цікавить, на деякий проміжний об’єкт - модель;  2) наявність незалежної від суб’єкта дослідження певної відповідності між моделлю та об’єктом, що моделюється, що в самому загальному вигляді виражається їх структурно-функціональною спільністю;  3) наявність деякої спільності, в певному відношенні, між моделлю та об’єктом, що моделюється (об’єктивна сторона моделювання), і, в той же час, міра та форма даної спільності задаються тією практичною потребою, задоволення якої здійснює дана операція моделювання (практична, суб’єктивна сторона моделювання).        </vt:lpstr>
      <vt:lpstr>Співвідношення між моделлю та системою.   Будь-яке моделювання має низку загальних рис:  1) переорієнтація процесу наукового дослідження з об’єкта, що цікавить, на деякий проміжний об’єкт - модель;  2) наявність незалежної від суб’єкта дослідження певної відповідності між моделлю та об’єктом, що моделюється, що в самому загальному вигляді виражається їх структурно-функціональною спільністю;  3) наявність деякої спільності, в певному відношенні, між моделлю та об’єктом, що моделюється (об’єктивна сторона моделювання), і, в той же час, міра та форма даної спільності задаються тією практичною потребою, задоволення якої здійснює дана операція моделювання (практична, суб’єктивна сторона моделювання).        </vt:lpstr>
      <vt:lpstr>Класифікація моделей.   Якщо враховувати, що моделювання – це метод пізнання дійсності, то основною ознакою класифікації можна назвати спосіб подання моделі. За цією ознакою розрізняють абстрактні і реальні моделі.  Під час моделювання можливі різні абстрактні конструкції, проте, основною є віртуальна (уявна) модель, що відображає ідеальне уявлення людини про навколишній світ, який фіксується у свідомості через думки і образи. Віртуальна модель може представлятися у вигляді наочної моделі за допомогою графічних образів і зображень.  Наочні моделі залежно від способу реалізації можна поділити на дво- або тривимірні графічні, анімаційні і просторові.  Основним видом абстрактної моделі є математична модель. Її вид залежить як від природи реального об’єкта, так і від задач дослідження об’єкта та необхідної достовірності і точності розв’язку цієї задачі.        </vt:lpstr>
      <vt:lpstr>Класифікація моделей.   За видом математичні моделі для дослідження характеристик процесу функціонування систем можна розділити на аналітичні, імітаційні і комбіновані.   Для аналітичної моделі характерно те, що процеси функціонування елементів системи записуються у вигляді деяких функціональних співвідношень (алгебрі, інтегрально-диференціальних, кінцево-різницевих тощо) або логічних умов. В імітаційній моделі відтворюється процес функціонування системи S у часі, причому імітуються елементарні явища, що складають процес, із збереженням їх логічної структури і послідовності протікання в часі, що дозволяє за початковими даними отримати зведення про стани процесу в певні моменти часу, які дають можливість оцінити характеристики системи S.  Використання комбінованих (аналітико-імітаційних) моделей при аналізі і синтезі систем дозволяє об’єднати переваги аналітичних й імітаційних моделей.      </vt:lpstr>
      <vt:lpstr>Класифікація моделей.   Залежно від можливості змінювати в часі свої властивості моделі поділяються на статичні і динамічні.  Статичні моделі, на відміну від динамічних, не змінюють своїх властивостей в часі. Динамічні моделі, як правило, є імітаційними.        </vt:lpstr>
      <vt:lpstr>Вимоги до моделей    – незалежність результатів розв’язання задач від конкретної фізичної інтерпретації елементів моделі;    – змістовність, тобто здатність моделі відображати важливі риси і властивості реального процесу, який вивчається і моделюється;   – дедуктивність, тобто можливість конструктивного використання моделі для отримання результату (управління, прогнозування);   – індуктивність – вивчення причин і наслідків, від окремого до загального, з метою накопичення необхідних знань.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МОДЕЛЮВАННЯ  В НАУКОВИХ ДОСЛІДЖЕННЯХ</dc:title>
  <dc:creator>user</dc:creator>
  <cp:lastModifiedBy>Пользователь Windows</cp:lastModifiedBy>
  <cp:revision>8</cp:revision>
  <dcterms:created xsi:type="dcterms:W3CDTF">2024-03-19T06:27:04Z</dcterms:created>
  <dcterms:modified xsi:type="dcterms:W3CDTF">2024-04-14T15:03:34Z</dcterms:modified>
</cp:coreProperties>
</file>