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6" r:id="rId5"/>
    <p:sldId id="269" r:id="rId6"/>
    <p:sldId id="267" r:id="rId7"/>
    <p:sldId id="278" r:id="rId8"/>
    <p:sldId id="268" r:id="rId9"/>
    <p:sldId id="270" r:id="rId10"/>
    <p:sldId id="263" r:id="rId11"/>
    <p:sldId id="264" r:id="rId12"/>
    <p:sldId id="265" r:id="rId13"/>
    <p:sldId id="271" r:id="rId14"/>
    <p:sldId id="272" r:id="rId15"/>
    <p:sldId id="275" r:id="rId16"/>
    <p:sldId id="273" r:id="rId17"/>
    <p:sldId id="277" r:id="rId18"/>
    <p:sldId id="279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799288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2800" b="1" dirty="0" smtClean="0">
                <a:latin typeface="Times New Roman" panose="02020603050405020304" pitchFamily="18" charset="0"/>
              </a:rPr>
              <a:t>Національно-визвольна </a:t>
            </a:r>
            <a:r>
              <a:rPr lang="uk-UA" altLang="en-US" sz="2800" b="1" dirty="0">
                <a:latin typeface="Times New Roman" panose="02020603050405020304" pitchFamily="18" charset="0"/>
              </a:rPr>
              <a:t>війна українського народу під проводом Б. </a:t>
            </a:r>
            <a:r>
              <a:rPr lang="uk-UA" altLang="en-US" sz="2800" b="1" dirty="0" smtClean="0">
                <a:latin typeface="Times New Roman" panose="02020603050405020304" pitchFamily="18" charset="0"/>
              </a:rPr>
              <a:t>Хмельницького</a:t>
            </a:r>
          </a:p>
          <a:p>
            <a:pPr algn="just"/>
            <a:endParaRPr lang="uk-UA" altLang="en-US" sz="2800" b="1" dirty="0" smtClean="0">
              <a:latin typeface="Times New Roman" panose="02020603050405020304" pitchFamily="18" charset="0"/>
            </a:endParaRPr>
          </a:p>
          <a:p>
            <a:pPr algn="just"/>
            <a:r>
              <a:rPr lang="uk-UA" altLang="en-US" sz="2800" dirty="0" smtClean="0">
                <a:latin typeface="Times New Roman" panose="02020603050405020304" pitchFamily="18" charset="0"/>
              </a:rPr>
              <a:t>1. Причини </a:t>
            </a:r>
            <a:r>
              <a:rPr lang="uk-UA" altLang="en-US" sz="2800" dirty="0">
                <a:latin typeface="Times New Roman" panose="02020603050405020304" pitchFamily="18" charset="0"/>
              </a:rPr>
              <a:t>і характер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національно-визвольної </a:t>
            </a:r>
            <a:r>
              <a:rPr lang="uk-UA" altLang="en-US" sz="2800" dirty="0">
                <a:latin typeface="Times New Roman" panose="02020603050405020304" pitchFamily="18" charset="0"/>
              </a:rPr>
              <a:t>війни.</a:t>
            </a:r>
          </a:p>
          <a:p>
            <a:pPr algn="just"/>
            <a:r>
              <a:rPr lang="uk-UA" altLang="en-US" sz="2800" dirty="0" smtClean="0">
                <a:latin typeface="Times New Roman" panose="02020603050405020304" pitchFamily="18" charset="0"/>
              </a:rPr>
              <a:t>2. Основні битви</a:t>
            </a:r>
          </a:p>
          <a:p>
            <a:pPr algn="just"/>
            <a:r>
              <a:rPr lang="uk-UA" altLang="en-US" sz="2800" dirty="0" smtClean="0">
                <a:latin typeface="Times New Roman" panose="02020603050405020304" pitchFamily="18" charset="0"/>
              </a:rPr>
              <a:t>3. Утворення </a:t>
            </a:r>
            <a:r>
              <a:rPr lang="uk-UA" altLang="en-US" sz="2800" dirty="0">
                <a:latin typeface="Times New Roman" panose="02020603050405020304" pitchFamily="18" charset="0"/>
              </a:rPr>
              <a:t>козацької держави – Війська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algn="just"/>
            <a:r>
              <a:rPr lang="uk-UA" altLang="en-US" sz="2800" dirty="0" smtClean="0">
                <a:latin typeface="Times New Roman" panose="02020603050405020304" pitchFamily="18" charset="0"/>
              </a:rPr>
              <a:t>Запорізького.</a:t>
            </a:r>
          </a:p>
          <a:p>
            <a:pPr algn="just"/>
            <a:r>
              <a:rPr lang="uk-UA" altLang="en-US" sz="2800" dirty="0" smtClean="0">
                <a:latin typeface="Times New Roman" panose="02020603050405020304" pitchFamily="18" charset="0"/>
              </a:rPr>
              <a:t>4. Зовнішньополітична </a:t>
            </a:r>
            <a:r>
              <a:rPr lang="uk-UA" altLang="en-US" sz="2800" dirty="0">
                <a:latin typeface="Times New Roman" panose="02020603050405020304" pitchFamily="18" charset="0"/>
              </a:rPr>
              <a:t>діяльність уряду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uk-UA" altLang="en-US" sz="2800" dirty="0" smtClean="0">
                <a:latin typeface="Times New Roman" panose="02020603050405020304" pitchFamily="18" charset="0"/>
              </a:rPr>
              <a:t>Б</a:t>
            </a:r>
            <a:r>
              <a:rPr lang="uk-UA" altLang="en-US" sz="2800" dirty="0">
                <a:latin typeface="Times New Roman" panose="02020603050405020304" pitchFamily="18" charset="0"/>
              </a:rPr>
              <a:t>. Хмельницького.</a:t>
            </a:r>
            <a:endParaRPr lang="ru-RU" altLang="en-US" sz="2800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7920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18-30 червня 1651 р.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відбулася </a:t>
            </a:r>
            <a:r>
              <a:rPr lang="uk-UA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Берестецька битва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Українське військо зазнало поразки через зраду татар.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18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вересня 1651 р.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укладено </a:t>
            </a:r>
            <a:r>
              <a:rPr lang="uk-UA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Білоцерківський мирний договір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Зміст:</a:t>
            </a:r>
            <a:endParaRPr lang="en-US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під владою гетьмана залишалося лише Київське воєводство.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реєстр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скорочувався до 20 тис.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шляхта отримувала свої довоєнні маєтки.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гетьман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позбавлявся права дипломатичних відносин і повинен був розірвати союз з Кримським ханством.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44008" y="1052736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Татари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захопили у полон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Б. Хмельницького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Після Берестецької битви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олковник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Іван Богун зумів вивести козацьке військо з оточення.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8" y="548680"/>
            <a:ext cx="3844779" cy="56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47"/>
            <a:ext cx="9144000" cy="682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620688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3200" dirty="0">
                <a:latin typeface="Times New Roman" panose="02020603050405020304" pitchFamily="18" charset="0"/>
              </a:rPr>
              <a:t> </a:t>
            </a:r>
            <a:r>
              <a:rPr lang="uk-UA" altLang="en-US" sz="3200" dirty="0" smtClean="0">
                <a:latin typeface="Times New Roman" panose="02020603050405020304" pitchFamily="18" charset="0"/>
              </a:rPr>
              <a:t>    У </a:t>
            </a:r>
            <a:r>
              <a:rPr lang="uk-UA" altLang="en-US" sz="3200" dirty="0">
                <a:latin typeface="Times New Roman" panose="02020603050405020304" pitchFamily="18" charset="0"/>
              </a:rPr>
              <a:t>травні </a:t>
            </a:r>
            <a:r>
              <a:rPr lang="uk-UA" altLang="en-US" sz="3200" b="1" dirty="0">
                <a:latin typeface="Times New Roman" panose="02020603050405020304" pitchFamily="18" charset="0"/>
              </a:rPr>
              <a:t>1652 р. </a:t>
            </a:r>
            <a:r>
              <a:rPr lang="uk-UA" altLang="en-US" sz="3200" dirty="0">
                <a:latin typeface="Times New Roman" panose="02020603050405020304" pitchFamily="18" charset="0"/>
              </a:rPr>
              <a:t>українське </a:t>
            </a:r>
            <a:r>
              <a:rPr lang="uk-UA" altLang="en-US" sz="3200" dirty="0" smtClean="0">
                <a:latin typeface="Times New Roman" panose="02020603050405020304" pitchFamily="18" charset="0"/>
              </a:rPr>
              <a:t>військо </a:t>
            </a:r>
          </a:p>
          <a:p>
            <a:pPr marL="609600" indent="-609600" algn="just"/>
            <a:r>
              <a:rPr lang="uk-UA" altLang="en-US" sz="3200" dirty="0" smtClean="0">
                <a:latin typeface="Times New Roman" panose="02020603050405020304" pitchFamily="18" charset="0"/>
              </a:rPr>
              <a:t>розбило поляків </a:t>
            </a:r>
            <a:r>
              <a:rPr lang="uk-UA" altLang="en-US" sz="3200" u="sng" dirty="0">
                <a:latin typeface="Times New Roman" panose="02020603050405020304" pitchFamily="18" charset="0"/>
              </a:rPr>
              <a:t>біля гори </a:t>
            </a:r>
            <a:r>
              <a:rPr lang="uk-UA" altLang="en-US" sz="3200" u="sng" dirty="0" smtClean="0">
                <a:latin typeface="Times New Roman" panose="02020603050405020304" pitchFamily="18" charset="0"/>
              </a:rPr>
              <a:t>Батіг</a:t>
            </a:r>
            <a:r>
              <a:rPr lang="uk-UA" altLang="en-US" sz="3200" dirty="0" smtClean="0">
                <a:latin typeface="Times New Roman" panose="02020603050405020304" pitchFamily="18" charset="0"/>
              </a:rPr>
              <a:t>. Відновлено </a:t>
            </a:r>
          </a:p>
          <a:p>
            <a:pPr marL="609600" indent="-609600" algn="just"/>
            <a:r>
              <a:rPr lang="uk-UA" altLang="en-US" sz="3200" dirty="0" smtClean="0">
                <a:latin typeface="Times New Roman" panose="02020603050405020304" pitchFamily="18" charset="0"/>
              </a:rPr>
              <a:t>Зборівський </a:t>
            </a:r>
            <a:r>
              <a:rPr lang="uk-UA" altLang="en-US" sz="3200" dirty="0">
                <a:latin typeface="Times New Roman" panose="02020603050405020304" pitchFamily="18" charset="0"/>
              </a:rPr>
              <a:t>договір 1649 р.</a:t>
            </a:r>
          </a:p>
          <a:p>
            <a:pPr marL="609600" indent="-609600" algn="just"/>
            <a:r>
              <a:rPr lang="uk-UA" altLang="en-US" sz="3200" dirty="0">
                <a:latin typeface="Times New Roman" panose="02020603050405020304" pitchFamily="18" charset="0"/>
              </a:rPr>
              <a:t>     </a:t>
            </a:r>
            <a:endParaRPr lang="uk-UA" altLang="en-US" sz="32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3200" dirty="0">
                <a:latin typeface="Times New Roman" panose="02020603050405020304" pitchFamily="18" charset="0"/>
              </a:rPr>
              <a:t> </a:t>
            </a:r>
            <a:r>
              <a:rPr lang="uk-UA" altLang="en-US" sz="3200" dirty="0" smtClean="0">
                <a:latin typeface="Times New Roman" panose="02020603050405020304" pitchFamily="18" charset="0"/>
              </a:rPr>
              <a:t>    Восени </a:t>
            </a:r>
            <a:r>
              <a:rPr lang="uk-UA" altLang="en-US" sz="3200" b="1" dirty="0">
                <a:latin typeface="Times New Roman" panose="02020603050405020304" pitchFamily="18" charset="0"/>
              </a:rPr>
              <a:t>1653 р.</a:t>
            </a:r>
            <a:r>
              <a:rPr lang="uk-UA" altLang="en-US" sz="3200" dirty="0">
                <a:latin typeface="Times New Roman" panose="02020603050405020304" pitchFamily="18" charset="0"/>
              </a:rPr>
              <a:t> українська </a:t>
            </a:r>
            <a:r>
              <a:rPr lang="uk-UA" altLang="en-US" sz="3200" dirty="0" smtClean="0">
                <a:latin typeface="Times New Roman" panose="02020603050405020304" pitchFamily="18" charset="0"/>
              </a:rPr>
              <a:t>армія оточила </a:t>
            </a:r>
          </a:p>
          <a:p>
            <a:pPr marL="609600" indent="-609600" algn="just"/>
            <a:r>
              <a:rPr lang="uk-UA" altLang="en-US" sz="3200" dirty="0" smtClean="0">
                <a:latin typeface="Times New Roman" panose="02020603050405020304" pitchFamily="18" charset="0"/>
              </a:rPr>
              <a:t>польське </a:t>
            </a:r>
            <a:r>
              <a:rPr lang="uk-UA" altLang="en-US" sz="3200" dirty="0">
                <a:latin typeface="Times New Roman" panose="02020603050405020304" pitchFamily="18" charset="0"/>
              </a:rPr>
              <a:t>військо під </a:t>
            </a:r>
            <a:r>
              <a:rPr lang="uk-UA" altLang="en-US" sz="3200" dirty="0" smtClean="0">
                <a:latin typeface="Times New Roman" panose="02020603050405020304" pitchFamily="18" charset="0"/>
              </a:rPr>
              <a:t>Жванцем (тепер </a:t>
            </a:r>
          </a:p>
          <a:p>
            <a:pPr marL="609600" indent="-609600" algn="just"/>
            <a:r>
              <a:rPr lang="uk-UA" altLang="en-US" sz="3200" dirty="0" smtClean="0">
                <a:latin typeface="Times New Roman" panose="02020603050405020304" pitchFamily="18" charset="0"/>
              </a:rPr>
              <a:t>Хмельницька </a:t>
            </a:r>
            <a:r>
              <a:rPr lang="uk-UA" altLang="en-US" sz="3200" dirty="0">
                <a:latin typeface="Times New Roman" panose="02020603050405020304" pitchFamily="18" charset="0"/>
              </a:rPr>
              <a:t>обл.), але </a:t>
            </a:r>
            <a:r>
              <a:rPr lang="uk-UA" altLang="en-US" sz="3200" dirty="0" smtClean="0">
                <a:latin typeface="Times New Roman" panose="02020603050405020304" pitchFamily="18" charset="0"/>
              </a:rPr>
              <a:t>поляків знову </a:t>
            </a:r>
          </a:p>
          <a:p>
            <a:pPr marL="609600" indent="-609600" algn="just"/>
            <a:r>
              <a:rPr lang="uk-UA" altLang="en-US" sz="3200" dirty="0" smtClean="0">
                <a:latin typeface="Times New Roman" panose="02020603050405020304" pitchFamily="18" charset="0"/>
              </a:rPr>
              <a:t>врятувала </a:t>
            </a:r>
            <a:r>
              <a:rPr lang="uk-UA" altLang="en-US" sz="3200" dirty="0">
                <a:latin typeface="Times New Roman" panose="02020603050405020304" pitchFamily="18" charset="0"/>
              </a:rPr>
              <a:t>зрада татар</a:t>
            </a:r>
            <a:r>
              <a:rPr lang="ru-RU" altLang="en-US" sz="3200" dirty="0">
                <a:latin typeface="Times New Roman" panose="02020603050405020304" pitchFamily="18" charset="0"/>
              </a:rPr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00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692696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80000"/>
              </a:lnSpc>
            </a:pPr>
            <a:r>
              <a:rPr lang="uk-UA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Утворення </a:t>
            </a:r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козацької держави – Війська </a:t>
            </a:r>
            <a:r>
              <a:rPr lang="uk-UA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Запорізького</a:t>
            </a:r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Утворено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українську козацьку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державу -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 </a:t>
            </a:r>
            <a:endParaRPr lang="uk-UA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Запорізьке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Неофіційна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Гетьманщина. </a:t>
            </a:r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uk-UA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lnSpc>
                <a:spcPct val="80000"/>
              </a:lnSpc>
            </a:pPr>
            <a:r>
              <a:rPr lang="uk-UA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Генеральна </a:t>
            </a:r>
            <a:r>
              <a:rPr lang="uk-UA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uk-UA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09600" indent="-609600" algn="ctr">
              <a:lnSpc>
                <a:spcPct val="80000"/>
              </a:lnSpc>
            </a:pPr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(загальна рада всього Війська. Найвищий законодавчий орган держави)</a:t>
            </a:r>
          </a:p>
          <a:p>
            <a:pPr marL="609600" indent="-609600" algn="ctr">
              <a:lnSpc>
                <a:spcPct val="80000"/>
              </a:lnSpc>
            </a:pPr>
            <a:endParaRPr lang="uk-UA" alt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lnSpc>
                <a:spcPct val="80000"/>
              </a:lnSpc>
            </a:pPr>
            <a:r>
              <a:rPr lang="uk-UA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lnSpc>
                <a:spcPct val="80000"/>
              </a:lnSpc>
            </a:pPr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(здійснював виконавчу і судову владу)</a:t>
            </a:r>
          </a:p>
          <a:p>
            <a:pPr marL="609600" indent="-609600" algn="ctr">
              <a:lnSpc>
                <a:spcPct val="80000"/>
              </a:lnSpc>
            </a:pPr>
            <a:endParaRPr lang="uk-UA" alt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lnSpc>
                <a:spcPct val="80000"/>
              </a:lnSpc>
            </a:pPr>
            <a:r>
              <a:rPr lang="uk-UA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Уряд </a:t>
            </a:r>
            <a:r>
              <a:rPr lang="uk-UA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генеральна старшина</a:t>
            </a:r>
            <a:r>
              <a:rPr lang="uk-UA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09600" indent="-609600" algn="ctr">
              <a:lnSpc>
                <a:spcPct val="80000"/>
              </a:lnSpc>
            </a:pPr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(розглядала всі питання міжнародної політики, зокрема миру і війни, затверджувала міські привілеї та смертні вироки). </a:t>
            </a:r>
            <a:endParaRPr lang="uk-UA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7992888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/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Адміністративно-територіальний устрій Гетьманщини.</a:t>
            </a:r>
          </a:p>
          <a:p>
            <a:pPr marL="609600" indent="-609600" algn="just"/>
            <a:r>
              <a:rPr lang="uk-UA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Столиця </a:t>
            </a:r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Чигирин</a:t>
            </a:r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09600" indent="-609600" algn="just"/>
            <a:r>
              <a:rPr lang="uk-UA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У </a:t>
            </a:r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1649 р. всю територію Української держави було </a:t>
            </a:r>
            <a:endParaRPr lang="uk-UA" alt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поділено </a:t>
            </a:r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полків</a:t>
            </a:r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поділялися на 10-20 </a:t>
            </a:r>
            <a:endParaRPr lang="uk-UA" alt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сотень</a:t>
            </a:r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</a:p>
          <a:p>
            <a:pPr marL="609600" indent="-609600" algn="just"/>
            <a:r>
              <a:rPr lang="uk-UA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609600" indent="-609600" algn="just"/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Було </a:t>
            </a:r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ліквідовано велике й середнє землеволодіння, </a:t>
            </a:r>
            <a:endParaRPr lang="uk-UA" alt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фільварково</a:t>
            </a:r>
            <a:r>
              <a:rPr lang="uk-UA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-панщинну </a:t>
            </a:r>
            <a:r>
              <a:rPr lang="uk-UA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господарювання, </a:t>
            </a:r>
            <a:endParaRPr lang="uk-UA" alt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кріпацтво.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Відбулося </a:t>
            </a: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покозачення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масовий 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 </a:t>
            </a:r>
          </a:p>
          <a:p>
            <a:pPr marL="609600" indent="-609600" algn="just"/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селян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міщан у козацький стан. </a:t>
            </a:r>
            <a:endParaRPr lang="uk-UA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404665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800" b="1" i="1" dirty="0">
                <a:latin typeface="Times New Roman" panose="02020603050405020304" pitchFamily="18" charset="0"/>
              </a:rPr>
              <a:t>4. Зовнішньополітична діяльність уряду </a:t>
            </a:r>
            <a:endParaRPr lang="uk-UA" altLang="en-US" sz="2800" b="1" i="1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b="1" i="1" dirty="0" smtClean="0">
                <a:latin typeface="Times New Roman" panose="02020603050405020304" pitchFamily="18" charset="0"/>
              </a:rPr>
              <a:t>Б</a:t>
            </a:r>
            <a:r>
              <a:rPr lang="uk-UA" altLang="en-US" sz="2800" b="1" i="1" dirty="0">
                <a:latin typeface="Times New Roman" panose="02020603050405020304" pitchFamily="18" charset="0"/>
              </a:rPr>
              <a:t>. </a:t>
            </a:r>
            <a:r>
              <a:rPr lang="uk-UA" altLang="en-US" sz="2800" b="1" i="1" dirty="0" smtClean="0">
                <a:latin typeface="Times New Roman" panose="02020603050405020304" pitchFamily="18" charset="0"/>
              </a:rPr>
              <a:t>Хмельницького</a:t>
            </a:r>
            <a:r>
              <a:rPr lang="uk-UA" altLang="en-US" sz="2800" b="1" i="1" dirty="0">
                <a:latin typeface="Times New Roman" panose="02020603050405020304" pitchFamily="18" charset="0"/>
              </a:rPr>
              <a:t>.</a:t>
            </a:r>
            <a:endParaRPr lang="uk-UA" altLang="en-US" sz="2800" b="1" dirty="0">
              <a:latin typeface="Times New Roman" panose="02020603050405020304" pitchFamily="18" charset="0"/>
            </a:endParaRPr>
          </a:p>
          <a:p>
            <a:pPr marL="609600" indent="-609600" algn="ctr"/>
            <a:r>
              <a:rPr lang="uk-UA" altLang="en-US" sz="2800" i="1" u="sng" dirty="0">
                <a:latin typeface="Times New Roman" panose="02020603050405020304" pitchFamily="18" charset="0"/>
              </a:rPr>
              <a:t>Відносини з Молдовою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     У </a:t>
            </a:r>
            <a:r>
              <a:rPr lang="uk-UA" altLang="en-US" sz="2800" b="1" dirty="0">
                <a:latin typeface="Times New Roman" panose="02020603050405020304" pitchFamily="18" charset="0"/>
              </a:rPr>
              <a:t>1650</a:t>
            </a:r>
            <a:r>
              <a:rPr lang="uk-UA" altLang="en-US" sz="2800" dirty="0">
                <a:latin typeface="Times New Roman" panose="02020603050405020304" pitchFamily="18" charset="0"/>
              </a:rPr>
              <a:t>, </a:t>
            </a:r>
            <a:r>
              <a:rPr lang="uk-UA" altLang="en-US" sz="2800" b="1" dirty="0">
                <a:latin typeface="Times New Roman" panose="02020603050405020304" pitchFamily="18" charset="0"/>
              </a:rPr>
              <a:t>1652</a:t>
            </a:r>
            <a:r>
              <a:rPr lang="uk-UA" altLang="en-US" sz="2800" dirty="0">
                <a:latin typeface="Times New Roman" panose="02020603050405020304" pitchFamily="18" charset="0"/>
              </a:rPr>
              <a:t>, </a:t>
            </a:r>
            <a:r>
              <a:rPr lang="uk-UA" altLang="en-US" sz="2800" b="1" dirty="0">
                <a:latin typeface="Times New Roman" panose="02020603050405020304" pitchFamily="18" charset="0"/>
              </a:rPr>
              <a:t>1653</a:t>
            </a:r>
            <a:r>
              <a:rPr lang="uk-UA" altLang="en-US" sz="2800" dirty="0">
                <a:latin typeface="Times New Roman" panose="02020603050405020304" pitchFamily="18" charset="0"/>
              </a:rPr>
              <a:t> р. козацькі війська здійснили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ч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отири </a:t>
            </a:r>
            <a:r>
              <a:rPr lang="uk-UA" altLang="en-US" sz="2800" u="sng" dirty="0" smtClean="0">
                <a:latin typeface="Times New Roman" panose="02020603050405020304" pitchFamily="18" charset="0"/>
              </a:rPr>
              <a:t>молдавські </a:t>
            </a:r>
            <a:r>
              <a:rPr lang="uk-UA" altLang="en-US" sz="2800" u="sng" dirty="0">
                <a:latin typeface="Times New Roman" panose="02020603050405020304" pitchFamily="18" charset="0"/>
              </a:rPr>
              <a:t>походи</a:t>
            </a:r>
            <a:r>
              <a:rPr lang="uk-UA" altLang="en-US" sz="2800" dirty="0">
                <a:latin typeface="Times New Roman" panose="02020603050405020304" pitchFamily="18" charset="0"/>
              </a:rPr>
              <a:t>, щоб зробити це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князівство своїм </a:t>
            </a:r>
            <a:r>
              <a:rPr lang="uk-UA" altLang="en-US" sz="2800" dirty="0">
                <a:latin typeface="Times New Roman" panose="02020603050405020304" pitchFamily="18" charset="0"/>
              </a:rPr>
              <a:t>союзником. Для цього укладено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шлюб між сином Хмельницького </a:t>
            </a:r>
            <a:r>
              <a:rPr lang="uk-UA" altLang="en-US" sz="2800" dirty="0">
                <a:latin typeface="Times New Roman" panose="02020603050405020304" pitchFamily="18" charset="0"/>
              </a:rPr>
              <a:t>Тимошем і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донькою господаря </a:t>
            </a:r>
            <a:r>
              <a:rPr lang="uk-UA" altLang="en-US" sz="2800" dirty="0">
                <a:latin typeface="Times New Roman" panose="02020603050405020304" pitchFamily="18" charset="0"/>
              </a:rPr>
              <a:t>Молдови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Василя </a:t>
            </a:r>
            <a:r>
              <a:rPr lang="uk-UA" altLang="en-US" sz="2800" dirty="0">
                <a:latin typeface="Times New Roman" panose="02020603050405020304" pitchFamily="18" charset="0"/>
              </a:rPr>
              <a:t>Лупула.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     Допомагаючи </a:t>
            </a:r>
            <a:r>
              <a:rPr lang="uk-UA" altLang="en-US" sz="2800" dirty="0">
                <a:latin typeface="Times New Roman" panose="02020603050405020304" pitchFamily="18" charset="0"/>
              </a:rPr>
              <a:t>тестеві, Тиміш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Хмельницький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загинув </a:t>
            </a:r>
            <a:r>
              <a:rPr lang="uk-UA" altLang="en-US" sz="2800" dirty="0">
                <a:latin typeface="Times New Roman" panose="02020603050405020304" pitchFamily="18" charset="0"/>
              </a:rPr>
              <a:t>у </a:t>
            </a:r>
            <a:r>
              <a:rPr lang="uk-UA" altLang="en-US" sz="2800" b="1" dirty="0" smtClean="0">
                <a:latin typeface="Times New Roman" panose="02020603050405020304" pitchFamily="18" charset="0"/>
              </a:rPr>
              <a:t>1653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 </a:t>
            </a:r>
            <a:r>
              <a:rPr lang="uk-UA" altLang="en-US" sz="2800" dirty="0">
                <a:latin typeface="Times New Roman" panose="02020603050405020304" pitchFamily="18" charset="0"/>
              </a:rPr>
              <a:t>р. </a:t>
            </a:r>
            <a:endParaRPr lang="uk-UA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620688"/>
            <a:ext cx="7704856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</a:pPr>
            <a:r>
              <a:rPr lang="uk-UA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 з Москвою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жовтня 1653 р.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Земський собор у Москві ухвалив рішення про прийняття Війська Запорозького під протек­цію московського царя.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січня 1654 р.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Переяславі укладено 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союз з Москвою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Березневі статті </a:t>
            </a:r>
            <a:r>
              <a:rPr lang="uk-UA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березня 1654 р.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 60 тис. козаків.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Гетьману дозволено мати дипломатичні зносини за умови повідомлення царя.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Збереження прав і вольностей козаків і міщан.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Москва зобов’язалася розпочати війну проти Польщі.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548680"/>
            <a:ext cx="8721756" cy="42376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7664" y="5013176"/>
            <a:ext cx="5826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Переяславська рада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січня 1654 р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31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5"/>
            <a:ext cx="8208912" cy="6613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Наслідки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Договір був рівноправним. 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 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1655 </a:t>
            </a:r>
            <a:r>
              <a:rPr lang="uk-UA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відбулися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битви 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російсько-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 війська під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Охматовим і Городком. 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Але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1656 </a:t>
            </a:r>
            <a:r>
              <a:rPr lang="uk-UA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укладено </a:t>
            </a:r>
            <a:r>
              <a:rPr lang="uk-UA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Віленське </a:t>
            </a:r>
            <a:r>
              <a:rPr lang="uk-UA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московсько-</a:t>
            </a:r>
          </a:p>
          <a:p>
            <a:pPr marL="609600" indent="-609600" algn="just"/>
            <a:r>
              <a:rPr lang="uk-UA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ольське перемир’я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змусило гетьмана шукати 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ових союзників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Хмельницький безуспішно намагався 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класти союзи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Швецією і Трансільванією. 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Помер у </a:t>
            </a:r>
            <a:r>
              <a:rPr lang="uk-UA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1657 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/>
            <a:r>
              <a:rPr lang="uk-UA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війни: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 Української держави.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ліквідація 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кріпацтва.</a:t>
            </a:r>
            <a:endParaRPr lang="uk-U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перетворення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козацтва на 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політичну еліту </a:t>
            </a:r>
          </a:p>
          <a:p>
            <a:pPr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 algn="just">
              <a:lnSpc>
                <a:spcPct val="80000"/>
              </a:lnSpc>
            </a:pPr>
            <a:endParaRPr lang="uk-UA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Причини і характер національно-визвольної війни.</a:t>
            </a:r>
            <a:endParaRPr lang="uk-UA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Посилення соціального гніту (зростання шляхетського землеволодіння, панщина, фільваркової системи господарювання). </a:t>
            </a:r>
          </a:p>
          <a:p>
            <a:pPr algn="just"/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Посилення національного і релігійного гніту (полонізація і окатоличення). </a:t>
            </a:r>
          </a:p>
          <a:p>
            <a:pPr algn="just"/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Обмеження прав козацтва, після прийняття «Ординацій Війська Запорізького» 1638 р. </a:t>
            </a:r>
          </a:p>
          <a:p>
            <a:pPr algn="just"/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Це викликало протести козаків, селян, православного духівництва. </a:t>
            </a:r>
          </a:p>
          <a:p>
            <a:pPr algn="just"/>
            <a:endParaRPr lang="uk-UA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Війна мала національно-визвольний, релігійний, антифеодальний характер.</a:t>
            </a:r>
          </a:p>
          <a:p>
            <a:pPr algn="just"/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Привід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 і пограбування чигиринським підстаростою Д. Чаплинським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хутору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Хмельницького Суботова.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25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січня 1648 р.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Національно-визвольної війни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Повстан­ня козаків на Запорозькій Січі й обрання геть­маном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Хмельницького.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одразу уклав угоду з кримським ханом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Іслам Гіреєм III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військову допомогу. 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490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848700" cy="48245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2"/>
            <a:ext cx="4273878" cy="48380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3688" y="5661248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 Богдан Хмельницький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5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4032448" cy="53332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7744" y="5877272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Мотрона Чаплинська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86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13690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342900" algn="ctr">
              <a:spcAft>
                <a:spcPts val="0"/>
              </a:spcAft>
            </a:pPr>
            <a:r>
              <a:rPr lang="uk-UA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Основні битви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битва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5-6 травня 1648 р.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перемога козаків під </a:t>
            </a:r>
            <a:r>
              <a:rPr lang="uk-UA" sz="2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Жовтими водами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uk-UA" sz="22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битва </a:t>
            </a:r>
            <a:r>
              <a:rPr lang="uk-UA" sz="2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 Корсунем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15-16 травня 1648 р.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Керівників польського війська М. Потоцького і М. Калиновського взято в полон.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битва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11-13 вересня 1648 р</a:t>
            </a:r>
            <a:r>
              <a:rPr lang="uk-UA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біля м. </a:t>
            </a:r>
            <a:r>
              <a:rPr lang="uk-UA" sz="22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Пилявці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(тепер Хмельницька обл.). Відкрився шлях на Західну Україну. Українське військо обложило Львів, але взяло викуп і рушило на Замостя.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Нестача боєприпасів, втома, епідемія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чуми змусили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Хмельницького вступити у переговори. Польську сторону у переговорах представляв видатний політичний діяч Адам Кисіль. Укладено перемир’я з новообраним польським королем Яном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ІІ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Казимиром. Майже всі українські землі було визволено від польського панування. </a:t>
            </a:r>
            <a:endParaRPr lang="uk-UA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23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грудня 1648 р.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гетьман урочисто в’їхав у Київ.  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841"/>
            <a:ext cx="835292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" y="273860"/>
            <a:ext cx="8344550" cy="5256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5661248"/>
            <a:ext cx="7277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 грудня 1648 р.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гетьман урочисто в’їхав у Київ.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13690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початку 1649 р. Богдан Хмельницький сформулював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мету війни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створення держави українського народу в етнічних межах.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1649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відбулися </a:t>
            </a:r>
            <a:r>
              <a:rPr lang="uk-UA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битви під Збаражем та Зборовим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Але кримські татари погрожували перейти на бік поляків.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серпня 1649 р.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укладено </a:t>
            </a:r>
            <a:r>
              <a:rPr lang="uk-UA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Зборівський мирний договір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під владу гетьмана переходили Київське, Брацлавське і Чернігівське воєводства.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тис. козаків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-шляхта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поверталася до своїх володінь, селяни мали виконувати довоєнні повинності.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Чигирин переходив у володіння гетьмана.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57"/>
            <a:ext cx="9144000" cy="688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835</Words>
  <Application>Microsoft Office PowerPoint</Application>
  <PresentationFormat>Экран (4:3)</PresentationFormat>
  <Paragraphs>108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19</cp:revision>
  <dcterms:created xsi:type="dcterms:W3CDTF">2015-03-20T17:04:15Z</dcterms:created>
  <dcterms:modified xsi:type="dcterms:W3CDTF">2021-04-27T13:23:45Z</dcterms:modified>
</cp:coreProperties>
</file>