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CFF"/>
    <a:srgbClr val="D0D3FE"/>
    <a:srgbClr val="DFD6FF"/>
    <a:srgbClr val="DF69AD"/>
    <a:srgbClr val="E6E6E6"/>
    <a:srgbClr val="E0E3FE"/>
    <a:srgbClr val="F1E0FC"/>
    <a:srgbClr val="F4D6D0"/>
    <a:srgbClr val="F8E5E0"/>
    <a:srgbClr val="F8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93969" autoAdjust="0"/>
  </p:normalViewPr>
  <p:slideViewPr>
    <p:cSldViewPr snapToGrid="0">
      <p:cViewPr varScale="1">
        <p:scale>
          <a:sx n="76" d="100"/>
          <a:sy n="76" d="100"/>
        </p:scale>
        <p:origin x="96" y="15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42;&#1055;\&#1041;&#1086;&#1090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Лист1!$A$1:$A$6</c:f>
              <c:strCache>
                <c:ptCount val="6"/>
                <c:pt idx="0">
                  <c:v>Цілодобова підтримка</c:v>
                </c:pt>
                <c:pt idx="1">
                  <c:v>Миттєва відповідь</c:v>
                </c:pt>
                <c:pt idx="2">
                  <c:v>Більш простий спосіб комунікації</c:v>
                </c:pt>
                <c:pt idx="3">
                  <c:v>Легкість у використанні</c:v>
                </c:pt>
                <c:pt idx="4">
                  <c:v>Дружній тон у спілкуванні</c:v>
                </c:pt>
                <c:pt idx="5">
                  <c:v>Швидкість у вирішенні проблеми</c:v>
                </c:pt>
              </c:strCache>
            </c:strRef>
          </c:cat>
          <c:val>
            <c:numRef>
              <c:f>Лист1!$B$1:$B$6</c:f>
              <c:numCache>
                <c:formatCode>0%</c:formatCode>
                <c:ptCount val="6"/>
                <c:pt idx="0">
                  <c:v>0.64</c:v>
                </c:pt>
                <c:pt idx="1">
                  <c:v>0.55000000000000004</c:v>
                </c:pt>
                <c:pt idx="2">
                  <c:v>0.51</c:v>
                </c:pt>
                <c:pt idx="3">
                  <c:v>0.43</c:v>
                </c:pt>
                <c:pt idx="4">
                  <c:v>0.32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D-4C80-89E1-C07ADD723D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7894528"/>
        <c:axId val="117892992"/>
      </c:barChart>
      <c:catAx>
        <c:axId val="117894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pPr>
            <a:endParaRPr lang="uk-UA"/>
          </a:p>
        </c:txPr>
        <c:crossAx val="117892992"/>
        <c:crosses val="autoZero"/>
        <c:auto val="1"/>
        <c:lblAlgn val="l"/>
        <c:lblOffset val="100"/>
        <c:noMultiLvlLbl val="0"/>
      </c:catAx>
      <c:valAx>
        <c:axId val="11789299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789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u="none" strike="noStrike" baseline="0" dirty="0">
                <a:effectLst/>
              </a:rPr>
              <a:t>Найпопулярніші </a:t>
            </a:r>
            <a:r>
              <a:rPr lang="uk-UA" sz="2400" b="1" i="0" u="none" strike="noStrike" baseline="0" dirty="0">
                <a:effectLst/>
                <a:ea typeface="Arial" panose="020B0604020202020204" pitchFamily="34" charset="0"/>
              </a:rPr>
              <a:t>месенджери</a:t>
            </a:r>
            <a:r>
              <a:rPr lang="uk-UA" sz="2400" b="1" i="0" u="none" strike="noStrike" baseline="0" dirty="0">
                <a:effectLst/>
              </a:rPr>
              <a:t> в Україні</a:t>
            </a:r>
            <a:endParaRPr lang="ru-RU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Лист2!$A$1:$A$6</c:f>
              <c:strCache>
                <c:ptCount val="6"/>
                <c:pt idx="0">
                  <c:v>Viber</c:v>
                </c:pt>
                <c:pt idx="1">
                  <c:v>Facebook Messenger</c:v>
                </c:pt>
                <c:pt idx="2">
                  <c:v>Telegram</c:v>
                </c:pt>
                <c:pt idx="3">
                  <c:v>WhatsApp</c:v>
                </c:pt>
                <c:pt idx="4">
                  <c:v>Skype</c:v>
                </c:pt>
                <c:pt idx="5">
                  <c:v>ВКонтакте</c:v>
                </c:pt>
              </c:strCache>
            </c:strRef>
          </c:cat>
          <c:val>
            <c:numRef>
              <c:f>Лист2!$B$1:$B$6</c:f>
              <c:numCache>
                <c:formatCode>0%</c:formatCode>
                <c:ptCount val="6"/>
                <c:pt idx="0">
                  <c:v>0.87</c:v>
                </c:pt>
                <c:pt idx="1">
                  <c:v>0.48</c:v>
                </c:pt>
                <c:pt idx="2">
                  <c:v>0.4</c:v>
                </c:pt>
                <c:pt idx="3">
                  <c:v>0.31</c:v>
                </c:pt>
                <c:pt idx="4">
                  <c:v>0.21</c:v>
                </c:pt>
                <c:pt idx="5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5-4035-B7F2-C03C0CD860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1112192"/>
        <c:axId val="111114880"/>
      </c:barChart>
      <c:catAx>
        <c:axId val="111112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pPr>
            <a:endParaRPr lang="uk-UA"/>
          </a:p>
        </c:txPr>
        <c:crossAx val="111114880"/>
        <c:crosses val="autoZero"/>
        <c:auto val="1"/>
        <c:lblAlgn val="ctr"/>
        <c:lblOffset val="100"/>
        <c:noMultiLvlLbl val="0"/>
      </c:catAx>
      <c:valAx>
        <c:axId val="111114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1112192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0.11303</cdr:x>
      <cdr:y>0.16397</cdr:y>
    </cdr:from>
    <cdr:to>
      <cdr:x>0.46895</cdr:x>
      <cdr:y>0.24836</cdr:y>
    </cdr:to>
    <cdr:sp macro="" textlink="">
      <cdr:nvSpPr>
        <cdr:cNvPr id="2" name="Прямокутник 1">
          <a:extLst xmlns:a="http://schemas.openxmlformats.org/drawingml/2006/main">
            <a:ext uri="{FF2B5EF4-FFF2-40B4-BE49-F238E27FC236}">
              <a16:creationId xmlns:a16="http://schemas.microsoft.com/office/drawing/2014/main" id="{D34D20BD-7F07-4FBB-B7A3-A7B4E933B2E2}"/>
            </a:ext>
          </a:extLst>
        </cdr:cNvPr>
        <cdr:cNvSpPr/>
      </cdr:nvSpPr>
      <cdr:spPr>
        <a:xfrm xmlns:a="http://schemas.openxmlformats.org/drawingml/2006/main">
          <a:off x="1074509" y="698806"/>
          <a:ext cx="3383464" cy="359652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C3A75-D721-4994-8159-51E53BA3514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FABD-AA63-4C41-882E-A1C757FDC85D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0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7FABD-AA63-4C41-882E-A1C757FDC85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B583A-428C-4B72-B892-827AF8F32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00ACA77-A257-4907-B748-3FA67A103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E0AC8B-9DE0-4B66-81AD-FF743614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351440-023D-4F7D-B9EC-5982BB1E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81C089-AC4F-41AD-8DA6-1B3FC6F9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30AB-C7DE-47A3-96CD-AEB8D758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814BAA-B2E6-421C-8BE5-0EF0236F6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D78AB6-42C6-4A2F-84FC-5A22C452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A981A0-B713-4221-9152-3D9897A0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E551DF-5D0B-448C-A2DC-CD3023C0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6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DB9E250-EC39-4C26-BF68-29C15E48B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D35B231-5BC0-40A8-A275-02A99A15C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AB11E-80E8-4E82-B115-1F7A0E7C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031A82-260A-4491-9DC2-C8766B56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87EA13-FAF1-42BD-9FD4-582F4D25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E681B-B411-4F43-A872-59102589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54B541-7FF5-4D3F-860F-109FBDDB0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6A6C48-F2DF-4963-AB8A-46C47E4A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6B0DC5-E80A-4335-9971-27318A12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F5FACE-4C62-4AB2-BADA-A02875DA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4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1304A-DDC9-4A3B-88DB-3DBF094B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2C9676-5C22-4D32-84B2-5EFE7B55B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E4CF6A-95F8-4D3F-9C7C-61D057C1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728580-12FB-4A43-9CD9-45713D09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84FAFF-5826-483D-B18C-24376C3E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EC5CD-A4DE-4178-A831-DE1D3D6C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AE3E13-94ED-41CA-A29D-9E373DE5B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53B17A-1CF2-4F3B-9F5E-F77761981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30C790-145D-46C1-8910-F55AA74F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9D0AB4-786E-4C96-88F4-D24C8ACA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A286DC-78D4-4A95-A23B-1D61A147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4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EB814-3A52-41E5-A047-63FEC16A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39D2DE-A6F3-428E-9D0D-74E1E29D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C7BE39-44B5-4871-A731-41337C868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A55261F-501C-4E6E-80F4-56A464351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E7F7762-09C9-4095-AABA-2F5F88A3C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B8E0071-C1C7-4D0D-B286-E92735FD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8F50A34-6723-4D3E-AB8E-99B9D11B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19EC081-20BA-4752-9196-9E9B09E9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9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55A20-9F32-4A24-857C-A0D50C95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9AE1B0-96A8-4D35-9672-DEE4C3C0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64C18C2-496B-4D7A-8E66-A36CC127F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18C0E1F-DAC5-4215-9A08-90343D12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46B396-7F34-407C-96B2-063ACDC6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648A100-AC54-4A87-AAAA-ED94FCEF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C32577-EBF2-4DAF-99FC-4C0ADB90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F5157-AB09-4E7A-877C-3EDA7DD4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0962E2-1ECD-4AA5-A8B9-C0DC12B4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E5BFF1A-9B6A-427B-8F2F-13E03FC39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C819D7-F999-4B5A-8633-FE0E2E96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474B6D8-D3E5-4BE0-9B09-3A2CD161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382C6F-376E-442A-86E7-F26ABE5E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C18E6-4647-46E5-91BF-65A33B22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EC8EB33-030A-4F40-B9B1-6D43F7864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AF7F708-56C0-4A26-9F1F-D6FCE2233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BD4E1C-1845-4E92-896C-A159691B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6065180-8A95-4B3B-BBD1-421FBEB9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5D6B36-4BF9-4FE1-96B7-B0C0281B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8634FBA-4859-4011-A1C5-D3C47696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D1E9A35-0324-4D15-8885-A1116CC62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D02EB0-E286-4AE3-803B-387DD0C41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2AF0-30E5-46A8-A6F1-503CF8FE10F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53476B-7F16-4126-9B49-D27AA42A2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3F5EA1-BE89-459A-BBF9-04C8545DB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113CC-05D2-4C59-92B1-4F291C09EB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5.png"/><Relationship Id="rId5" Type="http://schemas.openxmlformats.org/officeDocument/2006/relationships/image" Target="../media/image60.png"/><Relationship Id="rId10" Type="http://schemas.openxmlformats.org/officeDocument/2006/relationships/image" Target="../media/image33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39.png"/><Relationship Id="rId10" Type="http://schemas.openxmlformats.org/officeDocument/2006/relationships/image" Target="../media/image70.jpeg"/><Relationship Id="rId4" Type="http://schemas.openxmlformats.org/officeDocument/2006/relationships/image" Target="../media/image49.png"/><Relationship Id="rId9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72.png"/><Relationship Id="rId17" Type="http://schemas.openxmlformats.org/officeDocument/2006/relationships/image" Target="../media/image77.jpeg"/><Relationship Id="rId2" Type="http://schemas.openxmlformats.org/officeDocument/2006/relationships/image" Target="../media/image4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75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5.svg"/><Relationship Id="rId5" Type="http://schemas.openxmlformats.org/officeDocument/2006/relationships/image" Target="../media/image27.png"/><Relationship Id="rId10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79.svg"/><Relationship Id="rId5" Type="http://schemas.openxmlformats.org/officeDocument/2006/relationships/image" Target="../media/image17.png"/><Relationship Id="rId10" Type="http://schemas.openxmlformats.org/officeDocument/2006/relationships/image" Target="../media/image78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4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82.sv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7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39.png"/><Relationship Id="rId4" Type="http://schemas.openxmlformats.org/officeDocument/2006/relationships/image" Target="../media/image85.sv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2.svg"/><Relationship Id="rId7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2.png"/><Relationship Id="rId7" Type="http://schemas.openxmlformats.org/officeDocument/2006/relationships/image" Target="../media/image8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9.png"/><Relationship Id="rId7" Type="http://schemas.openxmlformats.org/officeDocument/2006/relationships/image" Target="../media/image25.png"/><Relationship Id="rId12" Type="http://schemas.openxmlformats.org/officeDocument/2006/relationships/image" Target="../media/image8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84.png"/><Relationship Id="rId5" Type="http://schemas.openxmlformats.org/officeDocument/2006/relationships/image" Target="../media/image11.png"/><Relationship Id="rId10" Type="http://schemas.openxmlformats.org/officeDocument/2006/relationships/image" Target="../media/image95.png"/><Relationship Id="rId4" Type="http://schemas.openxmlformats.org/officeDocument/2006/relationships/image" Target="../media/image19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8.png"/><Relationship Id="rId3" Type="http://schemas.openxmlformats.org/officeDocument/2006/relationships/image" Target="../media/image85.svg"/><Relationship Id="rId7" Type="http://schemas.openxmlformats.org/officeDocument/2006/relationships/image" Target="../media/image11.png"/><Relationship Id="rId12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96.png"/><Relationship Id="rId5" Type="http://schemas.openxmlformats.org/officeDocument/2006/relationships/image" Target="../media/image49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5.svg"/><Relationship Id="rId7" Type="http://schemas.openxmlformats.org/officeDocument/2006/relationships/image" Target="../media/image10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55.png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30.png"/><Relationship Id="rId3" Type="http://schemas.openxmlformats.org/officeDocument/2006/relationships/image" Target="../media/image85.svg"/><Relationship Id="rId7" Type="http://schemas.openxmlformats.org/officeDocument/2006/relationships/image" Target="../media/image107.png"/><Relationship Id="rId12" Type="http://schemas.openxmlformats.org/officeDocument/2006/relationships/image" Target="../media/image104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3.png"/><Relationship Id="rId5" Type="http://schemas.openxmlformats.org/officeDocument/2006/relationships/image" Target="../media/image105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6.png"/><Relationship Id="rId7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9.png"/><Relationship Id="rId10" Type="http://schemas.openxmlformats.org/officeDocument/2006/relationships/image" Target="../media/image34.png"/><Relationship Id="rId4" Type="http://schemas.openxmlformats.org/officeDocument/2006/relationships/image" Target="../media/image108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111.png"/><Relationship Id="rId9" Type="http://schemas.openxmlformats.org/officeDocument/2006/relationships/image" Target="../media/image10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chart" Target="../charts/chart1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12" Type="http://schemas.openxmlformats.org/officeDocument/2006/relationships/image" Target="../media/image1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svg"/><Relationship Id="rId3" Type="http://schemas.openxmlformats.org/officeDocument/2006/relationships/image" Target="../media/image38.svg"/><Relationship Id="rId7" Type="http://schemas.openxmlformats.org/officeDocument/2006/relationships/image" Target="../media/image43.svg"/><Relationship Id="rId12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32.sv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.svg"/><Relationship Id="rId12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3.png"/><Relationship Id="rId5" Type="http://schemas.openxmlformats.org/officeDocument/2006/relationships/image" Target="../media/image29.png"/><Relationship Id="rId10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40.svg"/><Relationship Id="rId1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26.svg"/><Relationship Id="rId10" Type="http://schemas.openxmlformats.org/officeDocument/2006/relationships/image" Target="../media/image62.png"/><Relationship Id="rId4" Type="http://schemas.openxmlformats.org/officeDocument/2006/relationships/image" Target="../media/image40.svg"/><Relationship Id="rId9" Type="http://schemas.openxmlformats.org/officeDocument/2006/relationships/image" Target="../media/image61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3952" y="1721755"/>
            <a:ext cx="8534315" cy="363855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62700" y="-1"/>
            <a:ext cx="5829300" cy="8629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6689" y="2418239"/>
            <a:ext cx="74299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en-US" sz="3000" b="1" dirty="0">
                <a:latin typeface="Arial" panose="020B0604020202020204" pitchFamily="34" charset="0"/>
              </a:rPr>
            </a:br>
            <a:r>
              <a:rPr lang="uk-UA" sz="3000" b="1" dirty="0">
                <a:latin typeface="Arial" panose="020B0604020202020204" pitchFamily="34" charset="0"/>
              </a:rPr>
              <a:t>Особливості розробки </a:t>
            </a:r>
            <a:r>
              <a:rPr lang="uk-UA" sz="3000" b="1" dirty="0" err="1">
                <a:latin typeface="Arial" panose="020B0604020202020204" pitchFamily="34" charset="0"/>
              </a:rPr>
              <a:t>Telegram</a:t>
            </a:r>
            <a:r>
              <a:rPr lang="uk-UA" sz="3000" b="1" dirty="0">
                <a:latin typeface="Arial" panose="020B0604020202020204" pitchFamily="34" charset="0"/>
              </a:rPr>
              <a:t>-ботів</a:t>
            </a:r>
            <a:endParaRPr lang="en-US" sz="3000" b="1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797505" y="-957423"/>
            <a:ext cx="422227" cy="3259591"/>
          </a:xfrm>
          <a:prstGeom prst="rect">
            <a:avLst/>
          </a:prstGeom>
        </p:spPr>
      </p:pic>
      <p:pic>
        <p:nvPicPr>
          <p:cNvPr id="23" name="Object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6198" y="3417160"/>
            <a:ext cx="885825" cy="914400"/>
          </a:xfrm>
          <a:prstGeom prst="rect">
            <a:avLst/>
          </a:prstGeom>
        </p:spPr>
      </p:pic>
      <p:pic>
        <p:nvPicPr>
          <p:cNvPr id="24" name="Object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219268" y="4286722"/>
            <a:ext cx="1158550" cy="1260462"/>
          </a:xfrm>
          <a:prstGeom prst="rect">
            <a:avLst/>
          </a:prstGeom>
        </p:spPr>
      </p:pic>
      <p:pic>
        <p:nvPicPr>
          <p:cNvPr id="25" name="Object 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766936">
            <a:off x="5471305" y="-1504091"/>
            <a:ext cx="5495925" cy="43529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3430" y="1194062"/>
            <a:ext cx="1425139" cy="14251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797505" y="4555832"/>
            <a:ext cx="422227" cy="3259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933" y="1267511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19630" y="1267008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1046628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8078" y="76050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3.</a:t>
            </a:r>
            <a:r>
              <a:rPr lang="uk-UA" u="sng" dirty="0">
                <a:latin typeface="Arial" panose="020B0604020202020204" pitchFamily="34" charset="0"/>
              </a:rPr>
              <a:t> Відео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2" y="1232551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1134380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81" y="1139385"/>
            <a:ext cx="610124" cy="610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8933" y="1996342"/>
            <a:ext cx="248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Максимальний розмір - 50 MB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</a:rPr>
              <a:t>Підтримується тільки формат mp4, H264.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0203" y="1877529"/>
            <a:ext cx="3002142" cy="12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dirty="0">
                <a:latin typeface="Arial" panose="020B0604020202020204" pitchFamily="34" charset="0"/>
              </a:rPr>
              <a:t>Максимальний розмір - 1.5GB. Можна відправляти будь-які формати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65235" y="1996440"/>
            <a:ext cx="294322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Максимальний розмір - до 1 GB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</a:rPr>
              <a:t>Рекомендовані MP4 або MOV, але інші формати також підтримуються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7"/>
          <a:srcRect l="46210" t="30565" b="26505"/>
          <a:stretch>
            <a:fillRect/>
          </a:stretch>
        </p:blipFill>
        <p:spPr bwMode="auto">
          <a:xfrm>
            <a:off x="828675" y="3724275"/>
            <a:ext cx="2113280" cy="2780030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1823" t="44384" r="6890" b="16076"/>
          <a:stretch>
            <a:fillRect/>
          </a:stretch>
        </p:blipFill>
        <p:spPr bwMode="auto">
          <a:xfrm>
            <a:off x="8874125" y="3726815"/>
            <a:ext cx="2007235" cy="2876550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/>
          <p:cNvPicPr/>
          <p:nvPr/>
        </p:nvPicPr>
        <p:blipFill rotWithShape="1">
          <a:blip r:embed="rId9"/>
          <a:srcRect l="37749" t="27270" b="15530"/>
          <a:stretch>
            <a:fillRect/>
          </a:stretch>
        </p:blipFill>
        <p:spPr bwMode="auto">
          <a:xfrm>
            <a:off x="5066665" y="3724910"/>
            <a:ext cx="1771650" cy="2879090"/>
          </a:xfrm>
          <a:prstGeom prst="rect">
            <a:avLst/>
          </a:prstGeom>
          <a:ln>
            <a:noFill/>
          </a:ln>
        </p:spPr>
      </p:pic>
      <p:pic>
        <p:nvPicPr>
          <p:cNvPr id="26" name="Object 4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8960" y="494358"/>
            <a:ext cx="772004" cy="769163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800000">
            <a:off x="6380711" y="5075499"/>
            <a:ext cx="1452053" cy="1528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313" y="2774854"/>
            <a:ext cx="3860481" cy="4062954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pic>
        <p:nvPicPr>
          <p:cNvPr id="27" name="Object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234975" y="4371349"/>
            <a:ext cx="1813669" cy="1699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1224637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71321" y="1916008"/>
            <a:ext cx="2677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Зображення в форматі JPEG або PNG, до 500 </a:t>
            </a:r>
            <a:r>
              <a:rPr lang="uk-UA" dirty="0" err="1">
                <a:latin typeface="Arial" panose="020B0604020202020204" pitchFamily="34" charset="0"/>
              </a:rPr>
              <a:t>kb</a:t>
            </a:r>
            <a:r>
              <a:rPr lang="uk-UA" dirty="0">
                <a:latin typeface="Arial" panose="020B0604020202020204" pitchFamily="34" charset="0"/>
              </a:rPr>
              <a:t>. До 3 кнопок. Опис (до </a:t>
            </a:r>
            <a:r>
              <a:rPr lang="uk-UA" dirty="0" err="1">
                <a:latin typeface="Arial" panose="020B0604020202020204" pitchFamily="34" charset="0"/>
              </a:rPr>
              <a:t>to</a:t>
            </a:r>
            <a:r>
              <a:rPr lang="uk-UA" dirty="0">
                <a:latin typeface="Arial" panose="020B0604020202020204" pitchFamily="34" charset="0"/>
              </a:rPr>
              <a:t> 120 символів). Максимум 6 карток в одному </a:t>
            </a:r>
            <a:r>
              <a:rPr lang="uk-UA" dirty="0" err="1">
                <a:latin typeface="Arial" panose="020B0604020202020204" pitchFamily="34" charset="0"/>
              </a:rPr>
              <a:t>слайдері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34982" y="1911133"/>
            <a:ext cx="2976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latin typeface="Arial" panose="020B0604020202020204" pitchFamily="34" charset="0"/>
              </a:rPr>
              <a:t>Слайдер</a:t>
            </a:r>
            <a:r>
              <a:rPr lang="uk-UA" dirty="0">
                <a:latin typeface="Arial" panose="020B0604020202020204" pitchFamily="34" charset="0"/>
              </a:rPr>
              <a:t> відсутній, можливо відсилати по одній картці.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66861" y="1850440"/>
            <a:ext cx="3137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Зображення в форматі </a:t>
            </a:r>
            <a:r>
              <a:rPr lang="uk-UA" dirty="0" err="1">
                <a:latin typeface="Arial" panose="020B0604020202020204" pitchFamily="34" charset="0"/>
              </a:rPr>
              <a:t>jpg</a:t>
            </a:r>
            <a:r>
              <a:rPr lang="uk-UA" dirty="0">
                <a:latin typeface="Arial" panose="020B0604020202020204" pitchFamily="34" charset="0"/>
              </a:rPr>
              <a:t>, </a:t>
            </a:r>
            <a:r>
              <a:rPr lang="uk-UA" dirty="0" err="1">
                <a:latin typeface="Arial" panose="020B0604020202020204" pitchFamily="34" charset="0"/>
              </a:rPr>
              <a:t>png</a:t>
            </a:r>
            <a:r>
              <a:rPr lang="uk-UA" dirty="0">
                <a:latin typeface="Arial" panose="020B0604020202020204" pitchFamily="34" charset="0"/>
              </a:rPr>
              <a:t> і </a:t>
            </a:r>
            <a:r>
              <a:rPr lang="uk-UA" dirty="0" err="1">
                <a:latin typeface="Arial" panose="020B0604020202020204" pitchFamily="34" charset="0"/>
              </a:rPr>
              <a:t>gif</a:t>
            </a:r>
            <a:r>
              <a:rPr lang="uk-UA" dirty="0">
                <a:latin typeface="Arial" panose="020B0604020202020204" pitchFamily="34" charset="0"/>
              </a:rPr>
              <a:t>. Тема (до 80 символів). Підзаголовок (до 80 символів). До 3 кнопок. Максимум 10 карток в одному </a:t>
            </a:r>
            <a:r>
              <a:rPr lang="uk-UA" dirty="0" err="1">
                <a:latin typeface="Arial" panose="020B0604020202020204" pitchFamily="34" charset="0"/>
              </a:rPr>
              <a:t>слайдері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3367" y="1222564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145" y="738035"/>
            <a:ext cx="368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US" u="sng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uk-UA" u="sng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u="sng" dirty="0" err="1">
                <a:latin typeface="Arial" panose="020B0604020202020204" pitchFamily="34" charset="0"/>
                <a:ea typeface="Arial" panose="020B0604020202020204" pitchFamily="34" charset="0"/>
              </a:rPr>
              <a:t>Слайдер</a:t>
            </a:r>
            <a:r>
              <a:rPr lang="uk-UA" u="sng" dirty="0">
                <a:latin typeface="Arial" panose="020B0604020202020204" pitchFamily="34" charset="0"/>
                <a:ea typeface="Arial" panose="020B0604020202020204" pitchFamily="34" charset="0"/>
              </a:rPr>
              <a:t> (Карусель, Галерея</a:t>
            </a:r>
            <a:r>
              <a:rPr lang="en-US" u="sng" dirty="0">
                <a:ea typeface="Arial" panose="020B0604020202020204" pitchFamily="34" charset="0"/>
              </a:rPr>
              <a:t>)</a:t>
            </a:r>
            <a:endParaRPr lang="en-US" u="sng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9126" y="5672147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1179690"/>
            <a:ext cx="500650" cy="5006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6" y="1124953"/>
            <a:ext cx="610124" cy="610124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47177"/>
          <a:stretch>
            <a:fillRect/>
          </a:stretch>
        </p:blipFill>
        <p:spPr bwMode="auto">
          <a:xfrm>
            <a:off x="1373571" y="3759582"/>
            <a:ext cx="2235928" cy="276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10755" r="56561" b="8557"/>
          <a:stretch>
            <a:fillRect/>
          </a:stretch>
        </p:blipFill>
        <p:spPr bwMode="auto">
          <a:xfrm>
            <a:off x="8627015" y="3759582"/>
            <a:ext cx="3050395" cy="276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45522" r="7843" b="4863"/>
          <a:stretch>
            <a:fillRect/>
          </a:stretch>
        </p:blipFill>
        <p:spPr bwMode="auto">
          <a:xfrm>
            <a:off x="5134982" y="3735090"/>
            <a:ext cx="2671618" cy="279248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8566861" y="978594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88" y="1017512"/>
            <a:ext cx="620134" cy="6201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0" y="-368140"/>
            <a:ext cx="1514475" cy="2514600"/>
          </a:xfrm>
          <a:prstGeom prst="rect">
            <a:avLst/>
          </a:prstGeom>
        </p:spPr>
      </p:pic>
      <p:pic>
        <p:nvPicPr>
          <p:cNvPr id="52" name="Object 7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89993">
            <a:off x="-100960" y="5648912"/>
            <a:ext cx="1285875" cy="1357313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pic>
        <p:nvPicPr>
          <p:cNvPr id="53" name="Object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313647">
            <a:off x="11291117" y="5827085"/>
            <a:ext cx="1087562" cy="1051987"/>
          </a:xfrm>
          <a:prstGeom prst="rect">
            <a:avLst/>
          </a:prstGeom>
        </p:spPr>
      </p:pic>
      <p:pic>
        <p:nvPicPr>
          <p:cNvPr id="27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234975" y="4371349"/>
            <a:ext cx="1813669" cy="1699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998352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21777" y="1486656"/>
            <a:ext cx="3060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Прямо в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додатку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слухати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, треба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завантажувати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і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відкривати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в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плеєрі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53367" y="1940593"/>
            <a:ext cx="2976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</a:rPr>
              <a:t>Можна слухати в додатку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16492" y="1934439"/>
            <a:ext cx="3137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</a:rPr>
              <a:t>Можна слухати в додатку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3367" y="996279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778770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7551" y="672039"/>
            <a:ext cx="1007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uk-UA" u="sng" dirty="0">
                <a:latin typeface="Arial" panose="020B0604020202020204" pitchFamily="34" charset="0"/>
              </a:rPr>
              <a:t> Аудіо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876" y="5457009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953405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394" y="785242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56" y="671973"/>
            <a:ext cx="610124" cy="61012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1"/>
          <a:srcRect l="26530" t="60220" b="27339"/>
          <a:stretch>
            <a:fillRect/>
          </a:stretch>
        </p:blipFill>
        <p:spPr bwMode="auto">
          <a:xfrm>
            <a:off x="1321777" y="2451981"/>
            <a:ext cx="3004604" cy="904774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12"/>
          <a:srcRect l="14645" t="31573" b="61199"/>
          <a:stretch>
            <a:fillRect/>
          </a:stretch>
        </p:blipFill>
        <p:spPr bwMode="auto">
          <a:xfrm>
            <a:off x="8668522" y="2619190"/>
            <a:ext cx="2988207" cy="500650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13"/>
          <a:srcRect l="23277" t="71383" b="15900"/>
          <a:stretch>
            <a:fillRect/>
          </a:stretch>
        </p:blipFill>
        <p:spPr bwMode="auto">
          <a:xfrm>
            <a:off x="5153367" y="2444184"/>
            <a:ext cx="2887462" cy="850663"/>
          </a:xfrm>
          <a:prstGeom prst="rect">
            <a:avLst/>
          </a:prstGeom>
          <a:ln>
            <a:noFill/>
          </a:ln>
        </p:spPr>
      </p:pic>
      <p:pic>
        <p:nvPicPr>
          <p:cNvPr id="32" name="Object 5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91030" y="797932"/>
            <a:ext cx="952500" cy="66675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625724" y="3501246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6. </a:t>
            </a:r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Постійне меню</a:t>
            </a:r>
            <a:endParaRPr lang="en-US" u="sng" dirty="0"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500770" y="3967797"/>
            <a:ext cx="1589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У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немає можливості створення постійного меню.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88292" y="3904846"/>
            <a:ext cx="3694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Можна додати головне меню</a:t>
            </a: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з 3 пунктами і до 3 ієрархічних рівнів, з 5 об'єктами виклику дій.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793495" y="3909741"/>
            <a:ext cx="3694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У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меню представлено списком команд.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Рисунок 48"/>
          <p:cNvPicPr/>
          <p:nvPr/>
        </p:nvPicPr>
        <p:blipFill rotWithShape="1">
          <a:blip r:embed="rId16"/>
          <a:srcRect l="1465" t="14480" r="12041" b="60498"/>
          <a:stretch>
            <a:fillRect/>
          </a:stretch>
        </p:blipFill>
        <p:spPr bwMode="auto">
          <a:xfrm>
            <a:off x="4892178" y="4988510"/>
            <a:ext cx="2707173" cy="1392424"/>
          </a:xfrm>
          <a:prstGeom prst="rect">
            <a:avLst/>
          </a:prstGeom>
          <a:ln>
            <a:noFill/>
          </a:ln>
        </p:spPr>
      </p:pic>
      <p:pic>
        <p:nvPicPr>
          <p:cNvPr id="50" name="Рисунок 49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 r="53517" b="27807"/>
          <a:stretch>
            <a:fillRect/>
          </a:stretch>
        </p:blipFill>
        <p:spPr bwMode="auto">
          <a:xfrm>
            <a:off x="8616144" y="4963209"/>
            <a:ext cx="2737326" cy="14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Object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316570">
            <a:off x="11799187" y="5631552"/>
            <a:ext cx="326240" cy="3155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/>
          <p:cNvSpPr/>
          <p:nvPr/>
        </p:nvSpPr>
        <p:spPr>
          <a:xfrm>
            <a:off x="385831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4388804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: скругленные углы 22"/>
          <p:cNvSpPr/>
          <p:nvPr/>
        </p:nvSpPr>
        <p:spPr>
          <a:xfrm>
            <a:off x="8389696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934570" y="-3920055"/>
            <a:ext cx="4337377" cy="12177485"/>
          </a:xfrm>
          <a:prstGeom prst="rect">
            <a:avLst/>
          </a:prstGeom>
        </p:spPr>
      </p:pic>
      <p:pic>
        <p:nvPicPr>
          <p:cNvPr id="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Object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773058" y="4857603"/>
            <a:ext cx="318613" cy="17523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288" y="3411233"/>
            <a:ext cx="1425139" cy="1425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260" y="5357634"/>
            <a:ext cx="1147999" cy="114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254" y="98608"/>
            <a:ext cx="993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</a:rPr>
              <a:t>Висновок</a:t>
            </a:r>
            <a:r>
              <a:rPr lang="ru-RU" sz="2400" b="1" dirty="0"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</a:rPr>
              <a:t>щодо</a:t>
            </a:r>
            <a:r>
              <a:rPr lang="ru-RU" sz="2400" b="1" dirty="0">
                <a:latin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особливостей елементів інтерфейсу месенджерів: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353" y="1076400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54" y="1060564"/>
            <a:ext cx="500650" cy="5006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61051" y="948857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81" y="1012180"/>
            <a:ext cx="620134" cy="6201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02541" y="1091415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310" y="993804"/>
            <a:ext cx="610124" cy="610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537" y="2062152"/>
            <a:ext cx="27486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Хоча </a:t>
            </a:r>
            <a:r>
              <a:rPr lang="uk-UA" dirty="0" err="1">
                <a:latin typeface="Arial" panose="020B060402020202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</a:rPr>
              <a:t> і користується найбільша частина українців, та представляє інтерес використання декілька елементів графічного інтерфейсу, який зумовлений значними обмеженнями побудови ботів, що не дозволяє повноцінно розробити програму для здійснення замовлень. 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2787" y="2168687"/>
            <a:ext cx="2880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Хоча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Messenger і надає широкі можливості при розробці ботів, проблеми, які час від часу виникають при надсиланні повідомлень будуть негативно впливати на враження від співпраці з програмою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19047" y="1710929"/>
            <a:ext cx="3104207" cy="405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20000"/>
              </a:lnSpc>
              <a:spcAft>
                <a:spcPts val="0"/>
              </a:spcAft>
            </a:pP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Тож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є найкращою платформою для розробки бота для автоматизації продажів, оскільки графічних елементів, які надає програма для миттєвого обміну повідомленнями, є вдосталь для створення зрозумілого та зручного у користуванні додатку.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359" y="5316923"/>
            <a:ext cx="1425139" cy="1425139"/>
          </a:xfrm>
          <a:prstGeom prst="rect">
            <a:avLst/>
          </a:prstGeom>
        </p:spPr>
      </p:pic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99099" y="1806228"/>
            <a:ext cx="952500" cy="66675"/>
          </a:xfrm>
          <a:prstGeom prst="rect">
            <a:avLst/>
          </a:prstGeom>
        </p:spPr>
      </p:pic>
      <p:pic>
        <p:nvPicPr>
          <p:cNvPr id="26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17902" y="1806228"/>
            <a:ext cx="952500" cy="66675"/>
          </a:xfrm>
          <a:prstGeom prst="rect">
            <a:avLst/>
          </a:prstGeom>
        </p:spPr>
      </p:pic>
      <p:pic>
        <p:nvPicPr>
          <p:cNvPr id="29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4929" y="1806228"/>
            <a:ext cx="952500" cy="66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005636" y="1671636"/>
            <a:ext cx="7848599" cy="2524125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5044"/>
            <a:ext cx="12191997" cy="6903042"/>
          </a:xfrm>
          <a:prstGeom prst="rect">
            <a:avLst/>
          </a:prstGeom>
        </p:spPr>
      </p:pic>
      <p:pic>
        <p:nvPicPr>
          <p:cNvPr id="2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792872">
            <a:off x="-1709932" y="4197132"/>
            <a:ext cx="4042177" cy="4400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48040" y="259024"/>
            <a:ext cx="4287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Логіка</a:t>
            </a:r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роботи</a:t>
            </a:r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ботів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4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431" y="12249"/>
            <a:ext cx="1794691" cy="1794691"/>
          </a:xfrm>
          <a:prstGeom prst="rect">
            <a:avLst/>
          </a:prstGeom>
        </p:spPr>
      </p:pic>
      <p:pic>
        <p:nvPicPr>
          <p:cNvPr id="2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4660" y="1704823"/>
            <a:ext cx="610870" cy="610870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10872" y="391886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36" y="3770374"/>
            <a:ext cx="1425139" cy="1425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8380" y="868697"/>
            <a:ext cx="7165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</a:rPr>
              <a:t>Як використовувати чат-боти для бізнесу, залежить від специфіки робота компанії</a:t>
            </a:r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8040" y="909594"/>
            <a:ext cx="180980" cy="180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7070" y="123845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ea typeface="Calibri" panose="020F0502020204030204" pitchFamily="34" charset="0"/>
              </a:rPr>
              <a:t>Переваги використання ботів :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30102" y="1872735"/>
            <a:ext cx="99967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Підтримка 24/7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Бренди замінюють співробітників чат-ботами як службу підтримки. Клієнт у будь-який час доби може поставити запитання та отримати своєчасну відповідь.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Оптимізація ресурсів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Чат-боти – це ще й економія ресурсів компанії. Так можна автоматизувати рутинний процес “відповіді найчастіші питання”. 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Збільшення залучення користувачів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Завдяки чат-ботам компанія швидше дає потрібну інформацію про свої продукти. А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оперативно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 відпрацьоване звернення - це вже «підігрітий» лід, який простіше перетворити на клієнта.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mbria" panose="02040503050406030204" pitchFamily="18" charset="0"/>
              </a:rPr>
              <a:t>Генерація </a:t>
            </a:r>
            <a:r>
              <a:rPr lang="uk-UA" sz="1700" b="1" dirty="0" err="1">
                <a:latin typeface="Arial" panose="020B0604020202020204" pitchFamily="34" charset="0"/>
                <a:ea typeface="Cambria" panose="02040503050406030204" pitchFamily="18" charset="0"/>
              </a:rPr>
              <a:t>лідів</a:t>
            </a:r>
            <a: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  <a:t>. У боті можна привести покупця від першого контакту до оформлення замовлення. Через роботів компанія може  отримувати зворотний зв'язок від клієнтів. Потім, виходячи з отриманої інформації, зробити більш точкову та персоналізовану розсилку повідомлень на різних етапах продажу. </a:t>
            </a:r>
            <a:b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Для </a:t>
            </a:r>
            <a:r>
              <a:rPr lang="uk-UA" sz="1700" b="1" dirty="0">
                <a:latin typeface="Arial" panose="020B0604020202020204" pitchFamily="34" charset="0"/>
              </a:rPr>
              <a:t>бронювання та замовлень.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Чат-боти встановлюють і банківські та страхові компанії для цілодобового зв'язку з клієнтами.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mbria" panose="02040503050406030204" pitchFamily="18" charset="0"/>
              </a:rPr>
              <a:t>Оптимізація часу та витрат на обслуговування клієнтів.</a:t>
            </a:r>
            <a: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  <a:t> Залежно від цілей і завдань бізнесу кожен вибирає для себе оптимальний тип бота: вони відрізняються алгоритмом роботи, форматом взаємодії з користувачем і призначенням.</a:t>
            </a:r>
            <a:endParaRPr lang="en-US" sz="17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26119" y="1"/>
            <a:ext cx="6059531" cy="6858000"/>
          </a:xfrm>
          <a:prstGeom prst="rect">
            <a:avLst/>
          </a:prstGeom>
        </p:spPr>
      </p:pic>
      <p:pic>
        <p:nvPicPr>
          <p:cNvPr id="35" name="Object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44414" y="0"/>
            <a:ext cx="6192859" cy="6858000"/>
          </a:xfrm>
          <a:prstGeom prst="rect">
            <a:avLst/>
          </a:prstGeom>
        </p:spPr>
      </p:pic>
      <p:sp>
        <p:nvSpPr>
          <p:cNvPr id="30" name="Прямоугольник: скругленные углы 29"/>
          <p:cNvSpPr/>
          <p:nvPr/>
        </p:nvSpPr>
        <p:spPr>
          <a:xfrm>
            <a:off x="6126071" y="3099570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Прямоугольник: скругленные углы 61"/>
          <p:cNvSpPr/>
          <p:nvPr/>
        </p:nvSpPr>
        <p:spPr>
          <a:xfrm>
            <a:off x="29028" y="3124759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Прямоугольник: скругленные углы 64"/>
          <p:cNvSpPr/>
          <p:nvPr/>
        </p:nvSpPr>
        <p:spPr>
          <a:xfrm>
            <a:off x="38333" y="4991727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Прямоугольник: скругленные углы 65"/>
          <p:cNvSpPr/>
          <p:nvPr/>
        </p:nvSpPr>
        <p:spPr>
          <a:xfrm>
            <a:off x="6126071" y="4991727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34786" y="1529858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26711" y="1529858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6" y="3791852"/>
            <a:ext cx="1425139" cy="1425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209777" y="4870828"/>
            <a:ext cx="283731" cy="32595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19441" y="107937"/>
            <a:ext cx="495363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>
                <a:latin typeface="Arial" panose="020B0604020202020204" pitchFamily="34" charset="0"/>
                <a:ea typeface="Calibri" panose="020F0502020204030204" pitchFamily="34" charset="0"/>
              </a:rPr>
              <a:t>Типи ботів та </a:t>
            </a:r>
            <a:r>
              <a:rPr lang="uk-UA" sz="2600" b="1" dirty="0">
                <a:latin typeface="Arial" panose="020B0604020202020204" pitchFamily="34" charset="0"/>
              </a:rPr>
              <a:t>їх</a:t>
            </a:r>
            <a:r>
              <a:rPr lang="uk-UA" sz="2600" b="1" dirty="0">
                <a:latin typeface="Arial" panose="020B0604020202020204" pitchFamily="34" charset="0"/>
                <a:ea typeface="Calibri" panose="020F0502020204030204" pitchFamily="34" charset="0"/>
              </a:rPr>
              <a:t> особливості:</a:t>
            </a:r>
            <a:endParaRPr lang="en-US" sz="2600" b="1" dirty="0">
              <a:latin typeface="Arial" panose="020B0604020202020204" pitchFamily="34" charset="0"/>
            </a:endParaRPr>
          </a:p>
        </p:txBody>
      </p:sp>
      <p:pic>
        <p:nvPicPr>
          <p:cNvPr id="15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2632" y="685302"/>
            <a:ext cx="952500" cy="66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9535" y="800897"/>
            <a:ext cx="5860456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Чат-боти поділяють за складністю</a:t>
            </a:r>
            <a:r>
              <a:rPr lang="ru-RU" altLang="uk-UA" b="1" dirty="0">
                <a:latin typeface="Arial" panose="020B0604020202020204" pitchFamily="34" charset="0"/>
                <a:ea typeface="Cambria" panose="02040503050406030204" pitchFamily="18" charset="0"/>
              </a:rPr>
              <a:t> алгоритму :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endParaRPr lang="en-US" b="1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8869" y="1490937"/>
            <a:ext cx="6096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1500" b="1" dirty="0">
                <a:latin typeface="Arial" panose="020B0604020202020204" pitchFamily="34" charset="0"/>
                <a:ea typeface="Cambria" panose="02040503050406030204" pitchFamily="18" charset="0"/>
              </a:rPr>
              <a:t>Розвивається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b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alt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  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 працює на базі технології штучного інтелекту, розуміє сенс питання та веде реалістичну розмову зі споживачем.</a:t>
            </a:r>
            <a:endParaRPr lang="en-US" sz="15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2322" y="1476968"/>
            <a:ext cx="60960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1500" b="1" dirty="0">
                <a:latin typeface="Arial" panose="020B0604020202020204" pitchFamily="34" charset="0"/>
                <a:ea typeface="Cambria" panose="02040503050406030204" pitchFamily="18" charset="0"/>
              </a:rPr>
              <a:t>Обмежений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b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alt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‒ працює за чітко прописаним сценарієм і дає відповіді на конкретні запити клієнтів щодо фіксованих формулювань.</a:t>
            </a:r>
            <a:endParaRPr lang="en-US" sz="15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59" name="Стрелка: вниз 58"/>
          <p:cNvSpPr/>
          <p:nvPr/>
        </p:nvSpPr>
        <p:spPr>
          <a:xfrm>
            <a:off x="1742905" y="1207243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4438531" y="2644492"/>
            <a:ext cx="3311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За форматом взаємодії:</a:t>
            </a:r>
            <a:endParaRPr lang="en-US" sz="2000" b="1" dirty="0"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8964" y="3152134"/>
            <a:ext cx="609600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Кнопковий</a:t>
            </a:r>
            <a:b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бот  пропонує співрозмовнику варіанти дій і відправляє відповідь після того, як користувач натисне на один із варіантів.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3450" y="3128645"/>
            <a:ext cx="611505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Текстовий</a:t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   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</a:t>
            </a:r>
            <a:r>
              <a:rPr lang="ru-RU" sz="1500" dirty="0">
                <a:latin typeface="Arial" panose="020B0604020202020204" pitchFamily="34" charset="0"/>
              </a:rPr>
              <a:t> бот </a:t>
            </a:r>
            <a:r>
              <a:rPr lang="ru-RU" sz="1500" dirty="0" err="1">
                <a:latin typeface="Arial" panose="020B0604020202020204" pitchFamily="34" charset="0"/>
              </a:rPr>
              <a:t>розпізнає</a:t>
            </a:r>
            <a:r>
              <a:rPr lang="ru-RU" sz="1500" dirty="0">
                <a:latin typeface="Arial" panose="020B0604020202020204" pitchFamily="34" charset="0"/>
              </a:rPr>
              <a:t> текст </a:t>
            </a:r>
            <a:r>
              <a:rPr lang="ru-RU" sz="1500" dirty="0" err="1">
                <a:latin typeface="Arial" panose="020B0604020202020204" pitchFamily="34" charset="0"/>
              </a:rPr>
              <a:t>запиту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що</a:t>
            </a:r>
            <a:r>
              <a:rPr lang="ru-RU" sz="1500" dirty="0">
                <a:latin typeface="Arial" panose="020B0604020202020204" pitchFamily="34" charset="0"/>
              </a:rPr>
              <a:t> введено у поле, проводить </a:t>
            </a:r>
            <a:r>
              <a:rPr lang="ru-RU" sz="1500" dirty="0" err="1">
                <a:latin typeface="Arial" panose="020B0604020202020204" pitchFamily="34" charset="0"/>
              </a:rPr>
              <a:t>аналіз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повідомлення</a:t>
            </a:r>
            <a:r>
              <a:rPr lang="ru-RU" sz="1500" dirty="0">
                <a:latin typeface="Arial" panose="020B0604020202020204" pitchFamily="34" charset="0"/>
              </a:rPr>
              <a:t> і </a:t>
            </a:r>
            <a:r>
              <a:rPr lang="ru-RU" sz="1500" dirty="0" err="1">
                <a:latin typeface="Arial" panose="020B0604020202020204" pitchFamily="34" charset="0"/>
              </a:rPr>
              <a:t>підбирає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відповідь</a:t>
            </a:r>
            <a:r>
              <a:rPr lang="ru-RU" sz="1500" dirty="0">
                <a:latin typeface="Arial" panose="020B0604020202020204" pitchFamily="34" charset="0"/>
              </a:rPr>
              <a:t> з </a:t>
            </a:r>
            <a:r>
              <a:rPr lang="ru-RU" sz="1500" dirty="0" err="1">
                <a:latin typeface="Arial" panose="020B0604020202020204" pitchFamily="34" charset="0"/>
              </a:rPr>
              <a:t>заготовлених</a:t>
            </a:r>
            <a:r>
              <a:rPr lang="ru-RU" sz="15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1" name="Стрелка: вниз 30"/>
          <p:cNvSpPr/>
          <p:nvPr/>
        </p:nvSpPr>
        <p:spPr>
          <a:xfrm>
            <a:off x="1742905" y="2813427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Стрелка: вниз 31"/>
          <p:cNvSpPr/>
          <p:nvPr/>
        </p:nvSpPr>
        <p:spPr>
          <a:xfrm>
            <a:off x="1742905" y="463280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Стрелка: вниз 35"/>
          <p:cNvSpPr/>
          <p:nvPr/>
        </p:nvSpPr>
        <p:spPr>
          <a:xfrm>
            <a:off x="10263921" y="1207243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Стрелка: вниз 36"/>
          <p:cNvSpPr/>
          <p:nvPr/>
        </p:nvSpPr>
        <p:spPr>
          <a:xfrm>
            <a:off x="10263921" y="2813427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трелка: вниз 37"/>
          <p:cNvSpPr/>
          <p:nvPr/>
        </p:nvSpPr>
        <p:spPr>
          <a:xfrm>
            <a:off x="10263921" y="463280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Прямоугольник 63"/>
          <p:cNvSpPr/>
          <p:nvPr/>
        </p:nvSpPr>
        <p:spPr>
          <a:xfrm>
            <a:off x="2220283" y="4523749"/>
            <a:ext cx="8257437" cy="43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mbria" panose="02040503050406030204" pitchFamily="18" charset="0"/>
              </a:rPr>
              <a:t>За мети застосування чат-бот можливі наступні варіанти ботів:</a:t>
            </a:r>
            <a:endParaRPr lang="en-US" sz="2000" b="1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47225" y="5055470"/>
            <a:ext cx="6096000" cy="7835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Комунікаційний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         ‒ </a:t>
            </a:r>
            <a:r>
              <a:rPr lang="ru-RU" sz="1500" dirty="0" err="1">
                <a:latin typeface="Arial" panose="020B0604020202020204" pitchFamily="34" charset="0"/>
              </a:rPr>
              <a:t>спрямований</a:t>
            </a:r>
            <a:r>
              <a:rPr lang="ru-RU" sz="1500" dirty="0">
                <a:latin typeface="Arial" panose="020B0604020202020204" pitchFamily="34" charset="0"/>
              </a:rPr>
              <a:t> на </a:t>
            </a:r>
            <a:r>
              <a:rPr lang="ru-RU" sz="1500" dirty="0" err="1">
                <a:latin typeface="Arial" panose="020B0604020202020204" pitchFamily="34" charset="0"/>
              </a:rPr>
              <a:t>відповіді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компанії</a:t>
            </a:r>
            <a:r>
              <a:rPr lang="ru-RU" sz="1500" dirty="0">
                <a:latin typeface="Arial" panose="020B0604020202020204" pitchFamily="34" charset="0"/>
              </a:rPr>
              <a:t> на </a:t>
            </a:r>
            <a:r>
              <a:rPr lang="ru-RU" sz="1500" dirty="0" err="1">
                <a:latin typeface="Arial" panose="020B0604020202020204" pitchFamily="34" charset="0"/>
              </a:rPr>
              <a:t>запитання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замовників</a:t>
            </a:r>
            <a:r>
              <a:rPr lang="ru-RU" sz="1500" dirty="0">
                <a:latin typeface="Arial" panose="020B0604020202020204" pitchFamily="34" charset="0"/>
              </a:rPr>
              <a:t>. </a:t>
            </a:r>
            <a:r>
              <a:rPr lang="ru-RU" sz="1500" dirty="0" err="1">
                <a:latin typeface="Arial" panose="020B0604020202020204" pitchFamily="34" charset="0"/>
              </a:rPr>
              <a:t>Відповідає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заготовленими</a:t>
            </a:r>
            <a:r>
              <a:rPr lang="ru-RU" sz="1500" dirty="0">
                <a:latin typeface="Arial" panose="020B0604020202020204" pitchFamily="34" charset="0"/>
              </a:rPr>
              <a:t> фразами за </a:t>
            </a:r>
            <a:r>
              <a:rPr lang="ru-RU" sz="1500" dirty="0" err="1">
                <a:latin typeface="Arial" panose="020B0604020202020204" pitchFamily="34" charset="0"/>
              </a:rPr>
              <a:t>збудованою</a:t>
            </a:r>
            <a:r>
              <a:rPr lang="ru-RU" sz="1500" dirty="0">
                <a:latin typeface="Arial" panose="020B0604020202020204" pitchFamily="34" charset="0"/>
              </a:rPr>
              <a:t> схемою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66155" y="4941570"/>
            <a:ext cx="60782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Функціональний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– альтернатива </a:t>
            </a:r>
            <a:r>
              <a:rPr lang="ru-RU" sz="1500" dirty="0" err="1">
                <a:latin typeface="Arial" panose="020B0604020202020204" pitchFamily="34" charset="0"/>
              </a:rPr>
              <a:t>мобільним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програмам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дозволяє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одночасно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шукати</a:t>
            </a:r>
            <a:r>
              <a:rPr lang="ru-RU" sz="1500" dirty="0">
                <a:latin typeface="Arial" panose="020B0604020202020204" pitchFamily="34" charset="0"/>
              </a:rPr>
              <a:t> товар, </a:t>
            </a:r>
            <a:r>
              <a:rPr lang="ru-RU" sz="1500" dirty="0" err="1">
                <a:latin typeface="Arial" panose="020B0604020202020204" pitchFamily="34" charset="0"/>
              </a:rPr>
              <a:t>бронювати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послугу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робити</a:t>
            </a:r>
            <a:r>
              <a:rPr lang="ru-RU" sz="1500" dirty="0">
                <a:latin typeface="Arial" panose="020B0604020202020204" pitchFamily="34" charset="0"/>
              </a:rPr>
              <a:t> покупку,  та </a:t>
            </a:r>
            <a:r>
              <a:rPr lang="ru-RU" sz="1500" dirty="0" err="1">
                <a:latin typeface="Arial" panose="020B0604020202020204" pitchFamily="34" charset="0"/>
              </a:rPr>
              <a:t>здійснювати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інші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інтерактивні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дії</a:t>
            </a:r>
            <a:r>
              <a:rPr lang="ru-RU" sz="1500" dirty="0">
                <a:latin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45" name="Object 7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239757">
            <a:off x="103688" y="5676128"/>
            <a:ext cx="853917" cy="886682"/>
          </a:xfrm>
          <a:prstGeom prst="rect">
            <a:avLst/>
          </a:prstGeom>
        </p:spPr>
      </p:pic>
      <p:pic>
        <p:nvPicPr>
          <p:cNvPr id="46" name="Object 4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819" y="4438786"/>
            <a:ext cx="749165" cy="746408"/>
          </a:xfrm>
          <a:prstGeom prst="rect">
            <a:avLst/>
          </a:prstGeom>
        </p:spPr>
      </p:pic>
      <p:pic>
        <p:nvPicPr>
          <p:cNvPr id="47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96213" y="946819"/>
            <a:ext cx="848669" cy="844521"/>
          </a:xfrm>
          <a:prstGeom prst="rect">
            <a:avLst/>
          </a:prstGeom>
        </p:spPr>
      </p:pic>
      <p:pic>
        <p:nvPicPr>
          <p:cNvPr id="48" name="Object 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800000">
            <a:off x="0" y="-368140"/>
            <a:ext cx="1514475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2646668" y="-2687335"/>
            <a:ext cx="6861850" cy="12228818"/>
          </a:xfrm>
          <a:prstGeom prst="rect">
            <a:avLst/>
          </a:prstGeom>
        </p:spPr>
      </p:pic>
      <p:pic>
        <p:nvPicPr>
          <p:cNvPr id="20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38400" y="-3853"/>
            <a:ext cx="9753600" cy="6858001"/>
          </a:xfrm>
          <a:prstGeom prst="rect">
            <a:avLst/>
          </a:prstGeom>
        </p:spPr>
      </p:pic>
      <p:pic>
        <p:nvPicPr>
          <p:cNvPr id="21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64021" y="3678638"/>
            <a:ext cx="4088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         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Більш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дорогий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тривалий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його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використовують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представники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середнього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великого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бізнесу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коли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необхідні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складніші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алгоритми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взаємодії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користувачем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докладний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аналіз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отриманої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інформації</a:t>
            </a:r>
            <a:endParaRPr lang="ru-RU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2" y="308276"/>
            <a:ext cx="8137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Arial" panose="020B0604020202020204" pitchFamily="34" charset="0"/>
              </a:rPr>
              <a:t>Підходи</a:t>
            </a:r>
            <a:r>
              <a:rPr lang="ru-RU" sz="3200" b="1" dirty="0">
                <a:latin typeface="Arial" panose="020B0604020202020204" pitchFamily="34" charset="0"/>
              </a:rPr>
              <a:t> до </a:t>
            </a:r>
            <a:r>
              <a:rPr lang="ru-RU" sz="3200" b="1" dirty="0" err="1">
                <a:latin typeface="Arial" panose="020B0604020202020204" pitchFamily="34" charset="0"/>
              </a:rPr>
              <a:t>питання</a:t>
            </a:r>
            <a:r>
              <a:rPr lang="ru-RU" sz="3200" b="1" dirty="0"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</a:rPr>
              <a:t>створення</a:t>
            </a:r>
            <a:r>
              <a:rPr lang="ru-RU" sz="3200" b="1" dirty="0">
                <a:latin typeface="Arial" panose="020B0604020202020204" pitchFamily="34" charset="0"/>
              </a:rPr>
              <a:t> чат-</a:t>
            </a:r>
            <a:r>
              <a:rPr lang="ru-RU" sz="3200" b="1" dirty="0" err="1">
                <a:latin typeface="Arial" panose="020B0604020202020204" pitchFamily="34" charset="0"/>
              </a:rPr>
              <a:t>ботів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pic>
        <p:nvPicPr>
          <p:cNvPr id="18" name="Object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86" y="1856257"/>
            <a:ext cx="4088766" cy="1473833"/>
          </a:xfrm>
          <a:prstGeom prst="rect">
            <a:avLst/>
          </a:prstGeom>
        </p:spPr>
      </p:pic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9848" y="1856257"/>
            <a:ext cx="4088766" cy="14738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8430" y="2054513"/>
            <a:ext cx="3997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Другий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</a:rPr>
              <a:t>створення</a:t>
            </a:r>
            <a:r>
              <a:rPr lang="ru-RU" dirty="0">
                <a:latin typeface="Arial" panose="020B0604020202020204" pitchFamily="34" charset="0"/>
              </a:rPr>
              <a:t> чат-бота за </a:t>
            </a:r>
            <a:r>
              <a:rPr lang="ru-RU" dirty="0" err="1">
                <a:latin typeface="Arial" panose="020B0604020202020204" pitchFamily="34" charset="0"/>
              </a:rPr>
              <a:t>допомогою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конструкторів</a:t>
            </a:r>
            <a:r>
              <a:rPr lang="ru-RU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1634" y="2155904"/>
            <a:ext cx="3812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Перший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–  </a:t>
            </a:r>
            <a:r>
              <a:rPr lang="ru-RU" dirty="0" err="1">
                <a:latin typeface="Arial" panose="020B0604020202020204" pitchFamily="34" charset="0"/>
              </a:rPr>
              <a:t>Зібрати</a:t>
            </a:r>
            <a:r>
              <a:rPr lang="ru-RU" dirty="0">
                <a:latin typeface="Arial" panose="020B0604020202020204" pitchFamily="34" charset="0"/>
              </a:rPr>
              <a:t> свою команду </a:t>
            </a:r>
            <a:r>
              <a:rPr lang="ru-RU" dirty="0" err="1">
                <a:latin typeface="Arial" panose="020B0604020202020204" pitchFamily="34" charset="0"/>
              </a:rPr>
              <a:t>програмістів</a:t>
            </a:r>
            <a:r>
              <a:rPr lang="ru-RU" dirty="0">
                <a:latin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</a:rPr>
              <a:t>розробити</a:t>
            </a:r>
            <a:r>
              <a:rPr lang="ru-RU" dirty="0">
                <a:latin typeface="Arial" panose="020B0604020202020204" pitchFamily="34" charset="0"/>
              </a:rPr>
              <a:t> бот </a:t>
            </a:r>
            <a:r>
              <a:rPr lang="ru-RU" b="1" dirty="0">
                <a:latin typeface="Arial" panose="020B0604020202020204" pitchFamily="34" charset="0"/>
              </a:rPr>
              <a:t>з нуля.</a:t>
            </a:r>
          </a:p>
        </p:txBody>
      </p:sp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67300" y="1189806"/>
            <a:ext cx="5448300" cy="5734050"/>
          </a:xfrm>
          <a:prstGeom prst="rect">
            <a:avLst/>
          </a:prstGeom>
        </p:spPr>
      </p:pic>
      <p:pic>
        <p:nvPicPr>
          <p:cNvPr id="19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1720" y="1521711"/>
            <a:ext cx="1131207" cy="1146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39848" y="3678644"/>
            <a:ext cx="40887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       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Оптимальний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варіант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для тих, кому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потрібне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швидке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нескладне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рішення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. Є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безліч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доступних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сервісів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вони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допомагають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розробити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бот для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месенджера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без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допомоги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програмістів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3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89434" y="980751"/>
            <a:ext cx="1976061" cy="45719"/>
          </a:xfrm>
          <a:prstGeom prst="rect">
            <a:avLst/>
          </a:prstGeom>
        </p:spPr>
      </p:pic>
      <p:pic>
        <p:nvPicPr>
          <p:cNvPr id="15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65064" y="2409150"/>
            <a:ext cx="1754326" cy="1754326"/>
          </a:xfrm>
          <a:prstGeom prst="rect">
            <a:avLst/>
          </a:prstGeom>
        </p:spPr>
      </p:pic>
      <p:pic>
        <p:nvPicPr>
          <p:cNvPr id="24" name="Object 4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10875" y="-7704"/>
            <a:ext cx="1381125" cy="1660489"/>
          </a:xfrm>
          <a:prstGeom prst="rect">
            <a:avLst/>
          </a:prstGeom>
        </p:spPr>
      </p:pic>
      <p:pic>
        <p:nvPicPr>
          <p:cNvPr id="26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8676" y="3078949"/>
            <a:ext cx="1023752" cy="990265"/>
          </a:xfrm>
          <a:prstGeom prst="rect">
            <a:avLst/>
          </a:prstGeom>
        </p:spPr>
      </p:pic>
      <p:pic>
        <p:nvPicPr>
          <p:cNvPr id="27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786" y="3078949"/>
            <a:ext cx="1023752" cy="99026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5400000">
            <a:off x="601661" y="395660"/>
            <a:ext cx="238125" cy="733425"/>
          </a:xfrm>
          <a:prstGeom prst="rect">
            <a:avLst/>
          </a:prstGeom>
        </p:spPr>
      </p:pic>
      <p:pic>
        <p:nvPicPr>
          <p:cNvPr id="29" name="Object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581265" y="5680118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09907" y="0"/>
            <a:ext cx="757237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1747" y="353168"/>
            <a:ext cx="9407236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u="sng" dirty="0" err="1">
                <a:latin typeface="Arial" panose="020B0604020202020204" pitchFamily="34" charset="0"/>
                <a:ea typeface="Arial" panose="020B0604020202020204" pitchFamily="34" charset="0"/>
              </a:rPr>
              <a:t>SendPulse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сервіс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за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допомогою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якого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можна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розробити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віртуального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помічника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в Telegram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932" y="16297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Необхідно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зареєструвати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обліковий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запис</a:t>
            </a:r>
            <a:r>
              <a:rPr lang="ru-RU" sz="1600" dirty="0">
                <a:latin typeface="Arial" panose="020B0604020202020204" pitchFamily="34" charset="0"/>
              </a:rPr>
              <a:t> і </a:t>
            </a:r>
            <a:r>
              <a:rPr lang="ru-RU" sz="1600" dirty="0" err="1">
                <a:latin typeface="Arial" panose="020B0604020202020204" pitchFamily="34" charset="0"/>
              </a:rPr>
              <a:t>вибрати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месенджер</a:t>
            </a:r>
            <a:r>
              <a:rPr lang="ru-RU" sz="1600" dirty="0">
                <a:latin typeface="Arial" panose="020B0604020202020204" pitchFamily="34" charset="0"/>
              </a:rPr>
              <a:t> для бота: </a:t>
            </a:r>
            <a:r>
              <a:rPr lang="ru-RU" sz="1600" i="1" dirty="0" err="1">
                <a:latin typeface="Arial" panose="020B0604020202020204" pitchFamily="34" charset="0"/>
              </a:rPr>
              <a:t>Facebook</a:t>
            </a:r>
            <a:r>
              <a:rPr lang="ru-RU" sz="1600" i="1" dirty="0">
                <a:latin typeface="Arial" panose="020B0604020202020204" pitchFamily="34" charset="0"/>
              </a:rPr>
              <a:t>/Telegram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7188" y="2199848"/>
            <a:ext cx="5389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Знайти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b="1" i="1" dirty="0"/>
              <a:t>Telegram @</a:t>
            </a:r>
            <a:r>
              <a:rPr lang="en-US" sz="1600" b="1" i="1" dirty="0" err="1"/>
              <a:t>BotFather</a:t>
            </a:r>
            <a:r>
              <a:rPr lang="en-US" sz="1600" b="1" i="1" dirty="0"/>
              <a:t> </a:t>
            </a:r>
            <a:r>
              <a:rPr lang="ru-RU" sz="1600" dirty="0">
                <a:latin typeface="Arial" panose="020B0604020202020204" pitchFamily="34" charset="0"/>
              </a:rPr>
              <a:t>з </a:t>
            </a:r>
            <a:r>
              <a:rPr lang="ru-RU" sz="1600" dirty="0" err="1">
                <a:latin typeface="Arial" panose="020B0604020202020204" pitchFamily="34" charset="0"/>
              </a:rPr>
              <a:t>офіційним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синім</a:t>
            </a:r>
            <a:r>
              <a:rPr lang="ru-RU" sz="1600" dirty="0">
                <a:latin typeface="Arial" panose="020B0604020202020204" pitchFamily="34" charset="0"/>
              </a:rPr>
              <a:t> значком.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84219" y="2670798"/>
            <a:ext cx="5886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Натиснути</a:t>
            </a:r>
            <a:r>
              <a:rPr lang="ru-RU" sz="1600" dirty="0">
                <a:latin typeface="Arial" panose="020B0604020202020204" pitchFamily="34" charset="0"/>
              </a:rPr>
              <a:t> "</a:t>
            </a:r>
            <a:r>
              <a:rPr lang="ru-RU" sz="1600" dirty="0" err="1">
                <a:latin typeface="Arial" panose="020B0604020202020204" pitchFamily="34" charset="0"/>
              </a:rPr>
              <a:t>Start</a:t>
            </a:r>
            <a:r>
              <a:rPr lang="ru-RU" sz="1600" dirty="0">
                <a:latin typeface="Arial" panose="020B0604020202020204" pitchFamily="34" charset="0"/>
              </a:rPr>
              <a:t>" для </a:t>
            </a:r>
            <a:r>
              <a:rPr lang="ru-RU" sz="1600" dirty="0" err="1">
                <a:latin typeface="Arial" panose="020B0604020202020204" pitchFamily="34" charset="0"/>
              </a:rPr>
              <a:t>активації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назву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своєму</a:t>
            </a:r>
            <a:r>
              <a:rPr lang="ru-RU" sz="1600" dirty="0">
                <a:latin typeface="Arial" panose="020B0604020202020204" pitchFamily="34" charset="0"/>
              </a:rPr>
              <a:t> роботу.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6429" y="3192979"/>
            <a:ext cx="807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Скопіювати токен у ваш обліковий запис на </a:t>
            </a:r>
            <a:r>
              <a:rPr lang="uk-UA" sz="1600" i="1" dirty="0" err="1">
                <a:latin typeface="Arial" panose="020B0604020202020204" pitchFamily="34" charset="0"/>
                <a:ea typeface="Arial" panose="020B0604020202020204" pitchFamily="34" charset="0"/>
              </a:rPr>
              <a:t>SendPulse</a:t>
            </a:r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 і запустити бота. 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0932" y="4547630"/>
            <a:ext cx="10989967" cy="213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600" b="1" dirty="0" err="1">
                <a:latin typeface="Arial" panose="020B0604020202020204" pitchFamily="34" charset="0"/>
                <a:ea typeface="Cambria" panose="02040503050406030204" pitchFamily="18" charset="0"/>
              </a:rPr>
              <a:t>SendPulse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дозволяє створити до 3-х чат-ботів з можливістю надсилання до 10 000 повідомлень на місяць необмежену кількість одержувачів. Такий конструктор дозволяє створити ланцюжки повідомлень для </a:t>
            </a:r>
            <a:r>
              <a:rPr lang="uk-UA" sz="1600" dirty="0" err="1">
                <a:latin typeface="Arial" panose="020B0604020202020204" pitchFamily="34" charset="0"/>
                <a:ea typeface="Cambria" panose="02040503050406030204" pitchFamily="18" charset="0"/>
              </a:rPr>
              <a:t>Facebook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Messenger та </a:t>
            </a:r>
            <a:r>
              <a:rPr lang="uk-UA" sz="1600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на одній платформі.</a:t>
            </a:r>
            <a:b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розробки</a:t>
            </a:r>
            <a:r>
              <a:rPr lang="ru-RU" sz="1600" dirty="0">
                <a:latin typeface="Arial" panose="020B0604020202020204" pitchFamily="34" charset="0"/>
              </a:rPr>
              <a:t> чат-бота для </a:t>
            </a:r>
            <a:r>
              <a:rPr lang="ru-RU" sz="1600" dirty="0" err="1">
                <a:latin typeface="Arial" panose="020B0604020202020204" pitchFamily="34" charset="0"/>
              </a:rPr>
              <a:t>сайтів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en-US" sz="1600" dirty="0"/>
              <a:t>WordPress, Joomla, Drupal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іншій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dirty="0"/>
              <a:t>CMS </a:t>
            </a:r>
            <a:r>
              <a:rPr lang="ru-RU" sz="1600" dirty="0">
                <a:latin typeface="Arial" panose="020B0604020202020204" pitchFamily="34" charset="0"/>
              </a:rPr>
              <a:t>є </a:t>
            </a:r>
            <a:r>
              <a:rPr lang="ru-RU" sz="1600" dirty="0" err="1">
                <a:latin typeface="Arial" panose="020B0604020202020204" pitchFamily="34" charset="0"/>
              </a:rPr>
              <a:t>готові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плагіни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Встановити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плагін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також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самостійно</a:t>
            </a:r>
            <a:r>
              <a:rPr lang="ru-RU" sz="1600" dirty="0">
                <a:latin typeface="Arial" panose="020B0604020202020204" pitchFamily="34" charset="0"/>
              </a:rPr>
              <a:t>: </a:t>
            </a:r>
            <a:r>
              <a:rPr lang="ru-RU" sz="1600" dirty="0" err="1">
                <a:latin typeface="Arial" panose="020B0604020202020204" pitchFamily="34" charset="0"/>
              </a:rPr>
              <a:t>особливі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знання</a:t>
            </a:r>
            <a:r>
              <a:rPr lang="ru-RU" sz="1600" dirty="0">
                <a:latin typeface="Arial" panose="020B0604020202020204" pitchFamily="34" charset="0"/>
              </a:rPr>
              <a:t> у </a:t>
            </a:r>
            <a:r>
              <a:rPr lang="ru-RU" sz="1600" dirty="0" err="1">
                <a:latin typeface="Arial" panose="020B0604020202020204" pitchFamily="34" charset="0"/>
              </a:rPr>
              <a:t>програмуванні</a:t>
            </a:r>
            <a:r>
              <a:rPr lang="ru-RU" sz="1600" dirty="0">
                <a:latin typeface="Arial" panose="020B060402020202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</a:rPr>
              <a:t>обов'язкові</a:t>
            </a:r>
            <a:r>
              <a:rPr lang="ru-RU" sz="1600" dirty="0">
                <a:latin typeface="Arial" panose="020B0604020202020204" pitchFamily="34" charset="0"/>
              </a:rPr>
              <a:t>. На </a:t>
            </a:r>
            <a:r>
              <a:rPr lang="ru-RU" sz="1600" dirty="0" err="1">
                <a:latin typeface="Arial" panose="020B0604020202020204" pitchFamily="34" charset="0"/>
              </a:rPr>
              <a:t>сайті</a:t>
            </a:r>
            <a:r>
              <a:rPr lang="ru-RU" sz="1600" dirty="0">
                <a:latin typeface="Arial" panose="020B0604020202020204" pitchFamily="34" charset="0"/>
              </a:rPr>
              <a:t> бот </a:t>
            </a:r>
            <a:r>
              <a:rPr lang="ru-RU" sz="1600" dirty="0" err="1">
                <a:latin typeface="Arial" panose="020B0604020202020204" pitchFamily="34" charset="0"/>
              </a:rPr>
              <a:t>спілкується</a:t>
            </a:r>
            <a:r>
              <a:rPr lang="ru-RU" sz="1600" dirty="0">
                <a:latin typeface="Arial" panose="020B0604020202020204" pitchFamily="34" charset="0"/>
              </a:rPr>
              <a:t> з </a:t>
            </a:r>
            <a:r>
              <a:rPr lang="ru-RU" sz="1600" dirty="0" err="1">
                <a:latin typeface="Arial" panose="020B0604020202020204" pitchFamily="34" charset="0"/>
              </a:rPr>
              <a:t>відвідувачами</a:t>
            </a:r>
            <a:r>
              <a:rPr lang="ru-RU" sz="1600" dirty="0">
                <a:latin typeface="Arial" panose="020B0604020202020204" pitchFamily="34" charset="0"/>
              </a:rPr>
              <a:t> через </a:t>
            </a:r>
            <a:r>
              <a:rPr lang="ru-RU" sz="1600" dirty="0" err="1">
                <a:latin typeface="Arial" panose="020B0604020202020204" pitchFamily="34" charset="0"/>
              </a:rPr>
              <a:t>вікна</a:t>
            </a:r>
            <a:r>
              <a:rPr lang="ru-RU" sz="1600" dirty="0">
                <a:latin typeface="Arial" panose="020B0604020202020204" pitchFamily="34" charset="0"/>
              </a:rPr>
              <a:t> з чатом. Бот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автоматично </a:t>
            </a:r>
            <a:r>
              <a:rPr lang="ru-RU" sz="1600" dirty="0" err="1">
                <a:latin typeface="Arial" panose="020B0604020202020204" pitchFamily="34" charset="0"/>
              </a:rPr>
              <a:t>відкривати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вікно</a:t>
            </a:r>
            <a:r>
              <a:rPr lang="ru-RU" sz="1600" dirty="0">
                <a:latin typeface="Arial" panose="020B0604020202020204" pitchFamily="34" charset="0"/>
              </a:rPr>
              <a:t> та </a:t>
            </a:r>
            <a:r>
              <a:rPr lang="ru-RU" sz="1600" dirty="0" err="1">
                <a:latin typeface="Arial" panose="020B0604020202020204" pitchFamily="34" charset="0"/>
              </a:rPr>
              <a:t>починати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діалог</a:t>
            </a:r>
            <a:r>
              <a:rPr lang="ru-RU" sz="1600" dirty="0">
                <a:latin typeface="Arial" panose="020B0604020202020204" pitchFamily="34" charset="0"/>
              </a:rPr>
              <a:t> сам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чекати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поки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</a:t>
            </a:r>
            <a:r>
              <a:rPr lang="ru-RU" sz="1600" dirty="0">
                <a:latin typeface="Arial" panose="020B0604020202020204" pitchFamily="34" charset="0"/>
              </a:rPr>
              <a:t> до </a:t>
            </a:r>
            <a:r>
              <a:rPr lang="ru-RU" sz="1600" dirty="0" err="1">
                <a:latin typeface="Arial" panose="020B0604020202020204" pitchFamily="34" charset="0"/>
              </a:rPr>
              <a:t>нього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звернеться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02183" y="3779228"/>
            <a:ext cx="8070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Коли </a:t>
            </a:r>
            <a:r>
              <a:rPr lang="uk-UA" sz="1600" i="1" dirty="0" err="1">
                <a:latin typeface="Arial" panose="020B0604020202020204" pitchFamily="34" charset="0"/>
                <a:ea typeface="Arial" panose="020B0604020202020204" pitchFamily="34" charset="0"/>
              </a:rPr>
              <a:t>Telegram</a:t>
            </a:r>
            <a:r>
              <a:rPr lang="uk-UA" sz="1600" i="1" dirty="0">
                <a:latin typeface="Arial" panose="020B0604020202020204" pitchFamily="34" charset="0"/>
                <a:ea typeface="Arial" panose="020B0604020202020204" pitchFamily="34" charset="0"/>
              </a:rPr>
              <a:t>-бот</a:t>
            </a:r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 підключено, залишається лише налаштувати в обліковому записі сервісу ланцюжки повідомлень.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9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884" y="1572051"/>
            <a:ext cx="596147" cy="596147"/>
          </a:xfrm>
          <a:prstGeom prst="rect">
            <a:avLst/>
          </a:prstGeom>
        </p:spPr>
      </p:pic>
      <p:pic>
        <p:nvPicPr>
          <p:cNvPr id="41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3522" y="2199848"/>
            <a:ext cx="590895" cy="590895"/>
          </a:xfrm>
          <a:prstGeom prst="rect">
            <a:avLst/>
          </a:prstGeom>
        </p:spPr>
      </p:pic>
      <p:pic>
        <p:nvPicPr>
          <p:cNvPr id="42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40758" y="2566903"/>
            <a:ext cx="643461" cy="643461"/>
          </a:xfrm>
          <a:prstGeom prst="rect">
            <a:avLst/>
          </a:prstGeom>
        </p:spPr>
      </p:pic>
      <p:pic>
        <p:nvPicPr>
          <p:cNvPr id="43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00270" y="3084826"/>
            <a:ext cx="608599" cy="608599"/>
          </a:xfrm>
          <a:prstGeom prst="rect">
            <a:avLst/>
          </a:prstGeom>
        </p:spPr>
      </p:pic>
      <p:pic>
        <p:nvPicPr>
          <p:cNvPr id="44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5175" y="3730345"/>
            <a:ext cx="672592" cy="67259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96601" y="1567733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8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9818" y="353355"/>
            <a:ext cx="885825" cy="914400"/>
          </a:xfrm>
          <a:prstGeom prst="rect">
            <a:avLst/>
          </a:prstGeom>
        </p:spPr>
      </p:pic>
      <p:pic>
        <p:nvPicPr>
          <p:cNvPr id="59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0623" y="426185"/>
            <a:ext cx="514350" cy="28289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29792" y="2177543"/>
            <a:ext cx="2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93616" y="257409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2581" y="3058860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33403" y="3761843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5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8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3" y="6025097"/>
            <a:ext cx="749165" cy="746408"/>
          </a:xfrm>
          <a:prstGeom prst="rect">
            <a:avLst/>
          </a:prstGeom>
        </p:spPr>
      </p:pic>
      <p:pic>
        <p:nvPicPr>
          <p:cNvPr id="35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7670" y="3062287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96691" y="3871732"/>
            <a:ext cx="6276109" cy="2859097"/>
          </a:xfrm>
          <a:prstGeom prst="rect">
            <a:avLst/>
          </a:prstGeom>
        </p:spPr>
      </p:pic>
      <p:pic>
        <p:nvPicPr>
          <p:cNvPr id="14" name="Object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2837" y="446174"/>
            <a:ext cx="6096000" cy="2777048"/>
          </a:xfrm>
          <a:prstGeom prst="rect">
            <a:avLst/>
          </a:prstGeom>
        </p:spPr>
      </p:pic>
      <p:pic>
        <p:nvPicPr>
          <p:cNvPr id="5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8151" y="0"/>
            <a:ext cx="8183849" cy="4548160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4235679"/>
            <a:ext cx="9753600" cy="2622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3120" y="754380"/>
            <a:ext cx="593598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Ще</a:t>
            </a:r>
            <a:r>
              <a:rPr lang="ru-RU" b="1" dirty="0">
                <a:latin typeface="Arial" panose="020B0604020202020204" pitchFamily="34" charset="0"/>
              </a:rPr>
              <a:t> один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створення</a:t>
            </a:r>
            <a:r>
              <a:rPr lang="ru-RU" b="1" dirty="0">
                <a:latin typeface="Arial" panose="020B0604020202020204" pitchFamily="34" charset="0"/>
              </a:rPr>
              <a:t> чат-бота на </a:t>
            </a:r>
            <a:r>
              <a:rPr lang="ru-RU" b="1" dirty="0" err="1">
                <a:latin typeface="Arial" panose="020B0604020202020204" pitchFamily="34" charset="0"/>
              </a:rPr>
              <a:t>сайті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– </a:t>
            </a:r>
            <a:r>
              <a:rPr lang="ru-RU" dirty="0" err="1">
                <a:latin typeface="Arial" panose="020B0604020202020204" pitchFamily="34" charset="0"/>
              </a:rPr>
              <a:t>використання</a:t>
            </a:r>
            <a:r>
              <a:rPr lang="ru-RU" dirty="0">
                <a:latin typeface="Arial" panose="020B0604020202020204" pitchFamily="34" charset="0"/>
              </a:rPr>
              <a:t> онлайн-</a:t>
            </a:r>
            <a:r>
              <a:rPr lang="ru-RU" dirty="0" err="1">
                <a:latin typeface="Arial" panose="020B0604020202020204" pitchFamily="34" charset="0"/>
              </a:rPr>
              <a:t>конструкторів</a:t>
            </a:r>
            <a:r>
              <a:rPr lang="ru-RU" dirty="0">
                <a:latin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</a:rPr>
              <a:t>Наприклад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en-US" b="1" dirty="0" err="1"/>
              <a:t>Botsify</a:t>
            </a:r>
            <a:r>
              <a:rPr lang="en-US" dirty="0"/>
              <a:t>. </a:t>
            </a:r>
            <a:r>
              <a:rPr lang="ru-RU" dirty="0">
                <a:latin typeface="Arial" panose="020B0604020202020204" pitchFamily="34" charset="0"/>
              </a:rPr>
              <a:t>Через </a:t>
            </a:r>
            <a:r>
              <a:rPr lang="ru-RU" dirty="0" err="1">
                <a:latin typeface="Arial" panose="020B0604020202020204" pitchFamily="34" charset="0"/>
              </a:rPr>
              <a:t>цей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сервіс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можна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створити</a:t>
            </a:r>
            <a:r>
              <a:rPr lang="ru-RU" dirty="0">
                <a:latin typeface="Arial" panose="020B0604020202020204" pitchFamily="34" charset="0"/>
              </a:rPr>
              <a:t> бота не </a:t>
            </a:r>
            <a:r>
              <a:rPr lang="ru-RU" dirty="0" err="1">
                <a:latin typeface="Arial" panose="020B0604020202020204" pitchFamily="34" charset="0"/>
              </a:rPr>
              <a:t>тільки</a:t>
            </a:r>
            <a:r>
              <a:rPr lang="ru-RU" dirty="0">
                <a:latin typeface="Arial" panose="020B0604020202020204" pitchFamily="34" charset="0"/>
              </a:rPr>
              <a:t> для веб-</a:t>
            </a:r>
            <a:r>
              <a:rPr lang="ru-RU" dirty="0" err="1">
                <a:latin typeface="Arial" panose="020B0604020202020204" pitchFamily="34" charset="0"/>
              </a:rPr>
              <a:t>сайтів</a:t>
            </a:r>
            <a:r>
              <a:rPr lang="ru-RU" dirty="0">
                <a:latin typeface="Arial" panose="020B0604020202020204" pitchFamily="34" charset="0"/>
              </a:rPr>
              <a:t>, але і для </a:t>
            </a:r>
            <a:r>
              <a:rPr lang="en-US" b="1" i="1" dirty="0"/>
              <a:t>Facebook Messenger </a:t>
            </a:r>
            <a:r>
              <a:rPr lang="ru-RU" b="1" i="1" dirty="0">
                <a:latin typeface="Arial" panose="020B0604020202020204" pitchFamily="34" charset="0"/>
              </a:rPr>
              <a:t>і </a:t>
            </a:r>
            <a:r>
              <a:rPr lang="en-US" b="1" i="1" dirty="0"/>
              <a:t>Slack</a:t>
            </a:r>
            <a:r>
              <a:rPr lang="en-US" dirty="0"/>
              <a:t>. </a:t>
            </a:r>
            <a:r>
              <a:rPr lang="ru-RU" dirty="0">
                <a:latin typeface="Arial" panose="020B0604020202020204" pitchFamily="34" charset="0"/>
              </a:rPr>
              <a:t>Для </a:t>
            </a:r>
            <a:r>
              <a:rPr lang="ru-RU" dirty="0" err="1">
                <a:latin typeface="Arial" panose="020B0604020202020204" pitchFamily="34" charset="0"/>
              </a:rPr>
              <a:t>створення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тестової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версії</a:t>
            </a:r>
            <a:r>
              <a:rPr lang="ru-RU" dirty="0">
                <a:latin typeface="Arial" panose="020B0604020202020204" pitchFamily="34" charset="0"/>
              </a:rPr>
              <a:t> чат-бота </a:t>
            </a:r>
            <a:r>
              <a:rPr lang="ru-RU" dirty="0" err="1">
                <a:latin typeface="Arial" panose="020B0604020202020204" pitchFamily="34" charset="0"/>
              </a:rPr>
              <a:t>потрібна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реєстрація</a:t>
            </a:r>
            <a:r>
              <a:rPr lang="ru-RU" dirty="0">
                <a:latin typeface="Arial" panose="020B0604020202020204" pitchFamily="34" charset="0"/>
              </a:rPr>
              <a:t>, а для </a:t>
            </a:r>
            <a:r>
              <a:rPr lang="ru-RU" dirty="0" err="1">
                <a:latin typeface="Arial" panose="020B0604020202020204" pitchFamily="34" charset="0"/>
              </a:rPr>
              <a:t>повноцінної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роботи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діє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щомісячна</a:t>
            </a:r>
            <a:r>
              <a:rPr lang="ru-RU" dirty="0">
                <a:latin typeface="Arial" panose="020B0604020202020204" pitchFamily="34" charset="0"/>
              </a:rPr>
              <a:t> оплата 50 $.</a:t>
            </a:r>
          </a:p>
        </p:txBody>
      </p:sp>
      <p:pic>
        <p:nvPicPr>
          <p:cNvPr id="8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2837" y="681134"/>
            <a:ext cx="1388938" cy="1388938"/>
          </a:xfrm>
          <a:prstGeom prst="rect">
            <a:avLst/>
          </a:prstGeom>
        </p:spPr>
      </p:pic>
      <p:pic>
        <p:nvPicPr>
          <p:cNvPr id="11" name="Object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5050" y="-390302"/>
            <a:ext cx="2266950" cy="3479243"/>
          </a:xfrm>
          <a:prstGeom prst="rect">
            <a:avLst/>
          </a:prstGeom>
        </p:spPr>
      </p:pic>
      <p:pic>
        <p:nvPicPr>
          <p:cNvPr id="12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81479" y="5257800"/>
            <a:ext cx="2667000" cy="1600200"/>
          </a:xfrm>
          <a:prstGeom prst="rect">
            <a:avLst/>
          </a:prstGeom>
        </p:spPr>
      </p:pic>
      <p:pic>
        <p:nvPicPr>
          <p:cNvPr id="9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69969" y="3586364"/>
            <a:ext cx="1388938" cy="13889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810125" y="4067175"/>
            <a:ext cx="6035675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Щоб цілодобово отримувати повідомлення до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директу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Інстаграма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та відповідати на запити користувачів, інтернет-магазини створюють чат-боти, наприклад, за допомогою конструктора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SMMBOT.net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Функціонал таких чат-ботів значно полегшує роботу бізнесу. Крім того, що вони закривають часті питання клієнтів, через таких роботів можна робити тригерні розсилки. Також вони можуть інтегруватися з CRM, щоб автоматично передавати дані клієнтів у систему.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6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8876" y="5457009"/>
            <a:ext cx="238125" cy="733425"/>
          </a:xfrm>
          <a:prstGeom prst="rect">
            <a:avLst/>
          </a:prstGeom>
        </p:spPr>
      </p:pic>
      <p:pic>
        <p:nvPicPr>
          <p:cNvPr id="17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121701" y="1467985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877808" y="495628"/>
            <a:ext cx="2632890" cy="2467698"/>
          </a:xfrm>
          <a:prstGeom prst="rect">
            <a:avLst/>
          </a:prstGeom>
        </p:spPr>
      </p:pic>
      <p:cxnSp>
        <p:nvCxnSpPr>
          <p:cNvPr id="85" name="Прямая со стрелкой 84"/>
          <p:cNvCxnSpPr/>
          <p:nvPr/>
        </p:nvCxnSpPr>
        <p:spPr>
          <a:xfrm>
            <a:off x="7853619" y="518587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810" y="-44827"/>
            <a:ext cx="12191997" cy="6903042"/>
          </a:xfrm>
          <a:prstGeom prst="rect">
            <a:avLst/>
          </a:prstGeom>
        </p:spPr>
      </p:pic>
      <p:sp>
        <p:nvSpPr>
          <p:cNvPr id="15" name="Прямоугольник: скругленные углы 14"/>
          <p:cNvSpPr/>
          <p:nvPr/>
        </p:nvSpPr>
        <p:spPr>
          <a:xfrm>
            <a:off x="4743450" y="168871"/>
            <a:ext cx="2724150" cy="5143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Початок роботи бота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1209778" y="683221"/>
            <a:ext cx="27241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105672" y="683221"/>
            <a:ext cx="27241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</a:rPr>
              <a:t>Переглянути корзину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10375489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Продовжити покупки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/>
          <p:cNvSpPr/>
          <p:nvPr/>
        </p:nvSpPr>
        <p:spPr>
          <a:xfrm>
            <a:off x="7121833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Оформити замовлення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/>
          <p:cNvSpPr/>
          <p:nvPr/>
        </p:nvSpPr>
        <p:spPr>
          <a:xfrm>
            <a:off x="225939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/>
          <p:cNvSpPr/>
          <p:nvPr/>
        </p:nvSpPr>
        <p:spPr>
          <a:xfrm>
            <a:off x="1852767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Буклети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/>
          <p:cNvSpPr/>
          <p:nvPr/>
        </p:nvSpPr>
        <p:spPr>
          <a:xfrm>
            <a:off x="3479595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Інші товари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35"/>
          <p:cNvSpPr/>
          <p:nvPr/>
        </p:nvSpPr>
        <p:spPr>
          <a:xfrm>
            <a:off x="7121833" y="183663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ім’я та прізвище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/>
          <p:cNvSpPr/>
          <p:nvPr/>
        </p:nvSpPr>
        <p:spPr>
          <a:xfrm>
            <a:off x="7121833" y="2259209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телефон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Прямоугольник: скругленные углы 38"/>
          <p:cNvSpPr/>
          <p:nvPr/>
        </p:nvSpPr>
        <p:spPr>
          <a:xfrm>
            <a:off x="7121833" y="2679998"/>
            <a:ext cx="1622116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Визначити дату виготовлення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39"/>
          <p:cNvSpPr/>
          <p:nvPr/>
        </p:nvSpPr>
        <p:spPr>
          <a:xfrm>
            <a:off x="7121833" y="3102570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дату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Прямоугольник: скругленные углы 40"/>
          <p:cNvSpPr/>
          <p:nvPr/>
        </p:nvSpPr>
        <p:spPr>
          <a:xfrm>
            <a:off x="7121833" y="3525142"/>
            <a:ext cx="4691828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відділення </a:t>
            </a:r>
            <a:r>
              <a:rPr lang="uk-U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копіцентру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41"/>
          <p:cNvSpPr/>
          <p:nvPr/>
        </p:nvSpPr>
        <p:spPr>
          <a:xfrm>
            <a:off x="7121832" y="3947714"/>
            <a:ext cx="1622117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спосіб доставки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2"/>
          <p:cNvSpPr/>
          <p:nvPr/>
        </p:nvSpPr>
        <p:spPr>
          <a:xfrm>
            <a:off x="7121833" y="437028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Нова Пошта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/>
          <p:cNvSpPr/>
          <p:nvPr/>
        </p:nvSpPr>
        <p:spPr>
          <a:xfrm>
            <a:off x="7121833" y="4792858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спосіб оплати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Прямоугольник: скругленные углы 44"/>
          <p:cNvSpPr/>
          <p:nvPr/>
        </p:nvSpPr>
        <p:spPr>
          <a:xfrm>
            <a:off x="7121833" y="521364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При отриманні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" name="Прямоугольник: скругленные углы 45"/>
          <p:cNvSpPr/>
          <p:nvPr/>
        </p:nvSpPr>
        <p:spPr>
          <a:xfrm>
            <a:off x="7121833" y="5636219"/>
            <a:ext cx="1622116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Перевірка даного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" name="Прямоугольник: скругленные углы 47"/>
          <p:cNvSpPr/>
          <p:nvPr/>
        </p:nvSpPr>
        <p:spPr>
          <a:xfrm>
            <a:off x="7121832" y="6058791"/>
            <a:ext cx="2346017" cy="5143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tx1"/>
                </a:solidFill>
                <a:latin typeface="Arial" panose="020B0604020202020204" pitchFamily="34" charset="0"/>
              </a:rPr>
              <a:t>Відправити замовлення на опрацювання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/>
          <p:cNvSpPr/>
          <p:nvPr/>
        </p:nvSpPr>
        <p:spPr>
          <a:xfrm>
            <a:off x="225939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 А5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1852767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/>
          <p:cNvSpPr/>
          <p:nvPr/>
        </p:nvSpPr>
        <p:spPr>
          <a:xfrm>
            <a:off x="3479595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: скругленные углы 51"/>
          <p:cNvSpPr/>
          <p:nvPr/>
        </p:nvSpPr>
        <p:spPr>
          <a:xfrm>
            <a:off x="225939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 А6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" name="Прямоугольник: скругленные углы 52"/>
          <p:cNvSpPr/>
          <p:nvPr/>
        </p:nvSpPr>
        <p:spPr>
          <a:xfrm>
            <a:off x="1852767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3479595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" name="Прямоугольник: скругленные углы 54"/>
          <p:cNvSpPr/>
          <p:nvPr/>
        </p:nvSpPr>
        <p:spPr>
          <a:xfrm>
            <a:off x="225939" y="296227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" name="Прямоугольник: скругленные углы 55"/>
          <p:cNvSpPr/>
          <p:nvPr/>
        </p:nvSpPr>
        <p:spPr>
          <a:xfrm>
            <a:off x="225939" y="347662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/>
          <p:cNvSpPr/>
          <p:nvPr/>
        </p:nvSpPr>
        <p:spPr>
          <a:xfrm>
            <a:off x="10375489" y="3102570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Змінити дату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/>
          <p:cNvSpPr/>
          <p:nvPr/>
        </p:nvSpPr>
        <p:spPr>
          <a:xfrm>
            <a:off x="10375489" y="437028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Укрпошта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358" y="751820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</a:rPr>
              <a:t>Переглянути каталог</a:t>
            </a:r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/>
          <p:cNvSpPr/>
          <p:nvPr/>
        </p:nvSpPr>
        <p:spPr>
          <a:xfrm>
            <a:off x="10375489" y="521364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Переказ на картку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Прямоугольник: скругленные углы 37"/>
          <p:cNvSpPr/>
          <p:nvPr/>
        </p:nvSpPr>
        <p:spPr>
          <a:xfrm>
            <a:off x="10375489" y="235369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місце </a:t>
            </a:r>
            <a:r>
              <a:rPr lang="uk-U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приначення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33926" y="837545"/>
            <a:ext cx="41717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15" idx="2"/>
          </p:cNvCxnSpPr>
          <p:nvPr/>
        </p:nvCxnSpPr>
        <p:spPr>
          <a:xfrm>
            <a:off x="6105525" y="683221"/>
            <a:ext cx="0" cy="1543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1" idx="2"/>
          </p:cNvCxnSpPr>
          <p:nvPr/>
        </p:nvCxnSpPr>
        <p:spPr>
          <a:xfrm>
            <a:off x="945025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945025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945025" y="2821982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945025" y="3336332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2564378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2564378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4198681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4198681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945025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2564378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4198681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45025" y="1273771"/>
            <a:ext cx="32536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53619" y="181237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7853619" y="222974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7853619" y="2647107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7853619" y="3062397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7853619" y="3500884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7853619" y="3928711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7853619" y="4347765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7853619" y="476681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7853619" y="5611961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11107420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11114979" y="3054054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11114979" y="348665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39" idx="2"/>
          </p:cNvCxnSpPr>
          <p:nvPr/>
        </p:nvCxnSpPr>
        <p:spPr>
          <a:xfrm>
            <a:off x="7932891" y="3054054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11114979" y="2213828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7932891" y="2213828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11122599" y="4321770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7940511" y="4321770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11127557" y="5166914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7945469" y="5166914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7840919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7840919" y="1273116"/>
            <a:ext cx="3266501" cy="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413500" y="1121152"/>
            <a:ext cx="0" cy="2542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413500" y="1121152"/>
            <a:ext cx="169217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1664111" y="3663654"/>
            <a:ext cx="4749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>
            <a:stCxn id="55" idx="3"/>
          </p:cNvCxnSpPr>
          <p:nvPr/>
        </p:nvCxnSpPr>
        <p:spPr>
          <a:xfrm flipV="1">
            <a:off x="1664111" y="3124201"/>
            <a:ext cx="4749389" cy="251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>
            <a:stCxn id="54" idx="3"/>
          </p:cNvCxnSpPr>
          <p:nvPr/>
        </p:nvCxnSpPr>
        <p:spPr>
          <a:xfrm flipV="1">
            <a:off x="4917767" y="2628057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V="1">
            <a:off x="4917767" y="2093765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flipV="1">
            <a:off x="4917767" y="1579415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>
            <a:stCxn id="46" idx="3"/>
          </p:cNvCxnSpPr>
          <p:nvPr/>
        </p:nvCxnSpPr>
        <p:spPr>
          <a:xfrm>
            <a:off x="8743949" y="5823247"/>
            <a:ext cx="3222112" cy="0"/>
          </a:xfrm>
          <a:prstGeom prst="straightConnector1">
            <a:avLst/>
          </a:prstGeom>
          <a:ln>
            <a:solidFill>
              <a:srgbClr val="DF69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11966061" y="683221"/>
            <a:ext cx="0" cy="5140026"/>
          </a:xfrm>
          <a:prstGeom prst="line">
            <a:avLst/>
          </a:prstGeom>
          <a:ln>
            <a:solidFill>
              <a:srgbClr val="DF6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>
            <a:off x="3845600" y="683221"/>
            <a:ext cx="81204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/>
          <p:cNvCxnSpPr/>
          <p:nvPr/>
        </p:nvCxnSpPr>
        <p:spPr>
          <a:xfrm rot="16200000" flipH="1">
            <a:off x="11432336" y="1384676"/>
            <a:ext cx="221654" cy="8714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>
            <a:off x="8560005" y="2093765"/>
            <a:ext cx="3406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>
            <a:stCxn id="38" idx="3"/>
          </p:cNvCxnSpPr>
          <p:nvPr/>
        </p:nvCxnSpPr>
        <p:spPr>
          <a:xfrm>
            <a:off x="11813661" y="2541359"/>
            <a:ext cx="165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>
            <a:stCxn id="42" idx="3"/>
          </p:cNvCxnSpPr>
          <p:nvPr/>
        </p:nvCxnSpPr>
        <p:spPr>
          <a:xfrm>
            <a:off x="8743949" y="4134742"/>
            <a:ext cx="32349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>
            <a:stCxn id="58" idx="3"/>
          </p:cNvCxnSpPr>
          <p:nvPr/>
        </p:nvCxnSpPr>
        <p:spPr>
          <a:xfrm>
            <a:off x="11813661" y="4557314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>
            <a:off x="11813661" y="5400675"/>
            <a:ext cx="165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Соединитель: уступ 136"/>
          <p:cNvCxnSpPr/>
          <p:nvPr/>
        </p:nvCxnSpPr>
        <p:spPr>
          <a:xfrm>
            <a:off x="8560005" y="4462064"/>
            <a:ext cx="3418901" cy="3740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>
            <a:stCxn id="44" idx="3"/>
          </p:cNvCxnSpPr>
          <p:nvPr/>
        </p:nvCxnSpPr>
        <p:spPr>
          <a:xfrm flipV="1">
            <a:off x="8560005" y="4965999"/>
            <a:ext cx="3406056" cy="13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Соединитель: уступ 141"/>
          <p:cNvCxnSpPr>
            <a:stCxn id="45" idx="3"/>
          </p:cNvCxnSpPr>
          <p:nvPr/>
        </p:nvCxnSpPr>
        <p:spPr>
          <a:xfrm>
            <a:off x="8560005" y="5400675"/>
            <a:ext cx="3406056" cy="2598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sp>
        <p:nvSpPr>
          <p:cNvPr id="144" name="Прямоугольник 143"/>
          <p:cNvSpPr/>
          <p:nvPr/>
        </p:nvSpPr>
        <p:spPr>
          <a:xfrm>
            <a:off x="317500" y="464909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</a:rPr>
              <a:t>При </a:t>
            </a:r>
            <a:r>
              <a:rPr lang="ru-RU" sz="1600" b="1" dirty="0" err="1">
                <a:latin typeface="Arial" panose="020B0604020202020204" pitchFamily="34" charset="0"/>
              </a:rPr>
              <a:t>розробці</a:t>
            </a:r>
            <a:r>
              <a:rPr lang="ru-RU" sz="1600" b="1" dirty="0">
                <a:latin typeface="Arial" panose="020B0604020202020204" pitchFamily="34" charset="0"/>
              </a:rPr>
              <a:t> бота </a:t>
            </a:r>
            <a:r>
              <a:rPr lang="ru-RU" sz="1600" dirty="0" err="1">
                <a:latin typeface="Arial" panose="020B0604020202020204" pitchFamily="34" charset="0"/>
              </a:rPr>
              <a:t>слід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враховувати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ймовірність</a:t>
            </a:r>
            <a:r>
              <a:rPr lang="ru-RU" sz="1600" dirty="0">
                <a:latin typeface="Arial" panose="020B0604020202020204" pitchFamily="34" charset="0"/>
              </a:rPr>
              <a:t> того, </a:t>
            </a:r>
            <a:r>
              <a:rPr lang="ru-RU" sz="1600" dirty="0" err="1">
                <a:latin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</a:rPr>
              <a:t> на кожному </a:t>
            </a:r>
            <a:r>
              <a:rPr lang="ru-RU" sz="1600" dirty="0" err="1">
                <a:latin typeface="Arial" panose="020B0604020202020204" pitchFamily="34" charset="0"/>
              </a:rPr>
              <a:t>етапі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пригадати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захотіти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ще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якийсь</a:t>
            </a:r>
            <a:r>
              <a:rPr lang="ru-RU" sz="1600" dirty="0">
                <a:latin typeface="Arial" panose="020B0604020202020204" pitchFamily="34" charset="0"/>
              </a:rPr>
              <a:t> товар, </a:t>
            </a:r>
            <a:r>
              <a:rPr lang="ru-RU" sz="1600" dirty="0" err="1">
                <a:latin typeface="Arial" panose="020B0604020202020204" pitchFamily="34" charset="0"/>
              </a:rPr>
              <a:t>якого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попередньо</a:t>
            </a:r>
            <a:r>
              <a:rPr lang="ru-RU" sz="1600" dirty="0">
                <a:latin typeface="Arial" panose="020B060402020202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</a:rPr>
              <a:t>було</a:t>
            </a:r>
            <a:r>
              <a:rPr lang="ru-RU" sz="1600" dirty="0">
                <a:latin typeface="Arial" panose="020B0604020202020204" pitchFamily="34" charset="0"/>
              </a:rPr>
              <a:t> у </a:t>
            </a:r>
            <a:r>
              <a:rPr lang="ru-RU" sz="1600" dirty="0" err="1">
                <a:latin typeface="Arial" panose="020B0604020202020204" pitchFamily="34" charset="0"/>
              </a:rPr>
              <a:t>кошику</a:t>
            </a:r>
            <a:r>
              <a:rPr lang="ru-RU" sz="1600" dirty="0">
                <a:latin typeface="Arial" panose="020B0604020202020204" pitchFamily="34" charset="0"/>
              </a:rPr>
              <a:t>, тому створено </a:t>
            </a:r>
            <a:r>
              <a:rPr lang="ru-RU" sz="1600" dirty="0" err="1">
                <a:latin typeface="Arial" panose="020B0604020202020204" pitchFamily="34" charset="0"/>
              </a:rPr>
              <a:t>можливість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повернення</a:t>
            </a:r>
            <a:r>
              <a:rPr lang="ru-RU" sz="1600" dirty="0">
                <a:latin typeface="Arial" panose="020B0604020202020204" pitchFamily="34" charset="0"/>
              </a:rPr>
              <a:t> до перегляду каталогу </a:t>
            </a:r>
            <a:r>
              <a:rPr lang="ru-RU" sz="1600" dirty="0" err="1">
                <a:latin typeface="Arial" panose="020B0604020202020204" pitchFamily="34" charset="0"/>
              </a:rPr>
              <a:t>продукції</a:t>
            </a:r>
            <a:r>
              <a:rPr lang="ru-RU" sz="1600" dirty="0">
                <a:latin typeface="Arial" panose="020B0604020202020204" pitchFamily="34" charset="0"/>
              </a:rPr>
              <a:t>, а </a:t>
            </a:r>
            <a:r>
              <a:rPr lang="ru-RU" sz="1600" dirty="0" err="1">
                <a:latin typeface="Arial" panose="020B0604020202020204" pitchFamily="34" charset="0"/>
              </a:rPr>
              <a:t>потім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відновлення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оформлення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49" name="Object 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287340" y="6087366"/>
            <a:ext cx="238125" cy="733425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53" name="Object 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614200" y="93967"/>
            <a:ext cx="238125" cy="733425"/>
          </a:xfrm>
          <a:prstGeom prst="rect">
            <a:avLst/>
          </a:prstGeom>
        </p:spPr>
      </p:pic>
      <p:cxnSp>
        <p:nvCxnSpPr>
          <p:cNvPr id="104" name="Прямая со стрелкой 103"/>
          <p:cNvCxnSpPr/>
          <p:nvPr/>
        </p:nvCxnSpPr>
        <p:spPr>
          <a:xfrm>
            <a:off x="7853619" y="603453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005636" y="1671636"/>
            <a:ext cx="7848599" cy="2524125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45044"/>
            <a:ext cx="12191997" cy="6903042"/>
          </a:xfrm>
          <a:prstGeom prst="rect">
            <a:avLst/>
          </a:prstGeom>
        </p:spPr>
      </p:pic>
      <p:pic>
        <p:nvPicPr>
          <p:cNvPr id="26" name="Object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92872">
            <a:off x="-1709932" y="4197132"/>
            <a:ext cx="4042177" cy="4400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5626" y="282266"/>
            <a:ext cx="89076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r>
              <a:rPr lang="uk-UA" sz="3400" b="1" dirty="0">
                <a:latin typeface="Arial" panose="020B0604020202020204" pitchFamily="34" charset="0"/>
                <a:ea typeface="Arial" panose="020B0604020202020204" pitchFamily="34" charset="0"/>
              </a:rPr>
              <a:t>Огляд платформ для розробки ботів</a:t>
            </a:r>
            <a:endParaRPr lang="en-US" sz="340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5191" y="1473610"/>
            <a:ext cx="914161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sz="20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400" b="1" dirty="0">
                <a:latin typeface="Arial" panose="020B0604020202020204" pitchFamily="34" charset="0"/>
                <a:ea typeface="Arial" panose="020B0604020202020204" pitchFamily="34" charset="0"/>
              </a:rPr>
              <a:t>Бот </a:t>
            </a: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– це спеціальна програма, яка призначена автоматично відповідати на запити користувачів. Звичайні системи обміну миттєвими повідомленнями є засобами комунікації, однак у поєднанні із ботами є надзвичайно перспективними для просування та продажу товарів і послуг.</a:t>
            </a: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</a:rPr>
              <a:t>Розробка </a:t>
            </a:r>
            <a:r>
              <a:rPr lang="uk-UA" sz="2000" i="1" dirty="0">
                <a:latin typeface="Arial" panose="020B0604020202020204" pitchFamily="34" charset="0"/>
              </a:rPr>
              <a:t>ботів</a:t>
            </a:r>
            <a:r>
              <a:rPr lang="uk-UA" sz="2000" dirty="0">
                <a:latin typeface="Arial" panose="020B0604020202020204" pitchFamily="34" charset="0"/>
              </a:rPr>
              <a:t> у бізнес-сфері є особливо актуальним питанням  на сьогодні.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</a:rPr>
              <a:t>Динамічний стиль життя людей привів до виникнення тенденції економії часу на задачі, тож для вирішення яких було розроблено ботів в додатках для комунікації.</a:t>
            </a:r>
            <a:br>
              <a:rPr lang="uk-UA" sz="2000" dirty="0">
                <a:latin typeface="Arial" panose="020B0604020202020204" pitchFamily="34" charset="0"/>
              </a:rPr>
            </a:b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 Здобутком в </a:t>
            </a:r>
            <a:r>
              <a:rPr lang="uk-UA" sz="2000" b="1" dirty="0">
                <a:latin typeface="Arial" panose="020B0604020202020204" pitchFamily="34" charset="0"/>
                <a:ea typeface="Arial" panose="020B0604020202020204" pitchFamily="34" charset="0"/>
              </a:rPr>
              <a:t>ІТ</a:t>
            </a: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-індустрії стали боти, що є альтернативою сайтам чи додаткам.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4" name="Object 2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57" y="-45044"/>
            <a:ext cx="1388938" cy="1388938"/>
          </a:xfrm>
          <a:prstGeom prst="rect">
            <a:avLst/>
          </a:prstGeom>
        </p:spPr>
      </p:pic>
      <p:pic>
        <p:nvPicPr>
          <p:cNvPr id="25" name="Object 2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4660" y="1704823"/>
            <a:ext cx="610870" cy="610870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10872" y="391886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786" y="3750665"/>
            <a:ext cx="1425139" cy="14251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/>
          <p:cNvSpPr/>
          <p:nvPr/>
        </p:nvSpPr>
        <p:spPr>
          <a:xfrm rot="5400000">
            <a:off x="2086802" y="1994957"/>
            <a:ext cx="3210697" cy="5068957"/>
          </a:xfrm>
          <a:prstGeom prst="roundRect">
            <a:avLst/>
          </a:prstGeom>
          <a:solidFill>
            <a:srgbClr val="D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567677" y="202505"/>
            <a:ext cx="9303026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400" b="1" dirty="0">
                <a:latin typeface="Arial" panose="020B0604020202020204" pitchFamily="34" charset="0"/>
                <a:ea typeface="Calibri" panose="020F0502020204030204" pitchFamily="34" charset="0"/>
              </a:rPr>
              <a:t> Особливості розробки </a:t>
            </a:r>
            <a:r>
              <a:rPr lang="uk-UA" sz="3400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3400" b="1" dirty="0">
                <a:latin typeface="Arial" panose="020B0604020202020204" pitchFamily="34" charset="0"/>
                <a:ea typeface="Calibri" panose="020F0502020204030204" pitchFamily="34" charset="0"/>
              </a:rPr>
              <a:t>-ботів у сфері видавництва та поліграфії</a:t>
            </a:r>
            <a:endParaRPr lang="en-US" sz="34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7043" y="1554539"/>
            <a:ext cx="10137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Специфіка роботи чат-боту у сфері видавництва та поліграфії на прикладі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-боту 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Printing&amp;Publishing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17849" y="3098273"/>
            <a:ext cx="4492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        Знайти бота поліграфії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Printing&amp;Publishing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можна через пошук в 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, задля полегшення ідентифікації було додано короткий опис функцій робота та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аватарку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 Для початку роботи необхідно ввести команду за замовчуванням </a:t>
            </a:r>
            <a:r>
              <a:rPr lang="uk-UA" i="1" dirty="0">
                <a:latin typeface="Arial" panose="020B0604020202020204" pitchFamily="34" charset="0"/>
                <a:ea typeface="Calibri" panose="020F0502020204030204" pitchFamily="34" charset="0"/>
              </a:rPr>
              <a:t>/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start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Після з’являється невелике привітання із анімаційним стікером та текстовим повідомленням </a:t>
            </a:r>
            <a:endParaRPr lang="en-US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b="4299"/>
          <a:stretch>
            <a:fillRect/>
          </a:stretch>
        </p:blipFill>
        <p:spPr bwMode="auto">
          <a:xfrm>
            <a:off x="5819814" y="2924085"/>
            <a:ext cx="5232447" cy="3210697"/>
          </a:xfrm>
          <a:prstGeom prst="rect">
            <a:avLst/>
          </a:prstGeom>
          <a:ln>
            <a:noFill/>
          </a:ln>
        </p:spPr>
      </p:pic>
      <p:pic>
        <p:nvPicPr>
          <p:cNvPr id="15" name="Object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9745" y="2550879"/>
            <a:ext cx="749165" cy="746408"/>
          </a:xfrm>
          <a:prstGeom prst="rect">
            <a:avLst/>
          </a:prstGeom>
        </p:spPr>
      </p:pic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12874" y="1627678"/>
            <a:ext cx="1131207" cy="1146384"/>
          </a:xfrm>
          <a:prstGeom prst="rect">
            <a:avLst/>
          </a:prstGeom>
        </p:spPr>
      </p:pic>
      <p:pic>
        <p:nvPicPr>
          <p:cNvPr id="17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5997" y="713278"/>
            <a:ext cx="885825" cy="914400"/>
          </a:xfrm>
          <a:prstGeom prst="rect">
            <a:avLst/>
          </a:prstGeom>
        </p:spPr>
      </p:pic>
      <p:pic>
        <p:nvPicPr>
          <p:cNvPr id="18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32831">
            <a:off x="11525086" y="3427817"/>
            <a:ext cx="531488" cy="548633"/>
          </a:xfrm>
          <a:prstGeom prst="rect">
            <a:avLst/>
          </a:prstGeom>
        </p:spPr>
      </p:pic>
      <p:pic>
        <p:nvPicPr>
          <p:cNvPr id="19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239757">
            <a:off x="10813669" y="4002207"/>
            <a:ext cx="853917" cy="886682"/>
          </a:xfrm>
          <a:prstGeom prst="rect">
            <a:avLst/>
          </a:prstGeom>
        </p:spPr>
      </p:pic>
      <p:pic>
        <p:nvPicPr>
          <p:cNvPr id="20" name="Object 2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0776" y="77049"/>
            <a:ext cx="1388938" cy="1388938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1567543" y="3297287"/>
            <a:ext cx="33382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9900535" y="6381573"/>
            <a:ext cx="1151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553912" y="-22521"/>
            <a:ext cx="9644217" cy="6903042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74" y="-22521"/>
            <a:ext cx="12191997" cy="6903042"/>
          </a:xfrm>
          <a:prstGeom prst="rect">
            <a:avLst/>
          </a:prstGeom>
        </p:spPr>
      </p:pic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6108" y="1071096"/>
            <a:ext cx="2632890" cy="2467698"/>
          </a:xfrm>
          <a:prstGeom prst="rect">
            <a:avLst/>
          </a:prstGeom>
        </p:spPr>
      </p:pic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05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53369" flipH="1">
            <a:off x="10499568" y="2410872"/>
            <a:ext cx="1813669" cy="1699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4658" y="241224"/>
            <a:ext cx="5080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Початок роботи розробленого бота</a:t>
            </a:r>
            <a:b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Для </a:t>
            </a:r>
            <a:r>
              <a:rPr lang="ru-RU" sz="1700" dirty="0" err="1">
                <a:latin typeface="Arial" panose="020B0604020202020204" pitchFamily="34" charset="0"/>
              </a:rPr>
              <a:t>появи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переліку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продукції</a:t>
            </a:r>
            <a:r>
              <a:rPr lang="ru-RU" sz="1700" dirty="0">
                <a:latin typeface="Arial" panose="020B0604020202020204" pitchFamily="34" charset="0"/>
              </a:rPr>
              <a:t>, яку </a:t>
            </a:r>
            <a:r>
              <a:rPr lang="ru-RU" sz="1700" dirty="0" err="1">
                <a:latin typeface="Arial" panose="020B0604020202020204" pitchFamily="34" charset="0"/>
              </a:rPr>
              <a:t>може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виготовити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копіювальний</a:t>
            </a:r>
            <a:r>
              <a:rPr lang="ru-RU" sz="1700" dirty="0">
                <a:latin typeface="Arial" panose="020B0604020202020204" pitchFamily="34" charset="0"/>
              </a:rPr>
              <a:t> центр </a:t>
            </a:r>
            <a:r>
              <a:rPr lang="ru-RU" sz="1700" dirty="0" err="1">
                <a:latin typeface="Arial" panose="020B0604020202020204" pitchFamily="34" charset="0"/>
              </a:rPr>
              <a:t>необхідно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натиснути</a:t>
            </a:r>
            <a:r>
              <a:rPr lang="ru-RU" sz="1700" dirty="0">
                <a:latin typeface="Arial" panose="020B0604020202020204" pitchFamily="34" charset="0"/>
              </a:rPr>
              <a:t> на </a:t>
            </a:r>
            <a:r>
              <a:rPr lang="ru-RU" sz="1700" dirty="0" err="1">
                <a:latin typeface="Arial" panose="020B0604020202020204" pitchFamily="34" charset="0"/>
              </a:rPr>
              <a:t>згенерованій</a:t>
            </a:r>
            <a:r>
              <a:rPr lang="ru-RU" sz="1700" dirty="0">
                <a:latin typeface="Arial" panose="020B0604020202020204" pitchFamily="34" charset="0"/>
              </a:rPr>
              <a:t> ботом </a:t>
            </a:r>
            <a:r>
              <a:rPr lang="ru-RU" sz="1700" dirty="0" err="1">
                <a:latin typeface="Arial" panose="020B0604020202020204" pitchFamily="34" charset="0"/>
              </a:rPr>
              <a:t>клавіатурі</a:t>
            </a:r>
            <a:r>
              <a:rPr lang="ru-RU" sz="1700" dirty="0">
                <a:latin typeface="Arial" panose="020B0604020202020204" pitchFamily="34" charset="0"/>
              </a:rPr>
              <a:t> кнопку </a:t>
            </a:r>
            <a:r>
              <a:rPr lang="ru-RU" sz="1700" i="1" dirty="0">
                <a:latin typeface="Arial" panose="020B0604020202020204" pitchFamily="34" charset="0"/>
              </a:rPr>
              <a:t>Каталог</a:t>
            </a:r>
            <a:r>
              <a:rPr lang="ru-RU" sz="1700" dirty="0">
                <a:latin typeface="Arial" panose="020B0604020202020204" pitchFamily="34" charset="0"/>
              </a:rPr>
              <a:t> при </a:t>
            </a:r>
            <a:r>
              <a:rPr lang="ru-RU" sz="1700" dirty="0" err="1">
                <a:latin typeface="Arial" panose="020B0604020202020204" pitchFamily="34" charset="0"/>
              </a:rPr>
              <a:t>натисненні</a:t>
            </a:r>
            <a:r>
              <a:rPr lang="ru-RU" sz="1700" dirty="0">
                <a:latin typeface="Arial" panose="020B0604020202020204" pitchFamily="34" charset="0"/>
              </a:rPr>
              <a:t> ж кнопки </a:t>
            </a:r>
            <a:r>
              <a:rPr lang="ru-RU" sz="1700" i="1" dirty="0" err="1">
                <a:latin typeface="Arial" panose="020B0604020202020204" pitchFamily="34" charset="0"/>
              </a:rPr>
              <a:t>Кошик</a:t>
            </a:r>
            <a:r>
              <a:rPr lang="ru-RU" sz="1700" dirty="0">
                <a:latin typeface="Arial" panose="020B0604020202020204" pitchFamily="34" charset="0"/>
              </a:rPr>
              <a:t> появиться </a:t>
            </a:r>
            <a:r>
              <a:rPr lang="ru-RU" sz="1700" dirty="0" err="1">
                <a:latin typeface="Arial" panose="020B0604020202020204" pitchFamily="34" charset="0"/>
              </a:rPr>
              <a:t>текстове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повідомлення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із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переліком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обраних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товарів</a:t>
            </a:r>
            <a:r>
              <a:rPr lang="ru-RU" sz="1700" dirty="0">
                <a:latin typeface="Arial" panose="020B0604020202020204" pitchFamily="34" charset="0"/>
              </a:rPr>
              <a:t>. 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09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4464" y="2979637"/>
            <a:ext cx="3892869" cy="4062954"/>
          </a:xfrm>
          <a:prstGeom prst="rect">
            <a:avLst/>
          </a:prstGeom>
        </p:spPr>
      </p:pic>
      <p:pic>
        <p:nvPicPr>
          <p:cNvPr id="115" name="Рисунок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23699" y="2233262"/>
            <a:ext cx="5052992" cy="746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6251" y="3081699"/>
            <a:ext cx="5052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Кнопки клавіатури бота – Каталог та Кошик</a:t>
            </a: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Каталог продукції складається із таких найменувань –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бірки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блокноти, буклети, візитки, друк на пакетах, меню, календарі, конверти та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флаєри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що відображаються в переписці як </a:t>
            </a: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</a:rPr>
              <a:t>inline-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кнопки. Кількість найменувань продукції можна змінювати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7" name="Рисунок 116"/>
          <p:cNvPicPr/>
          <p:nvPr/>
        </p:nvPicPr>
        <p:blipFill rotWithShape="1">
          <a:blip r:embed="rId9"/>
          <a:srcRect t="24791" b="2963"/>
          <a:stretch>
            <a:fillRect/>
          </a:stretch>
        </p:blipFill>
        <p:spPr bwMode="auto">
          <a:xfrm>
            <a:off x="901700" y="5329555"/>
            <a:ext cx="5001895" cy="1280160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585644" y="320027"/>
            <a:ext cx="50529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Відображення каталогу продукції</a:t>
            </a:r>
            <a:b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</a:rPr>
              <a:t>При натисненні на будь-яку із них з’являються товари даного типу продукції – повідомлення із зображенням, назвою та короткою хара­к­тери­с­ти­кою (ціна, матеріал, кількість, наявність лакування, розмір), які пропонує виго­товити копіювальний центр. Також </a:t>
            </a:r>
            <a:r>
              <a:rPr lang="uk-UA" dirty="0" err="1">
                <a:latin typeface="Arial" panose="020B060402020202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</a:rPr>
              <a:t>-бот пропонує обрати товар для занесення в кошик шляхом натиснення на </a:t>
            </a:r>
            <a:r>
              <a:rPr lang="uk-UA" dirty="0" err="1">
                <a:latin typeface="Arial" panose="020B0604020202020204" pitchFamily="34" charset="0"/>
              </a:rPr>
              <a:t>inline</a:t>
            </a:r>
            <a:r>
              <a:rPr lang="uk-UA" dirty="0">
                <a:latin typeface="Arial" panose="020B0604020202020204" pitchFamily="34" charset="0"/>
              </a:rPr>
              <a:t>-кнопки із назвою продукції, опісля з’являється вікно із написом, що було додано до замовлення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8" name="Рисунок 117"/>
          <p:cNvPicPr/>
          <p:nvPr/>
        </p:nvPicPr>
        <p:blipFill rotWithShape="1">
          <a:blip r:embed="rId10"/>
          <a:srcRect t="11187" b="2464"/>
          <a:stretch>
            <a:fillRect/>
          </a:stretch>
        </p:blipFill>
        <p:spPr bwMode="auto">
          <a:xfrm>
            <a:off x="6585644" y="3910768"/>
            <a:ext cx="5052991" cy="2486235"/>
          </a:xfrm>
          <a:prstGeom prst="rect">
            <a:avLst/>
          </a:prstGeom>
          <a:ln>
            <a:noFill/>
          </a:ln>
        </p:spPr>
      </p:pic>
      <p:pic>
        <p:nvPicPr>
          <p:cNvPr id="123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150" y="232910"/>
            <a:ext cx="596147" cy="596147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260867" y="22859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5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141" y="3056234"/>
            <a:ext cx="590895" cy="590895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245411" y="3033929"/>
            <a:ext cx="2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8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03584" y="312881"/>
            <a:ext cx="643461" cy="643461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6056442" y="320070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365" y="375663"/>
            <a:ext cx="596147" cy="59614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5082" y="37134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-22521"/>
            <a:ext cx="12191997" cy="6903042"/>
          </a:xfrm>
          <a:prstGeom prst="rect">
            <a:avLst/>
          </a:prstGeom>
        </p:spPr>
      </p:pic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26108" y="1071096"/>
            <a:ext cx="2632890" cy="2467698"/>
          </a:xfrm>
          <a:prstGeom prst="rect">
            <a:avLst/>
          </a:prstGeom>
        </p:spPr>
      </p:pic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49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1287340" y="6087366"/>
            <a:ext cx="238125" cy="733425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53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1287339" y="1154739"/>
            <a:ext cx="238125" cy="733425"/>
          </a:xfrm>
          <a:prstGeom prst="rect">
            <a:avLst/>
          </a:prstGeom>
        </p:spPr>
      </p:pic>
      <p:pic>
        <p:nvPicPr>
          <p:cNvPr id="105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253369" flipH="1">
            <a:off x="10499568" y="2410872"/>
            <a:ext cx="1813669" cy="1699876"/>
          </a:xfrm>
          <a:prstGeom prst="rect">
            <a:avLst/>
          </a:prstGeom>
        </p:spPr>
      </p:pic>
      <p:pic>
        <p:nvPicPr>
          <p:cNvPr id="107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07314" flipH="1">
            <a:off x="10333707" y="5237115"/>
            <a:ext cx="1813669" cy="1699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8788" y="375726"/>
            <a:ext cx="4361354" cy="2729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Оформлення замовлення</a:t>
            </a:r>
            <a:b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Для </a:t>
            </a:r>
            <a:r>
              <a:rPr lang="ru-RU" sz="1700" dirty="0" err="1">
                <a:latin typeface="Arial" panose="020B0604020202020204" pitchFamily="34" charset="0"/>
              </a:rPr>
              <a:t>оформлення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замовлення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необхідно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надати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контактну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інформацію</a:t>
            </a:r>
            <a:r>
              <a:rPr lang="ru-RU" sz="1700" dirty="0">
                <a:latin typeface="Arial" panose="020B0604020202020204" pitchFamily="34" charset="0"/>
              </a:rPr>
              <a:t>, а </a:t>
            </a:r>
            <a:r>
              <a:rPr lang="ru-RU" sz="1700" dirty="0" err="1">
                <a:latin typeface="Arial" panose="020B0604020202020204" pitchFamily="34" charset="0"/>
              </a:rPr>
              <a:t>саме</a:t>
            </a:r>
            <a:r>
              <a:rPr lang="ru-RU" sz="1700" dirty="0">
                <a:latin typeface="Arial" panose="020B0604020202020204" pitchFamily="34" charset="0"/>
              </a:rPr>
              <a:t> – </a:t>
            </a:r>
            <a:r>
              <a:rPr lang="ru-RU" sz="1700" dirty="0" err="1">
                <a:latin typeface="Arial" panose="020B0604020202020204" pitchFamily="34" charset="0"/>
              </a:rPr>
              <a:t>ім’я</a:t>
            </a:r>
            <a:r>
              <a:rPr lang="ru-RU" sz="1700" dirty="0">
                <a:latin typeface="Arial" panose="020B0604020202020204" pitchFamily="34" charset="0"/>
              </a:rPr>
              <a:t> та </a:t>
            </a:r>
            <a:r>
              <a:rPr lang="ru-RU" sz="1700" dirty="0" err="1">
                <a:latin typeface="Arial" panose="020B0604020202020204" pitchFamily="34" charset="0"/>
              </a:rPr>
              <a:t>прізвище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клієнта</a:t>
            </a:r>
            <a:r>
              <a:rPr lang="ru-RU" sz="1700" dirty="0">
                <a:latin typeface="Arial" panose="020B0604020202020204" pitchFamily="34" charset="0"/>
              </a:rPr>
              <a:t>. Номер </a:t>
            </a:r>
            <a:r>
              <a:rPr lang="ru-RU" sz="1700" dirty="0" err="1">
                <a:latin typeface="Arial" panose="020B0604020202020204" pitchFamily="34" charset="0"/>
              </a:rPr>
              <a:t>мобільного</a:t>
            </a:r>
            <a:r>
              <a:rPr lang="ru-RU" sz="1700" dirty="0">
                <a:latin typeface="Arial" panose="020B0604020202020204" pitchFamily="34" charset="0"/>
              </a:rPr>
              <a:t> телефону та </a:t>
            </a:r>
            <a:r>
              <a:rPr lang="ru-RU" sz="1700" dirty="0" err="1">
                <a:latin typeface="Arial" panose="020B0604020202020204" pitchFamily="34" charset="0"/>
              </a:rPr>
              <a:t>місце</a:t>
            </a:r>
            <a:r>
              <a:rPr lang="ru-RU" sz="1700" dirty="0">
                <a:latin typeface="Arial" panose="020B0604020202020204" pitchFamily="34" charset="0"/>
              </a:rPr>
              <a:t>, </a:t>
            </a:r>
            <a:r>
              <a:rPr lang="ru-RU" sz="1700" dirty="0" err="1">
                <a:latin typeface="Arial" panose="020B0604020202020204" pitchFamily="34" charset="0"/>
              </a:rPr>
              <a:t>куди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відправити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виготовлений</a:t>
            </a:r>
            <a:r>
              <a:rPr lang="ru-RU" sz="1700" dirty="0">
                <a:latin typeface="Arial" panose="020B0604020202020204" pitchFamily="34" charset="0"/>
              </a:rPr>
              <a:t> товар </a:t>
            </a:r>
            <a:r>
              <a:rPr lang="ru-RU" sz="1700" dirty="0" err="1">
                <a:latin typeface="Arial" panose="020B0604020202020204" pitchFamily="34" charset="0"/>
              </a:rPr>
              <a:t>можна</a:t>
            </a:r>
            <a:r>
              <a:rPr lang="ru-RU" sz="1700" dirty="0">
                <a:latin typeface="Arial" panose="020B0604020202020204" pitchFamily="34" charset="0"/>
              </a:rPr>
              <a:t> ввести за </a:t>
            </a:r>
            <a:r>
              <a:rPr lang="ru-RU" sz="1700" dirty="0" err="1">
                <a:latin typeface="Arial" panose="020B0604020202020204" pitchFamily="34" charset="0"/>
              </a:rPr>
              <a:t>допомогою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клавіатури</a:t>
            </a:r>
            <a:r>
              <a:rPr lang="ru-RU" sz="1700" dirty="0">
                <a:latin typeface="Arial" panose="020B0604020202020204" pitchFamily="34" charset="0"/>
              </a:rPr>
              <a:t>. </a:t>
            </a:r>
            <a:r>
              <a:rPr lang="ru-RU" sz="1700" dirty="0" err="1">
                <a:latin typeface="Arial" panose="020B0604020202020204" pitchFamily="34" charset="0"/>
              </a:rPr>
              <a:t>Продовжити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вводити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інформацію</a:t>
            </a:r>
            <a:r>
              <a:rPr lang="ru-RU" sz="1700" dirty="0">
                <a:latin typeface="Arial" panose="020B0604020202020204" pitchFamily="34" charset="0"/>
              </a:rPr>
              <a:t> про </a:t>
            </a:r>
            <a:r>
              <a:rPr lang="ru-RU" sz="1700" dirty="0" err="1">
                <a:latin typeface="Arial" panose="020B0604020202020204" pitchFamily="34" charset="0"/>
              </a:rPr>
              <a:t>покупця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можна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обравши</a:t>
            </a:r>
            <a:r>
              <a:rPr lang="ru-RU" sz="1700" dirty="0">
                <a:latin typeface="Arial" panose="020B0604020202020204" pitchFamily="34" charset="0"/>
              </a:rPr>
              <a:t> в меню кнопку “Доставка”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09" name="Object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26381" y="2932456"/>
            <a:ext cx="3892869" cy="4062954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11"/>
          <a:stretch>
            <a:fillRect/>
          </a:stretch>
        </p:blipFill>
        <p:spPr>
          <a:xfrm>
            <a:off x="475558" y="3355910"/>
            <a:ext cx="4361354" cy="3169426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12"/>
          <a:srcRect l="639" t="15026" r="2486" b="16673"/>
          <a:stretch>
            <a:fillRect/>
          </a:stretch>
        </p:blipFill>
        <p:spPr>
          <a:xfrm>
            <a:off x="6998374" y="5343420"/>
            <a:ext cx="3444884" cy="1181869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 rotWithShape="1">
          <a:blip r:embed="rId13"/>
          <a:srcRect t="19121" b="9499"/>
          <a:stretch>
            <a:fillRect/>
          </a:stretch>
        </p:blipFill>
        <p:spPr bwMode="auto">
          <a:xfrm>
            <a:off x="6745009" y="1840969"/>
            <a:ext cx="4431798" cy="2518768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666710" y="4588961"/>
            <a:ext cx="4819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Номер телефону </a:t>
            </a:r>
            <a:r>
              <a:rPr lang="ru-RU" sz="1700" dirty="0" err="1">
                <a:latin typeface="Arial" panose="020B0604020202020204" pitchFamily="34" charset="0"/>
              </a:rPr>
              <a:t>замовника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надсилається</a:t>
            </a:r>
            <a:r>
              <a:rPr lang="ru-RU" sz="1700" dirty="0">
                <a:latin typeface="Arial" panose="020B0604020202020204" pitchFamily="34" charset="0"/>
              </a:rPr>
              <a:t> як контакт </a:t>
            </a:r>
            <a:r>
              <a:rPr lang="ru-RU" sz="1700" dirty="0" err="1">
                <a:latin typeface="Arial" panose="020B0604020202020204" pitchFamily="34" charset="0"/>
              </a:rPr>
              <a:t>із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дозволу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клієнта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44839" y="443060"/>
            <a:ext cx="48104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Місто-отримувач</a:t>
            </a:r>
            <a:r>
              <a:rPr lang="ru-RU" sz="1700" dirty="0">
                <a:latin typeface="Arial" panose="020B0604020202020204" pitchFamily="34" charset="0"/>
              </a:rPr>
              <a:t> доставки </a:t>
            </a:r>
            <a:r>
              <a:rPr lang="ru-RU" sz="1700" dirty="0" err="1">
                <a:latin typeface="Arial" panose="020B0604020202020204" pitchFamily="34" charset="0"/>
              </a:rPr>
              <a:t>надається</a:t>
            </a:r>
            <a:r>
              <a:rPr lang="ru-RU" sz="1700" dirty="0">
                <a:latin typeface="Arial" panose="020B0604020202020204" pitchFamily="34" charset="0"/>
              </a:rPr>
              <a:t> як </a:t>
            </a:r>
            <a:r>
              <a:rPr lang="ru-RU" sz="1700" dirty="0" err="1">
                <a:latin typeface="Arial" panose="020B0604020202020204" pitchFamily="34" charset="0"/>
              </a:rPr>
              <a:t>геолокація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користувача</a:t>
            </a:r>
            <a:r>
              <a:rPr lang="ru-RU" sz="1700" dirty="0">
                <a:latin typeface="Arial" panose="020B0604020202020204" pitchFamily="34" charset="0"/>
              </a:rPr>
              <a:t> і </a:t>
            </a:r>
            <a:r>
              <a:rPr lang="ru-RU" sz="1700" dirty="0" err="1">
                <a:latin typeface="Arial" panose="020B0604020202020204" pitchFamily="34" charset="0"/>
              </a:rPr>
              <a:t>запам’ятовується</a:t>
            </a:r>
            <a:r>
              <a:rPr lang="ru-RU" sz="1700" dirty="0">
                <a:latin typeface="Arial" panose="020B0604020202020204" pitchFamily="34" charset="0"/>
              </a:rPr>
              <a:t> ботом як </a:t>
            </a:r>
            <a:r>
              <a:rPr lang="ru-RU" sz="1700" dirty="0" err="1">
                <a:latin typeface="Arial" panose="020B0604020202020204" pitchFamily="34" charset="0"/>
              </a:rPr>
              <a:t>масив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географічних</a:t>
            </a:r>
            <a:r>
              <a:rPr lang="ru-RU" sz="1700" dirty="0">
                <a:latin typeface="Arial" panose="020B0604020202020204" pitchFamily="34" charset="0"/>
              </a:rPr>
              <a:t> координат – </a:t>
            </a:r>
            <a:r>
              <a:rPr lang="ru-RU" sz="1700" dirty="0" err="1">
                <a:latin typeface="Arial" panose="020B0604020202020204" pitchFamily="34" charset="0"/>
              </a:rPr>
              <a:t>широти</a:t>
            </a:r>
            <a:r>
              <a:rPr lang="ru-RU" sz="1700" dirty="0">
                <a:latin typeface="Arial" panose="020B0604020202020204" pitchFamily="34" charset="0"/>
              </a:rPr>
              <a:t> та </a:t>
            </a:r>
            <a:r>
              <a:rPr lang="ru-RU" sz="1700" dirty="0" err="1">
                <a:latin typeface="Arial" panose="020B0604020202020204" pitchFamily="34" charset="0"/>
              </a:rPr>
              <a:t>довготи</a:t>
            </a:r>
            <a:endParaRPr lang="ru-RU" sz="1700" dirty="0">
              <a:latin typeface="Arial" panose="020B0604020202020204" pitchFamily="34" charset="0"/>
            </a:endParaRPr>
          </a:p>
        </p:txBody>
      </p:sp>
      <p:pic>
        <p:nvPicPr>
          <p:cNvPr id="37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67074" y="448552"/>
            <a:ext cx="596147" cy="59614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77791" y="444234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9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09013" y="4412583"/>
            <a:ext cx="596147" cy="59614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19730" y="440826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6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1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5692016" y="1128779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32175" y="273982"/>
            <a:ext cx="596147" cy="5961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42892" y="269664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8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577" y="2832853"/>
            <a:ext cx="596147" cy="5961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294" y="282853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577" y="278300"/>
            <a:ext cx="596147" cy="5961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94" y="27398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09906" y="0"/>
            <a:ext cx="758209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8196" y="278247"/>
            <a:ext cx="4997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Визначення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дати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виготовлення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продукції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Її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вибрати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через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календар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за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допомогою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inline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-кнопок 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234399" y="1167596"/>
            <a:ext cx="2933065" cy="1497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3704" y="2816081"/>
            <a:ext cx="52433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Опісля визначення терміну замовлення, відображається </a:t>
            </a:r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графік завантаженості відділень </a:t>
            </a:r>
            <a:r>
              <a:rPr lang="uk-UA" sz="1500" b="1" dirty="0" err="1">
                <a:latin typeface="Arial" panose="020B0604020202020204" pitchFamily="34" charset="0"/>
                <a:ea typeface="Calibri" panose="020F0502020204030204" pitchFamily="34" charset="0"/>
              </a:rPr>
              <a:t>копіцентрів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– у Києві, Львові, Харкові. Користувач має змогу вибрати у якому </a:t>
            </a:r>
            <a:r>
              <a:rPr lang="uk-UA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місті буде виготовлятися товар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/>
          <a:srcRect t="16699" r="42821" b="2620"/>
          <a:stretch>
            <a:fillRect/>
          </a:stretch>
        </p:blipFill>
        <p:spPr bwMode="auto">
          <a:xfrm>
            <a:off x="533994" y="4203655"/>
            <a:ext cx="3274090" cy="2415541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t="3342" b="4618"/>
          <a:stretch>
            <a:fillRect/>
          </a:stretch>
        </p:blipFill>
        <p:spPr>
          <a:xfrm>
            <a:off x="6237722" y="1529035"/>
            <a:ext cx="4313555" cy="23717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28385" y="278247"/>
            <a:ext cx="58813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Вибір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відділення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користувачем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супроводжується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надсиланням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розта­шування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центру. Для </a:t>
            </a:r>
            <a:r>
              <a:rPr lang="ru-RU" sz="1600" dirty="0" err="1">
                <a:latin typeface="Arial" panose="020B0604020202020204" pitchFamily="34" charset="0"/>
              </a:rPr>
              <a:t>продовження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оформлення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нати­с­каємо</a:t>
            </a:r>
            <a:r>
              <a:rPr lang="ru-RU" sz="1600" dirty="0">
                <a:latin typeface="Arial" panose="020B0604020202020204" pitchFamily="34" charset="0"/>
              </a:rPr>
              <a:t> “Доставка”, </a:t>
            </a:r>
            <a:r>
              <a:rPr lang="ru-RU" sz="1600" dirty="0" err="1">
                <a:latin typeface="Arial" panose="020B0604020202020204" pitchFamily="34" charset="0"/>
              </a:rPr>
              <a:t>задля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зміни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даних</a:t>
            </a:r>
            <a:r>
              <a:rPr lang="ru-RU" sz="1600" dirty="0">
                <a:latin typeface="Arial" panose="020B0604020202020204" pitchFamily="34" charset="0"/>
              </a:rPr>
              <a:t> про </a:t>
            </a:r>
            <a:r>
              <a:rPr lang="ru-RU" sz="1600" dirty="0" err="1">
                <a:latin typeface="Arial" panose="020B0604020202020204" pitchFamily="34" charset="0"/>
              </a:rPr>
              <a:t>покупця</a:t>
            </a:r>
            <a:r>
              <a:rPr lang="ru-RU" sz="1600" dirty="0">
                <a:latin typeface="Arial" panose="020B0604020202020204" pitchFamily="34" charset="0"/>
              </a:rPr>
              <a:t> 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 – “Назад”.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07915" y="3972254"/>
            <a:ext cx="710178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Надсилання ботом </a:t>
            </a:r>
            <a:r>
              <a:rPr lang="uk-UA" sz="1500" b="1" dirty="0" err="1">
                <a:latin typeface="Arial" panose="020B0604020202020204" pitchFamily="34" charset="0"/>
                <a:ea typeface="Calibri" panose="020F0502020204030204" pitchFamily="34" charset="0"/>
              </a:rPr>
              <a:t>геолокації</a:t>
            </a:r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 обраного відділення.</a:t>
            </a:r>
            <a:r>
              <a:rPr lang="uk-UA" sz="1500" dirty="0">
                <a:latin typeface="Arial" panose="020B0604020202020204" pitchFamily="34" charset="0"/>
              </a:rPr>
              <a:t> Доставка виготовленого товару можлива двома способами – Укрпоштою та Новою поштою, для вибору користувачу потрібно натиснути на кнопку меню бота, що </a:t>
            </a:r>
            <a:r>
              <a:rPr lang="uk-UA" sz="1500" dirty="0" err="1">
                <a:latin typeface="Arial" panose="020B0604020202020204" pitchFamily="34" charset="0"/>
              </a:rPr>
              <a:t>надішле</a:t>
            </a:r>
            <a:r>
              <a:rPr lang="uk-UA" sz="1500" dirty="0">
                <a:latin typeface="Arial" panose="020B0604020202020204" pitchFamily="34" charset="0"/>
              </a:rPr>
              <a:t> текстове повідомлення із назвою поштової служби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8"/>
          <a:srcRect t="2633" r="1376" b="3099"/>
          <a:stretch>
            <a:fillRect/>
          </a:stretch>
        </p:blipFill>
        <p:spPr>
          <a:xfrm>
            <a:off x="6283960" y="5168265"/>
            <a:ext cx="3644900" cy="1578610"/>
          </a:xfrm>
          <a:prstGeom prst="rect">
            <a:avLst/>
          </a:prstGeom>
        </p:spPr>
      </p:pic>
      <p:pic>
        <p:nvPicPr>
          <p:cNvPr id="22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11832" y="3976131"/>
            <a:ext cx="596147" cy="5961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11312" y="3981816"/>
            <a:ext cx="63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2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92697" y="5885771"/>
            <a:ext cx="238125" cy="733425"/>
          </a:xfrm>
          <a:prstGeom prst="rect">
            <a:avLst/>
          </a:prstGeom>
        </p:spPr>
      </p:pic>
      <p:pic>
        <p:nvPicPr>
          <p:cNvPr id="33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92697" y="3242706"/>
            <a:ext cx="238125" cy="733425"/>
          </a:xfrm>
          <a:prstGeom prst="rect">
            <a:avLst/>
          </a:prstGeom>
        </p:spPr>
      </p:pic>
      <p:pic>
        <p:nvPicPr>
          <p:cNvPr id="34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92697" y="1549144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974" y="2886961"/>
            <a:ext cx="596147" cy="596147"/>
          </a:xfrm>
          <a:prstGeom prst="rect">
            <a:avLst/>
          </a:prstGeom>
        </p:spPr>
      </p:pic>
      <p:pic>
        <p:nvPicPr>
          <p:cNvPr id="17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974" y="355975"/>
            <a:ext cx="596147" cy="596147"/>
          </a:xfrm>
          <a:prstGeom prst="rect">
            <a:avLst/>
          </a:prstGeom>
        </p:spPr>
      </p:pic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925783"/>
            <a:ext cx="12192000" cy="4932218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0"/>
            <a:ext cx="12192000" cy="6560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1961" y="264155"/>
            <a:ext cx="5410131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Спосіб</a:t>
            </a:r>
            <a:r>
              <a:rPr lang="ru-RU" sz="1600" b="1" dirty="0">
                <a:latin typeface="Arial" panose="020B0604020202020204" pitchFamily="34" charset="0"/>
              </a:rPr>
              <a:t> оплати </a:t>
            </a:r>
            <a:r>
              <a:rPr lang="ru-RU" sz="1600" dirty="0" err="1">
                <a:latin typeface="Arial" panose="020B0604020202020204" pitchFamily="34" charset="0"/>
              </a:rPr>
              <a:t>клієнт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обрати на </a:t>
            </a:r>
            <a:r>
              <a:rPr lang="ru-RU" sz="1600" dirty="0" err="1">
                <a:latin typeface="Arial" panose="020B0604020202020204" pitchFamily="34" charset="0"/>
              </a:rPr>
              <a:t>клавіатурі</a:t>
            </a:r>
            <a:r>
              <a:rPr lang="ru-RU" sz="1600" dirty="0">
                <a:latin typeface="Arial" panose="020B0604020202020204" pitchFamily="34" charset="0"/>
              </a:rPr>
              <a:t> бота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при </a:t>
            </a:r>
            <a:r>
              <a:rPr lang="ru-RU" sz="1600" dirty="0" err="1">
                <a:latin typeface="Arial" panose="020B0604020202020204" pitchFamily="34" charset="0"/>
              </a:rPr>
              <a:t>отриманні</a:t>
            </a:r>
            <a:r>
              <a:rPr lang="ru-RU" sz="1600" dirty="0">
                <a:latin typeface="Arial" panose="020B0604020202020204" pitchFamily="34" charset="0"/>
              </a:rPr>
              <a:t> товару,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переказ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картку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Також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наявні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ще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дві</a:t>
            </a:r>
            <a:r>
              <a:rPr lang="ru-RU" sz="1600" dirty="0">
                <a:latin typeface="Arial" panose="020B0604020202020204" pitchFamily="34" charset="0"/>
              </a:rPr>
              <a:t> кнопки, а </a:t>
            </a:r>
            <a:r>
              <a:rPr lang="ru-RU" sz="1600" dirty="0" err="1">
                <a:latin typeface="Arial" panose="020B0604020202020204" pitchFamily="34" charset="0"/>
              </a:rPr>
              <a:t>саме</a:t>
            </a:r>
            <a:r>
              <a:rPr lang="ru-RU" sz="1600" dirty="0">
                <a:latin typeface="Arial" panose="020B0604020202020204" pitchFamily="34" charset="0"/>
              </a:rPr>
              <a:t> – “Назад” для </a:t>
            </a:r>
            <a:r>
              <a:rPr lang="ru-RU" sz="1600" dirty="0" err="1">
                <a:latin typeface="Arial" panose="020B0604020202020204" pitchFamily="34" charset="0"/>
              </a:rPr>
              <a:t>повернення</a:t>
            </a:r>
            <a:r>
              <a:rPr lang="ru-RU" sz="1600" dirty="0">
                <a:latin typeface="Arial" panose="020B0604020202020204" pitchFamily="34" charset="0"/>
              </a:rPr>
              <a:t> до каталогу та “</a:t>
            </a:r>
            <a:r>
              <a:rPr lang="ru-RU" sz="1600" dirty="0" err="1">
                <a:latin typeface="Arial" panose="020B0604020202020204" pitchFamily="34" charset="0"/>
              </a:rPr>
              <a:t>Далі</a:t>
            </a:r>
            <a:r>
              <a:rPr lang="ru-RU" sz="1600" dirty="0">
                <a:latin typeface="Arial" panose="020B0604020202020204" pitchFamily="34" charset="0"/>
              </a:rPr>
              <a:t>” для </a:t>
            </a:r>
            <a:r>
              <a:rPr lang="ru-RU" sz="1600" dirty="0" err="1">
                <a:latin typeface="Arial" panose="020B0604020202020204" pitchFamily="34" charset="0"/>
              </a:rPr>
              <a:t>перевірки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наданої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 про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901608" y="1841291"/>
            <a:ext cx="5386354" cy="801334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1"/>
          <a:stretch>
            <a:fillRect/>
          </a:stretch>
        </p:blipFill>
        <p:spPr>
          <a:xfrm>
            <a:off x="801631" y="4541736"/>
            <a:ext cx="5386353" cy="20876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62620" y="1224968"/>
            <a:ext cx="499785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Якщо</a:t>
            </a:r>
            <a:r>
              <a:rPr lang="ru-RU" sz="1600" dirty="0">
                <a:latin typeface="Arial" panose="020B0604020202020204" pitchFamily="34" charset="0"/>
              </a:rPr>
              <a:t> вся </a:t>
            </a:r>
            <a:r>
              <a:rPr lang="ru-RU" sz="1600" dirty="0" err="1">
                <a:latin typeface="Arial" panose="020B0604020202020204" pitchFamily="34" charset="0"/>
              </a:rPr>
              <a:t>інформація</a:t>
            </a:r>
            <a:r>
              <a:rPr lang="ru-RU" sz="1600" dirty="0">
                <a:latin typeface="Arial" panose="020B0604020202020204" pitchFamily="34" charset="0"/>
              </a:rPr>
              <a:t> введена </a:t>
            </a:r>
            <a:r>
              <a:rPr lang="ru-RU" sz="1600" b="1" dirty="0">
                <a:latin typeface="Arial" panose="020B0604020202020204" pitchFamily="34" charset="0"/>
              </a:rPr>
              <a:t>при </a:t>
            </a:r>
            <a:r>
              <a:rPr lang="ru-RU" sz="1600" b="1" dirty="0" err="1">
                <a:latin typeface="Arial" panose="020B0604020202020204" pitchFamily="34" charset="0"/>
              </a:rPr>
              <a:t>натисненні</a:t>
            </a:r>
            <a:r>
              <a:rPr lang="ru-RU" sz="1600" b="1" dirty="0">
                <a:latin typeface="Arial" panose="020B0604020202020204" pitchFamily="34" charset="0"/>
              </a:rPr>
              <a:t> на “</a:t>
            </a:r>
            <a:r>
              <a:rPr lang="ru-RU" sz="1600" b="1" dirty="0" err="1">
                <a:latin typeface="Arial" panose="020B0604020202020204" pitchFamily="34" charset="0"/>
              </a:rPr>
              <a:t>Замовити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 err="1">
                <a:latin typeface="Arial" panose="020B0604020202020204" pitchFamily="34" charset="0"/>
              </a:rPr>
              <a:t>з’явиться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спливаюче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вікно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надписом</a:t>
            </a:r>
            <a:r>
              <a:rPr lang="ru-RU" sz="1600" dirty="0">
                <a:latin typeface="Arial" panose="020B0604020202020204" pitchFamily="34" charset="0"/>
              </a:rPr>
              <a:t> «Ваше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прийнято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опрацювання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дякуємо</a:t>
            </a:r>
            <a:r>
              <a:rPr lang="ru-RU" sz="1600" dirty="0">
                <a:latin typeface="Arial" panose="020B0604020202020204" pitchFamily="34" charset="0"/>
              </a:rPr>
              <a:t>» і </a:t>
            </a:r>
            <a:r>
              <a:rPr lang="ru-RU" sz="1600" dirty="0" err="1">
                <a:latin typeface="Arial" panose="020B0604020202020204" pitchFamily="34" charset="0"/>
              </a:rPr>
              <a:t>дані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відправляться</a:t>
            </a:r>
            <a:r>
              <a:rPr lang="ru-RU" sz="1600" dirty="0">
                <a:latin typeface="Arial" panose="020B0604020202020204" pitchFamily="34" charset="0"/>
              </a:rPr>
              <a:t> листом на </a:t>
            </a:r>
            <a:r>
              <a:rPr lang="en-US" sz="1600" dirty="0">
                <a:latin typeface="Arial" panose="020B0604020202020204" pitchFamily="34" charset="0"/>
              </a:rPr>
              <a:t>e-mail (</a:t>
            </a:r>
            <a:r>
              <a:rPr lang="ru-RU" sz="1600" dirty="0">
                <a:latin typeface="Arial" panose="020B0604020202020204" pitchFamily="34" charset="0"/>
              </a:rPr>
              <a:t>рис.49), в </a:t>
            </a:r>
            <a:r>
              <a:rPr lang="ru-RU" sz="1600" dirty="0" err="1">
                <a:latin typeface="Arial" panose="020B0604020202020204" pitchFamily="34" charset="0"/>
              </a:rPr>
              <a:t>іншому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випадку</a:t>
            </a:r>
            <a:r>
              <a:rPr lang="ru-RU" sz="1600" dirty="0">
                <a:latin typeface="Arial" panose="020B0604020202020204" pitchFamily="34" charset="0"/>
              </a:rPr>
              <a:t> – «</a:t>
            </a:r>
            <a:r>
              <a:rPr lang="ru-RU" sz="1600" dirty="0" err="1">
                <a:latin typeface="Arial" panose="020B0604020202020204" pitchFamily="34" charset="0"/>
              </a:rPr>
              <a:t>Заповніть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всі</a:t>
            </a:r>
            <a:r>
              <a:rPr lang="ru-RU" sz="1600" dirty="0">
                <a:latin typeface="Arial" panose="020B0604020202020204" pitchFamily="34" charset="0"/>
              </a:rPr>
              <a:t> поля </a:t>
            </a:r>
            <a:r>
              <a:rPr lang="ru-RU" sz="1600" dirty="0" err="1">
                <a:latin typeface="Arial" panose="020B0604020202020204" pitchFamily="34" charset="0"/>
              </a:rPr>
              <a:t>контактної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».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/>
          <a:stretch>
            <a:fillRect/>
          </a:stretch>
        </p:blipFill>
        <p:spPr>
          <a:xfrm>
            <a:off x="6550731" y="3021799"/>
            <a:ext cx="4997851" cy="30957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50731" y="6157943"/>
            <a:ext cx="2712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</a:rPr>
              <a:t>Лист із деталями замовлення 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74" y="367347"/>
            <a:ext cx="63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182" y="2898333"/>
            <a:ext cx="74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943" y="2897501"/>
            <a:ext cx="57878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Кнопка “</a:t>
            </a:r>
            <a:r>
              <a:rPr lang="ru-RU" sz="1600" dirty="0" err="1">
                <a:latin typeface="Arial" panose="020B0604020202020204" pitchFamily="34" charset="0"/>
              </a:rPr>
              <a:t>Далі</a:t>
            </a:r>
            <a:r>
              <a:rPr lang="ru-RU" sz="1600" dirty="0">
                <a:latin typeface="Arial" panose="020B0604020202020204" pitchFamily="34" charset="0"/>
              </a:rPr>
              <a:t>” </a:t>
            </a:r>
            <a:r>
              <a:rPr lang="ru-RU" sz="1600" dirty="0" err="1">
                <a:latin typeface="Arial" panose="020B0604020202020204" pitchFamily="34" charset="0"/>
              </a:rPr>
              <a:t>викликає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функцію</a:t>
            </a:r>
            <a:r>
              <a:rPr lang="ru-RU" sz="1600" dirty="0">
                <a:latin typeface="Arial" panose="020B0604020202020204" pitchFamily="34" charset="0"/>
              </a:rPr>
              <a:t> бота для </a:t>
            </a:r>
            <a:r>
              <a:rPr lang="ru-RU" sz="1600" dirty="0" err="1">
                <a:latin typeface="Arial" panose="020B0604020202020204" pitchFamily="34" charset="0"/>
              </a:rPr>
              <a:t>формування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повідомлення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переліком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обраної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продукції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загальної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суми</a:t>
            </a:r>
            <a:r>
              <a:rPr lang="ru-RU" sz="1600" dirty="0">
                <a:latin typeface="Arial" panose="020B0604020202020204" pitchFamily="34" charset="0"/>
              </a:rPr>
              <a:t> до оплати, </a:t>
            </a:r>
            <a:r>
              <a:rPr lang="ru-RU" sz="1600" dirty="0" err="1">
                <a:latin typeface="Arial" panose="020B0604020202020204" pitchFamily="34" charset="0"/>
              </a:rPr>
              <a:t>контактними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даними</a:t>
            </a:r>
            <a:r>
              <a:rPr lang="ru-RU" sz="1600" dirty="0">
                <a:latin typeface="Arial" panose="020B0604020202020204" pitchFamily="34" charset="0"/>
              </a:rPr>
              <a:t> та </a:t>
            </a:r>
            <a:r>
              <a:rPr lang="en-US" sz="1600" dirty="0">
                <a:latin typeface="Arial" panose="020B0604020202020204" pitchFamily="34" charset="0"/>
              </a:rPr>
              <a:t>inline-</a:t>
            </a:r>
            <a:r>
              <a:rPr lang="ru-RU" sz="1600" dirty="0">
                <a:latin typeface="Arial" panose="020B0604020202020204" pitchFamily="34" charset="0"/>
              </a:rPr>
              <a:t>кнопками </a:t>
            </a:r>
            <a:r>
              <a:rPr lang="ru-RU" sz="1600" b="1" dirty="0">
                <a:latin typeface="Arial" panose="020B0604020202020204" pitchFamily="34" charset="0"/>
              </a:rPr>
              <a:t>“</a:t>
            </a:r>
            <a:r>
              <a:rPr lang="ru-RU" sz="1600" b="1" dirty="0" err="1">
                <a:latin typeface="Arial" panose="020B0604020202020204" pitchFamily="34" charset="0"/>
              </a:rPr>
              <a:t>Замовити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відправлення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опрацювання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“</a:t>
            </a:r>
            <a:r>
              <a:rPr lang="ru-RU" sz="1600" b="1" dirty="0" err="1">
                <a:latin typeface="Arial" panose="020B0604020202020204" pitchFamily="34" charset="0"/>
              </a:rPr>
              <a:t>Відхилити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зміни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21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66473" y="1068095"/>
            <a:ext cx="596147" cy="5961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66473" y="1079467"/>
            <a:ext cx="74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44201" y="398899"/>
            <a:ext cx="885825" cy="914400"/>
          </a:xfrm>
          <a:prstGeom prst="rect">
            <a:avLst/>
          </a:prstGeom>
        </p:spPr>
      </p:pic>
      <p:pic>
        <p:nvPicPr>
          <p:cNvPr id="24" name="Object 4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20667" y="1595945"/>
            <a:ext cx="749165" cy="746408"/>
          </a:xfrm>
          <a:prstGeom prst="rect">
            <a:avLst/>
          </a:prstGeom>
        </p:spPr>
      </p:pic>
      <p:pic>
        <p:nvPicPr>
          <p:cNvPr id="25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10512673" y="252300"/>
            <a:ext cx="238125" cy="733425"/>
          </a:xfrm>
          <a:prstGeom prst="rect">
            <a:avLst/>
          </a:prstGeom>
        </p:spPr>
      </p:pic>
      <p:pic>
        <p:nvPicPr>
          <p:cNvPr id="26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9617274" y="252300"/>
            <a:ext cx="238125" cy="733425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8721875" y="252300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7826476" y="252300"/>
            <a:ext cx="238125" cy="733425"/>
          </a:xfrm>
          <a:prstGeom prst="rect">
            <a:avLst/>
          </a:prstGeom>
        </p:spPr>
      </p:pic>
      <p:pic>
        <p:nvPicPr>
          <p:cNvPr id="30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9617274" y="6059079"/>
            <a:ext cx="238125" cy="733425"/>
          </a:xfrm>
          <a:prstGeom prst="rect">
            <a:avLst/>
          </a:prstGeom>
        </p:spPr>
      </p:pic>
      <p:pic>
        <p:nvPicPr>
          <p:cNvPr id="31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10512672" y="6059079"/>
            <a:ext cx="238125" cy="733425"/>
          </a:xfrm>
          <a:prstGeom prst="rect">
            <a:avLst/>
          </a:prstGeom>
        </p:spPr>
      </p:pic>
      <p:pic>
        <p:nvPicPr>
          <p:cNvPr id="33" name="Object 5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13113" y="2495078"/>
            <a:ext cx="518839" cy="525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7267" y="635"/>
            <a:ext cx="7144734" cy="6858000"/>
          </a:xfrm>
          <a:prstGeom prst="rect">
            <a:avLst/>
          </a:prstGeom>
        </p:spPr>
      </p:pic>
      <p:sp>
        <p:nvSpPr>
          <p:cNvPr id="12" name="Прямоугольник: скругленные углы 11"/>
          <p:cNvSpPr/>
          <p:nvPr/>
        </p:nvSpPr>
        <p:spPr>
          <a:xfrm>
            <a:off x="3192381" y="606895"/>
            <a:ext cx="8064535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3221732" y="2691119"/>
            <a:ext cx="8064535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5258671" y="4717286"/>
            <a:ext cx="6027596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619285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3370" y="846902"/>
            <a:ext cx="757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При розробці текстових повідомлень від бота використовувалися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жирне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 накреслення для привернення уваги до певного фрагменту, щоб користувач не пропустив важливу інформацію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9274" r="61938"/>
          <a:stretch>
            <a:fillRect/>
          </a:stretch>
        </p:blipFill>
        <p:spPr bwMode="auto">
          <a:xfrm>
            <a:off x="524667" y="471249"/>
            <a:ext cx="2177382" cy="167513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593370" y="2939446"/>
            <a:ext cx="757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При виникненні проблем чи питань користувач може ввести команду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«/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help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і з'явиться повідомлення із посиланням на чат-бота служби підтримки, розробленого за допомогою 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Dialogflow</a:t>
            </a:r>
            <a:endParaRPr lang="en-US" i="1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t="3082" b="3013"/>
          <a:stretch>
            <a:fillRect/>
          </a:stretch>
        </p:blipFill>
        <p:spPr>
          <a:xfrm>
            <a:off x="524667" y="2350643"/>
            <a:ext cx="2172398" cy="17251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71490" y="4843145"/>
            <a:ext cx="5685790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Чат-бот підтримки розпізнає український текст та може надати відповіді на часті запитання, для цього було створено </a:t>
            </a:r>
            <a:r>
              <a:rPr lang="uk-UA" sz="1700" i="1" dirty="0" err="1">
                <a:latin typeface="Arial" panose="020B0604020202020204" pitchFamily="34" charset="0"/>
                <a:ea typeface="Calibri" panose="020F0502020204030204" pitchFamily="34" charset="0"/>
              </a:rPr>
              <a:t>агента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«</a:t>
            </a:r>
            <a:r>
              <a:rPr lang="uk-UA" sz="1700" i="1" dirty="0" err="1">
                <a:latin typeface="Arial" panose="020B0604020202020204" pitchFamily="34" charset="0"/>
                <a:ea typeface="Calibri" panose="020F0502020204030204" pitchFamily="34" charset="0"/>
              </a:rPr>
              <a:t>Support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в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Dialogflow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та розроблено варіанти проведення діалогу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r="2412"/>
          <a:stretch>
            <a:fillRect/>
          </a:stretch>
        </p:blipFill>
        <p:spPr>
          <a:xfrm>
            <a:off x="524667" y="4179308"/>
            <a:ext cx="4628302" cy="2575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5018" y="2458371"/>
            <a:ext cx="58631" cy="20551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9081" y="379448"/>
            <a:ext cx="1425139" cy="1425139"/>
          </a:xfrm>
          <a:prstGeom prst="rect">
            <a:avLst/>
          </a:prstGeom>
        </p:spPr>
      </p:pic>
      <p:pic>
        <p:nvPicPr>
          <p:cNvPr id="17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079757">
            <a:off x="10933030" y="4319734"/>
            <a:ext cx="853917" cy="886682"/>
          </a:xfrm>
          <a:prstGeom prst="rect">
            <a:avLst/>
          </a:prstGeom>
        </p:spPr>
      </p:pic>
      <p:pic>
        <p:nvPicPr>
          <p:cNvPr id="18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34387" y="379448"/>
            <a:ext cx="749165" cy="746408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06061" y="2458319"/>
            <a:ext cx="848669" cy="8445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5195" y="4075813"/>
            <a:ext cx="1059081" cy="10590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5195" y="4855785"/>
            <a:ext cx="1059081" cy="10590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78074" y="635255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5672" y="4736897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8074" y="2723346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57" y="3498276"/>
            <a:ext cx="1388938" cy="1388938"/>
          </a:xfrm>
          <a:prstGeom prst="rect">
            <a:avLst/>
          </a:prstGeom>
        </p:spPr>
      </p:pic>
      <p:pic>
        <p:nvPicPr>
          <p:cNvPr id="17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2426" y="3361294"/>
            <a:ext cx="1388938" cy="1388938"/>
          </a:xfrm>
          <a:prstGeom prst="rect">
            <a:avLst/>
          </a:prstGeom>
        </p:spPr>
      </p:pic>
      <p:pic>
        <p:nvPicPr>
          <p:cNvPr id="18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2426" y="4822525"/>
            <a:ext cx="1388938" cy="13889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3" y="305376"/>
            <a:ext cx="4966047" cy="337127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27126" y="5282938"/>
            <a:ext cx="5558435" cy="923330"/>
          </a:xfrm>
          <a:prstGeom prst="rect">
            <a:avLst/>
          </a:prstGeom>
        </p:spPr>
      </p:pic>
      <p:pic>
        <p:nvPicPr>
          <p:cNvPr id="10" name="Object 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09906" y="0"/>
            <a:ext cx="7582093" cy="6858000"/>
          </a:xfrm>
          <a:prstGeom prst="rect">
            <a:avLst/>
          </a:prstGeom>
        </p:spPr>
      </p:pic>
      <p:pic>
        <p:nvPicPr>
          <p:cNvPr id="12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 flipH="1">
            <a:off x="8400952" y="3069300"/>
            <a:ext cx="3892869" cy="4062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9334" y="3654136"/>
            <a:ext cx="4707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Створення діалогового інтерфейсу служби підтримки відбувався наступним чином - задавався перелік сформульованих по-різному питань та надавалися відповіді на них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82305" y="3592374"/>
            <a:ext cx="5295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Опісля було проведено тестування на правильність розпізнавання заданих питань користувачем. 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2426" y="5205994"/>
            <a:ext cx="4714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Здійснимо помилкове введення даних задля перевірки чи бот розпізнає інформацію та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надасть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 правильну відповідь. Але служба підтримки працює некоректно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17" y="316913"/>
            <a:ext cx="5549665" cy="3112087"/>
          </a:xfrm>
          <a:prstGeom prst="rect">
            <a:avLst/>
          </a:prstGeom>
        </p:spPr>
      </p:pic>
      <p:sp>
        <p:nvSpPr>
          <p:cNvPr id="19" name="Стрелка: вниз 18"/>
          <p:cNvSpPr/>
          <p:nvPr/>
        </p:nvSpPr>
        <p:spPr>
          <a:xfrm>
            <a:off x="537221" y="3498276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Стрелка: вниз 19"/>
          <p:cNvSpPr/>
          <p:nvPr/>
        </p:nvSpPr>
        <p:spPr>
          <a:xfrm>
            <a:off x="6295440" y="345725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трелка: вниз 20"/>
          <p:cNvSpPr/>
          <p:nvPr/>
        </p:nvSpPr>
        <p:spPr>
          <a:xfrm rot="16200000">
            <a:off x="5359623" y="5564616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0491856" y="6457773"/>
            <a:ext cx="1151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1134084" y="4102899"/>
            <a:ext cx="238125" cy="733425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209485" y="482252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Овал 31"/>
          <p:cNvSpPr/>
          <p:nvPr/>
        </p:nvSpPr>
        <p:spPr>
          <a:xfrm>
            <a:off x="11743055" y="41464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440484" flipV="1">
            <a:off x="476886" y="4008924"/>
            <a:ext cx="1018073" cy="984771"/>
          </a:xfrm>
          <a:prstGeom prst="rect">
            <a:avLst/>
          </a:prstGeom>
        </p:spPr>
      </p:pic>
      <p:pic>
        <p:nvPicPr>
          <p:cNvPr id="29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446826" flipV="1">
            <a:off x="108582" y="2628912"/>
            <a:ext cx="1018073" cy="984771"/>
          </a:xfrm>
          <a:prstGeom prst="rect">
            <a:avLst/>
          </a:prstGeom>
        </p:spPr>
      </p:pic>
      <p:sp>
        <p:nvSpPr>
          <p:cNvPr id="22" name="Прямоугольник: скругленные углы 21"/>
          <p:cNvSpPr/>
          <p:nvPr/>
        </p:nvSpPr>
        <p:spPr>
          <a:xfrm>
            <a:off x="6691745" y="778500"/>
            <a:ext cx="4484255" cy="1477327"/>
          </a:xfrm>
          <a:prstGeom prst="roundRect">
            <a:avLst/>
          </a:prstGeom>
          <a:solidFill>
            <a:srgbClr val="EB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581890" y="3274282"/>
            <a:ext cx="3912680" cy="14097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5133"/>
            <a:ext cx="12191997" cy="690304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1732" y="526644"/>
            <a:ext cx="6120130" cy="1644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1790" y="3423288"/>
            <a:ext cx="4017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</a:rPr>
              <a:t>Перевірка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</a:rPr>
              <a:t>чи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вплинули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зміни</a:t>
            </a:r>
            <a:r>
              <a:rPr lang="ru-RU" dirty="0">
                <a:latin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</a:rPr>
              <a:t>логіку</a:t>
            </a:r>
            <a:r>
              <a:rPr lang="ru-RU" dirty="0">
                <a:latin typeface="Arial" panose="020B0604020202020204" pitchFamily="34" charset="0"/>
              </a:rPr>
              <a:t> чат-бота, </a:t>
            </a:r>
            <a:r>
              <a:rPr lang="ru-RU" dirty="0" err="1">
                <a:latin typeface="Arial" panose="020B0604020202020204" pitchFamily="34" charset="0"/>
              </a:rPr>
              <a:t>слугує</a:t>
            </a:r>
            <a:r>
              <a:rPr lang="ru-RU" dirty="0">
                <a:latin typeface="Arial" panose="020B0604020202020204" pitchFamily="34" charset="0"/>
              </a:rPr>
              <a:t> прикладом, </a:t>
            </a:r>
            <a:r>
              <a:rPr lang="ru-RU" dirty="0" err="1">
                <a:latin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навчання</a:t>
            </a:r>
            <a:r>
              <a:rPr lang="ru-RU" dirty="0">
                <a:latin typeface="Arial" panose="020B0604020202020204" pitchFamily="34" charset="0"/>
              </a:rPr>
              <a:t> агента </a:t>
            </a:r>
            <a:r>
              <a:rPr lang="ru-RU" dirty="0" err="1">
                <a:latin typeface="Arial" panose="020B0604020202020204" pitchFamily="34" charset="0"/>
              </a:rPr>
              <a:t>допомогло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2760" y="897255"/>
            <a:ext cx="4313555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>
                <a:latin typeface="Arial" panose="020B0604020202020204" pitchFamily="34" charset="0"/>
              </a:rPr>
              <a:t>Під</a:t>
            </a:r>
            <a:r>
              <a:rPr lang="ru-RU" sz="1500" dirty="0">
                <a:latin typeface="Arial" panose="020B0604020202020204" pitchFamily="34" charset="0"/>
              </a:rPr>
              <a:t> час вводу слова </a:t>
            </a:r>
            <a:r>
              <a:rPr lang="en-US" sz="1500" i="1" dirty="0">
                <a:latin typeface="Arial" panose="020B0604020202020204" pitchFamily="34" charset="0"/>
              </a:rPr>
              <a:t>tiff</a:t>
            </a:r>
            <a:r>
              <a:rPr lang="en-US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було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зроблено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помилку</a:t>
            </a:r>
            <a:r>
              <a:rPr lang="ru-RU" sz="1500" dirty="0">
                <a:latin typeface="Arial" panose="020B0604020202020204" pitchFamily="34" charset="0"/>
              </a:rPr>
              <a:t> і бот </a:t>
            </a:r>
            <a:r>
              <a:rPr lang="ru-RU" sz="1500" dirty="0" err="1">
                <a:latin typeface="Arial" panose="020B0604020202020204" pitchFamily="34" charset="0"/>
              </a:rPr>
              <a:t>відреагував</a:t>
            </a:r>
            <a:r>
              <a:rPr lang="ru-RU" sz="1500" dirty="0">
                <a:latin typeface="Arial" panose="020B0604020202020204" pitchFamily="34" charset="0"/>
              </a:rPr>
              <a:t> неправильно, для </a:t>
            </a:r>
            <a:r>
              <a:rPr lang="ru-RU" sz="1500" dirty="0" err="1">
                <a:latin typeface="Arial" panose="020B0604020202020204" pitchFamily="34" charset="0"/>
              </a:rPr>
              <a:t>її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усунення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здійснимо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навчання</a:t>
            </a:r>
            <a:r>
              <a:rPr lang="ru-RU" sz="1500" dirty="0">
                <a:latin typeface="Arial" panose="020B0604020202020204" pitchFamily="34" charset="0"/>
              </a:rPr>
              <a:t> агента  </a:t>
            </a:r>
            <a:r>
              <a:rPr lang="ru-RU" sz="1500" i="1" dirty="0">
                <a:latin typeface="Arial" panose="020B0604020202020204" pitchFamily="34" charset="0"/>
              </a:rPr>
              <a:t>«</a:t>
            </a:r>
            <a:r>
              <a:rPr lang="en-US" sz="1500" i="1" dirty="0">
                <a:latin typeface="Arial" panose="020B0604020202020204" pitchFamily="34" charset="0"/>
              </a:rPr>
              <a:t>Support</a:t>
            </a:r>
            <a:r>
              <a:rPr lang="en-US" sz="1500" dirty="0">
                <a:latin typeface="Arial" panose="020B0604020202020204" pitchFamily="34" charset="0"/>
              </a:rPr>
              <a:t>»,  </a:t>
            </a:r>
            <a:r>
              <a:rPr lang="ru-RU" sz="1500" dirty="0">
                <a:latin typeface="Arial" panose="020B0604020202020204" pitchFamily="34" charset="0"/>
              </a:rPr>
              <a:t>метод </a:t>
            </a:r>
            <a:r>
              <a:rPr lang="ru-RU" sz="1500" dirty="0" err="1">
                <a:latin typeface="Arial" panose="020B0604020202020204" pitchFamily="34" charset="0"/>
              </a:rPr>
              <a:t>вказання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варіанту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ведення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діалогу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5043055" y="3277005"/>
            <a:ext cx="6797213" cy="14097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1890" y="5376919"/>
            <a:ext cx="1102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забезпечення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користувачів</a:t>
            </a:r>
            <a:r>
              <a:rPr lang="ru-RU" sz="1600" dirty="0">
                <a:latin typeface="Arial" panose="020B0604020202020204" pitchFamily="34" charset="0"/>
              </a:rPr>
              <a:t> службою </a:t>
            </a:r>
            <a:r>
              <a:rPr lang="ru-RU" sz="1600" dirty="0" err="1">
                <a:latin typeface="Arial" panose="020B0604020202020204" pitchFamily="34" charset="0"/>
              </a:rPr>
              <a:t>підтримки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використовується</a:t>
            </a:r>
            <a:r>
              <a:rPr lang="ru-RU" sz="1600" dirty="0">
                <a:latin typeface="Arial" panose="020B0604020202020204" pitchFamily="34" charset="0"/>
              </a:rPr>
              <a:t> чат-бот на </a:t>
            </a:r>
            <a:r>
              <a:rPr lang="ru-RU" sz="1600" dirty="0" err="1">
                <a:latin typeface="Arial" panose="020B0604020202020204" pitchFamily="34" charset="0"/>
              </a:rPr>
              <a:t>основі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засобів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розпізнавання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людської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писемності</a:t>
            </a:r>
            <a:r>
              <a:rPr lang="ru-RU" sz="1600" dirty="0">
                <a:latin typeface="Arial" panose="020B0604020202020204" pitchFamily="34" charset="0"/>
              </a:rPr>
              <a:t> – </a:t>
            </a:r>
            <a:r>
              <a:rPr lang="en-US" sz="1600" b="1" dirty="0" err="1">
                <a:latin typeface="Arial" panose="020B0604020202020204" pitchFamily="34" charset="0"/>
              </a:rPr>
              <a:t>Dialogflow</a:t>
            </a:r>
            <a:r>
              <a:rPr lang="en-US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Помічник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відповіді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питання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пов’язані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роботою</a:t>
            </a:r>
            <a:r>
              <a:rPr lang="ru-RU" sz="1600" dirty="0">
                <a:latin typeface="Arial" panose="020B0604020202020204" pitchFamily="34" charset="0"/>
              </a:rPr>
              <a:t> як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центру, так і бота для </a:t>
            </a:r>
            <a:r>
              <a:rPr lang="ru-RU" sz="1600" dirty="0" err="1">
                <a:latin typeface="Arial" panose="020B0604020202020204" pitchFamily="34" charset="0"/>
              </a:rPr>
              <a:t>здійснення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замовлень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51330" y="1476825"/>
            <a:ext cx="1388938" cy="1388938"/>
          </a:xfrm>
          <a:prstGeom prst="rect">
            <a:avLst/>
          </a:prstGeom>
        </p:spPr>
      </p:pic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13196" y="2793356"/>
            <a:ext cx="3892869" cy="4062954"/>
          </a:xfrm>
          <a:prstGeom prst="rect">
            <a:avLst/>
          </a:prstGeom>
        </p:spPr>
      </p:pic>
      <p:pic>
        <p:nvPicPr>
          <p:cNvPr id="17" name="Object 10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500000">
            <a:off x="-773131" y="5036502"/>
            <a:ext cx="2128153" cy="1729121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-368304" y="2208522"/>
            <a:ext cx="765868" cy="7658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>
            <a:off x="-152773" y="3423533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вал 19"/>
          <p:cNvSpPr/>
          <p:nvPr/>
        </p:nvSpPr>
        <p:spPr>
          <a:xfrm>
            <a:off x="4494570" y="463026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92685" y="2485118"/>
            <a:ext cx="105639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11354493" y="119608"/>
            <a:ext cx="238125" cy="733425"/>
          </a:xfrm>
          <a:prstGeom prst="rect">
            <a:avLst/>
          </a:prstGeom>
        </p:spPr>
      </p:pic>
      <p:pic>
        <p:nvPicPr>
          <p:cNvPr id="31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11354493" y="4676757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/>
          <p:cNvSpPr/>
          <p:nvPr/>
        </p:nvSpPr>
        <p:spPr>
          <a:xfrm>
            <a:off x="3105150" y="2095500"/>
            <a:ext cx="6553200" cy="1967455"/>
          </a:xfrm>
          <a:prstGeom prst="roundRect">
            <a:avLst/>
          </a:prstGeom>
          <a:solidFill>
            <a:srgbClr val="EB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7068502" y="-1099238"/>
            <a:ext cx="5829300" cy="824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2255" y="4624227"/>
            <a:ext cx="422227" cy="3259591"/>
          </a:xfrm>
          <a:prstGeom prst="rect">
            <a:avLst/>
          </a:prstGeom>
        </p:spPr>
      </p:pic>
      <p:pic>
        <p:nvPicPr>
          <p:cNvPr id="8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-210910" y="0"/>
            <a:ext cx="3860481" cy="4062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02" y="3021454"/>
            <a:ext cx="1425139" cy="1425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737" y="5039997"/>
            <a:ext cx="1425139" cy="1425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8607" y="2308884"/>
            <a:ext cx="1425139" cy="1425139"/>
          </a:xfrm>
          <a:prstGeom prst="rect">
            <a:avLst/>
          </a:prstGeom>
        </p:spPr>
      </p:pic>
      <p:pic>
        <p:nvPicPr>
          <p:cNvPr id="19" name="Object 10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800000">
            <a:off x="-51975" y="-41712"/>
            <a:ext cx="3542610" cy="2878365"/>
          </a:xfrm>
          <a:prstGeom prst="rect">
            <a:avLst/>
          </a:prstGeom>
        </p:spPr>
      </p:pic>
      <p:pic>
        <p:nvPicPr>
          <p:cNvPr id="20" name="Object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8857015" y="3521141"/>
            <a:ext cx="2463183" cy="42211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934570" y="-3920055"/>
            <a:ext cx="4337377" cy="12177485"/>
          </a:xfrm>
          <a:prstGeom prst="rect">
            <a:avLst/>
          </a:prstGeom>
        </p:spPr>
      </p:pic>
      <p:pic>
        <p:nvPicPr>
          <p:cNvPr id="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658" y="475940"/>
            <a:ext cx="1087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Завдяки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проведеному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опитуванню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було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визначено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наступні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переваги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ботів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для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взаємодії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між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клієнтом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постачальником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послуг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чи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товарів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06400" y="1654629"/>
          <a:ext cx="11132458" cy="472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>
            <a:off x="8313647" y="0"/>
            <a:ext cx="3892869" cy="4062954"/>
          </a:xfrm>
          <a:prstGeom prst="rect">
            <a:avLst/>
          </a:prstGeom>
        </p:spPr>
      </p:pic>
      <p:pic>
        <p:nvPicPr>
          <p:cNvPr id="16" name="Object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84537" y="5515619"/>
            <a:ext cx="318613" cy="17523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26288" y="3411233"/>
            <a:ext cx="1425139" cy="1425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77260" y="5357634"/>
            <a:ext cx="1147999" cy="114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3750" y="-101600"/>
            <a:ext cx="5048250" cy="7315200"/>
          </a:xfrm>
          <a:prstGeom prst="rect">
            <a:avLst/>
          </a:prstGeom>
        </p:spPr>
      </p:pic>
      <p:pic>
        <p:nvPicPr>
          <p:cNvPr id="5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-101600"/>
            <a:ext cx="4330700" cy="7315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2114" y="358197"/>
            <a:ext cx="1041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Розробити бота можна на різноманітних платформах –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WhatsApp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Skype,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 Messenger,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Wechat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b="1" i="1" dirty="0">
              <a:latin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38699285"/>
              </p:ext>
            </p:extLst>
          </p:nvPr>
        </p:nvGraphicFramePr>
        <p:xfrm>
          <a:off x="1132114" y="1142131"/>
          <a:ext cx="9506223" cy="426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Object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1558" y="5049408"/>
            <a:ext cx="1357859" cy="13760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2114" y="5611767"/>
            <a:ext cx="1041671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Українці надають перевагу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яким щодня користується </a:t>
            </a: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87% населення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друге місце за кількістю користувачів посідає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1700" b="1" i="1" dirty="0">
                <a:latin typeface="Arial" panose="020B0604020202020204" pitchFamily="34" charset="0"/>
                <a:ea typeface="Calibri" panose="020F0502020204030204" pitchFamily="34" charset="0"/>
              </a:rPr>
              <a:t> Messenger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48%,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тоді як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платформа з найбільшими можливостями </a:t>
            </a:r>
            <a:r>
              <a:rPr lang="uk-UA" sz="17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посідає третє місце в рейтингу –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40% </a:t>
            </a:r>
            <a:endParaRPr lang="en-US" sz="1700" b="1" dirty="0">
              <a:latin typeface="Arial" panose="020B0604020202020204" pitchFamily="34" charset="0"/>
            </a:endParaRPr>
          </a:p>
        </p:txBody>
      </p:sp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241677" y="0"/>
            <a:ext cx="5448300" cy="5734050"/>
          </a:xfrm>
          <a:prstGeom prst="rect">
            <a:avLst/>
          </a:prstGeom>
        </p:spPr>
      </p:pic>
      <p:pic>
        <p:nvPicPr>
          <p:cNvPr id="17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260271" y="3444310"/>
            <a:ext cx="1077509" cy="1210723"/>
          </a:xfrm>
          <a:prstGeom prst="rect">
            <a:avLst/>
          </a:prstGeom>
        </p:spPr>
      </p:pic>
      <p:pic>
        <p:nvPicPr>
          <p:cNvPr id="18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290366" y="607028"/>
            <a:ext cx="1077509" cy="1210723"/>
          </a:xfrm>
          <a:prstGeom prst="rect">
            <a:avLst/>
          </a:prstGeom>
        </p:spPr>
      </p:pic>
      <p:pic>
        <p:nvPicPr>
          <p:cNvPr id="19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3647" y="1840937"/>
            <a:ext cx="1210725" cy="1206270"/>
          </a:xfrm>
          <a:prstGeom prst="rect">
            <a:avLst/>
          </a:prstGeom>
        </p:spPr>
      </p:pic>
      <p:pic>
        <p:nvPicPr>
          <p:cNvPr id="20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7525854">
            <a:off x="10178194" y="753939"/>
            <a:ext cx="920284" cy="916898"/>
          </a:xfrm>
          <a:prstGeom prst="rect">
            <a:avLst/>
          </a:prstGeom>
        </p:spPr>
      </p:pic>
      <p:pic>
        <p:nvPicPr>
          <p:cNvPr id="21" name="Object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35936" y="4632562"/>
            <a:ext cx="848669" cy="8445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3886" y="447647"/>
            <a:ext cx="1425139" cy="14251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03465" y="1393422"/>
            <a:ext cx="1425139" cy="14251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35679"/>
            <a:ext cx="12192000" cy="2622321"/>
          </a:xfrm>
          <a:prstGeom prst="rect">
            <a:avLst/>
          </a:prstGeom>
        </p:spPr>
      </p:pic>
      <p:pic>
        <p:nvPicPr>
          <p:cNvPr id="14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0"/>
            <a:ext cx="12192000" cy="454816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940" y="3084986"/>
            <a:ext cx="3606440" cy="1150693"/>
          </a:xfrm>
          <a:prstGeom prst="rect">
            <a:avLst/>
          </a:prstGeom>
        </p:spPr>
      </p:pic>
      <p:pic>
        <p:nvPicPr>
          <p:cNvPr id="7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940" y="766752"/>
            <a:ext cx="3606440" cy="1150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725" y="971093"/>
            <a:ext cx="10879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  Для створення бота на платформі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необхідно попередньо зареєструвати публічний акаунт. </a:t>
            </a:r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Недоліком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даного API є можливість використання лише тексту, зображення або кнопки для розсилки, що не дозволяє повноцінно розробити зручний та зрозумілий інтерфейс магазину для користувача. Найкраще розробляти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боти для надсилання масових повідомлень про акції, пропозиції, появу нових товарів чи послуг.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7725" y="3299223"/>
            <a:ext cx="10689319" cy="2725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 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Facebook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Messenger API дозволяє розробляти боти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котрі надаватимуть швидкі відповіді у повідомленнях, використовуватимуть кнопки для спрощення інтерфейсу, а також створювати меню із можливістю залучити користувачів та направити їх вживати необхідні дії. </a:t>
            </a:r>
            <a:r>
              <a:rPr lang="uk-UA" u="sng" dirty="0">
                <a:latin typeface="Arial" panose="020B0604020202020204" pitchFamily="34" charset="0"/>
                <a:ea typeface="Cambria" panose="02040503050406030204" pitchFamily="18" charset="0"/>
              </a:rPr>
              <a:t>Недоліком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є довгий час очікування на відгук бота на дії користувача та несправності в роботі програми, часто виникають проблеми з надсиланням та отриманням повідомлень, що може викликати роздратування у клієнтів, також існують певні обмеження на частоту відправлення повідомлень. </a:t>
            </a:r>
            <a:b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Застосунок ботів на платформі Messenger є доцільним для місцевого бізнесу чи невеликих магазинів.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03061" y="199224"/>
            <a:ext cx="1388938" cy="1388938"/>
          </a:xfrm>
          <a:prstGeom prst="rect">
            <a:avLst/>
          </a:prstGeom>
        </p:spPr>
      </p:pic>
      <p:pic>
        <p:nvPicPr>
          <p:cNvPr id="16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6391" y="23231"/>
            <a:ext cx="849951" cy="849951"/>
          </a:xfrm>
          <a:prstGeom prst="rect">
            <a:avLst/>
          </a:prstGeom>
        </p:spPr>
      </p:pic>
      <p:pic>
        <p:nvPicPr>
          <p:cNvPr id="18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6831" y="5724535"/>
            <a:ext cx="238125" cy="733425"/>
          </a:xfrm>
          <a:prstGeom prst="rect">
            <a:avLst/>
          </a:prstGeom>
        </p:spPr>
      </p:pic>
      <p:pic>
        <p:nvPicPr>
          <p:cNvPr id="19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89417" y="5657936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39102" y="2344844"/>
            <a:ext cx="4235090" cy="3642852"/>
          </a:xfrm>
          <a:prstGeom prst="rect">
            <a:avLst/>
          </a:prstGeom>
        </p:spPr>
      </p:pic>
      <p:pic>
        <p:nvPicPr>
          <p:cNvPr id="7" name="Object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1062" y="2344844"/>
            <a:ext cx="4235090" cy="3642852"/>
          </a:xfrm>
          <a:prstGeom prst="rect">
            <a:avLst/>
          </a:prstGeom>
        </p:spPr>
      </p:pic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0" y="0"/>
            <a:ext cx="9753600" cy="6467475"/>
          </a:xfrm>
          <a:prstGeom prst="rect">
            <a:avLst/>
          </a:prstGeom>
        </p:spPr>
      </p:pic>
      <p:pic>
        <p:nvPicPr>
          <p:cNvPr id="5" name="Object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8235" y="541626"/>
            <a:ext cx="7775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Найперспективнішою платформою для застосування ботів для продажу є </a:t>
            </a:r>
            <a:r>
              <a:rPr lang="uk-UA" sz="2000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оскільки кількість користувачів збільшується щорічно із геометричною прогресією, що надає можливості залучити нових потенційних клієнтів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7064" y="2406691"/>
            <a:ext cx="3606440" cy="2725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Унікальні можливості, які надає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Bot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API 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– створення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кастомізованої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клавіатури, додаткових інтерфейсів для команд за замовчуванням, спонукають </a:t>
            </a:r>
            <a:r>
              <a:rPr lang="uk-UA" dirty="0">
                <a:latin typeface="Arial" panose="020B0604020202020204" pitchFamily="34" charset="0"/>
              </a:rPr>
              <a:t>як відомі бренди, так і малі компанії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до розробки власного бота. 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94345" y="2406691"/>
            <a:ext cx="3356924" cy="372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не опрацьовує платежі від користувачів, а натомість користується різними платіжними системами по всьому світу -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Stripe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Rave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by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Flutterwave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Yandex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.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Money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Sberbank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Tranzzo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Payme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CLICK,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LiqPay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що обробляють і зберігають конфіденційну інформацію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3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0" y="-53955"/>
            <a:ext cx="1514475" cy="2514600"/>
          </a:xfrm>
          <a:prstGeom prst="rect">
            <a:avLst/>
          </a:prstGeom>
        </p:spPr>
      </p:pic>
      <p:pic>
        <p:nvPicPr>
          <p:cNvPr id="18" name="Object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89993">
            <a:off x="1229351" y="5149969"/>
            <a:ext cx="1285875" cy="1357313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36453" y="4949885"/>
            <a:ext cx="1933598" cy="1870349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8753" y="1299246"/>
            <a:ext cx="5448300" cy="5734050"/>
          </a:xfrm>
          <a:prstGeom prst="rect">
            <a:avLst/>
          </a:prstGeom>
        </p:spPr>
      </p:pic>
      <p:pic>
        <p:nvPicPr>
          <p:cNvPr id="23" name="Object 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849900" y="0"/>
            <a:ext cx="1381125" cy="1660489"/>
          </a:xfrm>
          <a:prstGeom prst="rect">
            <a:avLst/>
          </a:prstGeom>
        </p:spPr>
      </p:pic>
      <p:pic>
        <p:nvPicPr>
          <p:cNvPr id="24" name="Object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83431" y="4930755"/>
            <a:ext cx="243840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2548" y="427690"/>
            <a:ext cx="1085850" cy="1118283"/>
          </a:xfrm>
          <a:prstGeom prst="rect">
            <a:avLst/>
          </a:prstGeom>
        </p:spPr>
      </p:pic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548" y="3733740"/>
            <a:ext cx="1314580" cy="1314581"/>
          </a:xfrm>
          <a:prstGeom prst="rect">
            <a:avLst/>
          </a:prstGeom>
        </p:spPr>
      </p:pic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548" y="1226067"/>
            <a:ext cx="1314580" cy="1314581"/>
          </a:xfrm>
          <a:prstGeom prst="rect">
            <a:avLst/>
          </a:prstGeom>
        </p:spPr>
      </p:pic>
      <p:pic>
        <p:nvPicPr>
          <p:cNvPr id="8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91657" y="0"/>
            <a:ext cx="10000344" cy="4548161"/>
          </a:xfrm>
          <a:prstGeom prst="rect">
            <a:avLst/>
          </a:prstGeom>
        </p:spPr>
      </p:pic>
      <p:pic>
        <p:nvPicPr>
          <p:cNvPr id="9" name="Object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3749" y="0"/>
            <a:ext cx="504825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62211" y="3917458"/>
            <a:ext cx="70875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Варто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звернути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увагу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також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і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візуальний дизайн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uk-UA" dirty="0">
                <a:latin typeface="Arial" panose="020B0604020202020204" pitchFamily="34" charset="0"/>
              </a:rPr>
              <a:t>За статистикою, перше враження на 94% залежить від дизайну та зручності бота, тож задоволення потенційного клієнта від користування бота </a:t>
            </a:r>
            <a:r>
              <a:rPr lang="uk-UA" dirty="0" err="1">
                <a:latin typeface="Arial" panose="020B0604020202020204" pitchFamily="34" charset="0"/>
              </a:rPr>
              <a:t>прямопропорційне</a:t>
            </a:r>
            <a:r>
              <a:rPr lang="uk-UA" dirty="0">
                <a:latin typeface="Arial" panose="020B0604020202020204" pitchFamily="34" charset="0"/>
              </a:rPr>
              <a:t> від правильного візуального дизайну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2212" y="1386501"/>
            <a:ext cx="7087506" cy="2060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Важливу роль у побудові позитивного досвіду відіграє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</a:rPr>
              <a:t>о</a:t>
            </a:r>
            <a:r>
              <a:rPr lang="en-US" b="1" dirty="0" err="1">
                <a:latin typeface="Arial" panose="020B0604020202020204" pitchFamily="34" charset="0"/>
                <a:ea typeface="Cambria" panose="02040503050406030204" pitchFamily="18" charset="0"/>
              </a:rPr>
              <a:t>nline</a:t>
            </a:r>
            <a:r>
              <a:rPr lang="en-US" b="1" dirty="0">
                <a:latin typeface="Arial" panose="020B0604020202020204" pitchFamily="34" charset="0"/>
                <a:ea typeface="Cambria" panose="02040503050406030204" pitchFamily="18" charset="0"/>
              </a:rPr>
              <a:t>-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</a:rPr>
              <a:t>режим </a:t>
            </a:r>
            <a:r>
              <a:rPr lang="ru-RU" b="1" dirty="0" err="1">
                <a:latin typeface="Arial" panose="020B0604020202020204" pitchFamily="34" charset="0"/>
                <a:ea typeface="Cambria" panose="02040503050406030204" pitchFamily="18" charset="0"/>
              </a:rPr>
              <a:t>ботів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який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дозволяє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користувачам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спілкуватися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ботом в будь-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якій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переписці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чи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групі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.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Вбудовані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боти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можуть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допомогти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найрізноманітнішими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завданнями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наприклад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резервуванням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столика у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ресторані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чи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пошуком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авіаквитків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за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потрібним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напрямком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.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8" name="Object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5700" y="-346788"/>
            <a:ext cx="4686300" cy="7315200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6378" y="6241413"/>
            <a:ext cx="1419225" cy="238125"/>
          </a:xfrm>
          <a:prstGeom prst="rect">
            <a:avLst/>
          </a:prstGeom>
        </p:spPr>
      </p:pic>
      <p:pic>
        <p:nvPicPr>
          <p:cNvPr id="20" name="Object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6377" y="378462"/>
            <a:ext cx="1419225" cy="238125"/>
          </a:xfrm>
          <a:prstGeom prst="rect">
            <a:avLst/>
          </a:prstGeom>
        </p:spPr>
      </p:pic>
      <p:pic>
        <p:nvPicPr>
          <p:cNvPr id="21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62170" y="5524500"/>
            <a:ext cx="2441372" cy="1333500"/>
          </a:xfrm>
          <a:prstGeom prst="rect">
            <a:avLst/>
          </a:prstGeom>
        </p:spPr>
      </p:pic>
      <p:pic>
        <p:nvPicPr>
          <p:cNvPr id="22" name="Object 5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63093" y="4550265"/>
            <a:ext cx="848669" cy="844521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9569532">
            <a:off x="8157976" y="38016"/>
            <a:ext cx="1834987" cy="19045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7468" flipH="1">
            <a:off x="-411287" y="421282"/>
            <a:ext cx="3498923" cy="7315200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2319151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38174" y="3268088"/>
            <a:ext cx="2677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Можливо максимально ввести 1056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53367" y="3429000"/>
            <a:ext cx="2976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Максимальна кількість 4096 UTF-8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874427" y="3410860"/>
            <a:ext cx="2937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</a:rPr>
              <a:t>Обмеження</a:t>
            </a:r>
            <a:r>
              <a:rPr lang="ru-RU" sz="2000" dirty="0">
                <a:latin typeface="Arial" panose="020B0604020202020204" pitchFamily="34" charset="0"/>
              </a:rPr>
              <a:t> становить 640 UTF-8 </a:t>
            </a:r>
            <a:r>
              <a:rPr lang="ru-RU" sz="2000" dirty="0" err="1">
                <a:latin typeface="Arial" panose="020B0604020202020204" pitchFamily="34" charset="0"/>
              </a:rPr>
              <a:t>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41" name="Рисунок 40"/>
          <p:cNvPicPr/>
          <p:nvPr/>
        </p:nvPicPr>
        <p:blipFill rotWithShape="1">
          <a:blip r:embed="rId5"/>
          <a:srcRect t="19583" r="50490" b="73918"/>
          <a:stretch>
            <a:fillRect/>
          </a:stretch>
        </p:blipFill>
        <p:spPr bwMode="auto">
          <a:xfrm>
            <a:off x="1338174" y="4635735"/>
            <a:ext cx="2768447" cy="64633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 rotWithShape="1">
          <a:blip r:embed="rId6"/>
          <a:srcRect l="43093" t="31639" r="456" b="60949"/>
          <a:stretch>
            <a:fillRect/>
          </a:stretch>
        </p:blipFill>
        <p:spPr bwMode="auto">
          <a:xfrm>
            <a:off x="8874427" y="4626776"/>
            <a:ext cx="2768447" cy="64633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/>
          <p:cNvPicPr/>
          <p:nvPr/>
        </p:nvPicPr>
        <p:blipFill rotWithShape="1">
          <a:blip r:embed="rId7"/>
          <a:srcRect l="38" t="45326" r="49601" b="47535"/>
          <a:stretch>
            <a:fillRect/>
          </a:stretch>
        </p:blipFill>
        <p:spPr bwMode="auto">
          <a:xfrm>
            <a:off x="5153367" y="4635735"/>
            <a:ext cx="2768447" cy="646330"/>
          </a:xfrm>
          <a:prstGeom prst="rect">
            <a:avLst/>
          </a:prstGeom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5153367" y="2317078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2099569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145" y="1458475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1. Текстове повідомлення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2274204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2187321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6" y="2219467"/>
            <a:ext cx="610124" cy="610124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05186" y="2795046"/>
            <a:ext cx="3860481" cy="40629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1640283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9367" y="1638210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1420701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8078" y="912906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2. </a:t>
            </a:r>
            <a:r>
              <a:rPr lang="ru-RU" u="sng" dirty="0" err="1">
                <a:latin typeface="Arial" panose="020B0604020202020204" pitchFamily="34" charset="0"/>
                <a:ea typeface="Calibri" panose="020F0502020204030204" pitchFamily="34" charset="0"/>
              </a:rPr>
              <a:t>Зображення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1595336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1508453"/>
            <a:ext cx="620134" cy="6201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7212" y="660023"/>
            <a:ext cx="1425139" cy="14251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36" y="1540599"/>
            <a:ext cx="610124" cy="61012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7322" t="46122" b="27431"/>
          <a:stretch>
            <a:fillRect/>
          </a:stretch>
        </p:blipFill>
        <p:spPr bwMode="auto">
          <a:xfrm>
            <a:off x="552309" y="4946404"/>
            <a:ext cx="2710486" cy="1375173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15299" t="61862" b="15715"/>
          <a:stretch>
            <a:fillRect/>
          </a:stretch>
        </p:blipFill>
        <p:spPr bwMode="auto">
          <a:xfrm>
            <a:off x="8577224" y="4946792"/>
            <a:ext cx="2946587" cy="1375173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10577" t="52072" b="15352"/>
          <a:stretch>
            <a:fillRect/>
          </a:stretch>
        </p:blipFill>
        <p:spPr bwMode="auto">
          <a:xfrm>
            <a:off x="4519773" y="4946404"/>
            <a:ext cx="2600419" cy="1375173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38360" y="2332151"/>
            <a:ext cx="2484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Максимальний розмір - 1MB.Підтримуються тільки зображення у форматі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jpeg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без підпису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7224" y="2229558"/>
            <a:ext cx="2227834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mbria" panose="02040503050406030204" pitchFamily="18" charset="0"/>
              </a:rPr>
              <a:t>Максимальний розмір - до 1GB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Підтримується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jpg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png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 та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gif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без підпису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9735" y="2229558"/>
            <a:ext cx="2227834" cy="173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mbria" panose="02040503050406030204" pitchFamily="18" charset="0"/>
              </a:rPr>
              <a:t>Максимальний розмір - до 1GB.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Підпис до 200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27" name="Object 4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7857557">
            <a:off x="735103" y="804071"/>
            <a:ext cx="934915" cy="931475"/>
          </a:xfrm>
          <a:prstGeom prst="rect">
            <a:avLst/>
          </a:prstGeom>
        </p:spPr>
      </p:pic>
      <p:pic>
        <p:nvPicPr>
          <p:cNvPr id="24" name="Object 5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00000">
            <a:off x="5766165" y="2624379"/>
            <a:ext cx="3860481" cy="40629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2527</Words>
  <Application>Microsoft Office PowerPoint</Application>
  <PresentationFormat>Широкий екран</PresentationFormat>
  <Paragraphs>183</Paragraphs>
  <Slides>28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розробки Telegram-ботів</dc:title>
  <dc:creator>Карина Карина</dc:creator>
  <cp:lastModifiedBy>Оксана</cp:lastModifiedBy>
  <cp:revision>92</cp:revision>
  <dcterms:created xsi:type="dcterms:W3CDTF">2021-11-24T20:35:00Z</dcterms:created>
  <dcterms:modified xsi:type="dcterms:W3CDTF">2023-10-12T19:35:24Z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0FBC7BAF54834FA09FF82E6D5E69FEEF</vt:lpwstr>
  </property>
  <property fmtid="{D5CDD505-2E9C-101B-9397-08002B2CF9AE}" pid="3" name="KSOProductBuildVer">
    <vt:lpwstr>1033-11.2.0.10382</vt:lpwstr>
  </property>
</Properties>
</file>