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7" r:id="rId2"/>
    <p:sldId id="392" r:id="rId3"/>
    <p:sldId id="324" r:id="rId4"/>
    <p:sldId id="325" r:id="rId5"/>
    <p:sldId id="326" r:id="rId6"/>
    <p:sldId id="327" r:id="rId7"/>
    <p:sldId id="328" r:id="rId8"/>
    <p:sldId id="329" r:id="rId9"/>
    <p:sldId id="373" r:id="rId10"/>
    <p:sldId id="330" r:id="rId11"/>
    <p:sldId id="374" r:id="rId12"/>
    <p:sldId id="375" r:id="rId13"/>
    <p:sldId id="376" r:id="rId14"/>
    <p:sldId id="377" r:id="rId15"/>
    <p:sldId id="332" r:id="rId16"/>
    <p:sldId id="378" r:id="rId17"/>
    <p:sldId id="379" r:id="rId18"/>
    <p:sldId id="334" r:id="rId19"/>
    <p:sldId id="380" r:id="rId20"/>
    <p:sldId id="381" r:id="rId21"/>
    <p:sldId id="382" r:id="rId22"/>
    <p:sldId id="383" r:id="rId23"/>
    <p:sldId id="384" r:id="rId24"/>
    <p:sldId id="368" r:id="rId25"/>
    <p:sldId id="385" r:id="rId26"/>
    <p:sldId id="336" r:id="rId27"/>
    <p:sldId id="337" r:id="rId28"/>
    <p:sldId id="386" r:id="rId29"/>
    <p:sldId id="340" r:id="rId30"/>
    <p:sldId id="339" r:id="rId31"/>
    <p:sldId id="387" r:id="rId32"/>
    <p:sldId id="388" r:id="rId33"/>
  </p:sldIdLst>
  <p:sldSz cx="12192000" cy="6858000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>
        <p:scale>
          <a:sx n="100" d="100"/>
          <a:sy n="100" d="100"/>
        </p:scale>
        <p:origin x="-174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E3D5F-C73D-40F7-BCD9-24573EB8C044}" type="datetimeFigureOut">
              <a:rPr lang="uk-UA"/>
              <a:pPr>
                <a:defRPr/>
              </a:pPr>
              <a:t>27.11.2017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51AD9-8243-4DCC-BCE9-21744AEE20C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9B6DB-B8D8-40C1-B980-B6801F12F4B3}" type="datetimeFigureOut">
              <a:rPr lang="uk-UA"/>
              <a:pPr>
                <a:defRPr/>
              </a:pPr>
              <a:t>27.11.2017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7911C-C60C-4CAC-A813-0ADB9E17CD0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37604-0CFF-45D5-B9DF-579ABF644464}" type="datetimeFigureOut">
              <a:rPr lang="uk-UA"/>
              <a:pPr>
                <a:defRPr/>
              </a:pPr>
              <a:t>27.11.2017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731E9-28A8-4D2B-B7A5-9A53F7E5861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2B318-80DD-4BD0-8F5E-57FCAB880106}" type="datetimeFigureOut">
              <a:rPr lang="uk-UA"/>
              <a:pPr>
                <a:defRPr/>
              </a:pPr>
              <a:t>27.11.2017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A4BB-51B1-4F48-934D-7052D1FF9FA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6566E-17AA-48DF-A55E-D3752625C216}" type="datetimeFigureOut">
              <a:rPr lang="uk-UA"/>
              <a:pPr>
                <a:defRPr/>
              </a:pPr>
              <a:t>27.11.2017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8BD4A-E64F-4C09-B7A8-ACCA9CDDC9D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6F7AD-DFE1-42B4-8760-F1381399CC99}" type="datetimeFigureOut">
              <a:rPr lang="uk-UA"/>
              <a:pPr>
                <a:defRPr/>
              </a:pPr>
              <a:t>27.11.2017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714AB-6E1D-4B92-B315-6773D29F2C9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16301-E5C0-4F73-B2F2-0B8E5B5A441B}" type="datetimeFigureOut">
              <a:rPr lang="uk-UA"/>
              <a:pPr>
                <a:defRPr/>
              </a:pPr>
              <a:t>27.11.2017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B0033-BBC3-442A-A16F-C79988B4792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84020-1696-4E77-92DC-726E4494CDDA}" type="datetimeFigureOut">
              <a:rPr lang="uk-UA"/>
              <a:pPr>
                <a:defRPr/>
              </a:pPr>
              <a:t>27.11.2017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4E425-22F7-4377-BAFD-106829350DB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87255-A416-4EB8-A8EA-B3B9AE1A4B8B}" type="datetimeFigureOut">
              <a:rPr lang="uk-UA"/>
              <a:pPr>
                <a:defRPr/>
              </a:pPr>
              <a:t>27.11.2017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CA333-F82A-4E43-B5DA-A4231E75584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C0E66-51EA-452D-9350-1FCCF4D5E5BC}" type="datetimeFigureOut">
              <a:rPr lang="uk-UA"/>
              <a:pPr>
                <a:defRPr/>
              </a:pPr>
              <a:t>27.11.2017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B2294-2E4D-4031-A204-6030AC056B1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9D38C-0345-4A15-80C5-C60AE0818052}" type="datetimeFigureOut">
              <a:rPr lang="uk-UA"/>
              <a:pPr>
                <a:defRPr/>
              </a:pPr>
              <a:t>27.11.2017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2F4B-F3F5-4120-B016-505240AA07E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9F47DE-60B2-4EEC-876F-56E481C844A4}" type="datetimeFigureOut">
              <a:rPr lang="uk-UA"/>
              <a:pPr>
                <a:defRPr/>
              </a:pPr>
              <a:t>27.11.2017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8437BB-49A2-4C23-9C35-B476CAC1467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Математичний аналіз</a:t>
            </a:r>
          </a:p>
        </p:txBody>
      </p:sp>
      <p:sp>
        <p:nvSpPr>
          <p:cNvPr id="1331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uk-UA" dirty="0" smtClean="0"/>
          </a:p>
          <a:p>
            <a:pPr marL="0" indent="0" algn="just">
              <a:buFont typeface="Arial" charset="0"/>
              <a:buNone/>
            </a:pPr>
            <a:r>
              <a:rPr lang="uk-UA" sz="4800" dirty="0" smtClean="0">
                <a:latin typeface="Times New Roman" pitchFamily="18" charset="0"/>
              </a:rPr>
              <a:t>Лекція 5.</a:t>
            </a:r>
          </a:p>
          <a:p>
            <a:pPr marL="0" indent="0" algn="just">
              <a:buFont typeface="Arial" charset="0"/>
              <a:buNone/>
            </a:pPr>
            <a:r>
              <a:rPr lang="uk-UA" sz="4800" dirty="0" smtClean="0">
                <a:latin typeface="Times New Roman" pitchFamily="18" charset="0"/>
              </a:rPr>
              <a:t>Тема: Формула Тейлора. Застосування диференціального числення для дослідження функцій.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42925"/>
            <a:ext cx="11037887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88" y="2892425"/>
            <a:ext cx="114347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113" y="4478338"/>
            <a:ext cx="112776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>
          <a:xfrm>
            <a:off x="838200" y="377825"/>
            <a:ext cx="10515600" cy="5799138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3600" dirty="0" smtClean="0"/>
              <a:t>                </a:t>
            </a:r>
            <a:r>
              <a:rPr lang="uk-UA" sz="4400" dirty="0" smtClean="0">
                <a:latin typeface="Times New Roman" pitchFamily="18" charset="0"/>
              </a:rPr>
              <a:t>З цього випливає, що інтервали монотонності можуть відділятися один від одного або точками, де похідна дорівнює нулю (їх називають стаціонарними точками), або точками, де похідна не існує. Точки, в яких похідна дорівнює нулю або не існує, називаються критичними точками, або критичними точками першого роду.</a:t>
            </a:r>
          </a:p>
          <a:p>
            <a:pPr algn="just">
              <a:buFont typeface="Arial" charset="0"/>
              <a:buNone/>
            </a:pPr>
            <a:endParaRPr lang="uk-UA" sz="3600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uk-UA" dirty="0"/>
                  <a:t>Приклад. Знайти інтервали монотонності функції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𝑎𝑟𝑐𝑡𝑔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uk-UA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uk-UA" sz="3600" dirty="0" smtClean="0"/>
                  <a:t>Розв</a:t>
                </a:r>
                <a:r>
                  <a:rPr lang="en-US" sz="3600" dirty="0" smtClean="0"/>
                  <a:t>’</a:t>
                </a:r>
                <a:r>
                  <a:rPr lang="uk-UA" sz="3600" dirty="0" smtClean="0"/>
                  <a:t>язання. Областю </a:t>
                </a:r>
                <a:r>
                  <a:rPr lang="uk-UA" sz="3600" dirty="0"/>
                  <a:t>визначення заданої функції є нескінченний інтервал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−∞;+∞</m:t>
                        </m:r>
                      </m:e>
                    </m:d>
                  </m:oMath>
                </a14:m>
                <a:r>
                  <a:rPr lang="uk-UA" sz="3600" dirty="0"/>
                  <a:t>. </a:t>
                </a:r>
              </a:p>
              <a:p>
                <a:pPr marL="0" indent="0" algn="just">
                  <a:buNone/>
                </a:pPr>
                <a:r>
                  <a:rPr lang="uk-UA" sz="3600" dirty="0"/>
                  <a:t>Похідна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uk-UA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uk-UA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k-UA" sz="3600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uk-UA" sz="3600" dirty="0"/>
                  <a:t> також існує на всій числовій осі, тому критичних точок дана функція не має. Оскільки для довільного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uk-UA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−∞;+∞</m:t>
                        </m:r>
                      </m:e>
                    </m:d>
                  </m:oMath>
                </a14:m>
                <a:r>
                  <a:rPr lang="uk-UA" sz="3600" dirty="0"/>
                  <a:t> виконується нерівність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sz="36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uk-UA" sz="3600" dirty="0"/>
                  <a:t>, то функція зростає на всій області визначення.</a:t>
                </a:r>
              </a:p>
              <a:p>
                <a:pPr marL="0" indent="0">
                  <a:buNone/>
                </a:pPr>
                <a:endParaRPr lang="uk-UA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97" t="-3361" r="-173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791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10.2. Локальний екстремум функції.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27158" y="343301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69633" name="Рисунок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7" y="2267326"/>
            <a:ext cx="10301018" cy="23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27158" y="52332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310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Геометричний зміст означення зрозумілий з рисунків: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13" y="2165685"/>
            <a:ext cx="8501565" cy="4026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8055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58" y="545432"/>
            <a:ext cx="9288379" cy="2566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58" y="3962401"/>
            <a:ext cx="9288379" cy="1491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9" y="962526"/>
            <a:ext cx="10411325" cy="4757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0473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03" y="1042737"/>
            <a:ext cx="8968039" cy="5095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5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63" y="882316"/>
            <a:ext cx="10299031" cy="4705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874" y="577516"/>
            <a:ext cx="9320462" cy="260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32" y="3375861"/>
            <a:ext cx="4138863" cy="300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833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§ 9.</a:t>
            </a:r>
            <a:r>
              <a:rPr lang="uk-UA" b="1" dirty="0"/>
              <a:t> </a:t>
            </a:r>
            <a:r>
              <a:rPr lang="ru-RU" b="1" dirty="0"/>
              <a:t> </a:t>
            </a:r>
            <a:r>
              <a:rPr lang="uk-UA" b="1" dirty="0"/>
              <a:t>Формула Тейлора.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4400" dirty="0" smtClean="0"/>
              <a:t>            </a:t>
            </a:r>
            <a:r>
              <a:rPr lang="uk-UA" sz="4400" dirty="0" smtClean="0"/>
              <a:t>Розглянемо </a:t>
            </a:r>
            <a:r>
              <a:rPr lang="uk-UA" sz="4400" dirty="0"/>
              <a:t>одну з основних формул математичного аналізу, так звану формулу Тейлора, яка широко застосовується як у самому аналізі, так і в суміжних дисциплінах. Зупинимося лише на трьох застосуваннях.</a:t>
            </a:r>
          </a:p>
          <a:p>
            <a:pPr algn="just"/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1793575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57" y="818147"/>
            <a:ext cx="9673389" cy="5297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60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378" y="721896"/>
            <a:ext cx="9256295" cy="4555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8796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78" y="1379621"/>
            <a:ext cx="10780295" cy="3737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006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10.3. Найбільше та найменше значення функції.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sz="4000" dirty="0"/>
              <a:t>З властивості неперервних функцій відомо, що на відрізку [</a:t>
            </a:r>
            <a:r>
              <a:rPr lang="en-US" sz="4000" i="1" dirty="0"/>
              <a:t>a</a:t>
            </a:r>
            <a:r>
              <a:rPr lang="uk-UA" sz="4000" i="1" dirty="0" smtClean="0"/>
              <a:t>;</a:t>
            </a:r>
            <a:r>
              <a:rPr lang="en-US" sz="4000" i="1" dirty="0" smtClean="0"/>
              <a:t>b</a:t>
            </a:r>
            <a:r>
              <a:rPr lang="uk-UA" sz="4000" dirty="0"/>
              <a:t>] вона досягає свого найбільшого та найменшого значення</a:t>
            </a:r>
            <a:r>
              <a:rPr lang="uk-UA" sz="4000" dirty="0" smtClean="0"/>
              <a:t>:</a:t>
            </a:r>
            <a:endParaRPr lang="en-US" sz="4000" dirty="0" smtClean="0"/>
          </a:p>
          <a:p>
            <a:pPr marL="0" indent="0" algn="just">
              <a:buNone/>
            </a:pPr>
            <a:endParaRPr lang="en-US" sz="40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4443664"/>
            <a:ext cx="5743074" cy="994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1088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4" y="1042737"/>
            <a:ext cx="10154651" cy="4876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1" y="1315452"/>
            <a:ext cx="9320462" cy="4026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148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розміри консервної банки об’єму </a:t>
            </a:r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яких на її виготовлення піде найменше матеріалу.</a:t>
            </a:r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sz="4000" b="1" dirty="0" smtClean="0"/>
                  <a:t>           </a:t>
                </a:r>
              </a:p>
              <a:p>
                <a:pPr marL="0" indent="0" algn="just">
                  <a:buNone/>
                </a:pPr>
                <a:r>
                  <a:rPr lang="en-US" sz="4000" dirty="0"/>
                  <a:t> </a:t>
                </a:r>
                <a:r>
                  <a:rPr lang="en-US" sz="4000" dirty="0" smtClean="0"/>
                  <a:t>            </a:t>
                </a:r>
                <a:r>
                  <a:rPr lang="uk-UA" sz="4000" dirty="0" smtClean="0"/>
                  <a:t>Нехай </a:t>
                </a:r>
                <a:r>
                  <a:rPr lang="uk-UA" sz="4000" dirty="0"/>
                  <a:t>банка має форму циліндра з радіусом основи </a:t>
                </a:r>
                <a14:m>
                  <m:oMath xmlns:m="http://schemas.openxmlformats.org/officeDocument/2006/math">
                    <m:r>
                      <a:rPr lang="uk-UA" sz="4000" b="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uk-UA" sz="4000" dirty="0"/>
                  <a:t> і висотою </a:t>
                </a:r>
                <a14:m>
                  <m:oMath xmlns:m="http://schemas.openxmlformats.org/officeDocument/2006/math">
                    <m:r>
                      <a:rPr lang="uk-UA" sz="4000" b="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uk-UA" sz="4000" dirty="0"/>
                  <a:t>. Тоді повна поверхня банки дорівнює</a:t>
                </a:r>
              </a:p>
              <a:p>
                <a:pPr marL="0" indent="0" algn="just">
                  <a:buNone/>
                </a:pPr>
                <a:endParaRPr lang="en-US" sz="4000" i="1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b="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uk-UA" sz="4000" b="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uk-UA" sz="4000" b="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uk-UA" sz="4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k-UA" sz="4000" b="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uk-UA" sz="4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uk-UA" sz="4000" b="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uk-UA" sz="4000" b="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uk-UA" sz="4000" b="0" i="1">
                          <a:latin typeface="Cambria Math" panose="02040503050406030204" pitchFamily="18" charset="0"/>
                        </a:rPr>
                        <m:t>𝑟h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uk-UA" sz="4000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87" r="-202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084" y="513347"/>
            <a:ext cx="9208168" cy="6006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10.4. Опуклість і вгнутість кривих. Точки перегину.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47" y="2133600"/>
            <a:ext cx="10022305" cy="2358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52" y="4534526"/>
            <a:ext cx="1786690" cy="40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442" y="5125452"/>
            <a:ext cx="6657474" cy="11871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1854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21" y="497307"/>
            <a:ext cx="10047874" cy="3265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06" y="4203031"/>
            <a:ext cx="8919410" cy="167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1214438"/>
            <a:ext cx="11087100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47" y="753980"/>
            <a:ext cx="9208169" cy="1957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41" y="3416967"/>
            <a:ext cx="8983579" cy="2021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90944"/>
                <a:ext cx="10515600" cy="610985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                   </a:t>
                </a:r>
                <a:r>
                  <a:rPr lang="uk-UA" dirty="0" smtClean="0"/>
                  <a:t>Встановимо </a:t>
                </a:r>
                <a:r>
                  <a:rPr lang="uk-UA" dirty="0"/>
                  <a:t>достатні умови існування точки перегину.</a:t>
                </a:r>
              </a:p>
              <a:p>
                <a:pPr marL="0" indent="0">
                  <a:buNone/>
                </a:pPr>
                <a:r>
                  <a:rPr lang="uk-UA" sz="3200" b="1" i="1" dirty="0"/>
                  <a:t>Теорема 2. </a:t>
                </a:r>
                <a:r>
                  <a:rPr lang="uk-UA" sz="3200" i="1" dirty="0"/>
                  <a:t>Нехай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3200" i="1" dirty="0"/>
                  <a:t> </a:t>
                </a:r>
                <a:r>
                  <a:rPr lang="ru-RU" sz="3200" i="1" dirty="0"/>
                  <a:t>– </a:t>
                </a:r>
                <a:r>
                  <a:rPr lang="uk-UA" sz="3200" i="1" dirty="0"/>
                  <a:t>критична точка другого роду функції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3200" i="1" dirty="0"/>
                  <a:t>. </a:t>
                </a:r>
                <a:r>
                  <a:rPr lang="uk-UA" sz="3200" i="1" dirty="0"/>
                  <a:t>Якщо при переході через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3200" i="1" dirty="0"/>
                  <a:t> похідна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′′</m:t>
                    </m:r>
                    <m:d>
                      <m:dPr>
                        <m:ctrlPr>
                          <a:rPr lang="uk-UA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i="1" dirty="0" smtClean="0"/>
                  <a:t> </a:t>
                </a:r>
                <a:r>
                  <a:rPr lang="uk-UA" sz="3200" i="1" dirty="0" smtClean="0"/>
                  <a:t>змінює </a:t>
                </a:r>
                <a:r>
                  <a:rPr lang="uk-UA" sz="3200" i="1" dirty="0"/>
                  <a:t>знак, то точка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uk-UA" sz="32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uk-UA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uk-UA" sz="3200" i="1" dirty="0"/>
                  <a:t> є точкою перегину кривої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200" i="1" dirty="0"/>
                  <a:t>.</a:t>
                </a:r>
                <a:endParaRPr lang="uk-UA" sz="3200" dirty="0"/>
              </a:p>
              <a:p>
                <a:pPr marL="0" indent="0">
                  <a:buNone/>
                </a:pPr>
                <a:r>
                  <a:rPr lang="uk-UA" b="1" i="1" dirty="0"/>
                  <a:t> </a:t>
                </a:r>
                <a:r>
                  <a:rPr lang="uk-UA" b="1" i="1" dirty="0" smtClean="0"/>
                  <a:t>Приклади</a:t>
                </a:r>
                <a:r>
                  <a:rPr lang="uk-UA" b="1" i="1" dirty="0"/>
                  <a:t>.</a:t>
                </a:r>
                <a:endParaRPr lang="uk-UA" dirty="0"/>
              </a:p>
              <a:p>
                <a:pPr marL="0" lvl="0" indent="0">
                  <a:buNone/>
                </a:pPr>
                <a:r>
                  <a:rPr lang="uk-UA" dirty="0"/>
                  <a:t>Знайти інтервали опуклості і вгнутості та точки перегину кривих:</a:t>
                </a:r>
              </a:p>
              <a:p>
                <a:pPr marL="0" indent="0">
                  <a:buNone/>
                </a:pPr>
                <a:r>
                  <a:rPr lang="uk-UA" dirty="0"/>
                  <a:t>а) </a:t>
                </a:r>
                <a14:m>
                  <m:oMath xmlns:m="http://schemas.openxmlformats.org/officeDocument/2006/math">
                    <m:r>
                      <a:rPr lang="uk-UA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i="1">
                            <a:latin typeface="Cambria Math"/>
                          </a:rPr>
                        </m:ctrlPr>
                      </m:dPr>
                      <m:e>
                        <m:r>
                          <a:rPr lang="uk-UA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uk-UA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uk-UA" i="1">
                            <a:latin typeface="Cambria Math"/>
                          </a:rPr>
                        </m:ctrlPr>
                      </m:sSupPr>
                      <m:e>
                        <m:r>
                          <a:rPr lang="uk-UA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uk-UA" b="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uk-UA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uk-UA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b="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.</a:t>
                </a:r>
                <a:endParaRPr lang="uk-UA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90944"/>
                <a:ext cx="10515600" cy="6109855"/>
              </a:xfrm>
              <a:blipFill rotWithShape="0">
                <a:blip r:embed="rId2"/>
                <a:stretch>
                  <a:fillRect l="-1507" t="-169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49882"/>
            <a:ext cx="8239991" cy="2015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5135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uk-UA" dirty="0"/>
                  <a:t>б)   </a:t>
                </a:r>
                <a14:m>
                  <m:oMath xmlns:m="http://schemas.openxmlformats.org/officeDocument/2006/math">
                    <m:r>
                      <a:rPr lang="uk-UA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i="1">
                            <a:latin typeface="Cambria Math"/>
                          </a:rPr>
                        </m:ctrlPr>
                      </m:dPr>
                      <m:e>
                        <m:r>
                          <a:rPr lang="uk-UA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uk-UA" b="0" i="1">
                        <a:latin typeface="Cambria Math" panose="02040503050406030204" pitchFamily="18" charset="0"/>
                      </a:rPr>
                      <m:t>=2+</m:t>
                    </m:r>
                    <m:sSup>
                      <m:sSupPr>
                        <m:ctrlPr>
                          <a:rPr lang="uk-UA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uk-UA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b="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uk-UA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uk-UA" b="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uk-UA" b="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.</a:t>
                </a:r>
                <a:endParaRPr lang="uk-UA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b="-46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864" y="2036618"/>
            <a:ext cx="9424554" cy="400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7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361950"/>
            <a:ext cx="10702925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3575" y="4225925"/>
            <a:ext cx="8097838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300" y="644525"/>
            <a:ext cx="11025188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713" y="2473325"/>
            <a:ext cx="1074261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425" y="3402013"/>
            <a:ext cx="108775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3788" y="5140325"/>
            <a:ext cx="245903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449263"/>
            <a:ext cx="108680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6763" y="1692275"/>
            <a:ext cx="817086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4638" y="723900"/>
            <a:ext cx="916622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3488" y="314325"/>
            <a:ext cx="898366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8475" y="1098550"/>
            <a:ext cx="886936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5"/>
          <p:cNvSpPr>
            <a:spLocks noChangeArrowheads="1"/>
          </p:cNvSpPr>
          <p:nvPr/>
        </p:nvSpPr>
        <p:spPr bwMode="auto">
          <a:xfrm>
            <a:off x="836613" y="273050"/>
            <a:ext cx="1662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/>
              <a:t>Приклад.</a:t>
            </a:r>
            <a:r>
              <a:rPr lang="uk-UA" sz="240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06563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</a:rPr>
              <a:t>§</a:t>
            </a:r>
            <a:r>
              <a:rPr lang="uk-UA" sz="2800" b="1" dirty="0" smtClean="0">
                <a:latin typeface="Times New Roman" pitchFamily="18" charset="0"/>
              </a:rPr>
              <a:t> 10. </a:t>
            </a:r>
            <a:r>
              <a:rPr lang="ru-RU" sz="2800" b="1" dirty="0" smtClean="0">
                <a:latin typeface="Times New Roman" pitchFamily="18" charset="0"/>
              </a:rPr>
              <a:t>ЗАСТОСУВАННЯ ДИФЕРЕНЦІАЛЬНОГО ЧИСЛЕННЯ ДЛЯ ДОСЛІДЖЕННЯ ФУНКЦІЙ</a:t>
            </a:r>
            <a:r>
              <a:rPr lang="uk-UA" sz="2800" b="1" dirty="0" smtClean="0">
                <a:latin typeface="Times New Roman" pitchFamily="18" charset="0"/>
              </a:rPr>
              <a:t/>
            </a:r>
            <a:br>
              <a:rPr lang="uk-UA" sz="2800" b="1" dirty="0" smtClean="0">
                <a:latin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</a:rPr>
              <a:t>10.1. </a:t>
            </a:r>
            <a:r>
              <a:rPr lang="ru-RU" sz="2800" b="1" dirty="0" err="1" smtClean="0">
                <a:latin typeface="Times New Roman" pitchFamily="18" charset="0"/>
              </a:rPr>
              <a:t>Монотонність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</a:rPr>
              <a:t>функції</a:t>
            </a:r>
            <a:r>
              <a:rPr lang="ru-RU" sz="2800" b="1" dirty="0" smtClean="0">
                <a:latin typeface="Times New Roman" pitchFamily="18" charset="0"/>
              </a:rPr>
              <a:t>. 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</a:rPr>
              <a:t>Означення</a:t>
            </a:r>
            <a:r>
              <a:rPr lang="ru-RU" sz="2800" b="1" dirty="0" smtClean="0">
                <a:latin typeface="Times New Roman" pitchFamily="18" charset="0"/>
              </a:rPr>
              <a:t>.</a:t>
            </a:r>
            <a:endParaRPr lang="ru-RU" sz="4000" dirty="0" smtClean="0"/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713" y="2270125"/>
            <a:ext cx="1084738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3144</TotalTime>
  <Words>392</Words>
  <Application>Microsoft Office PowerPoint</Application>
  <PresentationFormat>Произвольный</PresentationFormat>
  <Paragraphs>28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Математичний аналіз</vt:lpstr>
      <vt:lpstr>§ 9.  Формула Тейлора.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§ 10. ЗАСТОСУВАННЯ ДИФЕРЕНЦІАЛЬНОГО ЧИСЛЕННЯ ДЛЯ ДОСЛІДЖЕННЯ ФУНКЦІЙ 10.1. Монотонність функції.   Означення.</vt:lpstr>
      <vt:lpstr>Презентация PowerPoint</vt:lpstr>
      <vt:lpstr>Презентация PowerPoint</vt:lpstr>
      <vt:lpstr>Приклад. Знайти інтервали монотонності функції y=arctg x</vt:lpstr>
      <vt:lpstr>10.2. Локальний екстремум функції.</vt:lpstr>
      <vt:lpstr>Геометричний зміст означення зрозумілий з рисунків: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10.3. Найбільше та найменше значення функції.</vt:lpstr>
      <vt:lpstr>Презентация PowerPoint</vt:lpstr>
      <vt:lpstr>Презентация PowerPoint</vt:lpstr>
      <vt:lpstr>2. Визначити розміри консервної банки об’єму V, при яких на її виготовлення піде найменше матеріалу.</vt:lpstr>
      <vt:lpstr>Презентация PowerPoint</vt:lpstr>
      <vt:lpstr>10.4. Опуклість і вгнутість кривих. Точки перегину.</vt:lpstr>
      <vt:lpstr>Презентация PowerPoint</vt:lpstr>
      <vt:lpstr>Презентация PowerPoint</vt:lpstr>
      <vt:lpstr>Презентация PowerPoint</vt:lpstr>
      <vt:lpstr>б)   f(x)=2+(x-5)^(5∕3).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Математичний аналіз</dc:title>
  <dc:creator>Прилипко О І.</dc:creator>
  <cp:lastModifiedBy>Давидчук С П</cp:lastModifiedBy>
  <cp:revision>149</cp:revision>
  <dcterms:created xsi:type="dcterms:W3CDTF">2017-09-05T06:47:19Z</dcterms:created>
  <dcterms:modified xsi:type="dcterms:W3CDTF">2017-11-27T10:21:31Z</dcterms:modified>
</cp:coreProperties>
</file>