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5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CA2E8-CE8C-49D8-8C48-319CE5F6DA84}" type="datetimeFigureOut">
              <a:rPr lang="uk-UA" smtClean="0"/>
              <a:t>11.10.2023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F90E1-1CB3-497E-A54D-673ACB460D4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55617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CA2E8-CE8C-49D8-8C48-319CE5F6DA84}" type="datetimeFigureOut">
              <a:rPr lang="uk-UA" smtClean="0"/>
              <a:t>11.10.2023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F90E1-1CB3-497E-A54D-673ACB460D4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01159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CA2E8-CE8C-49D8-8C48-319CE5F6DA84}" type="datetimeFigureOut">
              <a:rPr lang="uk-UA" smtClean="0"/>
              <a:t>11.10.2023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F90E1-1CB3-497E-A54D-673ACB460D4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80883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CA2E8-CE8C-49D8-8C48-319CE5F6DA84}" type="datetimeFigureOut">
              <a:rPr lang="uk-UA" smtClean="0"/>
              <a:t>11.10.2023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F90E1-1CB3-497E-A54D-673ACB460D4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60764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CA2E8-CE8C-49D8-8C48-319CE5F6DA84}" type="datetimeFigureOut">
              <a:rPr lang="uk-UA" smtClean="0"/>
              <a:t>11.10.2023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F90E1-1CB3-497E-A54D-673ACB460D4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98499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CA2E8-CE8C-49D8-8C48-319CE5F6DA84}" type="datetimeFigureOut">
              <a:rPr lang="uk-UA" smtClean="0"/>
              <a:t>11.10.2023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F90E1-1CB3-497E-A54D-673ACB460D4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35317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CA2E8-CE8C-49D8-8C48-319CE5F6DA84}" type="datetimeFigureOut">
              <a:rPr lang="uk-UA" smtClean="0"/>
              <a:t>11.10.2023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F90E1-1CB3-497E-A54D-673ACB460D4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66438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CA2E8-CE8C-49D8-8C48-319CE5F6DA84}" type="datetimeFigureOut">
              <a:rPr lang="uk-UA" smtClean="0"/>
              <a:t>11.10.2023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F90E1-1CB3-497E-A54D-673ACB460D4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10079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CA2E8-CE8C-49D8-8C48-319CE5F6DA84}" type="datetimeFigureOut">
              <a:rPr lang="uk-UA" smtClean="0"/>
              <a:t>11.10.2023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F90E1-1CB3-497E-A54D-673ACB460D4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29029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CA2E8-CE8C-49D8-8C48-319CE5F6DA84}" type="datetimeFigureOut">
              <a:rPr lang="uk-UA" smtClean="0"/>
              <a:t>11.10.2023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F90E1-1CB3-497E-A54D-673ACB460D4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92977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CA2E8-CE8C-49D8-8C48-319CE5F6DA84}" type="datetimeFigureOut">
              <a:rPr lang="uk-UA" smtClean="0"/>
              <a:t>11.10.2023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F90E1-1CB3-497E-A54D-673ACB460D4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47678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CA2E8-CE8C-49D8-8C48-319CE5F6DA84}" type="datetimeFigureOut">
              <a:rPr lang="uk-UA" smtClean="0"/>
              <a:t>11.10.2023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0F90E1-1CB3-497E-A54D-673ACB460D4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05027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Практична 1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99780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784976" cy="640871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400" b="1" dirty="0" smtClean="0"/>
              <a:t>Стратегічне управління </a:t>
            </a:r>
            <a:r>
              <a:rPr lang="uk-UA" sz="2400" dirty="0" smtClean="0"/>
              <a:t>– </a:t>
            </a:r>
            <a:r>
              <a:rPr lang="uk-UA" sz="2400" dirty="0" smtClean="0">
                <a:solidFill>
                  <a:srgbClr val="0070C0"/>
                </a:solidFill>
              </a:rPr>
              <a:t>це діяльність, спрямована на досягнення основних поставлених цілей та завдань організації, визначених на основі передбачення можливих змін оточуючого середовища та організаційного потенціалу, шляхом координації та розподілення ресурсів.</a:t>
            </a:r>
          </a:p>
          <a:p>
            <a:pPr marL="0" indent="0" algn="just">
              <a:buNone/>
            </a:pPr>
            <a:r>
              <a:rPr lang="uk-UA" sz="2400" i="1" dirty="0" smtClean="0"/>
              <a:t>Стратегічне управління на підприємстві передбачає: </a:t>
            </a:r>
          </a:p>
          <a:p>
            <a:pPr marL="0" indent="0" algn="just">
              <a:buNone/>
            </a:pPr>
            <a:r>
              <a:rPr lang="en-US" sz="2400" dirty="0" smtClean="0"/>
              <a:t>o </a:t>
            </a:r>
            <a:r>
              <a:rPr lang="uk-UA" sz="2400" dirty="0" smtClean="0"/>
              <a:t>Розробку стратегії та складання стратегічних планів; </a:t>
            </a:r>
          </a:p>
          <a:p>
            <a:pPr marL="0" indent="0" algn="just">
              <a:buNone/>
            </a:pPr>
            <a:r>
              <a:rPr lang="en-US" sz="2400" dirty="0" smtClean="0"/>
              <a:t>o </a:t>
            </a:r>
            <a:r>
              <a:rPr lang="uk-UA" sz="2400" dirty="0" smtClean="0"/>
              <a:t>Організацію виконання стратегічних планів; </a:t>
            </a:r>
          </a:p>
          <a:p>
            <a:pPr marL="0" indent="0" algn="just">
              <a:buNone/>
            </a:pPr>
            <a:r>
              <a:rPr lang="en-US" sz="2400" dirty="0" smtClean="0"/>
              <a:t>o </a:t>
            </a:r>
            <a:r>
              <a:rPr lang="uk-UA" sz="2400" dirty="0" smtClean="0"/>
              <a:t>Координацію дій з реалізації стратегічних планів; </a:t>
            </a:r>
          </a:p>
          <a:p>
            <a:pPr marL="0" indent="0" algn="just">
              <a:buNone/>
            </a:pPr>
            <a:r>
              <a:rPr lang="en-US" sz="2400" dirty="0" smtClean="0"/>
              <a:t>o </a:t>
            </a:r>
            <a:r>
              <a:rPr lang="uk-UA" sz="2400" dirty="0" smtClean="0"/>
              <a:t>Мотивацію на досягнення передбачених стратегією результатів; </a:t>
            </a:r>
            <a:r>
              <a:rPr lang="en-US" sz="2400" dirty="0" smtClean="0"/>
              <a:t>o </a:t>
            </a:r>
            <a:r>
              <a:rPr lang="uk-UA" sz="2400" dirty="0" smtClean="0"/>
              <a:t>Контроль процесу виконання стратегії.</a:t>
            </a:r>
            <a:endParaRPr lang="uk-UA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95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/>
          <a:lstStyle/>
          <a:p>
            <a:pPr marL="0" indent="0">
              <a:buNone/>
            </a:pPr>
            <a:r>
              <a:rPr lang="ru-RU" sz="2400" b="1" dirty="0" err="1" smtClean="0"/>
              <a:t>Переваги</a:t>
            </a:r>
            <a:r>
              <a:rPr lang="ru-RU" sz="2400" b="1" dirty="0" smtClean="0"/>
              <a:t> та </a:t>
            </a:r>
            <a:r>
              <a:rPr lang="ru-RU" sz="2400" b="1" dirty="0" err="1" smtClean="0"/>
              <a:t>недоліки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стратегічного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управління</a:t>
            </a:r>
            <a:r>
              <a:rPr lang="ru-RU" sz="2400" b="1" dirty="0" smtClean="0"/>
              <a:t>:</a:t>
            </a:r>
            <a:endParaRPr lang="uk-UA" sz="2400" b="1" dirty="0" smtClean="0"/>
          </a:p>
          <a:p>
            <a:pPr marL="0" indent="0">
              <a:buNone/>
            </a:pPr>
            <a:endParaRPr lang="uk-UA" sz="24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4756523"/>
              </p:ext>
            </p:extLst>
          </p:nvPr>
        </p:nvGraphicFramePr>
        <p:xfrm>
          <a:off x="179512" y="620687"/>
          <a:ext cx="8856984" cy="56178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8492"/>
                <a:gridCol w="4428492"/>
              </a:tblGrid>
              <a:tr h="680076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Переваги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Недоліки</a:t>
                      </a:r>
                      <a:endParaRPr lang="uk-UA" dirty="0"/>
                    </a:p>
                  </a:txBody>
                  <a:tcPr/>
                </a:tc>
              </a:tr>
              <a:tr h="680076">
                <a:tc>
                  <a:txBody>
                    <a:bodyPr/>
                    <a:lstStyle/>
                    <a:p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забезпечення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спрямованості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розвитку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всієї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організації</a:t>
                      </a:r>
                      <a:r>
                        <a:rPr lang="ru-RU" dirty="0" smtClean="0"/>
                        <a:t> шляхом постановки </a:t>
                      </a:r>
                      <a:r>
                        <a:rPr lang="ru-RU" dirty="0" err="1" smtClean="0"/>
                        <a:t>цілей</a:t>
                      </a:r>
                      <a:r>
                        <a:rPr lang="ru-RU" dirty="0" smtClean="0"/>
                        <a:t> та </a:t>
                      </a:r>
                      <a:r>
                        <a:rPr lang="ru-RU" dirty="0" err="1" smtClean="0"/>
                        <a:t>завдань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якщо</a:t>
                      </a:r>
                      <a:r>
                        <a:rPr lang="ru-RU" dirty="0" smtClean="0"/>
                        <a:t> у </a:t>
                      </a:r>
                      <a:r>
                        <a:rPr lang="ru-RU" dirty="0" err="1" smtClean="0"/>
                        <a:t>високотурбулентному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ринковому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середовищі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немає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можливості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передбачити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зміни</a:t>
                      </a:r>
                      <a:r>
                        <a:rPr lang="ru-RU" dirty="0" smtClean="0"/>
                        <a:t>, то система </a:t>
                      </a:r>
                      <a:r>
                        <a:rPr lang="ru-RU" dirty="0" err="1" smtClean="0"/>
                        <a:t>матиме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реактивний</a:t>
                      </a:r>
                      <a:r>
                        <a:rPr lang="ru-RU" dirty="0" smtClean="0"/>
                        <a:t> характер </a:t>
                      </a:r>
                      <a:endParaRPr lang="uk-UA" dirty="0"/>
                    </a:p>
                  </a:txBody>
                  <a:tcPr/>
                </a:tc>
              </a:tr>
              <a:tr h="680076">
                <a:tc>
                  <a:txBody>
                    <a:bodyPr/>
                    <a:lstStyle/>
                    <a:p>
                      <a:r>
                        <a:rPr lang="uk-UA" dirty="0" smtClean="0"/>
                        <a:t>гнучка реакція та своєчасні зміни організації, що відповідають оточенню та ситуації та дозволяють досягти конкурентних переваг, що надає можливість організації розвиватись в довгостроковій перспективі та досягати своїх цілей, відсутність </a:t>
                      </a:r>
                      <a:r>
                        <a:rPr lang="uk-UA" dirty="0" err="1" smtClean="0"/>
                        <a:t>форсмажору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складність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управління</a:t>
                      </a:r>
                      <a:r>
                        <a:rPr lang="ru-RU" dirty="0" smtClean="0"/>
                        <a:t> повинна </a:t>
                      </a:r>
                      <a:r>
                        <a:rPr lang="ru-RU" dirty="0" err="1" smtClean="0"/>
                        <a:t>відповідати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складності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компанії</a:t>
                      </a:r>
                      <a:r>
                        <a:rPr lang="ru-RU" dirty="0" smtClean="0"/>
                        <a:t>, як </a:t>
                      </a:r>
                      <a:r>
                        <a:rPr lang="ru-RU" dirty="0" err="1" smtClean="0"/>
                        <a:t>системи</a:t>
                      </a:r>
                      <a:r>
                        <a:rPr lang="ru-RU" dirty="0" smtClean="0"/>
                        <a:t>, та </a:t>
                      </a:r>
                      <a:r>
                        <a:rPr lang="ru-RU" dirty="0" err="1" smtClean="0"/>
                        <a:t>складності</a:t>
                      </a:r>
                      <a:r>
                        <a:rPr lang="ru-RU" dirty="0" smtClean="0"/>
                        <a:t> маркетингового </a:t>
                      </a:r>
                      <a:r>
                        <a:rPr lang="ru-RU" dirty="0" err="1" smtClean="0"/>
                        <a:t>середовища</a:t>
                      </a:r>
                      <a:r>
                        <a:rPr lang="ru-RU" dirty="0" smtClean="0"/>
                        <a:t>, як системного </a:t>
                      </a:r>
                      <a:r>
                        <a:rPr lang="ru-RU" dirty="0" err="1" smtClean="0"/>
                        <a:t>оточення</a:t>
                      </a:r>
                      <a:r>
                        <a:rPr lang="ru-RU" dirty="0" smtClean="0"/>
                        <a:t> (</a:t>
                      </a:r>
                      <a:r>
                        <a:rPr lang="ru-RU" dirty="0" err="1" smtClean="0"/>
                        <a:t>компанія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може</a:t>
                      </a:r>
                      <a:r>
                        <a:rPr lang="ru-RU" dirty="0" smtClean="0"/>
                        <a:t> просто не </a:t>
                      </a:r>
                      <a:r>
                        <a:rPr lang="ru-RU" dirty="0" err="1" smtClean="0"/>
                        <a:t>дорости</a:t>
                      </a:r>
                      <a:r>
                        <a:rPr lang="ru-RU" dirty="0" smtClean="0"/>
                        <a:t> до </a:t>
                      </a:r>
                      <a:r>
                        <a:rPr lang="ru-RU" dirty="0" err="1" smtClean="0"/>
                        <a:t>певного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рівня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складності</a:t>
                      </a:r>
                      <a:r>
                        <a:rPr lang="ru-RU" dirty="0" smtClean="0"/>
                        <a:t> (</a:t>
                      </a:r>
                      <a:r>
                        <a:rPr lang="ru-RU" dirty="0" err="1" smtClean="0"/>
                        <a:t>або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різноманіття</a:t>
                      </a:r>
                      <a:r>
                        <a:rPr lang="ru-RU" dirty="0" smtClean="0"/>
                        <a:t>))</a:t>
                      </a:r>
                      <a:endParaRPr lang="uk-UA" dirty="0"/>
                    </a:p>
                  </a:txBody>
                  <a:tcPr/>
                </a:tc>
              </a:tr>
              <a:tr h="680076">
                <a:tc>
                  <a:txBody>
                    <a:bodyPr/>
                    <a:lstStyle/>
                    <a:p>
                      <a:r>
                        <a:rPr lang="uk-UA" dirty="0" smtClean="0"/>
                        <a:t>можливість для керівників оцінювати - потребує розподілу прав та альтернативні варіанти розподілення ресурсів та приймати скоординовані рішення на всіх рівнях управління, пов’язаних із діючою стратегією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потребує розподілу прав обов’язків, певної автономії та побудови організації за системним підходом із ієрархічними рівнями, що може бути психологічно складним для керівництва 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0175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0224058"/>
              </p:ext>
            </p:extLst>
          </p:nvPr>
        </p:nvGraphicFramePr>
        <p:xfrm>
          <a:off x="107950" y="115888"/>
          <a:ext cx="8856664" cy="457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8332"/>
                <a:gridCol w="442833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Переваги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Недоліки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створення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середовища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що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сприяє</a:t>
                      </a:r>
                      <a:r>
                        <a:rPr lang="ru-RU" dirty="0" smtClean="0"/>
                        <a:t> активному, </a:t>
                      </a:r>
                      <a:r>
                        <a:rPr lang="ru-RU" dirty="0" err="1" smtClean="0"/>
                        <a:t>творчому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ініціативному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управлінню</a:t>
                      </a:r>
                      <a:r>
                        <a:rPr lang="ru-RU" dirty="0" smtClean="0"/>
                        <a:t> та </a:t>
                      </a:r>
                      <a:r>
                        <a:rPr lang="ru-RU" dirty="0" err="1" smtClean="0"/>
                        <a:t>протидіє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пасивному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реагуванню</a:t>
                      </a:r>
                      <a:r>
                        <a:rPr lang="ru-RU" dirty="0" smtClean="0"/>
                        <a:t> на </a:t>
                      </a:r>
                      <a:r>
                        <a:rPr lang="ru-RU" dirty="0" err="1" smtClean="0"/>
                        <a:t>ситуацію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що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змінюється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дорого в </a:t>
                      </a:r>
                      <a:r>
                        <a:rPr lang="ru-RU" dirty="0" err="1" smtClean="0"/>
                        <a:t>короткостроковому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періоді</a:t>
                      </a:r>
                      <a:r>
                        <a:rPr lang="ru-RU" dirty="0" smtClean="0"/>
                        <a:t> (</a:t>
                      </a:r>
                      <a:r>
                        <a:rPr lang="ru-RU" dirty="0" err="1" smtClean="0"/>
                        <a:t>потрібно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багато</a:t>
                      </a:r>
                      <a:r>
                        <a:rPr lang="ru-RU" dirty="0" smtClean="0"/>
                        <a:t> грошей </a:t>
                      </a:r>
                      <a:r>
                        <a:rPr lang="ru-RU" dirty="0" err="1" smtClean="0"/>
                        <a:t>одразу</a:t>
                      </a:r>
                      <a:r>
                        <a:rPr lang="ru-RU" dirty="0" smtClean="0"/>
                        <a:t>) 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 синергетичний ефект від злагодженої роботи підрозділів, осіб та стратегій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підвищені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вимоги</a:t>
                      </a:r>
                      <a:r>
                        <a:rPr lang="ru-RU" dirty="0" smtClean="0"/>
                        <a:t> до </a:t>
                      </a:r>
                      <a:r>
                        <a:rPr lang="ru-RU" dirty="0" err="1" smtClean="0"/>
                        <a:t>ресурсів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наприклад</a:t>
                      </a:r>
                      <a:r>
                        <a:rPr lang="ru-RU" dirty="0" smtClean="0"/>
                        <a:t> до </a:t>
                      </a:r>
                      <a:r>
                        <a:rPr lang="ru-RU" dirty="0" err="1" smtClean="0"/>
                        <a:t>кваліфікації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фахівців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яких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може</a:t>
                      </a:r>
                      <a:r>
                        <a:rPr lang="ru-RU" dirty="0" smtClean="0"/>
                        <a:t> і не бути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можливість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використати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стратегічні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вікна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спрогнозовані</a:t>
                      </a:r>
                      <a:r>
                        <a:rPr lang="ru-RU" dirty="0" smtClean="0"/>
                        <a:t> в </a:t>
                      </a:r>
                      <a:r>
                        <a:rPr lang="ru-RU" dirty="0" err="1" smtClean="0"/>
                        <a:t>ході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стратегічного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планування</a:t>
                      </a:r>
                      <a:r>
                        <a:rPr lang="ru-RU" dirty="0" smtClean="0"/>
                        <a:t>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потрібна масштабна та злагоджена система збору інформації (є три типи </a:t>
                      </a:r>
                      <a:r>
                        <a:rPr lang="uk-UA" dirty="0" err="1" smtClean="0"/>
                        <a:t>інфодиверсії</a:t>
                      </a:r>
                      <a:r>
                        <a:rPr lang="uk-UA" dirty="0" smtClean="0"/>
                        <a:t>: дезінформація, надмірна інформація, </a:t>
                      </a:r>
                      <a:r>
                        <a:rPr lang="uk-UA" dirty="0" err="1" smtClean="0"/>
                        <a:t>недоінформація</a:t>
                      </a:r>
                      <a:r>
                        <a:rPr lang="uk-UA" dirty="0" smtClean="0"/>
                        <a:t>)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з точки </a:t>
                      </a:r>
                      <a:r>
                        <a:rPr lang="ru-RU" dirty="0" err="1" smtClean="0"/>
                        <a:t>зору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довгострокового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існування</a:t>
                      </a:r>
                      <a:r>
                        <a:rPr lang="ru-RU" dirty="0" smtClean="0"/>
                        <a:t> – є </a:t>
                      </a:r>
                      <a:r>
                        <a:rPr lang="ru-RU" dirty="0" err="1" smtClean="0"/>
                        <a:t>дешевшим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ніж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постійно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реагувати</a:t>
                      </a:r>
                      <a:r>
                        <a:rPr lang="ru-RU" dirty="0" smtClean="0"/>
                        <a:t> на </a:t>
                      </a:r>
                      <a:r>
                        <a:rPr lang="ru-RU" dirty="0" err="1" smtClean="0"/>
                        <a:t>проблеми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що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вже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виникли</a:t>
                      </a:r>
                      <a:r>
                        <a:rPr lang="ru-RU" dirty="0" smtClean="0"/>
                        <a:t>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витрати</a:t>
                      </a:r>
                      <a:r>
                        <a:rPr lang="ru-RU" dirty="0" smtClean="0"/>
                        <a:t> часу на </a:t>
                      </a:r>
                      <a:r>
                        <a:rPr lang="ru-RU" dirty="0" err="1" smtClean="0"/>
                        <a:t>реалізацію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стратегічного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управління</a:t>
                      </a:r>
                      <a:r>
                        <a:rPr lang="ru-RU" dirty="0" smtClean="0"/>
                        <a:t>. </a:t>
                      </a:r>
                      <a:r>
                        <a:rPr lang="ru-RU" dirty="0" err="1" smtClean="0"/>
                        <a:t>Рішення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може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застарівати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ще</a:t>
                      </a:r>
                      <a:r>
                        <a:rPr lang="ru-RU" dirty="0" smtClean="0"/>
                        <a:t> до </a:t>
                      </a:r>
                      <a:r>
                        <a:rPr lang="ru-RU" dirty="0" err="1" smtClean="0"/>
                        <a:t>впровадження</a:t>
                      </a:r>
                      <a:r>
                        <a:rPr lang="ru-RU" dirty="0" smtClean="0"/>
                        <a:t> на </a:t>
                      </a:r>
                      <a:r>
                        <a:rPr lang="ru-RU" dirty="0" err="1" smtClean="0"/>
                        <a:t>ринок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7929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856984" cy="65527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b="1" dirty="0"/>
              <a:t>Завдання:</a:t>
            </a:r>
            <a:endParaRPr lang="uk-UA" sz="2400" dirty="0"/>
          </a:p>
          <a:p>
            <a:pPr marL="0" indent="0">
              <a:buNone/>
            </a:pPr>
            <a:r>
              <a:rPr lang="uk-UA" sz="2400" i="1" dirty="0"/>
              <a:t>Завдання 1. </a:t>
            </a:r>
            <a:r>
              <a:rPr lang="uk-UA" sz="2400" dirty="0"/>
              <a:t>Запропонуйте власне альтернативне визначення поняття «стратегічне управління підприємством"</a:t>
            </a:r>
          </a:p>
          <a:p>
            <a:pPr marL="0" indent="0">
              <a:buNone/>
            </a:pPr>
            <a:r>
              <a:rPr lang="uk-UA" sz="2400" i="1" dirty="0"/>
              <a:t>Завдання 2.</a:t>
            </a:r>
            <a:r>
              <a:rPr lang="uk-UA" sz="2400" dirty="0"/>
              <a:t> Зазначте, які переваги та недоліки стратегічного управління підприємством найсильніше проявлені </a:t>
            </a:r>
            <a:r>
              <a:rPr lang="uk-UA" sz="2400" dirty="0" err="1"/>
              <a:t>начасі</a:t>
            </a:r>
            <a:r>
              <a:rPr lang="uk-UA" sz="2400" dirty="0"/>
              <a:t> в вітчизняному бізнесі. Назвіть причини цього та наслідки</a:t>
            </a:r>
          </a:p>
          <a:p>
            <a:pPr marL="0" indent="0">
              <a:buNone/>
            </a:pPr>
            <a:endParaRPr lang="uk-UA" sz="24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9269925"/>
              </p:ext>
            </p:extLst>
          </p:nvPr>
        </p:nvGraphicFramePr>
        <p:xfrm>
          <a:off x="323528" y="2636912"/>
          <a:ext cx="8229600" cy="1493520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uk-UA" sz="2000" dirty="0">
                          <a:effectLst/>
                        </a:rPr>
                        <a:t>Переваги</a:t>
                      </a:r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2000">
                          <a:effectLst/>
                        </a:rPr>
                        <a:t>Причини </a:t>
                      </a:r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2000" dirty="0">
                          <a:effectLst/>
                        </a:rPr>
                        <a:t>Наслідки</a:t>
                      </a:r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lang="uk-UA" sz="12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sz="12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sz="12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lang="uk-UA" sz="12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sz="12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sz="12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lang="uk-UA" sz="12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sz="12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sz="12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endParaRPr lang="uk-UA" sz="1200" b="0" i="0" dirty="0">
                        <a:solidFill>
                          <a:srgbClr val="495057"/>
                        </a:solidFill>
                        <a:effectLst/>
                        <a:latin typeface="-apple-system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uk-UA" sz="1200" b="0" i="0">
                        <a:solidFill>
                          <a:srgbClr val="495057"/>
                        </a:solidFill>
                        <a:effectLst/>
                        <a:latin typeface="-apple-system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200" dirty="0"/>
                    </a:p>
                  </a:txBody>
                  <a:tcPr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4633632"/>
              </p:ext>
            </p:extLst>
          </p:nvPr>
        </p:nvGraphicFramePr>
        <p:xfrm>
          <a:off x="457200" y="4293096"/>
          <a:ext cx="8229600" cy="1524000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uk-UA" sz="2000" dirty="0">
                          <a:effectLst/>
                        </a:rPr>
                        <a:t>Недоліки</a:t>
                      </a:r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2000">
                          <a:effectLst/>
                        </a:rPr>
                        <a:t>Причини </a:t>
                      </a:r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2000" dirty="0">
                          <a:effectLst/>
                        </a:rPr>
                        <a:t>Наслідки та шляхи подолання</a:t>
                      </a:r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lang="uk-UA" sz="12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2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2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lang="uk-UA" sz="12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2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2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lang="uk-UA" sz="12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2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200" dirty="0"/>
                    </a:p>
                  </a:txBody>
                  <a:tcPr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200" y="28114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uk-UA" alt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uk-UA" alt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4094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8640"/>
            <a:ext cx="8784976" cy="6408712"/>
          </a:xfrm>
        </p:spPr>
        <p:txBody>
          <a:bodyPr/>
          <a:lstStyle/>
          <a:p>
            <a:pPr marL="0" indent="0">
              <a:buNone/>
            </a:pPr>
            <a:r>
              <a:rPr lang="uk-UA" sz="2400" i="1" dirty="0" smtClean="0"/>
              <a:t>Завдання 3. </a:t>
            </a:r>
            <a:r>
              <a:rPr lang="ru-RU" dirty="0" smtClean="0"/>
              <a:t>Як </a:t>
            </a:r>
            <a:r>
              <a:rPr lang="ru-RU" dirty="0" err="1" smtClean="0"/>
              <a:t>ефективно</a:t>
            </a:r>
            <a:r>
              <a:rPr lang="ru-RU" dirty="0" smtClean="0"/>
              <a:t> </a:t>
            </a:r>
            <a:r>
              <a:rPr lang="ru-RU" dirty="0" err="1" smtClean="0"/>
              <a:t>застосувати</a:t>
            </a:r>
            <a:r>
              <a:rPr lang="ru-RU" dirty="0" smtClean="0"/>
              <a:t> </a:t>
            </a:r>
            <a:r>
              <a:rPr lang="ru-RU" dirty="0" err="1" smtClean="0"/>
              <a:t>концепцію</a:t>
            </a:r>
            <a:r>
              <a:rPr lang="ru-RU" dirty="0" smtClean="0"/>
              <a:t> </a:t>
            </a:r>
            <a:r>
              <a:rPr lang="ru-RU" dirty="0" err="1" smtClean="0"/>
              <a:t>стратегічного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 для </a:t>
            </a:r>
            <a:r>
              <a:rPr lang="ru-RU" dirty="0" err="1" smtClean="0"/>
              <a:t>підприємств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?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137571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375</Words>
  <Application>Microsoft Office PowerPoint</Application>
  <PresentationFormat>Екран (4:3)</PresentationFormat>
  <Paragraphs>37</Paragraphs>
  <Slides>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</vt:i4>
      </vt:variant>
    </vt:vector>
  </HeadingPairs>
  <TitlesOfParts>
    <vt:vector size="10" baseType="lpstr">
      <vt:lpstr>-apple-system</vt:lpstr>
      <vt:lpstr>Arial</vt:lpstr>
      <vt:lpstr>Calibri</vt:lpstr>
      <vt:lpstr>Тема Office</vt:lpstr>
      <vt:lpstr>Практична 1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Практична 1</dc:title>
  <dc:creator>Igor Mosiyuk</dc:creator>
  <cp:lastModifiedBy>Пользователь Windows</cp:lastModifiedBy>
  <cp:revision>5</cp:revision>
  <dcterms:created xsi:type="dcterms:W3CDTF">2023-09-06T06:57:56Z</dcterms:created>
  <dcterms:modified xsi:type="dcterms:W3CDTF">2023-10-11T07:53:28Z</dcterms:modified>
</cp:coreProperties>
</file>