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83" d="100"/>
          <a:sy n="83" d="100"/>
        </p:scale>
        <p:origin x="47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D10A43-2CC8-41C1-9709-9478D9DE1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2327ECD1-E681-4B33-A6CB-B488A4E5C3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197A5DC8-DA6A-4D4F-B29A-316F5C077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6FCAE-87F3-40E5-9B4B-E8488A78014D}" type="datetimeFigureOut">
              <a:rPr lang="uk-UA" smtClean="0"/>
              <a:t>12.04.2026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23D6794B-5BE2-46D4-B3AD-27E5F8959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11DE8D4D-EB5D-4326-9972-7ACA35639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12442-F18F-4521-9E50-377AFBF8532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88687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3D4DFC-8D60-4B50-B723-C8157E24E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0F117DF9-0988-4B7D-8B32-A22AF92E54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247EAAC6-DEA2-4223-8956-29094C08A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6FCAE-87F3-40E5-9B4B-E8488A78014D}" type="datetimeFigureOut">
              <a:rPr lang="uk-UA" smtClean="0"/>
              <a:t>12.04.2026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8538B87A-1207-4E1A-8FB9-E4A104C7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47469F12-A629-4DD3-8BB7-1095A8C4B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12442-F18F-4521-9E50-377AFBF8532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0451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366347E8-3397-47A7-A412-C2B3E669E8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8621196F-9556-4C2D-A086-119AA6459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A18948F-89E5-4446-A4FB-54D0BABF0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6FCAE-87F3-40E5-9B4B-E8488A78014D}" type="datetimeFigureOut">
              <a:rPr lang="uk-UA" smtClean="0"/>
              <a:t>12.04.2026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7591F45-59E5-4B0B-913A-7551DB3F9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BC3C2C66-16BA-43C9-B2FF-F2412C17F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12442-F18F-4521-9E50-377AFBF8532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588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352723-827C-4F10-BEFC-1BC99B8CFE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282EC64-7F1E-4474-A5D4-3E48B49676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06297B9-7181-47C7-AB6E-0F1897294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6FCAE-87F3-40E5-9B4B-E8488A78014D}" type="datetimeFigureOut">
              <a:rPr lang="uk-UA" smtClean="0"/>
              <a:t>12.04.2026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AF04ACFE-5DFB-4BB6-9F10-B339DE7FC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AE167FCF-CE72-4237-BA80-0BCD8DED3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12442-F18F-4521-9E50-377AFBF8532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37552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EA77A6-4A3A-4008-9268-11999BA02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7B16A54-E79D-450E-9739-F0A0271B0C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3A5867D6-3B6C-403C-9601-CE11BD078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6FCAE-87F3-40E5-9B4B-E8488A78014D}" type="datetimeFigureOut">
              <a:rPr lang="uk-UA" smtClean="0"/>
              <a:t>12.04.2026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35AB3D13-C88A-4203-AD53-D85D5DB5F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236E99ED-5F0B-4074-97BA-01B76444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12442-F18F-4521-9E50-377AFBF8532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79217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C7F83C-027B-48F8-B6AB-F19E4C58A4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A9E4480-1B79-40F5-AB5C-DB6C877A6B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39A84933-60A8-4B79-9EFB-0F0160A226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6924F303-7890-4317-9F13-03046216D5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6FCAE-87F3-40E5-9B4B-E8488A78014D}" type="datetimeFigureOut">
              <a:rPr lang="uk-UA" smtClean="0"/>
              <a:t>12.04.2026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38378D57-B0FE-41CC-9121-2931496E5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45C0840E-E123-49ED-B149-ED196871C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12442-F18F-4521-9E50-377AFBF8532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93500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0D6C06-4F7F-4E14-889C-DB3EC813E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9C0CCEE-227C-446D-B522-B64F2FE06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AABC108D-F12F-4651-A1B2-D2BA351FA8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778888C1-F6BA-4262-95EA-D66E9A0D2E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E5FA63BE-CED8-43E9-B51A-F9AA9D9C5F2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1E13BC28-6F72-4E9F-98AD-5BF8F7B1B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6FCAE-87F3-40E5-9B4B-E8488A78014D}" type="datetimeFigureOut">
              <a:rPr lang="uk-UA" smtClean="0"/>
              <a:t>12.04.2026</a:t>
            </a:fld>
            <a:endParaRPr lang="uk-UA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EA12AE41-3F0E-4007-9CF0-CE6CD1941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88F95A54-7C65-4674-9668-1A99DDEDE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12442-F18F-4521-9E50-377AFBF8532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48133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95F330B-8764-4BD8-94B9-C914C01BEF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7AFF8316-F843-4876-B4D1-39F2AA4ADA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6FCAE-87F3-40E5-9B4B-E8488A78014D}" type="datetimeFigureOut">
              <a:rPr lang="uk-UA" smtClean="0"/>
              <a:t>12.04.2026</a:t>
            </a:fld>
            <a:endParaRPr lang="uk-UA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F263CA86-0656-4BB7-B77D-17EAFB2CE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048D0DE6-FD63-49D4-AD88-2F4EC6435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12442-F18F-4521-9E50-377AFBF8532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912724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12C9A3EE-6440-4E93-8EBE-233D3A2BD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6FCAE-87F3-40E5-9B4B-E8488A78014D}" type="datetimeFigureOut">
              <a:rPr lang="uk-UA" smtClean="0"/>
              <a:t>12.04.2026</a:t>
            </a:fld>
            <a:endParaRPr lang="uk-UA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968CA456-B123-4A13-931C-1BD0C140D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0B3B006-8F37-4AF9-970B-725BC92A2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12442-F18F-4521-9E50-377AFBF8532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7395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C39992-E082-4AB2-BEA3-C16F6C0D3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6880EA8-22A2-4028-8714-6FE038E6FC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0E14FF66-C5EC-454F-A310-834CC9C489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B409A763-430B-48F3-8EF1-7C952D57C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6FCAE-87F3-40E5-9B4B-E8488A78014D}" type="datetimeFigureOut">
              <a:rPr lang="uk-UA" smtClean="0"/>
              <a:t>12.04.2026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9B30AC1C-22DE-4F18-917A-475312DB2D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03F636E-9352-462B-A47C-0B4BD8EF4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12442-F18F-4521-9E50-377AFBF8532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01615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DA82B0-45E6-4EDD-BA86-4BB3B1C42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0E2360AF-FD27-4B6F-8DA7-6FB9EA840D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D1324FB8-761F-4D98-80A5-95C4644830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2B476FFE-241F-4A34-A3AA-484AC5C50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06FCAE-87F3-40E5-9B4B-E8488A78014D}" type="datetimeFigureOut">
              <a:rPr lang="uk-UA" smtClean="0"/>
              <a:t>12.04.2026</a:t>
            </a:fld>
            <a:endParaRPr lang="uk-UA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243F8881-8255-465B-9B50-414AB30CF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E1E7CDE5-36ED-433C-9898-465CEFCF7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12442-F18F-4521-9E50-377AFBF8532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33247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2152C597-00E0-46A9-BF45-37660B159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A5F67155-17F4-4F8E-B93E-EA832350D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ECCC4862-4BE2-4FC3-A986-9BF68687D0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06FCAE-87F3-40E5-9B4B-E8488A78014D}" type="datetimeFigureOut">
              <a:rPr lang="uk-UA" smtClean="0"/>
              <a:t>12.04.2026</a:t>
            </a:fld>
            <a:endParaRPr lang="uk-UA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431AE003-ABE2-44A1-9FC3-10CC363032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813359D4-1FE9-497A-9F1B-FE0415BE91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12442-F18F-4521-9E50-377AFBF85324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0319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D74A94-5CF9-419F-B883-7941AA5D092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Рядки та клас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</a:t>
            </a:r>
            <a:br>
              <a:rPr lang="en-US" dirty="0"/>
            </a:br>
            <a:endParaRPr lang="uk-UA" dirty="0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8719982-960F-4D07-82B5-0C644C43B6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Лекція 13</a:t>
            </a:r>
          </a:p>
        </p:txBody>
      </p:sp>
    </p:spTree>
    <p:extLst>
      <p:ext uri="{BB962C8B-B14F-4D97-AF65-F5344CB8AC3E}">
        <p14:creationId xmlns:p14="http://schemas.microsoft.com/office/powerpoint/2010/main" val="6424071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9B86962-4748-4E64-ACCF-E2E600B22F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7236" y="535709"/>
            <a:ext cx="5502564" cy="5733618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Обрізати певну частину рядка дозволяє функція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Substring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text = 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Добрий день";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обрізаєм с 3-го символу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=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text.Substring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"брий день"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обрізаєм до останніх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двух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символів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=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text.Substring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(0,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text.Length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- 2);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"брий де"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Функція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Substring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 обрізаний рядок. Як параметр перша використана версія застосовує індекс, починаючи з якого треба обрізати рядок. Друга версія застосовує два параметри – індекс початку обрізки і довжину частини рядка, що вирізається.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FB2001C-C37B-4156-BCD4-BA2B1C83A4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3109" y="659173"/>
            <a:ext cx="5181600" cy="5539654"/>
          </a:xfrm>
        </p:spPr>
        <p:txBody>
          <a:bodyPr>
            <a:normAutofit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замінити один символ або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підрядок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інший, застосовується метод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text = "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добрий день";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=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text.Replace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добрий", "кращий");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(text);    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кращий день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=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text.Replace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и", "");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(text);    //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кращй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день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другому випадку застосування функції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рядок з одного символу “о” замінюється порожнім рядком, тобто фактично видаляється з тексту. Подібним способом легко видаляти певний текст у рядках.</a:t>
            </a:r>
          </a:p>
        </p:txBody>
      </p:sp>
    </p:spTree>
    <p:extLst>
      <p:ext uri="{BB962C8B-B14F-4D97-AF65-F5344CB8AC3E}">
        <p14:creationId xmlns:p14="http://schemas.microsoft.com/office/powerpoint/2010/main" val="2103825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EBF9383-7C6C-403A-B96D-7988DB5DA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3857"/>
          </a:xfrm>
        </p:spPr>
        <p:txBody>
          <a:bodyPr>
            <a:normAutofit fontScale="90000"/>
          </a:bodyPr>
          <a:lstStyle/>
          <a:p>
            <a:pPr algn="ctr"/>
            <a:br>
              <a:rPr lang="uk-UA" dirty="0"/>
            </a:b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Форматування та інтерполяція рядків</a:t>
            </a:r>
            <a:br>
              <a:rPr lang="uk-UA" dirty="0"/>
            </a:br>
            <a:endParaRPr lang="uk-UA" dirty="0"/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4EEAB78A-9D18-4C96-A8C2-2696AF8C0F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6765"/>
            <a:ext cx="10515600" cy="56896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виведенні рядків у консолі за допомогою методу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вбудовування значень у рядок ми можемо застосовувати форматування замість конкатенації: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name = "Tom";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age = 23;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Ім'я: {0}  Вік: {1}",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name, age);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Ім'я: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 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Вік: 23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рядку “Ім’я: {0} Вік: {1}” на місце {0} і {1} потім вставлятимуться в порядку проходження змінні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 саме форматування в рядку ми можемо зробити не тільки в методі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але і в будь-якому місці програми за допомогою методу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name = "Tom";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age = 23;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output =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Ім'я: {0}  Вік: {1}",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name, age);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(output);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 рядок із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плейсхолдерами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типу {0}, {1} і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т.д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а також набір аргументів, які вставляються на місце даних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плейсхолдерів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 результаті генерується новий рядок.</a:t>
            </a:r>
          </a:p>
        </p:txBody>
      </p:sp>
    </p:spTree>
    <p:extLst>
      <p:ext uri="{BB962C8B-B14F-4D97-AF65-F5344CB8AC3E}">
        <p14:creationId xmlns:p14="http://schemas.microsoft.com/office/powerpoint/2010/main" val="16233072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E2110B9E-7F95-4F0A-A5FC-43CA493E9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452582"/>
            <a:ext cx="11132127" cy="5724381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методі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можуть використовуватися різні специфікатори, які дозволяють налаштувати виведення даних. Розглянемо основні специфікатори. Усі формати: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C/c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Задає формат грошової одиниці, вказує кількість десяткових розрядів після коми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D/d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Цілочисельний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формат, вказує мінімальну кількість цифр.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E/e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Експоненційне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подання числа, що вказує кількість десяткових розрядів після коми.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F/f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 дробових чисел із фіксованою комою, вказує кількість десяткових розрядів після коми.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G/g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Задає більш короткий із двох форматів: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N/n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задає формат дробових чисел із фіксованою комою, визначає кількість розрядів після коми.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P/p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Задає відображення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відсотків поряд з числом, вказує кількість десяткових розрядів після коми.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X/x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Шістнадцятковий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формат числа.</a:t>
            </a:r>
          </a:p>
        </p:txBody>
      </p:sp>
    </p:spTree>
    <p:extLst>
      <p:ext uri="{BB962C8B-B14F-4D97-AF65-F5344CB8AC3E}">
        <p14:creationId xmlns:p14="http://schemas.microsoft.com/office/powerpoint/2010/main" val="2756151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8E22769B-1F3F-428A-8718-10979F8F1B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480291"/>
            <a:ext cx="6151418" cy="6206836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форматування валюти використовується описувач “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C”: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double number = 23.7;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result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("{0:C0}", number);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(result); // 24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result2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("{0:C2}", number);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(result2); // 23,70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після описувача вказує, скільки чисел буде використовуватись після роздільника між цілою та дробовою частиною. Під час виведення також додається позначка грошового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знака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поточного налаштування комп’ютера. Залежно від локалізації поточної операційної системи, результат може відрізнятися. Також зверніть увагу на округлення у першому прикладі.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C42AD36A-C496-4E7E-A943-BD1E21175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85526" y="480290"/>
            <a:ext cx="5181601" cy="6077527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форматування цілих значень застосовується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описник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d”:</a:t>
            </a:r>
          </a:p>
          <a:p>
            <a:pPr marL="0" indent="0">
              <a:lnSpc>
                <a:spcPct val="120000"/>
              </a:lnSpc>
              <a:buNone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number = 23;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result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("{0:d}", number);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(result); // 23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result2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("{0:d4}", number);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(result2); // 0023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після описувача вказує, скільки цифр буде у числовому значенні. Якщо у вихідному числі цифр менше, до нього додаються нулі.</a:t>
            </a:r>
          </a:p>
        </p:txBody>
      </p:sp>
    </p:spTree>
    <p:extLst>
      <p:ext uri="{BB962C8B-B14F-4D97-AF65-F5344CB8AC3E}">
        <p14:creationId xmlns:p14="http://schemas.microsoft.com/office/powerpoint/2010/main" val="26947830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1AA8656-A3DB-4F43-92D3-6644FB2D8A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609600"/>
            <a:ext cx="5181600" cy="556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форматування дробових чисел використовується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описувач 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число після якого вказує, скільки знаків буде використовуватися після роздільника між цілою та дробовою частиною. Якщо вихідне число – ціле, то до нього додаються роздільник та нулі.</a:t>
            </a:r>
          </a:p>
          <a:p>
            <a:pPr marL="0" indent="0">
              <a:buNone/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number = 23;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result =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("{0:f}", number);</a:t>
            </a:r>
          </a:p>
          <a:p>
            <a:pPr marL="0" indent="0"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(result); // 23,00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double number2 = 45.08;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result2 =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("{0:f4}", number2)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(result2); // 45,0800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double number3 = 25.07;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result3 =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("{0:f1}", number3);</a:t>
            </a:r>
          </a:p>
          <a:p>
            <a:pPr marL="0" indent="0"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(result3); // 25,1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C2D9905A-9472-4E2F-8637-2A95FE8D3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609600"/>
            <a:ext cx="5807364" cy="61144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Описувач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 відображення відсотків. Чисельний специфікатор, що використовується з ним, вказує, скільки знаків буде після коми: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decimal number = 0.15345m;</a:t>
            </a:r>
          </a:p>
          <a:p>
            <a:pPr marL="0" indent="0"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("{0:P1}", number);// 15,3%</a:t>
            </a:r>
          </a:p>
          <a:p>
            <a:pPr marL="0" indent="0">
              <a:buNone/>
            </a:pP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 знак #,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налаштувати формат виводу. Наприклад, нам потрібно вивести деяке число у форматі телефону +х (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ххх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ххх-хх-хх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number = 19876543210;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result =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string.Format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("{0:+# (###) ###-##-##}", number);</a:t>
            </a:r>
          </a:p>
          <a:p>
            <a:pPr marL="0" indent="0"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(result); // +1 (987) 654-32-10</a:t>
            </a: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отримує рядковий опис об’єкта, може здійснювати форматування. Він підтримує ті ж описувачі, що використовуються у методі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Format: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number = 38050543210;</a:t>
            </a:r>
          </a:p>
          <a:p>
            <a:pPr marL="0" indent="0"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number.ToString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("+# (####) ###-##-##")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);// +3 (8050) 654-32-10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double money = 24.8;</a:t>
            </a:r>
          </a:p>
          <a:p>
            <a:pPr marL="0" indent="0"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money.ToString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("C2")); // 24,80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грн.</a:t>
            </a:r>
          </a:p>
        </p:txBody>
      </p:sp>
    </p:spTree>
    <p:extLst>
      <p:ext uri="{BB962C8B-B14F-4D97-AF65-F5344CB8AC3E}">
        <p14:creationId xmlns:p14="http://schemas.microsoft.com/office/powerpoint/2010/main" val="19890744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16941EF-E4A2-4FEF-B21D-B5AB76FDA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217056"/>
            <a:ext cx="10515600" cy="789420"/>
          </a:xfrm>
        </p:spPr>
        <p:txBody>
          <a:bodyPr>
            <a:normAutofit/>
          </a:bodyPr>
          <a:lstStyle/>
          <a:p>
            <a:pPr algn="ctr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Інтерполяція рядків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6A83E30B-CA30-496A-8FF8-30BDB398E0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437" y="1154545"/>
            <a:ext cx="11286836" cy="54863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Інтерполяція рядків спрощує форматування рядків. Так, перепишемо приклад із виведенням значень змінних у рядку: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name = "Tom";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age = 23;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Ім'я: {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name}  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Вік: {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age}");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консольне виведення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Ім'я: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Tom 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Вік: 23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Знак долара перед рядком вказує, що здійснюватиметься інтерполяція рядків. Усередині рядка знову ж таки використовуються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плейсхолдери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{…}, тільки всередині фігурних дужок вже можна безпосередньо писати ті змінні , які ми хочемо вивести, чи код для обчислення чогось.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Інтерполяція насправді представляє більш лаконічне форматування. При цьому всередині фігурних дужок ми можемо вказувати як властивості, так й різні обчислення мови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C#: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x = 8;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y = 7;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result =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$"{x} + {y} = {x + y}";</a:t>
            </a:r>
          </a:p>
          <a:p>
            <a:pPr marL="0" indent="0">
              <a:buNone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(result); // 8 + 7 = 15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921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CAD2590-3191-449A-99DA-5198221175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673" y="277091"/>
            <a:ext cx="11129817" cy="646545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усередині фігурних дужок можна виконувати складніші вирази, наприклад, викликати методи: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x = 8;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y = 7;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result = 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$"{x} * {y} = {Multiply(x, y)}";</a:t>
            </a:r>
          </a:p>
          <a:p>
            <a:pPr marL="0" indent="0"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(result); // 8 * 7 = 56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Multiply(int a, int b) =&gt; a * b;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всередині фігурних дужок можна використовувати форматування. У цьому випадку ми можемо застосовувати ті самі описувачі, що і в методі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Format.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виведемо номер телефону у форматі +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x xxx-xxx-xx-xx: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long number = 19876543210;</a:t>
            </a:r>
          </a:p>
          <a:p>
            <a:pPr marL="0" indent="0"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($"{number:+# ### ### ## ##}");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+1 987 654 32 10</a:t>
            </a: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Додаємо простір до та після </a:t>
            </a:r>
            <a:r>
              <a:rPr lang="uk-UA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форматованого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виведення: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name = "Tom";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age = 23;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Ім'я: {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name, -5}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Вік: {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age}");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пробіли після</a:t>
            </a:r>
          </a:p>
          <a:p>
            <a:pPr marL="0" indent="0"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Ім'я: {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name, 5} </a:t>
            </a:r>
            <a:r>
              <a:rPr lang="uk-UA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Вік: {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age}");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пробіли до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DAD5951-8E25-402B-AEC2-539BD83FBE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4266" y="5015345"/>
            <a:ext cx="2354316" cy="1321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04373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06A003-5857-4C38-9F30-F6329BFC4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72" y="201612"/>
            <a:ext cx="10515600" cy="336839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</a:t>
            </a:r>
            <a:br>
              <a:rPr lang="en-US" dirty="0"/>
            </a:b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D528AB3-9468-4B13-80A6-963E1A8F4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2582" y="600364"/>
            <a:ext cx="11610109" cy="6151418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Хоча клас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System.String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надає нам широку функціональність по роботі з рядками, але він має свої недоліки. Насамперед, об’єкт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незмінним рядком. Коли ми виконуємо якийсь метод класу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String,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створює новий об’єкт у пам’яті із виділенням йому достатнього місця. Видалення першого символу – не </a:t>
            </a:r>
            <a:r>
              <a:rPr lang="uk-UA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найвитратніша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операція. Однак коли подібних операцій безліч, а обсяг тексту, для якого треба виконати дані операції, також не найменший, то витрати при втраті продуктивності стають суттєвішими.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вийти з цієї ситуації у фреймворк .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NET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було додано новий клас 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StringBuilder,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який знаходиться у просторі імен </a:t>
            </a:r>
            <a:r>
              <a:rPr lang="en-US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System.Text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Цей клас представляє динамічний рядок.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створення об’єкта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використовувати низку його конструкторів. Насамперед можна створити порожній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System.Text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 sb = new StringBuilder();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Можна відразу </a:t>
            </a:r>
            <a:r>
              <a:rPr lang="uk-UA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ініціалізувати</a:t>
            </a: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об’єкт певним рядком: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 sb = new StringBuilder("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 світ");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методу </a:t>
            </a:r>
            <a:r>
              <a:rPr lang="en-US" sz="1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ToString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 </a:t>
            </a: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можемо отримати рядок, який зберігається в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sb = new StringBuilder("Hello World");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sb.ToString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()); // Hello World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можна просто передати об’єкт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StringBuilder: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sb = new StringBuilder("Hello World");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(sb); // Hello World</a:t>
            </a:r>
            <a:endParaRPr lang="uk-UA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0344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DF09AC6A-7E6D-4EFD-9C4D-E81ED7E817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4800"/>
            <a:ext cx="10515600" cy="6243782"/>
          </a:xfrm>
        </p:spPr>
        <p:txBody>
          <a:bodyPr>
            <a:normAutofit fontScale="47500" lnSpcReduction="20000"/>
          </a:bodyPr>
          <a:lstStyle/>
          <a:p>
            <a:pPr marL="0" indent="457200" algn="ctr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Довжина та ємність </a:t>
            </a:r>
            <a:r>
              <a:rPr lang="en-US" sz="5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зберігання довжини рядка в класі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властивість 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Length.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Однак є і друга величина – ємність (місткість) виділеної пам’яті. Це значення зберігається як 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Місткість – це виділена пам’ять під об’єкт. Установка ємності дозволяє зменшити виділення пам’яті і цим підвищити продуктивність.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рядок, який передається в конструктор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StringBuilder,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довжину 16 символів або менше, то початкова ємність у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дорівнює 16. Наприклад, подивимося, що містять дані властивості: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System.Text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 sb = new StringBuilder("</a:t>
            </a: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 світ");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Довжина: {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sb.Length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      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Довжина: 11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Ємність: {</a:t>
            </a:r>
            <a:r>
              <a:rPr lang="en-US" sz="3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sb.Capacity</a:t>
            </a: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   </a:t>
            </a: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Ємність: 16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Хоча тут довжина дорівнює 11 символів, але реально ємність становитиме за замовчуванням 16 символів. Тобто ми бачимо, що при створенні рядка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виділяє пам’яті більше, ніж потрібно цьому рядку. При збільшенні рядка в 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StringBuilder, </a:t>
            </a: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кількість символів перевищує початкову ємність, ємність збільшується в два і більше разів.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uk-UA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Якщо заздалегідь відомий максимальний розмір об’єкта, ми можемо в такий спосіб відразу задати ємність з допомогою одного з конструкторів і цим уникнути подальших витрат за додаткового виділення пам’яті.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sb = new StringBuilder(32);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 </a:t>
            </a:r>
            <a:r>
              <a:rPr lang="uk-UA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дозволяє відразу задати рядок та ємність:</a:t>
            </a: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endParaRPr lang="uk-UA" sz="3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sb = new StringBuilder("</a:t>
            </a:r>
            <a:r>
              <a:rPr lang="uk-UA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 світ", 32);</a:t>
            </a:r>
          </a:p>
        </p:txBody>
      </p:sp>
    </p:spTree>
    <p:extLst>
      <p:ext uri="{BB962C8B-B14F-4D97-AF65-F5344CB8AC3E}">
        <p14:creationId xmlns:p14="http://schemas.microsoft.com/office/powerpoint/2010/main" val="380361782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DA5A496-B4DD-486F-A07C-DB5B6C905F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72654"/>
            <a:ext cx="10515600" cy="5920509"/>
          </a:xfrm>
        </p:spPr>
        <p:txBody>
          <a:bodyPr/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операцій над рядками клас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 низку методів: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Append: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об’єкт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Insert: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вставляє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об’єкт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 з певного індексу.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видаляє певну кількість символів, починаючи з певного індексу.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замінює всі входження певного символу або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інший символ або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AppendForma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додає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кінця об’єкта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88011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3BB9E177-6438-4D9B-BCEA-5EA746BD2A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34109"/>
            <a:ext cx="10515600" cy="5742854"/>
          </a:xfrm>
        </p:spPr>
        <p:txBody>
          <a:bodyPr>
            <a:normAutofit fontScale="6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мові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рядкові значення представляє типом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вся функціональність роботи з цим типом зосереджена в класі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System.String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Власне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псевдонімом класу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String.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 цього класу є текстом як послідовність символів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Unicode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Максимальний розмір об’єкта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 становити в пам’яті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ГБ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близько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мільярда символів.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Створювати рядки можна як використовуючи змінну типу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присвоюючи їй значення, так і застосовуючи один із конструкторів класу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String: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s1 = "hello";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s2 = new String('a', 6);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результатом буде рядок "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s3 = new String(new char[] { 'w', 'o', 'r', 'l', 'd' });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s4 = new String(new char[] { 'w', 'o', 'r', 'l', 'd' }, 1, 3); //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orl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(s1);  // hello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(s2);  //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aaaaaaa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(s3);  // world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(s4);  //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orl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75963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C4662303-239F-4806-889C-797842EBBF6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628072"/>
            <a:ext cx="5181600" cy="5929745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Тепер подивимося на прикладі методу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Append()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 та переваги класу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StringBuilder: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System.Text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sb = new StringBuilder("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 </a:t>
            </a:r>
            <a:r>
              <a:rPr lang="uk-UA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:");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(sb);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Довжина: 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sb.Length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 // 10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Ємність: 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sb.Capacity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 // 16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sb.Append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Керівництво");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(sb);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Керівництво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Довжина: 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sb.Length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 // 22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Ємність: 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sb.Capacity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 // 32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sb.Append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C#");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(sb);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кн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Керівництво по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Довжина: 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sb.Length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 // 28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($"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Ємність: {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sb.Capacity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}"); // 32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50008EB8-3122-4855-A33F-A416D0121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628072"/>
            <a:ext cx="5631871" cy="5708073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100000"/>
              </a:lnSpc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створенні об’єкта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виділяється пам’ять за замовчуванням для 16 символів, оскільки довжина початкового рядка менше 16.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Далі застосовується метод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Append –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цей метод додає до рядка </a:t>
            </a:r>
            <a:r>
              <a:rPr lang="uk-UA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підрядок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 як при об’єднанні рядків їхня загальна довжина – 22 символи – перевищує початкову ємність в 16 символів, то початкова ємність подвоюється – до 32 символів.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Якби підсумкова довжина рядка була б більшою за 32 символи, то ємність розширювалася б до розміру довжини рядка.</a:t>
            </a:r>
          </a:p>
          <a:p>
            <a:pPr marL="0" indent="457200" algn="just">
              <a:lnSpc>
                <a:spcPct val="100000"/>
              </a:lnSpc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Далі знову застосовується метод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Append,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проте фінальна довжина вже буде 28 символів, що менше 32 символів, і додаткова пам’ять не виділятиметься.</a:t>
            </a:r>
          </a:p>
        </p:txBody>
      </p:sp>
    </p:spTree>
    <p:extLst>
      <p:ext uri="{BB962C8B-B14F-4D97-AF65-F5344CB8AC3E}">
        <p14:creationId xmlns:p14="http://schemas.microsoft.com/office/powerpoint/2010/main" val="18452010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2C1F2E6-C902-445C-B4CC-588ED9F440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1054"/>
            <a:ext cx="10515600" cy="5874327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StringBuilder:</a:t>
            </a: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sb = new StringBuilder("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 світ");</a:t>
            </a:r>
          </a:p>
          <a:p>
            <a:pPr marL="0" indent="0"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sb.Append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("!");</a:t>
            </a:r>
          </a:p>
          <a:p>
            <a:pPr marL="0" indent="0"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sb.Insert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(7, "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комп'ютерний ");</a:t>
            </a:r>
          </a:p>
          <a:p>
            <a:pPr marL="0" indent="0">
              <a:buNone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(sb); //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 комп'ютерний світ!</a:t>
            </a:r>
          </a:p>
          <a:p>
            <a:pPr marL="0" indent="0"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замінюємо слово</a:t>
            </a:r>
          </a:p>
          <a:p>
            <a:pPr marL="0" indent="0"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sb.Replace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світ", "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world");</a:t>
            </a:r>
          </a:p>
          <a:p>
            <a:pPr marL="0" indent="0">
              <a:buNone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(sb); //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 комп'ютерний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world!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видаляємо 13 символів, починаючи з 7-го</a:t>
            </a:r>
          </a:p>
          <a:p>
            <a:pPr marL="0" indent="0">
              <a:buNone/>
            </a:pP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sb.Remove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(7, 13);</a:t>
            </a:r>
          </a:p>
          <a:p>
            <a:pPr marL="0" indent="0">
              <a:buNone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(sb); //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world!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Отримуємо рядок з об'єкта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text =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sb.ToString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();</a:t>
            </a:r>
          </a:p>
          <a:p>
            <a:pPr marL="0" indent="0">
              <a:buNone/>
            </a:pP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(text); //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world!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44738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ADFA264-319C-44DB-BD78-C02AFB105F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2091" y="544944"/>
            <a:ext cx="10515600" cy="5948220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потрібно використовувати клас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String,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коли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StringBuilder?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Microsoft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 використовувати клас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таких випадках: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невеликій кількості операцій та змін над рядками.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виконання фіксованої кількості операцій об’єднання. У цьому випадку компілятор може поєднати всі операції об’єднання в одну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потрібно виконувати масштабні операції пошуку при побудові рядка, наприклад,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IndexOf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StartsWith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має таких методів.</a:t>
            </a:r>
          </a:p>
          <a:p>
            <a:pPr marL="0" indent="0">
              <a:lnSpc>
                <a:spcPct val="120000"/>
              </a:lnSpc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StringBuilder </a:t>
            </a:r>
            <a:r>
              <a:rPr lang="uk-UA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рекомендується використовувати у таких випадках: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невідомій кількості операцій та змін над рядками під час виконання програми.</a:t>
            </a:r>
          </a:p>
          <a:p>
            <a:pPr>
              <a:lnSpc>
                <a:spcPct val="120000"/>
              </a:lnSpc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 передбачається, що додаток має зробити безліч подібних операцій.</a:t>
            </a:r>
          </a:p>
        </p:txBody>
      </p:sp>
    </p:spTree>
    <p:extLst>
      <p:ext uri="{BB962C8B-B14F-4D97-AF65-F5344CB8AC3E}">
        <p14:creationId xmlns:p14="http://schemas.microsoft.com/office/powerpoint/2010/main" val="8993588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BBC6EEB-F55F-4043-87F3-FA0F281F0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61818"/>
            <a:ext cx="10515600" cy="606829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Конструктор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має різну кількість версій. Так, виклик конструктора: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String('a', 6)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разів повторить об’єкт із першого параметра,  створить рядок “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aaaaaa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s3 = new String(new char[] { 'w', 'o', 'r', 'l', 'd’});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//конструктор приймає масив символів, з яких створюється рядок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 використаний вище конструктор дозволяє створити рядок з частини масиву символів. Другий параметр передає початковий індекс, з якого витягуються символи, а третій параметр вказує на кількість символів: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s4 = new String(new char[] { 'w', 'o', 'r', 'l', 'd'}, 1, 3); </a:t>
            </a: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orl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6311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3EB35A2-4AB5-4C65-AFD3-CF5F3F51C7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06400"/>
            <a:ext cx="10515600" cy="606829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 рядок зберігає колекцію символів, в ній визначено індексатор для доступу до цих символів: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char this[int index] {get;}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Застосовуючи індексатор, ми можемо звернутися до рядка як до масиву символів та отримати за індексом будь-який з його символів: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message = "hello";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символ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firstChar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message[1];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символ '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e'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firstChar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  //e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message.Length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 //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довжина рядку  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 властивість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Length,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і звичайному масиві, можна отримати довжину рядка.</a:t>
            </a:r>
          </a:p>
        </p:txBody>
      </p:sp>
    </p:spTree>
    <p:extLst>
      <p:ext uri="{BB962C8B-B14F-4D97-AF65-F5344CB8AC3E}">
        <p14:creationId xmlns:p14="http://schemas.microsoft.com/office/powerpoint/2010/main" val="9565591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DD61FA8F-2834-48EB-9E7D-4A3393ADBC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28073"/>
            <a:ext cx="10515600" cy="5791200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Клас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реалізує інтерфейс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IEnumerable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завдяки чому рядок можна перебрати в циклі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набір об’єктів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char.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Також можна за допомогою інших типів циклів перебрати рядок, застосовуючи звернення до символів за індексом: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message = "hello";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for(var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message.Length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(message[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]);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foreach(var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message)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відміну від інших класів, рядки порівнюються за значенням їх символів, а не за посиланнями: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message1 = "hello";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message2 = "hello";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(message1 == message2);   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true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 з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C# 11,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трьох пар подвійних лапок можна оформити багаторядковий текст, у тому числі із застосуванням інтерполяції</a:t>
            </a:r>
          </a:p>
        </p:txBody>
      </p:sp>
    </p:spTree>
    <p:extLst>
      <p:ext uri="{BB962C8B-B14F-4D97-AF65-F5344CB8AC3E}">
        <p14:creationId xmlns:p14="http://schemas.microsoft.com/office/powerpoint/2010/main" val="42344112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9E115FEA-698B-48B2-A89B-69167FBE6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546"/>
            <a:ext cx="10515600" cy="5938981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методи рядків</a:t>
            </a:r>
          </a:p>
          <a:p>
            <a:pPr marL="0" indent="0" algn="ctr">
              <a:buNone/>
            </a:pP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функціональність класу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розкривається через його методи, серед яких можна виділити такі: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Compare: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порівнює два рядки з урахуванням поточної культури (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локалі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користувача.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CompareOrdinal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порівнює два рядки без урахування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локалі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Contains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визначає, чи міститься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рядку.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з’єднує рядки.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CopyTo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копіює частину рядка, починаючи з певного індексу до масиву.</a:t>
            </a: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EndsWith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визначає, чи збігається кінець рядка з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підрядком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80939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22C393AD-6237-45FC-9C3E-62B2637098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4235" y="415637"/>
            <a:ext cx="11279909" cy="6243781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форматує рядок.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IndexOf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 індекс першого входження символу або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рядку.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Insert: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вставляє в рядок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Join: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з’єднує елементи масиву рядків.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LastIndexOf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знаходить індекс останнього входження символу або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підрядка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рядку.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Replace: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заміщує у рядку символ або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іншим символом або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підрядком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Split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розділяє один рядок на масив рядків.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Substring: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витягує з рядка </a:t>
            </a:r>
            <a:r>
              <a:rPr lang="uk-UA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підрядок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починаючи із зазначеної позиції.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ToLower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перекладає всі символи рядка в нижній регістр.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ToUpper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перекладає всі символи рядка у верхній регістр.</a:t>
            </a:r>
          </a:p>
          <a:p>
            <a:pPr marL="0" indent="0">
              <a:lnSpc>
                <a:spcPct val="120000"/>
              </a:lnSpc>
              <a:spcBef>
                <a:spcPts val="600"/>
              </a:spcBef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Trim: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видаляє початкові та кінцеві пробіли з рядка.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262989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B01F244-C7C0-445A-B615-825615D08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Операції над рядками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D343E94C-40E3-4A6E-9CEF-9A2F7056D2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4182" y="1219200"/>
            <a:ext cx="5465618" cy="4957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об’єднання рядків також може використовуватися метод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Join: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s5 = "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файний";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s6 = "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день";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s7 = "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для";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s8 = "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роботи";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s9 = "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озері";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string[] values = new string[] { s5, s6, s7, s8, s9 };</a:t>
            </a: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string s10 = </a:t>
            </a: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string.Join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 ", values);</a:t>
            </a:r>
          </a:p>
          <a:p>
            <a:pPr marL="0" indent="0">
              <a:buNone/>
            </a:pPr>
            <a:r>
              <a:rPr lang="en-US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(s10);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файний день для роботи на озері</a:t>
            </a:r>
          </a:p>
        </p:txBody>
      </p:sp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59294A92-0DDB-4270-A2CC-A9EC6CC656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219200"/>
            <a:ext cx="5945909" cy="5412509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порівняння рядків застосовується статичний метод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Compare: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s1 = "hello";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s2 = "world";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result =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string.Compare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(s1, s2);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if (result&lt;0)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рядок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рядком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s2");}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 if (result &gt; 0)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рядок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після рядка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s2");}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else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рядки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 </a:t>
            </a:r>
            <a:r>
              <a:rPr lang="uk-UA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ідентичні");}</a:t>
            </a:r>
          </a:p>
          <a:p>
            <a:pPr marL="0" indent="0">
              <a:buNone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результатом буде "рядок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s1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рядком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s2«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ru-RU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версія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Compare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два рядки та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число.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перший рядок за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алфавітом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стоїть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другий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повертається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число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нуля. В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іншому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повертається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число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нуля. І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третій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випадок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рядки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дорівнюють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повертається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число 0.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 як символ h за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алфавітом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стоїть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символу w, то і перший рядок буде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стояти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5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5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4067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Місце для вмісту 4">
            <a:extLst>
              <a:ext uri="{FF2B5EF4-FFF2-40B4-BE49-F238E27FC236}">
                <a16:creationId xmlns:a16="http://schemas.microsoft.com/office/drawing/2014/main" id="{17B514B1-A493-4BA3-AA29-11C7218782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701964"/>
            <a:ext cx="5181600" cy="54749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допомогою методу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IndexOf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 можемо визначити індекс першого входження окремого символу або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підрядки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рядку:</a:t>
            </a:r>
          </a:p>
          <a:p>
            <a:pPr marL="0" indent="0">
              <a:buNone/>
            </a:pP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s1 = "hello world";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char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'o';</a:t>
            </a:r>
          </a:p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indexOfChar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s1.IndexOf(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// 4</a:t>
            </a:r>
          </a:p>
          <a:p>
            <a:pPr marL="0" indent="0"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indexOfChar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string substring = "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wor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indexOfSubstring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s1.IndexOf(substring); // 6</a:t>
            </a:r>
          </a:p>
          <a:p>
            <a:pPr marL="0" indent="0">
              <a:buNone/>
            </a:pP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indexOfSubstring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Подібним чином діє метод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LastIndexOf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тільки знаходить індекс останнього входження символу або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підрядка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рядок.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A5D20E7F-A036-4BBD-B1A1-5BDC730AB7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3800" y="701964"/>
            <a:ext cx="5181600" cy="57243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Ще одна група методів дозволяє дізнатися, чи починається чи закінчується рядок на певний </a:t>
            </a:r>
            <a:r>
              <a:rPr lang="uk-UA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підрядок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Для цього призначені методи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StartsWith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EndsWith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Наприклад, у масиві рядків зберігається список файлів, і нам потрібно вивести всі файли з розширенням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exe: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var files = new string[]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    "myapp.exe",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"forest.jpg",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"main.exe",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"book.pdf",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"river.png"};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(int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0;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&lt;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files.Length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++)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</a:p>
          <a:p>
            <a:pPr marL="0" indent="0">
              <a:buNone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if (files[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].</a:t>
            </a:r>
            <a:r>
              <a:rPr lang="en-US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EndsWith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(".exe"))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Console.WriteLine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(files[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]);</a:t>
            </a:r>
          </a:p>
          <a:p>
            <a:pPr marL="0" indent="0">
              <a:buNone/>
            </a:pP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90727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3561</Words>
  <Application>Microsoft Office PowerPoint</Application>
  <PresentationFormat>Широкий екран</PresentationFormat>
  <Paragraphs>319</Paragraphs>
  <Slides>22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Тема Office</vt:lpstr>
      <vt:lpstr>Рядки та клас String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Операції над рядками</vt:lpstr>
      <vt:lpstr>Презентація PowerPoint</vt:lpstr>
      <vt:lpstr>Презентація PowerPoint</vt:lpstr>
      <vt:lpstr> Форматування та інтерполяція рядків </vt:lpstr>
      <vt:lpstr>Презентація PowerPoint</vt:lpstr>
      <vt:lpstr>Презентація PowerPoint</vt:lpstr>
      <vt:lpstr>Презентація PowerPoint</vt:lpstr>
      <vt:lpstr>Інтерполяція рядків</vt:lpstr>
      <vt:lpstr>Презентація PowerPoint</vt:lpstr>
      <vt:lpstr> Клас StringBuilder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Рядки та клас String </dc:title>
  <dc:creator>Oksana Okunkova</dc:creator>
  <cp:lastModifiedBy>Oksana Okunkova</cp:lastModifiedBy>
  <cp:revision>14</cp:revision>
  <dcterms:created xsi:type="dcterms:W3CDTF">2026-04-04T20:21:40Z</dcterms:created>
  <dcterms:modified xsi:type="dcterms:W3CDTF">2026-04-12T18:38:08Z</dcterms:modified>
</cp:coreProperties>
</file>