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F849887-FBA7-4240-B34C-F4021FCA36CE}" type="datetimeFigureOut">
              <a:rPr lang="uk-UA" smtClean="0"/>
              <a:t>20.10.2020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0EB5E32-D966-451D-B3B7-DE63464EEF14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l.tntu.edu.ua/mods/_core/glossary/index.php?g_cid=250034&amp;w=%D0%91%D0%B0%D0%BD%D0%BA%D0%BD%D0%BE%D1%82%D0%B0#term" TargetMode="External"/><Relationship Id="rId2" Type="http://schemas.openxmlformats.org/officeDocument/2006/relationships/hyperlink" Target="https://dl.tntu.edu.ua/mods/_core/glossary/index.php?g_cid=250034&amp;w=%D0%92%D0%B5%D0%BA%D1%81%D0%B5%D0%BB%D1%8C#term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dl.tntu.edu.ua/mods/_core/glossary/index.php?g_cid=250034&amp;w=%D0%95%D0%BB%D0%B5%D0%BA%D1%82%D1%80%D0%BE%D0%BD%D0%BD%D1%96+%D0%B3%D1%80%D0%BE%D1%88%D1%96#term" TargetMode="External"/><Relationship Id="rId4" Type="http://schemas.openxmlformats.org/officeDocument/2006/relationships/hyperlink" Target="https://dl.tntu.edu.ua/mods/_core/glossary/index.php?g_cid=250034&amp;w=%D0%A7%D0%B5%D0%BA#term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l.tntu.edu.ua/mods/_core/glossary/index.php?g_cid=250034&amp;w=%D0%94%D0%B5%D0%B2%D0%B0%D0%BB%D1%8C%D0%B2%D0%B0%D1%86%D1%96%D1%8F+(%D1%80%D0%B5%D0%B2%D0%B0%D0%BB%D1%8C%D0%B2%D0%B0%D1%86%D1%96%D1%8F)#term" TargetMode="External"/><Relationship Id="rId2" Type="http://schemas.openxmlformats.org/officeDocument/2006/relationships/hyperlink" Target="https://dl.tntu.edu.ua/mods/_core/glossary/index.php?g_cid=250034&amp;w=%D0%9D%D1%83%D0%BB%D1%96%D1%84%D1%96%D0%BA%D0%B0%D1%86%D1%96%D1%8F#ter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l.tntu.edu.ua/mods/_core/glossary/index.php?g_cid=250034&amp;w=%D0%A0%D0%B5%D0%B2%D0%B0%D0%BB%D0%BE%D1%80%D0%B8%D0%B7%D0%B0%D1%86%D1%96%D1%8F#term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dl.tntu.edu.ua/mods/_core/glossary/index.php?g_cid=250034&amp;w=%D0%97%D0%B0%D0%BA%D0%BE%D0%BD+%D0%B2%D0%B0%D1%80%D1%82%D0%BE%D1%81%D1%82%D1%96#term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l.tntu.edu.ua/mods/_core/glossary/index.php?g_cid=250034&amp;w=%D0%A0%D0%BE%D0%B7%D0%B2%D0%B8%D0%BD%D1%83%D1%82%D0%B5+%D1%82%D0%BE%D0%B2%D0%B0%D1%80%D0%BD%D0%B5+%D0%B2%D0%B8%D1%80%D0%BE%D0%B1%D0%BD%D0%B8%D1%86%D1%82%D0%B2%D0%BE#term" TargetMode="External"/><Relationship Id="rId2" Type="http://schemas.openxmlformats.org/officeDocument/2006/relationships/hyperlink" Target="https://dl.tntu.edu.ua/mods/_core/glossary/index.php?g_cid=250034&amp;w=%D0%9F%D1%80%D0%BE%D1%81%D1%82%D0%B5+%D1%82%D0%BE%D0%B2%D0%B0%D1%80%D0%BD%D0%B5+%D0%B2%D0%B8%D1%80%D0%BE%D0%B1%D0%BD%D0%B8%D1%86%D1%82%D0%B2%D0%BE#term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l.tntu.edu.ua/mods/_core/glossary/index.php?g_cid=250034&amp;w=%D0%A2%D0%BE%D0%B2%D0%B0%D1%80#term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l.tntu.edu.ua/mods/_core/glossary/index.php?g_cid=250034&amp;w=%D0%92%D0%B0%D1%80%D1%82%D1%96%D1%81%D1%82%D1%8C#term" TargetMode="External"/><Relationship Id="rId2" Type="http://schemas.openxmlformats.org/officeDocument/2006/relationships/hyperlink" Target="https://dl.tntu.edu.ua/mods/_core/glossary/index.php?g_cid=250034&amp;w=%D0%92%D0%BB%D0%B0%D1%81%D1%82%D0%B8%D0%B2%D0%BE%D1%81%D1%82%D1%96+%D1%82%D0%BE%D0%B2%D0%B0%D1%80%D1%83#ter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060848"/>
            <a:ext cx="7175351" cy="3816424"/>
          </a:xfrm>
        </p:spPr>
        <p:txBody>
          <a:bodyPr/>
          <a:lstStyle/>
          <a:p>
            <a:r>
              <a:rPr lang="ru-RU" sz="4000" dirty="0">
                <a:effectLst/>
              </a:rPr>
              <a:t>Тема 3. </a:t>
            </a:r>
            <a:r>
              <a:rPr lang="ru-RU" sz="4000" dirty="0" err="1">
                <a:effectLst/>
              </a:rPr>
              <a:t>Товарне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виробництво</a:t>
            </a:r>
            <a:r>
              <a:rPr lang="ru-RU" sz="4000" dirty="0">
                <a:effectLst/>
              </a:rPr>
              <a:t> – основа </a:t>
            </a:r>
            <a:r>
              <a:rPr lang="ru-RU" sz="4000" dirty="0" err="1">
                <a:effectLst/>
              </a:rPr>
              <a:t>ринкового</a:t>
            </a:r>
            <a:r>
              <a:rPr lang="ru-RU" sz="4000" dirty="0">
                <a:effectLst/>
              </a:rPr>
              <a:t> </a:t>
            </a:r>
            <a:r>
              <a:rPr lang="ru-RU" sz="4000" dirty="0" err="1">
                <a:effectLst/>
              </a:rPr>
              <a:t>господарства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66320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25100"/>
            <a:ext cx="8424936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товар особливого роду,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служить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еквівалентом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еквівалента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грошима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погашення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боргових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скарбу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грошима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міждержавних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зовнішньоторговельні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12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25100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/>
              <a:t>Грошова</a:t>
            </a:r>
            <a:r>
              <a:rPr lang="ru-RU" sz="2800" b="1" dirty="0"/>
              <a:t> система</a:t>
            </a:r>
            <a:r>
              <a:rPr lang="en-US" sz="2800" dirty="0"/>
              <a:t> </a:t>
            </a:r>
            <a:r>
              <a:rPr lang="ru-RU" sz="2800" dirty="0"/>
              <a:t>– форма </a:t>
            </a:r>
            <a:r>
              <a:rPr lang="ru-RU" sz="2800" dirty="0" err="1"/>
              <a:t>організації</a:t>
            </a:r>
            <a:r>
              <a:rPr lang="ru-RU" sz="2800" dirty="0"/>
              <a:t> грошового </a:t>
            </a:r>
            <a:r>
              <a:rPr lang="ru-RU" sz="2800" dirty="0" err="1"/>
              <a:t>обігу</a:t>
            </a:r>
            <a:r>
              <a:rPr lang="ru-RU" sz="2800" dirty="0"/>
              <a:t>, яка </a:t>
            </a:r>
            <a:r>
              <a:rPr lang="ru-RU" sz="2800" dirty="0" err="1"/>
              <a:t>історично</a:t>
            </a:r>
            <a:r>
              <a:rPr lang="ru-RU" sz="2800" dirty="0"/>
              <a:t> </a:t>
            </a:r>
            <a:r>
              <a:rPr lang="ru-RU" sz="2800" dirty="0" err="1"/>
              <a:t>склалася</a:t>
            </a:r>
            <a:r>
              <a:rPr lang="ru-RU" sz="2800" dirty="0"/>
              <a:t> в </a:t>
            </a:r>
            <a:r>
              <a:rPr lang="ru-RU" sz="2800" dirty="0" err="1"/>
              <a:t>країні</a:t>
            </a:r>
            <a:r>
              <a:rPr lang="ru-RU" sz="2800" dirty="0"/>
              <a:t> й </a:t>
            </a:r>
            <a:r>
              <a:rPr lang="ru-RU" sz="2800" dirty="0" err="1"/>
              <a:t>законодавчо</a:t>
            </a:r>
            <a:r>
              <a:rPr lang="ru-RU" sz="2800" dirty="0"/>
              <a:t> </a:t>
            </a:r>
            <a:r>
              <a:rPr lang="ru-RU" sz="2800" dirty="0" err="1"/>
              <a:t>закріплена</a:t>
            </a:r>
            <a:r>
              <a:rPr lang="ru-RU" sz="2800" dirty="0"/>
              <a:t> державою. </a:t>
            </a:r>
            <a:r>
              <a:rPr lang="ru-RU" sz="2800" dirty="0" err="1"/>
              <a:t>Елементи</a:t>
            </a:r>
            <a:r>
              <a:rPr lang="ru-RU" sz="2800" dirty="0"/>
              <a:t> </a:t>
            </a:r>
            <a:r>
              <a:rPr lang="ru-RU" sz="2800" dirty="0" err="1"/>
              <a:t>грошової</a:t>
            </a:r>
            <a:r>
              <a:rPr lang="ru-RU" sz="2800" dirty="0"/>
              <a:t> </a:t>
            </a:r>
            <a:r>
              <a:rPr lang="ru-RU" sz="2800" dirty="0" err="1"/>
              <a:t>системи</a:t>
            </a:r>
            <a:r>
              <a:rPr lang="ru-RU" sz="2800" dirty="0"/>
              <a:t>: </a:t>
            </a:r>
            <a:r>
              <a:rPr lang="ru-RU" sz="2800" dirty="0" err="1"/>
              <a:t>назва</a:t>
            </a:r>
            <a:r>
              <a:rPr lang="ru-RU" sz="2800" dirty="0"/>
              <a:t> </a:t>
            </a:r>
            <a:r>
              <a:rPr lang="ru-RU" sz="2800" dirty="0" err="1"/>
              <a:t>національної</a:t>
            </a:r>
            <a:r>
              <a:rPr lang="ru-RU" sz="2800" dirty="0"/>
              <a:t> </a:t>
            </a:r>
            <a:r>
              <a:rPr lang="ru-RU" sz="2800" dirty="0" err="1"/>
              <a:t>грошової</a:t>
            </a:r>
            <a:r>
              <a:rPr lang="ru-RU" sz="2800" dirty="0"/>
              <a:t> </a:t>
            </a:r>
            <a:r>
              <a:rPr lang="ru-RU" sz="2800" dirty="0" err="1"/>
              <a:t>одиниці</a:t>
            </a:r>
            <a:r>
              <a:rPr lang="ru-RU" sz="2800" dirty="0"/>
              <a:t>; вид </a:t>
            </a:r>
            <a:r>
              <a:rPr lang="ru-RU" sz="2800" dirty="0" err="1"/>
              <a:t>грошових</a:t>
            </a:r>
            <a:r>
              <a:rPr lang="ru-RU" sz="2800" dirty="0"/>
              <a:t> </a:t>
            </a:r>
            <a:r>
              <a:rPr lang="ru-RU" sz="2800" dirty="0" err="1"/>
              <a:t>знаків</a:t>
            </a:r>
            <a:r>
              <a:rPr lang="ru-RU" sz="2800" dirty="0"/>
              <a:t>; порядок </a:t>
            </a:r>
            <a:r>
              <a:rPr lang="ru-RU" sz="2800" dirty="0" err="1"/>
              <a:t>грошової</a:t>
            </a:r>
            <a:r>
              <a:rPr lang="ru-RU" sz="2800" dirty="0"/>
              <a:t> </a:t>
            </a:r>
            <a:r>
              <a:rPr lang="ru-RU" sz="2800" dirty="0" err="1"/>
              <a:t>емісії</a:t>
            </a:r>
            <a:r>
              <a:rPr lang="ru-RU" sz="2800" dirty="0"/>
              <a:t>; </a:t>
            </a:r>
            <a:r>
              <a:rPr lang="ru-RU" sz="2800" dirty="0" err="1"/>
              <a:t>встановлення</a:t>
            </a:r>
            <a:r>
              <a:rPr lang="ru-RU" sz="2800" dirty="0"/>
              <a:t> курсу </a:t>
            </a:r>
            <a:r>
              <a:rPr lang="ru-RU" sz="2800" dirty="0" err="1"/>
              <a:t>національної</a:t>
            </a:r>
            <a:r>
              <a:rPr lang="ru-RU" sz="2800" dirty="0"/>
              <a:t> </a:t>
            </a:r>
            <a:r>
              <a:rPr lang="ru-RU" sz="2800" dirty="0" err="1"/>
              <a:t>валюти</a:t>
            </a:r>
            <a:r>
              <a:rPr lang="ru-RU" sz="2800" dirty="0"/>
              <a:t> і порядок </a:t>
            </a:r>
            <a:r>
              <a:rPr lang="ru-RU" sz="2800" dirty="0" err="1"/>
              <a:t>її</a:t>
            </a:r>
            <a:r>
              <a:rPr lang="ru-RU" sz="2800" dirty="0"/>
              <a:t> </a:t>
            </a:r>
            <a:r>
              <a:rPr lang="ru-RU" sz="2800" dirty="0" err="1"/>
              <a:t>обміну</a:t>
            </a:r>
            <a:r>
              <a:rPr lang="ru-RU" sz="2800" dirty="0"/>
              <a:t> на </a:t>
            </a:r>
            <a:r>
              <a:rPr lang="ru-RU" sz="2800" dirty="0" err="1"/>
              <a:t>іноземну</a:t>
            </a:r>
            <a:r>
              <a:rPr lang="ru-RU" sz="2800" dirty="0"/>
              <a:t>; </a:t>
            </a:r>
            <a:r>
              <a:rPr lang="ru-RU" sz="2800" dirty="0" err="1"/>
              <a:t>наявність</a:t>
            </a:r>
            <a:r>
              <a:rPr lang="ru-RU" sz="2800" dirty="0"/>
              <a:t> </a:t>
            </a:r>
            <a:r>
              <a:rPr lang="ru-RU" sz="2800" dirty="0" err="1"/>
              <a:t>державних</a:t>
            </a:r>
            <a:r>
              <a:rPr lang="ru-RU" sz="2800" dirty="0"/>
              <a:t> </a:t>
            </a:r>
            <a:r>
              <a:rPr lang="ru-RU" sz="2800" dirty="0" err="1"/>
              <a:t>фінансових</a:t>
            </a:r>
            <a:r>
              <a:rPr lang="ru-RU" sz="2800" dirty="0"/>
              <a:t> </a:t>
            </a:r>
            <a:r>
              <a:rPr lang="ru-RU" sz="2800" dirty="0" err="1"/>
              <a:t>інститутів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здійснюють</a:t>
            </a:r>
            <a:r>
              <a:rPr lang="ru-RU" sz="2800" dirty="0"/>
              <a:t> </a:t>
            </a:r>
            <a:r>
              <a:rPr lang="ru-RU" sz="2800" dirty="0" err="1"/>
              <a:t>регулювання</a:t>
            </a:r>
            <a:r>
              <a:rPr lang="ru-RU" sz="2800" dirty="0"/>
              <a:t> грошового </a:t>
            </a:r>
            <a:r>
              <a:rPr lang="ru-RU" sz="2800" dirty="0" err="1"/>
              <a:t>обігу</a:t>
            </a:r>
            <a:r>
              <a:rPr lang="ru-RU" sz="2800" dirty="0"/>
              <a:t> в </a:t>
            </a:r>
            <a:r>
              <a:rPr lang="ru-RU" sz="2800" dirty="0" err="1"/>
              <a:t>країні</a:t>
            </a:r>
            <a:r>
              <a:rPr lang="ru-RU" sz="2800" dirty="0"/>
              <a:t>.</a:t>
            </a: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69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25100"/>
            <a:ext cx="842493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Паперові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повноцінних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урядом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 за борги.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платежу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банкноти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чеки,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Вексель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боргове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видасться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в кредит.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Боржник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оплатити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кредитором у строго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Банкнота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 грошей,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ем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банками.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безстрокові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час. </a:t>
            </a:r>
          </a:p>
          <a:p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Чек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наказ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поточного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Електронні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гроші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безготівкових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Кредитна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картка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засвідчує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банку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кредит без оплати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готівкою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05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25100"/>
            <a:ext cx="842493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І.Фішера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монетарне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грошей.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М*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,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,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66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25100"/>
            <a:ext cx="842493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переповнення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знецінення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темпами </a:t>
            </a:r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повзуча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(до 10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галопуюча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(2-3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гіперінфляція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спрогнозувати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неочікувана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раптовий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стрибок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</a:t>
            </a:r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(держава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79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42493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боргу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бюджету;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емісія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грошовою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сумою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мілітаризація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випередження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темпами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інтернаціоналізація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нуліфікація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анулювання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девальвація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(</a:t>
            </a:r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ревальвація</a:t>
            </a: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по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ревалоризація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шляхом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обігу надлишкових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10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Антиінфляційна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ставок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малого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валютного курсу,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перебудову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роздержавлення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приватизацію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Антиінфляційна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адаптивна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умов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пом’якшенні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шокова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різкому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гіперінфляції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32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42493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верств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знецінення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заощаджень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банках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напруги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63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42493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приводу затрат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обмінюються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товарами. Величина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затратами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часом. Величина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обернено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Закон </a:t>
            </a:r>
            <a:r>
              <a:rPr lang="ru-RU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вартості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закон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еквівалентів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Закон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76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регулює пропорції суспільного виробництва (капіталів і робочої сили між окремими галузями виробництва);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стимулює розвиток продуктивних сил;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обумовлює диференціацію товаровиробників (збагачення одних і банкрутство інших).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34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412776"/>
            <a:ext cx="6512511" cy="4248472"/>
          </a:xfrm>
        </p:spPr>
        <p:txBody>
          <a:bodyPr/>
          <a:lstStyle/>
          <a:p>
            <a:pPr lvl="0" algn="ctr"/>
            <a:r>
              <a:rPr lang="ru-RU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типи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Товар та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Суть та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грошей.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Суть закону грошового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Рівняння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І.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Фішера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суть, причини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Закон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95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 теорії вартості: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трудової вартості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(А. Сміт, Д. Рікардо, К. Маркс) оцінює вартість товарів залежно від затрат суспільно необхідної праці на їхнє виробництво.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(Ж.-Б. Сей, Ф.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Бастіа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(Л. Вальрас, К.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Менгер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них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граничної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корисності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(Л. Кларк, Е.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Бем-Баверк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21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3069" y="2996952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uk-UA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38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352928" cy="4248472"/>
          </a:xfrm>
        </p:spPr>
        <p:txBody>
          <a:bodyPr/>
          <a:lstStyle/>
          <a:p>
            <a:pPr algn="just"/>
            <a:r>
              <a:rPr lang="ru-RU" sz="1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1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тип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господарюючими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ринком. </a:t>
            </a:r>
            <a:r>
              <a:rPr lang="ru-RU" sz="1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суспільний</a:t>
            </a:r>
            <a:r>
              <a:rPr lang="ru-RU" sz="1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1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результатами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sz="1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1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відокремленість</a:t>
            </a:r>
            <a:r>
              <a:rPr lang="ru-RU" sz="1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і як </a:t>
            </a:r>
            <a:r>
              <a:rPr lang="ru-RU" sz="1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1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57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36904" cy="6120680"/>
          </a:xfrm>
        </p:spPr>
        <p:txBody>
          <a:bodyPr/>
          <a:lstStyle/>
          <a:p>
            <a:pPr algn="just"/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відкрита</a:t>
            </a: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опосередковані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продуктами </a:t>
            </a:r>
            <a:r>
              <a:rPr lang="ru-RU" sz="2800" b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товарами</a:t>
            </a:r>
            <a:r>
              <a:rPr lang="uk-UA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товаровиробники </a:t>
            </a:r>
            <a:r>
              <a:rPr lang="uk-UA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 вільні у виборі товарів і партнерів; </a:t>
            </a:r>
            <a:r>
              <a:rPr lang="uk-UA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функціонує на засадах </a:t>
            </a:r>
            <a:r>
              <a:rPr lang="uk-UA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властивих йому економічних законів (закону вартості, попиту і пропозиції, конкуренції</a:t>
            </a:r>
            <a:r>
              <a:rPr lang="uk-UA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uk-UA" sz="2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грошового обігу). </a:t>
            </a:r>
            <a:endParaRPr lang="uk-UA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64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1" y="332656"/>
            <a:ext cx="7694240" cy="5904656"/>
          </a:xfrm>
        </p:spPr>
        <p:txBody>
          <a:bodyPr/>
          <a:lstStyle/>
          <a:p>
            <a:pPr marL="0" indent="0" algn="just"/>
            <a:r>
              <a:rPr lang="uk-UA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Типи товарного виробництва: </a:t>
            </a:r>
            <a:r>
              <a:rPr lang="ru-RU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en-US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просте товарне виробництво</a:t>
            </a:r>
            <a:r>
              <a:rPr lang="en-US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дрібне виробництво індивідуальних самостійних ремісників, селян, що працюють на ринок; </a:t>
            </a:r>
            <a:r>
              <a:rPr lang="ru-RU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розвинуте товарне виробництво</a:t>
            </a:r>
            <a:r>
              <a:rPr lang="en-US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(підприємницьке) – засноване на великій приватній власності. </a:t>
            </a:r>
            <a:r>
              <a:rPr lang="ru-RU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10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582341"/>
            <a:ext cx="80648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простого товарного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базуються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558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72816"/>
            <a:ext cx="84249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розвиненого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найманій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кооперацію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характер; мета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93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25100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Товарне</a:t>
            </a:r>
            <a:r>
              <a:rPr lang="ru-RU" sz="2800" dirty="0"/>
              <a:t> </a:t>
            </a:r>
            <a:r>
              <a:rPr lang="ru-RU" sz="2800" dirty="0" err="1"/>
              <a:t>виробництво</a:t>
            </a:r>
            <a:r>
              <a:rPr lang="ru-RU" sz="2800" dirty="0"/>
              <a:t> є основою </a:t>
            </a:r>
            <a:r>
              <a:rPr lang="ru-RU" sz="2800" dirty="0" err="1"/>
              <a:t>ринкового</a:t>
            </a:r>
            <a:r>
              <a:rPr lang="ru-RU" sz="2800" dirty="0"/>
              <a:t> </a:t>
            </a:r>
            <a:r>
              <a:rPr lang="ru-RU" sz="2800" dirty="0" err="1"/>
              <a:t>господарства</a:t>
            </a:r>
            <a:r>
              <a:rPr lang="ru-RU" sz="2800" dirty="0"/>
              <a:t>. </a:t>
            </a:r>
          </a:p>
          <a:p>
            <a:r>
              <a:rPr lang="ru-RU" sz="2800" b="1" dirty="0">
                <a:hlinkClick r:id="rId2"/>
              </a:rPr>
              <a:t>Товар</a:t>
            </a:r>
            <a:r>
              <a:rPr lang="en-US" sz="2800" b="1" dirty="0"/>
              <a:t> </a:t>
            </a:r>
            <a:r>
              <a:rPr lang="ru-RU" sz="2800" dirty="0"/>
              <a:t>– </a:t>
            </a:r>
            <a:r>
              <a:rPr lang="ru-RU" sz="2800" dirty="0" err="1"/>
              <a:t>економічне</a:t>
            </a:r>
            <a:r>
              <a:rPr lang="ru-RU" sz="2800" dirty="0"/>
              <a:t> благо,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задовольняє</a:t>
            </a:r>
            <a:r>
              <a:rPr lang="ru-RU" sz="2800" dirty="0"/>
              <a:t> </a:t>
            </a:r>
            <a:r>
              <a:rPr lang="ru-RU" sz="2800" dirty="0" err="1"/>
              <a:t>певну</a:t>
            </a:r>
            <a:r>
              <a:rPr lang="ru-RU" sz="2800" dirty="0"/>
              <a:t> потребу </a:t>
            </a:r>
            <a:r>
              <a:rPr lang="ru-RU" sz="2800" dirty="0" err="1"/>
              <a:t>людини</a:t>
            </a:r>
            <a:r>
              <a:rPr lang="ru-RU" sz="2800" dirty="0"/>
              <a:t> і </a:t>
            </a:r>
            <a:r>
              <a:rPr lang="ru-RU" sz="2800" dirty="0" err="1"/>
              <a:t>використовується</a:t>
            </a:r>
            <a:r>
              <a:rPr lang="ru-RU" sz="2800" dirty="0"/>
              <a:t> для </a:t>
            </a:r>
            <a:r>
              <a:rPr lang="ru-RU" sz="2800" dirty="0" err="1"/>
              <a:t>обміну</a:t>
            </a:r>
            <a:r>
              <a:rPr lang="ru-RU" sz="2800" dirty="0"/>
              <a:t>. </a:t>
            </a:r>
            <a:r>
              <a:rPr lang="ru-RU" sz="2800" dirty="0" err="1"/>
              <a:t>Класифікація</a:t>
            </a:r>
            <a:r>
              <a:rPr lang="ru-RU" sz="2800" dirty="0"/>
              <a:t> </a:t>
            </a:r>
            <a:r>
              <a:rPr lang="ru-RU" sz="2800" dirty="0" err="1"/>
              <a:t>товарів</a:t>
            </a:r>
            <a:r>
              <a:rPr lang="ru-RU" sz="2800" dirty="0"/>
              <a:t> за </a:t>
            </a:r>
            <a:r>
              <a:rPr lang="ru-RU" sz="2800" dirty="0" err="1"/>
              <a:t>різними</a:t>
            </a:r>
            <a:r>
              <a:rPr lang="ru-RU" sz="2800" dirty="0"/>
              <a:t> </a:t>
            </a:r>
            <a:r>
              <a:rPr lang="ru-RU" sz="2800" dirty="0" err="1"/>
              <a:t>ознаками</a:t>
            </a:r>
            <a:r>
              <a:rPr lang="ru-RU" sz="2800" dirty="0"/>
              <a:t>:</a:t>
            </a:r>
            <a:r>
              <a:rPr lang="en-US" sz="2800" dirty="0"/>
              <a:t>  </a:t>
            </a:r>
            <a:endParaRPr lang="uk-UA" sz="2800" dirty="0" smtClean="0"/>
          </a:p>
          <a:p>
            <a:r>
              <a:rPr lang="ru-RU" sz="2800" dirty="0" smtClean="0"/>
              <a:t>1</a:t>
            </a:r>
            <a:r>
              <a:rPr lang="ru-RU" sz="2800" dirty="0"/>
              <a:t>)</a:t>
            </a:r>
            <a:r>
              <a:rPr lang="en-US" sz="2800" dirty="0"/>
              <a:t> </a:t>
            </a:r>
            <a:r>
              <a:rPr lang="ru-RU" sz="2800" i="1" dirty="0" err="1"/>
              <a:t>матеріальні</a:t>
            </a:r>
            <a:r>
              <a:rPr lang="en-US" sz="2800" dirty="0"/>
              <a:t> </a:t>
            </a:r>
            <a:r>
              <a:rPr lang="ru-RU" sz="2800" dirty="0"/>
              <a:t>– </a:t>
            </a:r>
            <a:r>
              <a:rPr lang="ru-RU" sz="2800" dirty="0" err="1"/>
              <a:t>тривалого</a:t>
            </a:r>
            <a:r>
              <a:rPr lang="ru-RU" sz="2800" dirty="0"/>
              <a:t> </a:t>
            </a:r>
            <a:r>
              <a:rPr lang="ru-RU" sz="2800" dirty="0" err="1"/>
              <a:t>використання</a:t>
            </a:r>
            <a:r>
              <a:rPr lang="ru-RU" sz="2800" dirty="0"/>
              <a:t>,  </a:t>
            </a:r>
            <a:r>
              <a:rPr lang="ru-RU" sz="2800" dirty="0" err="1"/>
              <a:t>короткострокового</a:t>
            </a:r>
            <a:r>
              <a:rPr lang="ru-RU" sz="2800" dirty="0"/>
              <a:t> </a:t>
            </a:r>
            <a:r>
              <a:rPr lang="ru-RU" sz="2800" dirty="0" err="1"/>
              <a:t>використання</a:t>
            </a:r>
            <a:r>
              <a:rPr lang="ru-RU" sz="2800" dirty="0"/>
              <a:t>;</a:t>
            </a:r>
            <a:r>
              <a:rPr lang="en-US" sz="2800" dirty="0"/>
              <a:t>  </a:t>
            </a:r>
            <a:endParaRPr lang="uk-UA" sz="2800" dirty="0" smtClean="0"/>
          </a:p>
          <a:p>
            <a:r>
              <a:rPr lang="ru-RU" sz="2800" dirty="0" smtClean="0"/>
              <a:t>2</a:t>
            </a:r>
            <a:r>
              <a:rPr lang="ru-RU" sz="2800" dirty="0"/>
              <a:t>)</a:t>
            </a:r>
            <a:r>
              <a:rPr lang="en-US" sz="2800" dirty="0"/>
              <a:t> </a:t>
            </a:r>
            <a:r>
              <a:rPr lang="ru-RU" sz="2800" i="1" dirty="0" err="1"/>
              <a:t>нематеріальні</a:t>
            </a:r>
            <a:r>
              <a:rPr lang="en-US" sz="2800" dirty="0"/>
              <a:t> </a:t>
            </a:r>
            <a:r>
              <a:rPr lang="ru-RU" sz="2800" dirty="0"/>
              <a:t>(</a:t>
            </a:r>
            <a:r>
              <a:rPr lang="ru-RU" sz="2800" dirty="0" err="1"/>
              <a:t>послуги</a:t>
            </a:r>
            <a:r>
              <a:rPr lang="ru-RU" sz="2800" dirty="0"/>
              <a:t>);</a:t>
            </a:r>
            <a:r>
              <a:rPr lang="en-US" sz="2800" dirty="0"/>
              <a:t>  </a:t>
            </a:r>
            <a:endParaRPr lang="uk-UA" sz="2800" dirty="0" smtClean="0"/>
          </a:p>
          <a:p>
            <a:r>
              <a:rPr lang="ru-RU" sz="2800" dirty="0" smtClean="0"/>
              <a:t>3</a:t>
            </a:r>
            <a:r>
              <a:rPr lang="ru-RU" sz="2800" dirty="0"/>
              <a:t>)</a:t>
            </a:r>
            <a:r>
              <a:rPr lang="en-US" sz="2800" dirty="0"/>
              <a:t> </a:t>
            </a:r>
            <a:r>
              <a:rPr lang="ru-RU" sz="2800" i="1" dirty="0"/>
              <a:t>широкого </a:t>
            </a:r>
            <a:r>
              <a:rPr lang="ru-RU" sz="2800" i="1" dirty="0" err="1"/>
              <a:t>вжитку</a:t>
            </a:r>
            <a:r>
              <a:rPr lang="ru-RU" sz="2800" dirty="0"/>
              <a:t>;</a:t>
            </a:r>
            <a:r>
              <a:rPr lang="en-US" sz="2800" dirty="0"/>
              <a:t>  </a:t>
            </a:r>
            <a:endParaRPr lang="uk-UA" sz="2800" dirty="0" smtClean="0"/>
          </a:p>
          <a:p>
            <a:r>
              <a:rPr lang="ru-RU" sz="2800" dirty="0" smtClean="0"/>
              <a:t>4</a:t>
            </a:r>
            <a:r>
              <a:rPr lang="ru-RU" sz="2800" dirty="0"/>
              <a:t>)</a:t>
            </a:r>
            <a:r>
              <a:rPr lang="en-US" sz="2800" dirty="0"/>
              <a:t> </a:t>
            </a:r>
            <a:r>
              <a:rPr lang="ru-RU" sz="2800" i="1" dirty="0" err="1"/>
              <a:t>виробничого</a:t>
            </a:r>
            <a:r>
              <a:rPr lang="ru-RU" sz="2800" i="1" dirty="0"/>
              <a:t> </a:t>
            </a:r>
            <a:r>
              <a:rPr lang="ru-RU" sz="2800" i="1" dirty="0" err="1"/>
              <a:t>використання</a:t>
            </a:r>
            <a:r>
              <a:rPr lang="ru-RU" sz="2800" i="1" dirty="0"/>
              <a:t>.</a:t>
            </a:r>
            <a:endParaRPr lang="ru-RU" sz="2800" dirty="0"/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80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25100"/>
            <a:ext cx="84249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Властивості</a:t>
            </a: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товару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будь-яку потребу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мінова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роду 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обмінюються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роду.</a:t>
            </a:r>
          </a:p>
          <a:p>
            <a:pPr lvl="0"/>
            <a:r>
              <a:rPr lang="ru-RU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вартість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88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266</TotalTime>
  <Words>393</Words>
  <Application>Microsoft Office PowerPoint</Application>
  <PresentationFormat>Экран (4:3)</PresentationFormat>
  <Paragraphs>69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Воздушный поток</vt:lpstr>
      <vt:lpstr>Тема 3. Товарне виробництво – основа ринкового господарства</vt:lpstr>
      <vt:lpstr>1. Умови виникнення та типи товарного виробництва. Товар та його властивості. 2. Суть та функції грошей. Кредитні, «електронні» гроші. 3. Суть закону грошового обігу. Рівняння І. Фішера. 4. Інфляція: суть, причини виникнення, форми прояву та соціальні наслідки. 5. Закон вартості та його функції. Економічні теорії вартості. </vt:lpstr>
      <vt:lpstr>Форма суспільного виробництва – певний спосіб організації господарської діяльності.  Товарне виробництво – тип господарювання, при якому продукти праці виробляються відокремленими господарюючими суб’єктами не для власних, а для суспільних потреб, які визначаються ринком.  Причини виникнення товарного виробництва: 1) суспільний поділ праці – об’єктивна основа необхідності обміну результатами діяльності виробників, спеціалізація виробників на виготовленні продуктів або за певними видами діяльності; 2 ) економічна відокремленість виробників – самостійність виробників, які вирішують що, де і як  виробляти і на яких умовах здійснювати обмін.  </vt:lpstr>
      <vt:lpstr>Основні риси товарного виробництва:   відкрита економічна форма господарства;  між виробниками складаються опосередковані зв’язки, тобто через обмін продуктами своєї   праці як товарами;   товаровиробники економічно вільні у виборі товарів і партнерів;  - функціонує на засадах   властивих йому економічних законів (закону вартості, попиту і пропозиції, конкуренції,   грошового обігу). </vt:lpstr>
      <vt:lpstr>Типи товарного виробництва:  1) просте товарне виробництво – дрібне виробництво індивідуальних самостійних ремісників, селян, що працюють на ринок;  2) розвинуте товарне виробництво (підприємницьке) – засноване на великій приватній власності.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Товарне виробництво – основа ринкового господарства</dc:title>
  <dc:creator>Ann</dc:creator>
  <cp:lastModifiedBy>Ann</cp:lastModifiedBy>
  <cp:revision>27</cp:revision>
  <dcterms:created xsi:type="dcterms:W3CDTF">2020-10-05T14:00:14Z</dcterms:created>
  <dcterms:modified xsi:type="dcterms:W3CDTF">2020-10-20T11:34:43Z</dcterms:modified>
</cp:coreProperties>
</file>