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sldIdLst>
    <p:sldId id="256" r:id="rId3"/>
    <p:sldId id="257" r:id="rId4"/>
    <p:sldId id="286" r:id="rId5"/>
    <p:sldId id="259" r:id="rId6"/>
    <p:sldId id="258" r:id="rId7"/>
    <p:sldId id="263" r:id="rId8"/>
    <p:sldId id="261" r:id="rId9"/>
    <p:sldId id="260" r:id="rId10"/>
    <p:sldId id="266" r:id="rId11"/>
    <p:sldId id="262" r:id="rId12"/>
    <p:sldId id="264" r:id="rId13"/>
    <p:sldId id="265" r:id="rId14"/>
    <p:sldId id="267" r:id="rId15"/>
    <p:sldId id="268" r:id="rId16"/>
    <p:sldId id="270" r:id="rId17"/>
    <p:sldId id="271" r:id="rId18"/>
    <p:sldId id="269" r:id="rId19"/>
    <p:sldId id="273" r:id="rId20"/>
    <p:sldId id="274" r:id="rId21"/>
    <p:sldId id="289" r:id="rId22"/>
    <p:sldId id="272" r:id="rId23"/>
    <p:sldId id="282" r:id="rId24"/>
    <p:sldId id="275" r:id="rId25"/>
    <p:sldId id="284" r:id="rId26"/>
    <p:sldId id="290" r:id="rId27"/>
    <p:sldId id="285" r:id="rId28"/>
    <p:sldId id="276" r:id="rId29"/>
    <p:sldId id="277" r:id="rId30"/>
    <p:sldId id="278" r:id="rId31"/>
    <p:sldId id="279" r:id="rId32"/>
    <p:sldId id="288" r:id="rId33"/>
    <p:sldId id="281" r:id="rId34"/>
    <p:sldId id="280" r:id="rId35"/>
    <p:sldId id="283" r:id="rId36"/>
    <p:sldId id="287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F14E5-FA5E-48F4-A211-F5403FDFBE87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F753E94-E2FB-4ED3-AFAD-787C0C3BDB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F14E5-FA5E-48F4-A211-F5403FDFBE87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53E94-E2FB-4ED3-AFAD-787C0C3BDB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F14E5-FA5E-48F4-A211-F5403FDFBE87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53E94-E2FB-4ED3-AFAD-787C0C3BDB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ED1BE-D67E-456E-947C-5CEB59539CDD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AB3BC-65CE-47ED-91CE-725742349C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ED1BE-D67E-456E-947C-5CEB59539CDD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AB3BC-65CE-47ED-91CE-725742349C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ED1BE-D67E-456E-947C-5CEB59539CDD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AB3BC-65CE-47ED-91CE-725742349C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ED1BE-D67E-456E-947C-5CEB59539CDD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AB3BC-65CE-47ED-91CE-725742349C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ED1BE-D67E-456E-947C-5CEB59539CDD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AB3BC-65CE-47ED-91CE-725742349C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ED1BE-D67E-456E-947C-5CEB59539CDD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AB3BC-65CE-47ED-91CE-725742349C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ED1BE-D67E-456E-947C-5CEB59539CDD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AB3BC-65CE-47ED-91CE-725742349C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ED1BE-D67E-456E-947C-5CEB59539CDD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AB3BC-65CE-47ED-91CE-725742349C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F14E5-FA5E-48F4-A211-F5403FDFBE87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F753E94-E2FB-4ED3-AFAD-787C0C3BDB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ED1BE-D67E-456E-947C-5CEB59539CDD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AB3BC-65CE-47ED-91CE-725742349C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ED1BE-D67E-456E-947C-5CEB59539CDD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AB3BC-65CE-47ED-91CE-725742349C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ED1BE-D67E-456E-947C-5CEB59539CDD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AB3BC-65CE-47ED-91CE-725742349C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F14E5-FA5E-48F4-A211-F5403FDFBE87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53E94-E2FB-4ED3-AFAD-787C0C3BDB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F14E5-FA5E-48F4-A211-F5403FDFBE87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53E94-E2FB-4ED3-AFAD-787C0C3BDB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F14E5-FA5E-48F4-A211-F5403FDFBE87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1F753E94-E2FB-4ED3-AFAD-787C0C3BDB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F14E5-FA5E-48F4-A211-F5403FDFBE87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53E94-E2FB-4ED3-AFAD-787C0C3BDB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F14E5-FA5E-48F4-A211-F5403FDFBE87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53E94-E2FB-4ED3-AFAD-787C0C3BDB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F14E5-FA5E-48F4-A211-F5403FDFBE87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53E94-E2FB-4ED3-AFAD-787C0C3BDB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F14E5-FA5E-48F4-A211-F5403FDFBE87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53E94-E2FB-4ED3-AFAD-787C0C3BDB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8BF14E5-FA5E-48F4-A211-F5403FDFBE87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F753E94-E2FB-4ED3-AFAD-787C0C3BDB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ED1BE-D67E-456E-947C-5CEB59539CDD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AAB3BC-65CE-47ED-91CE-725742349C4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interbuh.com.ua/ua/documents/oneregulations/65005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interbuh.com.ua/ua/documents/oneregulations/4324" TargetMode="External"/><Relationship Id="rId2" Type="http://schemas.openxmlformats.org/officeDocument/2006/relationships/hyperlink" Target="https://interbuh.com.ua/ua/documents/oneforms/64012" TargetMode="Externa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interbuh.com.ua/ua/documents/oneregulations/1310" TargetMode="Externa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interbuh.com.ua/ua/documents/oneregulations/1310" TargetMode="Externa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ips.ligazakon.net/document/view/kp201213?ed=2020_12_09&amp;an=40" TargetMode="Externa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ips.ligazakon.net/document/view/kp991398?ed=1999_07_30&amp;an=19" TargetMode="External"/><Relationship Id="rId2" Type="http://schemas.openxmlformats.org/officeDocument/2006/relationships/hyperlink" Target="https://ips.ligazakon.net/document/view/kp991398?ed=1999_07_30&amp;an=17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ips.ligazakon.net/document/view/kp201213?ed=2020_12_09&amp;an=43" TargetMode="External"/><Relationship Id="rId5" Type="http://schemas.openxmlformats.org/officeDocument/2006/relationships/hyperlink" Target="https://ips.ligazakon.net/document/view/kp201213?ed=2020_12_09&amp;an=42" TargetMode="External"/><Relationship Id="rId4" Type="http://schemas.openxmlformats.org/officeDocument/2006/relationships/hyperlink" Target="https://ips.ligazakon.net/document/view/kp201213?ed=2020_12_09&amp;an=41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interbuh.com.ua/ua/documents/oneregulations/65892" TargetMode="Externa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s://zakon.rada.gov.ua/laws/show/80731-10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interbuh.com.ua/ua/documents/oneregulations/65892" TargetMode="External"/><Relationship Id="rId2" Type="http://schemas.openxmlformats.org/officeDocument/2006/relationships/hyperlink" Target="https://interbuh.com.ua/ua/documents/oneregulations/17526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interbuh.com.ua/ua/documents/oneregulations/65005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zakon3.rada.gov.ua/laws/show/504/96-%D0%B2%D1%80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980728"/>
            <a:ext cx="8458200" cy="914400"/>
          </a:xfrm>
        </p:spPr>
        <p:txBody>
          <a:bodyPr>
            <a:normAutofit fontScale="55000" lnSpcReduction="20000"/>
          </a:bodyPr>
          <a:lstStyle/>
          <a:p>
            <a:pPr algn="ctr"/>
            <a:r>
              <a:rPr lang="ru-RU" sz="5400" b="1" dirty="0" smtClean="0"/>
              <a:t>Тема: </a:t>
            </a:r>
            <a:r>
              <a:rPr lang="ru-RU" sz="5400" b="1" dirty="0" err="1" smtClean="0"/>
              <a:t>Обл</a:t>
            </a:r>
            <a:r>
              <a:rPr lang="uk-UA" sz="5400" b="1" dirty="0" err="1" smtClean="0"/>
              <a:t>ік</a:t>
            </a:r>
            <a:r>
              <a:rPr lang="uk-UA" sz="5400" b="1" dirty="0" smtClean="0"/>
              <a:t> праці та її оплати (продовження)</a:t>
            </a:r>
            <a:endParaRPr lang="ru-RU" sz="5400" b="1" dirty="0"/>
          </a:p>
        </p:txBody>
      </p:sp>
      <p:pic>
        <p:nvPicPr>
          <p:cNvPr id="38914" name="Picture 2" descr="В Украине средняя зарплата достигла рекордного значения за 2020 год |  Новост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6918" y="2564904"/>
            <a:ext cx="6554182" cy="32350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3676" y="1772816"/>
            <a:ext cx="8424936" cy="5351512"/>
          </a:xfrm>
        </p:spPr>
        <p:txBody>
          <a:bodyPr>
            <a:noAutofit/>
          </a:bodyPr>
          <a:lstStyle/>
          <a:p>
            <a:pPr algn="just"/>
            <a:r>
              <a:rPr lang="ru-RU" dirty="0" err="1" smtClean="0"/>
              <a:t>Черговість</a:t>
            </a:r>
            <a:r>
              <a:rPr lang="ru-RU" dirty="0" smtClean="0"/>
              <a:t> </a:t>
            </a:r>
            <a:r>
              <a:rPr lang="ru-RU" dirty="0" err="1" smtClean="0"/>
              <a:t>надання</a:t>
            </a:r>
            <a:r>
              <a:rPr lang="ru-RU" dirty="0" smtClean="0"/>
              <a:t> </a:t>
            </a:r>
            <a:r>
              <a:rPr lang="ru-RU" dirty="0" err="1" smtClean="0"/>
              <a:t>відпусток</a:t>
            </a:r>
            <a:r>
              <a:rPr lang="ru-RU" dirty="0" smtClean="0"/>
              <a:t> </a:t>
            </a:r>
            <a:r>
              <a:rPr lang="ru-RU" dirty="0" err="1" smtClean="0"/>
              <a:t>визначається</a:t>
            </a:r>
            <a:r>
              <a:rPr lang="ru-RU" dirty="0" smtClean="0"/>
              <a:t> </a:t>
            </a:r>
            <a:r>
              <a:rPr lang="ru-RU" dirty="0" err="1" smtClean="0"/>
              <a:t>графіками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затверджуються</a:t>
            </a:r>
            <a:r>
              <a:rPr lang="ru-RU" dirty="0" smtClean="0"/>
              <a:t> </a:t>
            </a:r>
            <a:r>
              <a:rPr lang="ru-RU" dirty="0" err="1" smtClean="0"/>
              <a:t>власником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вповноваженим</a:t>
            </a:r>
            <a:r>
              <a:rPr lang="ru-RU" dirty="0" smtClean="0"/>
              <a:t> ним органом за </a:t>
            </a:r>
            <a:r>
              <a:rPr lang="ru-RU" dirty="0" err="1" smtClean="0"/>
              <a:t>погодженням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виборним</a:t>
            </a:r>
            <a:r>
              <a:rPr lang="ru-RU" dirty="0" smtClean="0"/>
              <a:t> органом </a:t>
            </a:r>
            <a:r>
              <a:rPr lang="ru-RU" dirty="0" err="1" smtClean="0"/>
              <a:t>первинної</a:t>
            </a:r>
            <a:r>
              <a:rPr lang="ru-RU" dirty="0" smtClean="0"/>
              <a:t> </a:t>
            </a:r>
            <a:r>
              <a:rPr lang="ru-RU" dirty="0" err="1" smtClean="0"/>
              <a:t>профспілкової</a:t>
            </a:r>
            <a:r>
              <a:rPr lang="ru-RU" dirty="0" smtClean="0"/>
              <a:t> </a:t>
            </a:r>
            <a:r>
              <a:rPr lang="ru-RU" dirty="0" err="1" smtClean="0"/>
              <a:t>організації</a:t>
            </a:r>
            <a:r>
              <a:rPr lang="ru-RU" dirty="0" smtClean="0"/>
              <a:t> (</a:t>
            </a:r>
            <a:r>
              <a:rPr lang="ru-RU" dirty="0" err="1" smtClean="0"/>
              <a:t>профспілковим</a:t>
            </a:r>
            <a:r>
              <a:rPr lang="ru-RU" dirty="0" smtClean="0"/>
              <a:t> </a:t>
            </a:r>
            <a:r>
              <a:rPr lang="ru-RU" dirty="0" err="1" smtClean="0"/>
              <a:t>представником</a:t>
            </a:r>
            <a:r>
              <a:rPr lang="ru-RU" dirty="0" smtClean="0"/>
              <a:t>)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іншим</a:t>
            </a:r>
            <a:r>
              <a:rPr lang="ru-RU" dirty="0" smtClean="0"/>
              <a:t> </a:t>
            </a:r>
            <a:r>
              <a:rPr lang="ru-RU" dirty="0" err="1" smtClean="0"/>
              <a:t>уповноваженим</a:t>
            </a:r>
            <a:r>
              <a:rPr lang="ru-RU" dirty="0" smtClean="0"/>
              <a:t> на </a:t>
            </a:r>
            <a:r>
              <a:rPr lang="ru-RU" dirty="0" err="1" smtClean="0"/>
              <a:t>представництво</a:t>
            </a:r>
            <a:r>
              <a:rPr lang="ru-RU" dirty="0" smtClean="0"/>
              <a:t> </a:t>
            </a:r>
            <a:r>
              <a:rPr lang="ru-RU" dirty="0" err="1" smtClean="0"/>
              <a:t>трудовим</a:t>
            </a:r>
            <a:r>
              <a:rPr lang="ru-RU" dirty="0" smtClean="0"/>
              <a:t> </a:t>
            </a:r>
            <a:r>
              <a:rPr lang="ru-RU" dirty="0" err="1" smtClean="0"/>
              <a:t>колективом</a:t>
            </a:r>
            <a:r>
              <a:rPr lang="ru-RU" dirty="0" smtClean="0"/>
              <a:t> органом, </a:t>
            </a:r>
            <a:r>
              <a:rPr lang="ru-RU" dirty="0" err="1" smtClean="0"/>
              <a:t>і</a:t>
            </a:r>
            <a:r>
              <a:rPr lang="ru-RU" dirty="0" smtClean="0"/>
              <a:t> доводиться до </a:t>
            </a:r>
            <a:r>
              <a:rPr lang="ru-RU" dirty="0" err="1" smtClean="0"/>
              <a:t>відома</a:t>
            </a:r>
            <a:r>
              <a:rPr lang="ru-RU" dirty="0" smtClean="0"/>
              <a:t> </a:t>
            </a:r>
            <a:r>
              <a:rPr lang="ru-RU" dirty="0" err="1" smtClean="0"/>
              <a:t>всіх</a:t>
            </a:r>
            <a:r>
              <a:rPr lang="ru-RU" dirty="0" smtClean="0"/>
              <a:t> </a:t>
            </a:r>
            <a:r>
              <a:rPr lang="ru-RU" dirty="0" err="1" smtClean="0"/>
              <a:t>працівників</a:t>
            </a:r>
            <a:r>
              <a:rPr lang="ru-RU" dirty="0" smtClean="0"/>
              <a:t>. </a:t>
            </a:r>
            <a:r>
              <a:rPr lang="ru-RU" dirty="0" err="1" smtClean="0"/>
              <a:t>Під</a:t>
            </a:r>
            <a:r>
              <a:rPr lang="ru-RU" dirty="0" smtClean="0"/>
              <a:t> час </a:t>
            </a:r>
            <a:r>
              <a:rPr lang="ru-RU" dirty="0" err="1" smtClean="0"/>
              <a:t>складання</a:t>
            </a:r>
            <a:r>
              <a:rPr lang="ru-RU" dirty="0" smtClean="0"/>
              <a:t> </a:t>
            </a:r>
            <a:r>
              <a:rPr lang="ru-RU" dirty="0" err="1" smtClean="0"/>
              <a:t>графіків</a:t>
            </a:r>
            <a:r>
              <a:rPr lang="ru-RU" dirty="0" smtClean="0"/>
              <a:t> </a:t>
            </a:r>
            <a:r>
              <a:rPr lang="ru-RU" dirty="0" err="1" smtClean="0"/>
              <a:t>ураховуються</a:t>
            </a:r>
            <a:r>
              <a:rPr lang="ru-RU" dirty="0" smtClean="0"/>
              <a:t> потреби </a:t>
            </a:r>
            <a:r>
              <a:rPr lang="ru-RU" dirty="0" err="1" smtClean="0"/>
              <a:t>виробництва</a:t>
            </a:r>
            <a:r>
              <a:rPr lang="ru-RU" dirty="0" smtClean="0"/>
              <a:t>, </a:t>
            </a:r>
            <a:r>
              <a:rPr lang="ru-RU" dirty="0" err="1" smtClean="0"/>
              <a:t>особисті</a:t>
            </a:r>
            <a:r>
              <a:rPr lang="ru-RU" dirty="0" smtClean="0"/>
              <a:t> </a:t>
            </a:r>
            <a:r>
              <a:rPr lang="ru-RU" dirty="0" err="1" smtClean="0"/>
              <a:t>інтереси</a:t>
            </a:r>
            <a:r>
              <a:rPr lang="ru-RU" dirty="0" smtClean="0"/>
              <a:t> </a:t>
            </a:r>
            <a:r>
              <a:rPr lang="ru-RU" dirty="0" err="1" smtClean="0"/>
              <a:t>працівників</a:t>
            </a:r>
            <a:r>
              <a:rPr lang="ru-RU" dirty="0" smtClean="0"/>
              <a:t> і </a:t>
            </a:r>
            <a:r>
              <a:rPr lang="ru-RU" dirty="0" err="1" smtClean="0"/>
              <a:t>можливості</a:t>
            </a:r>
            <a:r>
              <a:rPr lang="ru-RU" dirty="0" smtClean="0"/>
              <a:t> для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відпочинку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Воєнний</a:t>
            </a:r>
            <a:r>
              <a:rPr lang="ru-RU" dirty="0" smtClean="0"/>
              <a:t> </a:t>
            </a:r>
            <a:r>
              <a:rPr lang="ru-RU" dirty="0"/>
              <a:t>і </a:t>
            </a:r>
            <a:r>
              <a:rPr lang="ru-RU" dirty="0" err="1"/>
              <a:t>карантинні</a:t>
            </a:r>
            <a:r>
              <a:rPr lang="ru-RU" dirty="0"/>
              <a:t> заходи на початку 2022 року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ускладнювати</a:t>
            </a:r>
            <a:r>
              <a:rPr lang="ru-RU" dirty="0"/>
              <a:t> </a:t>
            </a:r>
            <a:r>
              <a:rPr lang="ru-RU" dirty="0" err="1"/>
              <a:t>розрахунок</a:t>
            </a:r>
            <a:r>
              <a:rPr lang="ru-RU" dirty="0"/>
              <a:t> </a:t>
            </a:r>
            <a:r>
              <a:rPr lang="ru-RU" dirty="0" err="1"/>
              <a:t>відпускних</a:t>
            </a:r>
            <a:r>
              <a:rPr lang="ru-RU" dirty="0"/>
              <a:t> через </a:t>
            </a:r>
            <a:r>
              <a:rPr lang="ru-RU" dirty="0" err="1"/>
              <a:t>простої</a:t>
            </a:r>
            <a:r>
              <a:rPr lang="ru-RU" dirty="0"/>
              <a:t>, </a:t>
            </a:r>
            <a:r>
              <a:rPr lang="ru-RU" dirty="0" err="1"/>
              <a:t>відпустки</a:t>
            </a:r>
            <a:r>
              <a:rPr lang="ru-RU" dirty="0"/>
              <a:t> за </a:t>
            </a:r>
            <a:r>
              <a:rPr lang="ru-RU" dirty="0" err="1"/>
              <a:t>власний</a:t>
            </a:r>
            <a:r>
              <a:rPr lang="ru-RU" dirty="0"/>
              <a:t> </a:t>
            </a:r>
            <a:r>
              <a:rPr lang="ru-RU" dirty="0" err="1"/>
              <a:t>рахунок</a:t>
            </a:r>
            <a:r>
              <a:rPr lang="ru-RU" dirty="0"/>
              <a:t>, </a:t>
            </a:r>
            <a:r>
              <a:rPr lang="ru-RU" dirty="0" err="1"/>
              <a:t>неповний</a:t>
            </a:r>
            <a:r>
              <a:rPr lang="ru-RU" dirty="0"/>
              <a:t> </a:t>
            </a:r>
            <a:r>
              <a:rPr lang="ru-RU" dirty="0" err="1"/>
              <a:t>робочий</a:t>
            </a:r>
            <a:r>
              <a:rPr lang="ru-RU" dirty="0"/>
              <a:t> день,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періоди</a:t>
            </a:r>
            <a:r>
              <a:rPr lang="ru-RU" dirty="0"/>
              <a:t> </a:t>
            </a:r>
            <a:r>
              <a:rPr lang="ru-RU" dirty="0" err="1"/>
              <a:t>призупинення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трудового </a:t>
            </a:r>
            <a:r>
              <a:rPr lang="ru-RU" dirty="0" smtClean="0"/>
              <a:t>договору.</a:t>
            </a:r>
            <a:endParaRPr lang="ru-RU" dirty="0" smtClean="0"/>
          </a:p>
          <a:p>
            <a:endParaRPr lang="ru-RU" sz="2000" dirty="0" smtClean="0"/>
          </a:p>
        </p:txBody>
      </p:sp>
      <p:pic>
        <p:nvPicPr>
          <p:cNvPr id="3074" name="Picture 2" descr="Відпустка за власний рахунок на час карантину | Управління Держпраці у  Черкаській області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116633"/>
            <a:ext cx="3436640" cy="15706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Плануємо відпустки та коефіцієнт забезпечення відпусто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548680"/>
            <a:ext cx="6076482" cy="59766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836712"/>
            <a:ext cx="8568952" cy="4487416"/>
          </a:xfrm>
        </p:spPr>
        <p:txBody>
          <a:bodyPr>
            <a:noAutofit/>
          </a:bodyPr>
          <a:lstStyle/>
          <a:p>
            <a:endParaRPr lang="ru-RU" sz="2000" dirty="0" smtClean="0"/>
          </a:p>
          <a:p>
            <a:pPr algn="just"/>
            <a:r>
              <a:rPr lang="ru-RU" sz="2000" dirty="0" smtClean="0"/>
              <a:t>У </a:t>
            </a:r>
            <a:r>
              <a:rPr lang="ru-RU" sz="2000" dirty="0" err="1" smtClean="0"/>
              <a:t>разі</a:t>
            </a:r>
            <a:r>
              <a:rPr lang="ru-RU" sz="2000" dirty="0" smtClean="0"/>
              <a:t> </a:t>
            </a:r>
            <a:r>
              <a:rPr lang="ru-RU" sz="2000" dirty="0" err="1" smtClean="0"/>
              <a:t>якщо</a:t>
            </a:r>
            <a:r>
              <a:rPr lang="ru-RU" sz="2000" dirty="0" smtClean="0"/>
              <a:t> </a:t>
            </a:r>
            <a:r>
              <a:rPr lang="ru-RU" sz="2000" dirty="0" err="1" smtClean="0"/>
              <a:t>працівник</a:t>
            </a:r>
            <a:r>
              <a:rPr lang="ru-RU" sz="2000" dirty="0" smtClean="0"/>
              <a:t> </a:t>
            </a:r>
            <a:r>
              <a:rPr lang="ru-RU" sz="2000" dirty="0" err="1" smtClean="0"/>
              <a:t>іде</a:t>
            </a:r>
            <a:r>
              <a:rPr lang="ru-RU" sz="2000" dirty="0" smtClean="0"/>
              <a:t> </a:t>
            </a:r>
            <a:r>
              <a:rPr lang="ru-RU" sz="2000" dirty="0" err="1" smtClean="0"/>
              <a:t>у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відпустку</a:t>
            </a:r>
            <a:r>
              <a:rPr lang="ru-RU" sz="2000" dirty="0" smtClean="0"/>
              <a:t> в </a:t>
            </a:r>
            <a:r>
              <a:rPr lang="ru-RU" sz="2000" dirty="0" err="1" smtClean="0"/>
              <a:t>обумовлений</a:t>
            </a:r>
            <a:r>
              <a:rPr lang="ru-RU" sz="2000" dirty="0" smtClean="0"/>
              <a:t> </a:t>
            </a:r>
            <a:r>
              <a:rPr lang="ru-RU" sz="2000" dirty="0" err="1" smtClean="0"/>
              <a:t>графіком</a:t>
            </a:r>
            <a:r>
              <a:rPr lang="ru-RU" sz="2000" dirty="0" smtClean="0"/>
              <a:t> строк, </a:t>
            </a:r>
            <a:r>
              <a:rPr lang="ru-RU" sz="2000" dirty="0" err="1" smtClean="0"/>
              <a:t>заява</a:t>
            </a:r>
            <a:r>
              <a:rPr lang="ru-RU" sz="2000" dirty="0" smtClean="0"/>
              <a:t> на </a:t>
            </a:r>
            <a:r>
              <a:rPr lang="ru-RU" sz="2000" dirty="0" err="1" smtClean="0"/>
              <a:t>відпустку</a:t>
            </a:r>
            <a:r>
              <a:rPr lang="ru-RU" sz="2000" dirty="0" smtClean="0"/>
              <a:t> </a:t>
            </a:r>
            <a:r>
              <a:rPr lang="ru-RU" sz="2000" dirty="0" err="1" smtClean="0"/>
              <a:t>може</a:t>
            </a:r>
            <a:r>
              <a:rPr lang="ru-RU" sz="2000" dirty="0" smtClean="0"/>
              <a:t> не </a:t>
            </a:r>
            <a:r>
              <a:rPr lang="ru-RU" sz="2000" dirty="0" err="1" smtClean="0"/>
              <a:t>подаватися</a:t>
            </a:r>
            <a:r>
              <a:rPr lang="ru-RU" sz="2000" dirty="0" smtClean="0"/>
              <a:t>. </a:t>
            </a:r>
            <a:r>
              <a:rPr lang="ru-RU" sz="2000" dirty="0" err="1" smtClean="0"/>
              <a:t>Якщо</a:t>
            </a:r>
            <a:r>
              <a:rPr lang="ru-RU" sz="2000" dirty="0" smtClean="0"/>
              <a:t> ж </a:t>
            </a:r>
            <a:r>
              <a:rPr lang="ru-RU" sz="2000" dirty="0" err="1" smtClean="0"/>
              <a:t>працівник</a:t>
            </a:r>
            <a:r>
              <a:rPr lang="ru-RU" sz="2000" dirty="0" smtClean="0"/>
              <a:t> не </a:t>
            </a:r>
            <a:r>
              <a:rPr lang="ru-RU" sz="2000" dirty="0" err="1" smtClean="0"/>
              <a:t>погоджується</a:t>
            </a:r>
            <a:r>
              <a:rPr lang="ru-RU" sz="2000" dirty="0" smtClean="0"/>
              <a:t> </a:t>
            </a:r>
            <a:r>
              <a:rPr lang="ru-RU" sz="2000" dirty="0" err="1" smtClean="0"/>
              <a:t>зі</a:t>
            </a:r>
            <a:r>
              <a:rPr lang="ru-RU" sz="2000" dirty="0" smtClean="0"/>
              <a:t> строками </a:t>
            </a:r>
            <a:r>
              <a:rPr lang="ru-RU" sz="2000" dirty="0" err="1" smtClean="0"/>
              <a:t>відпустки</a:t>
            </a:r>
            <a:r>
              <a:rPr lang="ru-RU" sz="2000" dirty="0" smtClean="0"/>
              <a:t>, </a:t>
            </a:r>
            <a:r>
              <a:rPr lang="ru-RU" sz="2000" dirty="0" err="1" smtClean="0"/>
              <a:t>установленими</a:t>
            </a:r>
            <a:r>
              <a:rPr lang="ru-RU" sz="2000" dirty="0" smtClean="0"/>
              <a:t> </a:t>
            </a:r>
            <a:r>
              <a:rPr lang="ru-RU" sz="2000" dirty="0" err="1" smtClean="0"/>
              <a:t>графіком</a:t>
            </a:r>
            <a:r>
              <a:rPr lang="ru-RU" sz="2000" dirty="0" smtClean="0"/>
              <a:t>, </a:t>
            </a:r>
            <a:r>
              <a:rPr lang="ru-RU" sz="2000" dirty="0" err="1" smtClean="0"/>
              <a:t>він</a:t>
            </a:r>
            <a:r>
              <a:rPr lang="ru-RU" sz="2000" dirty="0" smtClean="0"/>
              <a:t> </a:t>
            </a:r>
            <a:r>
              <a:rPr lang="ru-RU" sz="2000" dirty="0" err="1" smtClean="0"/>
              <a:t>подає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відповідну</a:t>
            </a:r>
            <a:r>
              <a:rPr lang="ru-RU" sz="2000" dirty="0" smtClean="0"/>
              <a:t> </a:t>
            </a:r>
            <a:r>
              <a:rPr lang="ru-RU" sz="2000" dirty="0" err="1" smtClean="0"/>
              <a:t>заяву</a:t>
            </a:r>
            <a:r>
              <a:rPr lang="ru-RU" sz="2000" dirty="0" smtClean="0"/>
              <a:t> про </a:t>
            </a:r>
            <a:r>
              <a:rPr lang="ru-RU" sz="2000" dirty="0" err="1" smtClean="0"/>
              <a:t>розділення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або</a:t>
            </a:r>
            <a:r>
              <a:rPr lang="ru-RU" sz="2000" dirty="0" smtClean="0"/>
              <a:t> </a:t>
            </a:r>
            <a:r>
              <a:rPr lang="ru-RU" sz="2000" dirty="0" err="1" smtClean="0"/>
              <a:t>перенесення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відпустки</a:t>
            </a:r>
            <a:r>
              <a:rPr lang="ru-RU" sz="2000" dirty="0" smtClean="0"/>
              <a:t> на </a:t>
            </a:r>
            <a:r>
              <a:rPr lang="ru-RU" sz="2000" dirty="0" err="1" smtClean="0"/>
              <a:t>ім’я</a:t>
            </a:r>
            <a:r>
              <a:rPr lang="ru-RU" sz="2000" dirty="0" smtClean="0"/>
              <a:t> </a:t>
            </a:r>
            <a:r>
              <a:rPr lang="ru-RU" sz="2000" dirty="0" err="1" smtClean="0"/>
              <a:t>керівника</a:t>
            </a:r>
            <a:r>
              <a:rPr lang="ru-RU" sz="2000" dirty="0" smtClean="0"/>
              <a:t> </a:t>
            </a:r>
            <a:r>
              <a:rPr lang="ru-RU" sz="2000" dirty="0" err="1" smtClean="0"/>
              <a:t>підприємства</a:t>
            </a:r>
            <a:r>
              <a:rPr lang="ru-RU" sz="2000" dirty="0" smtClean="0"/>
              <a:t>.</a:t>
            </a:r>
          </a:p>
          <a:p>
            <a:endParaRPr lang="ru-RU" sz="2000" dirty="0" smtClean="0"/>
          </a:p>
          <a:p>
            <a:pPr algn="just"/>
            <a:r>
              <a:rPr lang="ru-RU" sz="2000" dirty="0" err="1" smtClean="0"/>
              <a:t>Щорічна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відпустка</a:t>
            </a:r>
            <a:r>
              <a:rPr lang="ru-RU" sz="2000" dirty="0" smtClean="0"/>
              <a:t>, </a:t>
            </a:r>
            <a:r>
              <a:rPr lang="ru-RU" sz="2000" dirty="0" err="1" smtClean="0"/>
              <a:t>згідно</a:t>
            </a:r>
            <a:r>
              <a:rPr lang="ru-RU" sz="2000" dirty="0" smtClean="0"/>
              <a:t> </a:t>
            </a:r>
            <a:r>
              <a:rPr lang="ru-RU" sz="2000" dirty="0" err="1" smtClean="0"/>
              <a:t>із</a:t>
            </a:r>
            <a:r>
              <a:rPr lang="ru-RU" sz="2000" dirty="0" smtClean="0"/>
              <a:t> ч. 2 ст. 11 </a:t>
            </a:r>
            <a:r>
              <a:rPr lang="ru-RU" sz="2000" dirty="0" smtClean="0">
                <a:hlinkClick r:id="rId2"/>
              </a:rPr>
              <a:t>Закону про </a:t>
            </a:r>
            <a:r>
              <a:rPr lang="ru-RU" sz="2000" dirty="0" err="1" smtClean="0">
                <a:hlinkClick r:id="rId2"/>
              </a:rPr>
              <a:t>відпустки</a:t>
            </a:r>
            <a:r>
              <a:rPr lang="ru-RU" sz="2000" dirty="0" smtClean="0"/>
              <a:t>, </a:t>
            </a:r>
            <a:r>
              <a:rPr lang="ru-RU" sz="2000" dirty="0" err="1" smtClean="0"/>
              <a:t>має</a:t>
            </a:r>
            <a:r>
              <a:rPr lang="ru-RU" sz="2000" dirty="0" smtClean="0"/>
              <a:t> бути перенесена за </a:t>
            </a:r>
            <a:r>
              <a:rPr lang="ru-RU" sz="2000" dirty="0" err="1" smtClean="0"/>
              <a:t>заявою</a:t>
            </a:r>
            <a:r>
              <a:rPr lang="ru-RU" sz="2000" dirty="0" smtClean="0"/>
              <a:t> </a:t>
            </a:r>
            <a:r>
              <a:rPr lang="ru-RU" sz="2000" dirty="0" err="1" smtClean="0"/>
              <a:t>працівника</a:t>
            </a:r>
            <a:r>
              <a:rPr lang="ru-RU" sz="2000" dirty="0" smtClean="0"/>
              <a:t> на </a:t>
            </a:r>
            <a:r>
              <a:rPr lang="ru-RU" sz="2000" dirty="0" err="1" smtClean="0"/>
              <a:t>інший</a:t>
            </a:r>
            <a:r>
              <a:rPr lang="ru-RU" sz="2000" dirty="0" smtClean="0"/>
              <a:t> </a:t>
            </a:r>
            <a:r>
              <a:rPr lang="ru-RU" sz="2000" dirty="0" err="1" smtClean="0"/>
              <a:t>період</a:t>
            </a:r>
            <a:r>
              <a:rPr lang="ru-RU" sz="2000" dirty="0" smtClean="0"/>
              <a:t> </a:t>
            </a:r>
            <a:r>
              <a:rPr lang="ru-RU" sz="2000" dirty="0" err="1" smtClean="0"/>
              <a:t>або</a:t>
            </a:r>
            <a:r>
              <a:rPr lang="ru-RU" sz="2000" dirty="0" smtClean="0"/>
              <a:t> </a:t>
            </a:r>
            <a:r>
              <a:rPr lang="ru-RU" sz="2000" dirty="0" err="1" smtClean="0"/>
              <a:t>подовжена</a:t>
            </a:r>
            <a:r>
              <a:rPr lang="ru-RU" sz="2000" dirty="0" smtClean="0"/>
              <a:t> у </a:t>
            </a:r>
            <a:r>
              <a:rPr lang="ru-RU" sz="2000" dirty="0" err="1" smtClean="0"/>
              <a:t>випадку</a:t>
            </a:r>
            <a:r>
              <a:rPr lang="ru-RU" sz="2000" dirty="0" smtClean="0"/>
              <a:t>: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err="1" smtClean="0"/>
              <a:t>тимчасової</a:t>
            </a:r>
            <a:r>
              <a:rPr lang="ru-RU" sz="2000" dirty="0" smtClean="0"/>
              <a:t> </a:t>
            </a:r>
            <a:r>
              <a:rPr lang="ru-RU" sz="2000" dirty="0" err="1" smtClean="0"/>
              <a:t>непрацездатності</a:t>
            </a:r>
            <a:r>
              <a:rPr lang="ru-RU" sz="2000" dirty="0" smtClean="0"/>
              <a:t> </a:t>
            </a:r>
            <a:r>
              <a:rPr lang="ru-RU" sz="2000" dirty="0" err="1" smtClean="0"/>
              <a:t>працівника</a:t>
            </a:r>
            <a:r>
              <a:rPr lang="ru-RU" sz="2000" dirty="0" smtClean="0"/>
              <a:t>, </a:t>
            </a:r>
            <a:r>
              <a:rPr lang="ru-RU" sz="2000" dirty="0" err="1" smtClean="0"/>
              <a:t>засвідченої</a:t>
            </a:r>
            <a:r>
              <a:rPr lang="ru-RU" sz="2000" dirty="0" smtClean="0"/>
              <a:t> в </a:t>
            </a:r>
            <a:r>
              <a:rPr lang="ru-RU" sz="2000" dirty="0" err="1" smtClean="0"/>
              <a:t>установленому</a:t>
            </a:r>
            <a:r>
              <a:rPr lang="ru-RU" sz="2000" dirty="0" smtClean="0"/>
              <a:t> порядку;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err="1" smtClean="0"/>
              <a:t>виконання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працівником</a:t>
            </a:r>
            <a:r>
              <a:rPr lang="ru-RU" sz="2000" dirty="0" smtClean="0"/>
              <a:t> </a:t>
            </a:r>
            <a:r>
              <a:rPr lang="ru-RU" sz="2000" dirty="0" err="1" smtClean="0"/>
              <a:t>державних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або</a:t>
            </a:r>
            <a:r>
              <a:rPr lang="ru-RU" sz="2000" dirty="0" smtClean="0"/>
              <a:t> </a:t>
            </a:r>
            <a:r>
              <a:rPr lang="ru-RU" sz="2000" dirty="0" err="1" smtClean="0"/>
              <a:t>громадських</a:t>
            </a:r>
            <a:r>
              <a:rPr lang="ru-RU" sz="2000" dirty="0" smtClean="0"/>
              <a:t> </a:t>
            </a:r>
            <a:r>
              <a:rPr lang="ru-RU" sz="2000" dirty="0" err="1" smtClean="0"/>
              <a:t>обов’язків</a:t>
            </a:r>
            <a:r>
              <a:rPr lang="ru-RU" sz="2000" dirty="0" smtClean="0"/>
              <a:t>, </a:t>
            </a:r>
            <a:r>
              <a:rPr lang="ru-RU" sz="2000" dirty="0" err="1" smtClean="0"/>
              <a:t>якщо</a:t>
            </a:r>
            <a:r>
              <a:rPr lang="ru-RU" sz="2000" dirty="0" smtClean="0"/>
              <a:t> </a:t>
            </a:r>
            <a:r>
              <a:rPr lang="ru-RU" sz="2000" dirty="0" err="1" smtClean="0"/>
              <a:t>згідно</a:t>
            </a:r>
            <a:r>
              <a:rPr lang="ru-RU" sz="2000" dirty="0" smtClean="0"/>
              <a:t> </a:t>
            </a:r>
            <a:r>
              <a:rPr lang="ru-RU" sz="2000" dirty="0" err="1" smtClean="0"/>
              <a:t>із</a:t>
            </a:r>
            <a:r>
              <a:rPr lang="ru-RU" sz="2000" dirty="0" smtClean="0"/>
              <a:t> </a:t>
            </a:r>
            <a:r>
              <a:rPr lang="ru-RU" sz="2000" dirty="0" err="1" smtClean="0"/>
              <a:t>законодавством</a:t>
            </a:r>
            <a:r>
              <a:rPr lang="ru-RU" sz="2000" dirty="0" smtClean="0"/>
              <a:t> </a:t>
            </a:r>
            <a:r>
              <a:rPr lang="ru-RU" sz="2000" dirty="0" err="1" smtClean="0"/>
              <a:t>він</a:t>
            </a:r>
            <a:r>
              <a:rPr lang="ru-RU" sz="2000" dirty="0" smtClean="0"/>
              <a:t> </a:t>
            </a:r>
            <a:r>
              <a:rPr lang="ru-RU" sz="2000" dirty="0" err="1" smtClean="0"/>
              <a:t>підлягає</a:t>
            </a:r>
            <a:r>
              <a:rPr lang="ru-RU" sz="2000" dirty="0" smtClean="0"/>
              <a:t> </a:t>
            </a:r>
            <a:r>
              <a:rPr lang="ru-RU" sz="2000" dirty="0" err="1" smtClean="0"/>
              <a:t>звільненню</a:t>
            </a:r>
            <a:r>
              <a:rPr lang="ru-RU" sz="2000" dirty="0" smtClean="0"/>
              <a:t> на </a:t>
            </a:r>
            <a:r>
              <a:rPr lang="ru-RU" sz="2000" dirty="0" err="1" smtClean="0"/>
              <a:t>цей</a:t>
            </a:r>
            <a:r>
              <a:rPr lang="ru-RU" sz="2000" dirty="0" smtClean="0"/>
              <a:t> час </a:t>
            </a:r>
            <a:r>
              <a:rPr lang="ru-RU" sz="2000" dirty="0" err="1" smtClean="0"/>
              <a:t>від</a:t>
            </a:r>
            <a:r>
              <a:rPr lang="ru-RU" sz="2000" dirty="0" smtClean="0"/>
              <a:t> </a:t>
            </a:r>
            <a:r>
              <a:rPr lang="ru-RU" sz="2000" dirty="0" err="1" smtClean="0"/>
              <a:t>основної</a:t>
            </a:r>
            <a:r>
              <a:rPr lang="ru-RU" sz="2000" dirty="0" smtClean="0"/>
              <a:t> </a:t>
            </a:r>
            <a:r>
              <a:rPr lang="ru-RU" sz="2000" dirty="0" err="1" smtClean="0"/>
              <a:t>роботи</a:t>
            </a:r>
            <a:r>
              <a:rPr lang="ru-RU" sz="2000" dirty="0" smtClean="0"/>
              <a:t> </a:t>
            </a:r>
            <a:r>
              <a:rPr lang="ru-RU" sz="2000" dirty="0" err="1" smtClean="0"/>
              <a:t>зі</a:t>
            </a:r>
            <a:r>
              <a:rPr lang="ru-RU" sz="2000" dirty="0" smtClean="0"/>
              <a:t> </a:t>
            </a:r>
            <a:r>
              <a:rPr lang="ru-RU" sz="2000" dirty="0" err="1" smtClean="0"/>
              <a:t>збереженням</a:t>
            </a:r>
            <a:r>
              <a:rPr lang="ru-RU" sz="2000" dirty="0" smtClean="0"/>
              <a:t> </a:t>
            </a:r>
            <a:r>
              <a:rPr lang="ru-RU" sz="2000" dirty="0" err="1" smtClean="0"/>
              <a:t>заробітної</a:t>
            </a:r>
            <a:r>
              <a:rPr lang="ru-RU" sz="2000" dirty="0" smtClean="0"/>
              <a:t> плати;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err="1" smtClean="0"/>
              <a:t>настання</a:t>
            </a:r>
            <a:r>
              <a:rPr lang="ru-RU" sz="2000" dirty="0" smtClean="0"/>
              <a:t> строку </a:t>
            </a:r>
            <a:r>
              <a:rPr lang="ru-RU" sz="2000" dirty="0" err="1" smtClean="0"/>
              <a:t>відпустки</a:t>
            </a:r>
            <a:r>
              <a:rPr lang="ru-RU" sz="2000" dirty="0" smtClean="0"/>
              <a:t> у </a:t>
            </a:r>
            <a:r>
              <a:rPr lang="ru-RU" sz="2000" dirty="0" err="1" smtClean="0"/>
              <a:t>зв’язку</a:t>
            </a:r>
            <a:r>
              <a:rPr lang="ru-RU" sz="2000" dirty="0" smtClean="0"/>
              <a:t> </a:t>
            </a:r>
            <a:r>
              <a:rPr lang="ru-RU" sz="2000" dirty="0" err="1" smtClean="0"/>
              <a:t>з</a:t>
            </a:r>
            <a:r>
              <a:rPr lang="ru-RU" sz="2000" dirty="0" smtClean="0"/>
              <a:t> </a:t>
            </a:r>
            <a:r>
              <a:rPr lang="ru-RU" sz="2000" dirty="0" err="1" smtClean="0"/>
              <a:t>вагітністю</a:t>
            </a:r>
            <a:r>
              <a:rPr lang="ru-RU" sz="2000" dirty="0" smtClean="0"/>
              <a:t> та пологами;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err="1" smtClean="0"/>
              <a:t>збігу</a:t>
            </a:r>
            <a:r>
              <a:rPr lang="ru-RU" sz="2000" dirty="0" smtClean="0"/>
              <a:t> </a:t>
            </a:r>
            <a:r>
              <a:rPr lang="ru-RU" sz="2000" dirty="0" err="1" smtClean="0"/>
              <a:t>щорічної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відпустки</a:t>
            </a:r>
            <a:r>
              <a:rPr lang="ru-RU" sz="2000" dirty="0" smtClean="0"/>
              <a:t> </a:t>
            </a:r>
            <a:r>
              <a:rPr lang="ru-RU" sz="2000" dirty="0" err="1" smtClean="0"/>
              <a:t>з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відпусткою</a:t>
            </a:r>
            <a:r>
              <a:rPr lang="ru-RU" sz="2000" dirty="0" smtClean="0"/>
              <a:t> у </a:t>
            </a:r>
            <a:r>
              <a:rPr lang="ru-RU" sz="2000" dirty="0" err="1" smtClean="0"/>
              <a:t>зв’язку</a:t>
            </a:r>
            <a:r>
              <a:rPr lang="ru-RU" sz="2000" dirty="0" smtClean="0"/>
              <a:t> </a:t>
            </a:r>
            <a:r>
              <a:rPr lang="ru-RU" sz="2000" dirty="0" err="1" smtClean="0"/>
              <a:t>з</a:t>
            </a:r>
            <a:r>
              <a:rPr lang="ru-RU" sz="2000" dirty="0" smtClean="0"/>
              <a:t> </a:t>
            </a:r>
            <a:r>
              <a:rPr lang="ru-RU" sz="2000" dirty="0" err="1" smtClean="0"/>
              <a:t>навчанням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60648"/>
            <a:ext cx="8640960" cy="5324128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/>
              <a:t>У </a:t>
            </a:r>
            <a:r>
              <a:rPr lang="ru-RU" sz="2000" dirty="0" err="1" smtClean="0"/>
              <a:t>заяві</a:t>
            </a:r>
            <a:r>
              <a:rPr lang="ru-RU" sz="2000" dirty="0" smtClean="0"/>
              <a:t> </a:t>
            </a:r>
            <a:r>
              <a:rPr lang="ru-RU" sz="2000" dirty="0" err="1" smtClean="0"/>
              <a:t>працівник</a:t>
            </a:r>
            <a:r>
              <a:rPr lang="ru-RU" sz="2000" dirty="0" smtClean="0"/>
              <a:t> </a:t>
            </a:r>
            <a:r>
              <a:rPr lang="ru-RU" sz="2000" dirty="0" err="1" smtClean="0"/>
              <a:t>вказує</a:t>
            </a:r>
            <a:r>
              <a:rPr lang="ru-RU" sz="2000" dirty="0" smtClean="0"/>
              <a:t> дату початку </a:t>
            </a:r>
            <a:r>
              <a:rPr lang="ru-RU" sz="2000" dirty="0" err="1" smtClean="0"/>
              <a:t>щорічної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відпустки</a:t>
            </a:r>
            <a:r>
              <a:rPr lang="ru-RU" sz="2000" dirty="0" smtClean="0"/>
              <a:t> та </a:t>
            </a:r>
            <a:r>
              <a:rPr lang="ru-RU" sz="2000" dirty="0" err="1" smtClean="0"/>
              <a:t>її</a:t>
            </a:r>
            <a:r>
              <a:rPr lang="ru-RU" sz="2000" dirty="0" smtClean="0"/>
              <a:t> </a:t>
            </a:r>
            <a:r>
              <a:rPr lang="ru-RU" sz="2000" dirty="0" err="1" smtClean="0"/>
              <a:t>тривалість</a:t>
            </a:r>
            <a:r>
              <a:rPr lang="ru-RU" sz="2000" dirty="0" smtClean="0"/>
              <a:t>. </a:t>
            </a:r>
            <a:r>
              <a:rPr lang="ru-RU" sz="2000" dirty="0" err="1" smtClean="0"/>
              <a:t>Зазначати</a:t>
            </a:r>
            <a:r>
              <a:rPr lang="ru-RU" sz="2000" dirty="0" smtClean="0"/>
              <a:t> дату </a:t>
            </a:r>
            <a:r>
              <a:rPr lang="ru-RU" sz="2000" dirty="0" err="1" smtClean="0"/>
              <a:t>закінчення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відпустки</a:t>
            </a:r>
            <a:r>
              <a:rPr lang="ru-RU" sz="2000" dirty="0" smtClean="0"/>
              <a:t> </a:t>
            </a:r>
            <a:r>
              <a:rPr lang="ru-RU" sz="2000" dirty="0" err="1" smtClean="0"/>
              <a:t>необов’язково</a:t>
            </a:r>
            <a:r>
              <a:rPr lang="ru-RU" sz="2000" dirty="0" smtClean="0"/>
              <a:t>, </a:t>
            </a:r>
            <a:r>
              <a:rPr lang="ru-RU" sz="2000" dirty="0" err="1" smtClean="0"/>
              <a:t>це</a:t>
            </a:r>
            <a:r>
              <a:rPr lang="ru-RU" sz="2000" dirty="0" smtClean="0"/>
              <a:t> </a:t>
            </a:r>
            <a:r>
              <a:rPr lang="ru-RU" sz="2000" dirty="0" err="1" smtClean="0"/>
              <a:t>зроблять</a:t>
            </a:r>
            <a:r>
              <a:rPr lang="ru-RU" sz="2000" dirty="0" smtClean="0"/>
              <a:t> </a:t>
            </a:r>
            <a:r>
              <a:rPr lang="ru-RU" sz="2000" dirty="0" err="1" smtClean="0"/>
              <a:t>фахівці</a:t>
            </a:r>
            <a:r>
              <a:rPr lang="ru-RU" sz="2000" dirty="0" smtClean="0"/>
              <a:t> </a:t>
            </a:r>
            <a:r>
              <a:rPr lang="ru-RU" sz="2000" dirty="0" err="1" smtClean="0"/>
              <a:t>кадрової</a:t>
            </a:r>
            <a:r>
              <a:rPr lang="ru-RU" sz="2000" dirty="0" smtClean="0"/>
              <a:t> </a:t>
            </a:r>
            <a:r>
              <a:rPr lang="ru-RU" sz="2000" dirty="0" err="1" smtClean="0"/>
              <a:t>служби</a:t>
            </a:r>
            <a:r>
              <a:rPr lang="ru-RU" sz="2000" dirty="0" smtClean="0"/>
              <a:t>.</a:t>
            </a:r>
          </a:p>
          <a:p>
            <a:pPr algn="just"/>
            <a:r>
              <a:rPr lang="ru-RU" sz="2000" dirty="0" err="1" smtClean="0"/>
              <a:t>Надання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щорічних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відпусток</a:t>
            </a:r>
            <a:r>
              <a:rPr lang="ru-RU" sz="2000" dirty="0" smtClean="0"/>
              <a:t> на </a:t>
            </a:r>
            <a:r>
              <a:rPr lang="ru-RU" sz="2000" dirty="0" err="1" smtClean="0"/>
              <a:t>підприємстві</a:t>
            </a:r>
            <a:r>
              <a:rPr lang="ru-RU" sz="2000" dirty="0" smtClean="0"/>
              <a:t> </a:t>
            </a:r>
            <a:r>
              <a:rPr lang="ru-RU" sz="2000" dirty="0" err="1" smtClean="0"/>
              <a:t>оформлюється</a:t>
            </a:r>
            <a:r>
              <a:rPr lang="ru-RU" sz="2000" dirty="0" smtClean="0"/>
              <a:t> наказом. Для </a:t>
            </a:r>
            <a:r>
              <a:rPr lang="ru-RU" sz="2000" dirty="0" err="1" smtClean="0"/>
              <a:t>цього</a:t>
            </a:r>
            <a:r>
              <a:rPr lang="ru-RU" sz="2000" dirty="0" smtClean="0"/>
              <a:t> </a:t>
            </a:r>
            <a:r>
              <a:rPr lang="ru-RU" sz="2000" dirty="0" err="1" smtClean="0"/>
              <a:t>може</a:t>
            </a:r>
            <a:r>
              <a:rPr lang="ru-RU" sz="2000" dirty="0" smtClean="0"/>
              <a:t> бути </a:t>
            </a:r>
            <a:r>
              <a:rPr lang="ru-RU" sz="2000" dirty="0" err="1" smtClean="0"/>
              <a:t>використана</a:t>
            </a:r>
            <a:r>
              <a:rPr lang="ru-RU" sz="2000" dirty="0" smtClean="0"/>
              <a:t> </a:t>
            </a:r>
            <a:r>
              <a:rPr lang="ru-RU" sz="2000" dirty="0" err="1" smtClean="0"/>
              <a:t>типова</a:t>
            </a:r>
            <a:r>
              <a:rPr lang="ru-RU" sz="2000" dirty="0" smtClean="0"/>
              <a:t> </a:t>
            </a:r>
            <a:r>
              <a:rPr lang="ru-RU" sz="2000" dirty="0" smtClean="0">
                <a:hlinkClick r:id="rId2"/>
              </a:rPr>
              <a:t>форма № П-3</a:t>
            </a:r>
            <a:r>
              <a:rPr lang="ru-RU" sz="2000" dirty="0" smtClean="0"/>
              <a:t> «Наказ (</a:t>
            </a:r>
            <a:r>
              <a:rPr lang="ru-RU" sz="2000" dirty="0" err="1" smtClean="0"/>
              <a:t>розпорядження</a:t>
            </a:r>
            <a:r>
              <a:rPr lang="ru-RU" sz="2000" dirty="0" smtClean="0"/>
              <a:t>) про </a:t>
            </a:r>
            <a:r>
              <a:rPr lang="ru-RU" sz="2000" dirty="0" err="1" smtClean="0"/>
              <a:t>надання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відпустки</a:t>
            </a:r>
            <a:r>
              <a:rPr lang="ru-RU" sz="2000" dirty="0" smtClean="0"/>
              <a:t>», </a:t>
            </a:r>
            <a:r>
              <a:rPr lang="ru-RU" sz="2000" dirty="0" err="1" smtClean="0"/>
              <a:t>затверджена</a:t>
            </a:r>
            <a:r>
              <a:rPr lang="ru-RU" sz="2000" dirty="0" smtClean="0"/>
              <a:t> наказом </a:t>
            </a:r>
            <a:r>
              <a:rPr lang="ru-RU" sz="2000" dirty="0" err="1" smtClean="0"/>
              <a:t>Держкомстату</a:t>
            </a:r>
            <a:r>
              <a:rPr lang="ru-RU" sz="2000" dirty="0" smtClean="0"/>
              <a:t> </a:t>
            </a:r>
            <a:r>
              <a:rPr lang="ru-RU" sz="2000" dirty="0" err="1" smtClean="0"/>
              <a:t>України</a:t>
            </a:r>
            <a:r>
              <a:rPr lang="ru-RU" sz="2000" dirty="0" smtClean="0"/>
              <a:t> «Про </a:t>
            </a:r>
            <a:r>
              <a:rPr lang="ru-RU" sz="2000" dirty="0" err="1" smtClean="0"/>
              <a:t>затвердження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типових</a:t>
            </a:r>
            <a:r>
              <a:rPr lang="ru-RU" sz="2000" dirty="0" smtClean="0"/>
              <a:t> форм </a:t>
            </a:r>
            <a:r>
              <a:rPr lang="ru-RU" sz="2000" dirty="0" err="1" smtClean="0"/>
              <a:t>первинної</a:t>
            </a:r>
            <a:r>
              <a:rPr lang="ru-RU" sz="2000" dirty="0" smtClean="0"/>
              <a:t> </a:t>
            </a:r>
            <a:r>
              <a:rPr lang="ru-RU" sz="2000" dirty="0" err="1" smtClean="0"/>
              <a:t>облікової</a:t>
            </a:r>
            <a:r>
              <a:rPr lang="ru-RU" sz="2000" dirty="0" smtClean="0"/>
              <a:t> </a:t>
            </a:r>
            <a:r>
              <a:rPr lang="ru-RU" sz="2000" dirty="0" err="1" smtClean="0"/>
              <a:t>документації</a:t>
            </a:r>
            <a:r>
              <a:rPr lang="ru-RU" sz="2000" dirty="0" smtClean="0"/>
              <a:t> </a:t>
            </a:r>
            <a:r>
              <a:rPr lang="ru-RU" sz="2000" dirty="0" err="1" smtClean="0"/>
              <a:t>зі</a:t>
            </a:r>
            <a:r>
              <a:rPr lang="ru-RU" sz="2000" dirty="0" smtClean="0"/>
              <a:t> статистики </a:t>
            </a:r>
            <a:r>
              <a:rPr lang="ru-RU" sz="2000" dirty="0" err="1" smtClean="0"/>
              <a:t>праці</a:t>
            </a:r>
            <a:r>
              <a:rPr lang="ru-RU" sz="2000" dirty="0" smtClean="0"/>
              <a:t>» </a:t>
            </a:r>
            <a:r>
              <a:rPr lang="ru-RU" sz="2000" dirty="0" err="1" smtClean="0"/>
              <a:t>від</a:t>
            </a:r>
            <a:r>
              <a:rPr lang="ru-RU" sz="2000" dirty="0" smtClean="0"/>
              <a:t> 05.12.2008 р. </a:t>
            </a:r>
            <a:r>
              <a:rPr lang="ru-RU" sz="2000" dirty="0" smtClean="0">
                <a:hlinkClick r:id="rId3"/>
              </a:rPr>
              <a:t>№ 489</a:t>
            </a:r>
            <a:r>
              <a:rPr lang="ru-RU" sz="2000" dirty="0" smtClean="0"/>
              <a:t>. </a:t>
            </a:r>
            <a:r>
              <a:rPr lang="ru-RU" sz="2000" dirty="0" err="1" smtClean="0"/>
              <a:t>Ця</a:t>
            </a:r>
            <a:r>
              <a:rPr lang="ru-RU" sz="2000" dirty="0" smtClean="0"/>
              <a:t> форма </a:t>
            </a:r>
            <a:r>
              <a:rPr lang="ru-RU" sz="2000" dirty="0" err="1" smtClean="0"/>
              <a:t>має</a:t>
            </a:r>
            <a:r>
              <a:rPr lang="ru-RU" sz="2000" dirty="0" smtClean="0"/>
              <a:t> </a:t>
            </a:r>
            <a:r>
              <a:rPr lang="ru-RU" sz="2000" dirty="0" err="1" smtClean="0"/>
              <a:t>рекомендаційний</a:t>
            </a:r>
            <a:r>
              <a:rPr lang="ru-RU" sz="2000" dirty="0" smtClean="0"/>
              <a:t> характер, тому </a:t>
            </a:r>
            <a:r>
              <a:rPr lang="ru-RU" sz="2000" dirty="0" err="1" smtClean="0"/>
              <a:t>роботодавець</a:t>
            </a:r>
            <a:r>
              <a:rPr lang="ru-RU" sz="2000" dirty="0" smtClean="0"/>
              <a:t> </a:t>
            </a:r>
            <a:r>
              <a:rPr lang="ru-RU" sz="2000" dirty="0" err="1" smtClean="0"/>
              <a:t>може</a:t>
            </a:r>
            <a:r>
              <a:rPr lang="ru-RU" sz="2000" dirty="0" smtClean="0"/>
              <a:t> </a:t>
            </a:r>
            <a:r>
              <a:rPr lang="ru-RU" sz="2000" dirty="0" err="1" smtClean="0"/>
              <a:t>скласти</a:t>
            </a:r>
            <a:r>
              <a:rPr lang="ru-RU" sz="2000" dirty="0" smtClean="0"/>
              <a:t> наказ про </a:t>
            </a:r>
            <a:r>
              <a:rPr lang="ru-RU" sz="2000" dirty="0" err="1" smtClean="0"/>
              <a:t>відпустку</a:t>
            </a:r>
            <a:r>
              <a:rPr lang="ru-RU" sz="2000" dirty="0" smtClean="0"/>
              <a:t> </a:t>
            </a:r>
            <a:r>
              <a:rPr lang="ru-RU" sz="2000" dirty="0" err="1" smtClean="0"/>
              <a:t>довільної</a:t>
            </a:r>
            <a:r>
              <a:rPr lang="ru-RU" sz="2000" dirty="0" smtClean="0"/>
              <a:t> </a:t>
            </a:r>
            <a:r>
              <a:rPr lang="ru-RU" sz="2000" dirty="0" err="1" smtClean="0"/>
              <a:t>формі</a:t>
            </a:r>
            <a:r>
              <a:rPr lang="ru-RU" sz="2000" dirty="0" smtClean="0"/>
              <a:t>.</a:t>
            </a:r>
          </a:p>
          <a:p>
            <a:endParaRPr lang="ru-RU" sz="2000" dirty="0" smtClean="0"/>
          </a:p>
          <a:p>
            <a:pPr algn="just"/>
            <a:r>
              <a:rPr lang="ru-RU" sz="2000" dirty="0" smtClean="0"/>
              <a:t>Наказ про </a:t>
            </a:r>
            <a:r>
              <a:rPr lang="ru-RU" sz="2000" dirty="0" err="1" smtClean="0"/>
              <a:t>надання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відпустки</a:t>
            </a:r>
            <a:r>
              <a:rPr lang="ru-RU" sz="2000" dirty="0" smtClean="0"/>
              <a:t> </a:t>
            </a:r>
            <a:r>
              <a:rPr lang="ru-RU" sz="2000" dirty="0" err="1" smtClean="0"/>
              <a:t>може</a:t>
            </a:r>
            <a:r>
              <a:rPr lang="ru-RU" sz="2000" dirty="0" smtClean="0"/>
              <a:t> бути видано </a:t>
            </a:r>
            <a:r>
              <a:rPr lang="ru-RU" sz="2000" dirty="0" err="1" smtClean="0"/>
              <a:t>відразу</a:t>
            </a:r>
            <a:r>
              <a:rPr lang="ru-RU" sz="2000" dirty="0" smtClean="0"/>
              <a:t> на </a:t>
            </a:r>
            <a:r>
              <a:rPr lang="ru-RU" sz="2000" dirty="0" err="1" smtClean="0"/>
              <a:t>декількох</a:t>
            </a:r>
            <a:r>
              <a:rPr lang="ru-RU" sz="2000" dirty="0" smtClean="0"/>
              <a:t> </a:t>
            </a:r>
            <a:r>
              <a:rPr lang="ru-RU" sz="2000" dirty="0" err="1" smtClean="0"/>
              <a:t>працівників</a:t>
            </a:r>
            <a:r>
              <a:rPr lang="ru-RU" sz="2000" dirty="0" smtClean="0"/>
              <a:t>, </a:t>
            </a:r>
            <a:r>
              <a:rPr lang="ru-RU" sz="2000" dirty="0" err="1" smtClean="0"/>
              <a:t>але</a:t>
            </a:r>
            <a:r>
              <a:rPr lang="ru-RU" sz="2000" dirty="0" smtClean="0"/>
              <a:t> часто </a:t>
            </a:r>
            <a:r>
              <a:rPr lang="ru-RU" sz="2000" dirty="0" err="1" smtClean="0"/>
              <a:t>видають</a:t>
            </a:r>
            <a:r>
              <a:rPr lang="ru-RU" sz="2000" dirty="0" smtClean="0"/>
              <a:t> </a:t>
            </a:r>
            <a:r>
              <a:rPr lang="ru-RU" sz="2000" dirty="0" err="1" smtClean="0"/>
              <a:t>накази</a:t>
            </a:r>
            <a:r>
              <a:rPr lang="ru-RU" sz="2000" dirty="0" smtClean="0"/>
              <a:t> на кожного </a:t>
            </a:r>
            <a:r>
              <a:rPr lang="ru-RU" sz="2000" dirty="0" err="1" smtClean="0"/>
              <a:t>працівника</a:t>
            </a:r>
            <a:r>
              <a:rPr lang="ru-RU" sz="2000" dirty="0" smtClean="0"/>
              <a:t> </a:t>
            </a:r>
            <a:r>
              <a:rPr lang="ru-RU" sz="2000" dirty="0" err="1" smtClean="0"/>
              <a:t>окремо</a:t>
            </a:r>
            <a:r>
              <a:rPr lang="ru-RU" sz="2000" dirty="0" smtClean="0"/>
              <a:t>. У них </a:t>
            </a:r>
            <a:r>
              <a:rPr lang="ru-RU" sz="2000" dirty="0" err="1" smtClean="0"/>
              <a:t>також</a:t>
            </a:r>
            <a:r>
              <a:rPr lang="ru-RU" sz="2000" dirty="0" smtClean="0"/>
              <a:t> </a:t>
            </a:r>
            <a:r>
              <a:rPr lang="ru-RU" sz="2000" dirty="0" err="1" smtClean="0"/>
              <a:t>можна</a:t>
            </a:r>
            <a:r>
              <a:rPr lang="ru-RU" sz="2000" dirty="0" smtClean="0"/>
              <a:t> </a:t>
            </a:r>
            <a:r>
              <a:rPr lang="ru-RU" sz="2000" dirty="0" err="1" smtClean="0"/>
              <a:t>зазначати</a:t>
            </a:r>
            <a:r>
              <a:rPr lang="ru-RU" sz="2000" dirty="0" smtClean="0"/>
              <a:t> </a:t>
            </a:r>
            <a:r>
              <a:rPr lang="ru-RU" sz="2000" dirty="0" err="1" smtClean="0"/>
              <a:t>осіб</a:t>
            </a:r>
            <a:r>
              <a:rPr lang="ru-RU" sz="2000" dirty="0" smtClean="0"/>
              <a:t>, </a:t>
            </a:r>
            <a:r>
              <a:rPr lang="ru-RU" sz="2000" dirty="0" err="1" smtClean="0"/>
              <a:t>які</a:t>
            </a:r>
            <a:r>
              <a:rPr lang="ru-RU" sz="2000" dirty="0" smtClean="0"/>
              <a:t> </a:t>
            </a:r>
            <a:r>
              <a:rPr lang="ru-RU" sz="2000" dirty="0" err="1" smtClean="0"/>
              <a:t>тимчасово</a:t>
            </a:r>
            <a:r>
              <a:rPr lang="ru-RU" sz="2000" dirty="0" smtClean="0"/>
              <a:t> </a:t>
            </a:r>
            <a:r>
              <a:rPr lang="ru-RU" sz="2000" dirty="0" err="1" smtClean="0"/>
              <a:t>виконуватимуть</a:t>
            </a:r>
            <a:r>
              <a:rPr lang="ru-RU" sz="2000" dirty="0" smtClean="0"/>
              <a:t> </a:t>
            </a:r>
            <a:r>
              <a:rPr lang="ru-RU" sz="2000" dirty="0" err="1" smtClean="0"/>
              <a:t>обов’язки</a:t>
            </a:r>
            <a:r>
              <a:rPr lang="ru-RU" sz="2000" dirty="0" smtClean="0"/>
              <a:t> </a:t>
            </a:r>
            <a:r>
              <a:rPr lang="ru-RU" sz="2000" dirty="0" err="1" smtClean="0"/>
              <a:t>відсутнього</a:t>
            </a:r>
            <a:r>
              <a:rPr lang="ru-RU" sz="2000" dirty="0" smtClean="0"/>
              <a:t> </a:t>
            </a:r>
            <a:r>
              <a:rPr lang="ru-RU" sz="2000" dirty="0" err="1" smtClean="0"/>
              <a:t>працівника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764704"/>
            <a:ext cx="8748464" cy="4725144"/>
          </a:xfrm>
        </p:spPr>
        <p:txBody>
          <a:bodyPr>
            <a:noAutofit/>
          </a:bodyPr>
          <a:lstStyle/>
          <a:p>
            <a:endParaRPr lang="ru-RU" sz="2000" dirty="0" smtClean="0"/>
          </a:p>
          <a:p>
            <a:pPr algn="just"/>
            <a:r>
              <a:rPr lang="ru-RU" sz="2000" dirty="0" err="1" smtClean="0"/>
              <a:t>Механізм</a:t>
            </a:r>
            <a:r>
              <a:rPr lang="ru-RU" sz="2000" dirty="0" smtClean="0"/>
              <a:t> </a:t>
            </a:r>
            <a:r>
              <a:rPr lang="ru-RU" sz="2000" dirty="0" err="1" smtClean="0"/>
              <a:t>обчислення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заробітної</a:t>
            </a:r>
            <a:r>
              <a:rPr lang="ru-RU" sz="2000" dirty="0" smtClean="0"/>
              <a:t> плати </a:t>
            </a:r>
            <a:r>
              <a:rPr lang="ru-RU" sz="2000" dirty="0" err="1" smtClean="0"/>
              <a:t>працівникам</a:t>
            </a:r>
            <a:r>
              <a:rPr lang="ru-RU" sz="2000" dirty="0" smtClean="0"/>
              <a:t> за час </a:t>
            </a:r>
            <a:r>
              <a:rPr lang="ru-RU" sz="2000" dirty="0" err="1" smtClean="0"/>
              <a:t>відпусток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компенсації</a:t>
            </a:r>
            <a:r>
              <a:rPr lang="ru-RU" sz="2000" dirty="0" smtClean="0"/>
              <a:t> за </a:t>
            </a:r>
            <a:r>
              <a:rPr lang="ru-RU" sz="2000" dirty="0" err="1" smtClean="0"/>
              <a:t>невикористані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відпустки</a:t>
            </a:r>
            <a:r>
              <a:rPr lang="ru-RU" sz="2000" dirty="0" smtClean="0"/>
              <a:t> </a:t>
            </a:r>
            <a:r>
              <a:rPr lang="ru-RU" sz="2000" dirty="0" err="1" smtClean="0"/>
              <a:t>встановлено</a:t>
            </a:r>
            <a:r>
              <a:rPr lang="ru-RU" sz="2000" dirty="0" smtClean="0"/>
              <a:t> Порядком </a:t>
            </a:r>
            <a:r>
              <a:rPr lang="ru-RU" sz="2000" dirty="0" err="1" smtClean="0"/>
              <a:t>обчислення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середньої</a:t>
            </a:r>
            <a:r>
              <a:rPr lang="ru-RU" sz="2000" dirty="0" smtClean="0"/>
              <a:t> </a:t>
            </a:r>
            <a:r>
              <a:rPr lang="ru-RU" sz="2000" dirty="0" err="1" smtClean="0"/>
              <a:t>заробітної</a:t>
            </a:r>
            <a:r>
              <a:rPr lang="ru-RU" sz="2000" dirty="0" smtClean="0"/>
              <a:t> плати, </a:t>
            </a:r>
            <a:r>
              <a:rPr lang="ru-RU" sz="2000" dirty="0" err="1" smtClean="0"/>
              <a:t>затвердженим</a:t>
            </a:r>
            <a:r>
              <a:rPr lang="ru-RU" sz="2000" dirty="0" smtClean="0"/>
              <a:t> </a:t>
            </a:r>
            <a:r>
              <a:rPr lang="ru-RU" sz="2000" dirty="0" err="1" smtClean="0"/>
              <a:t>постановою</a:t>
            </a:r>
            <a:r>
              <a:rPr lang="ru-RU" sz="2000" dirty="0" smtClean="0"/>
              <a:t> КМУ </a:t>
            </a:r>
            <a:r>
              <a:rPr lang="ru-RU" sz="2000" dirty="0" err="1" smtClean="0"/>
              <a:t>від</a:t>
            </a:r>
            <a:r>
              <a:rPr lang="ru-RU" sz="2000" dirty="0" smtClean="0"/>
              <a:t> 08.02.1995 р. </a:t>
            </a:r>
            <a:r>
              <a:rPr lang="ru-RU" sz="2000" dirty="0" smtClean="0">
                <a:hlinkClick r:id="rId2"/>
              </a:rPr>
              <a:t>№ 100</a:t>
            </a:r>
            <a:endParaRPr lang="ru-RU" sz="2000" dirty="0" smtClean="0"/>
          </a:p>
          <a:p>
            <a:pPr algn="just"/>
            <a:r>
              <a:rPr lang="ru-RU" sz="2000" dirty="0" err="1" smtClean="0"/>
              <a:t>Відповідно</a:t>
            </a:r>
            <a:r>
              <a:rPr lang="ru-RU" sz="2000" dirty="0" smtClean="0"/>
              <a:t> до п. 2 </a:t>
            </a:r>
            <a:r>
              <a:rPr lang="ru-RU" sz="2000" dirty="0" smtClean="0">
                <a:hlinkClick r:id="rId2"/>
              </a:rPr>
              <a:t>Порядку № 100</a:t>
            </a:r>
            <a:r>
              <a:rPr lang="ru-RU" sz="2000" dirty="0" smtClean="0"/>
              <a:t>, </a:t>
            </a:r>
            <a:r>
              <a:rPr lang="ru-RU" sz="2000" dirty="0" err="1" smtClean="0"/>
              <a:t>обчислення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середньої</a:t>
            </a:r>
            <a:r>
              <a:rPr lang="ru-RU" sz="2000" dirty="0" smtClean="0"/>
              <a:t> </a:t>
            </a:r>
            <a:r>
              <a:rPr lang="ru-RU" sz="2000" dirty="0" err="1" smtClean="0"/>
              <a:t>заробітної</a:t>
            </a:r>
            <a:r>
              <a:rPr lang="ru-RU" sz="2000" dirty="0" smtClean="0"/>
              <a:t> плати для оплати часу </a:t>
            </a:r>
            <a:r>
              <a:rPr lang="ru-RU" sz="2000" dirty="0" err="1" smtClean="0"/>
              <a:t>щорічної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відпустки</a:t>
            </a:r>
            <a:r>
              <a:rPr lang="ru-RU" sz="2000" dirty="0" smtClean="0"/>
              <a:t>, </a:t>
            </a:r>
            <a:r>
              <a:rPr lang="ru-RU" sz="2000" dirty="0" err="1" smtClean="0"/>
              <a:t>додаткових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відпусток</a:t>
            </a:r>
            <a:r>
              <a:rPr lang="ru-RU" sz="2000" dirty="0" smtClean="0"/>
              <a:t> у </a:t>
            </a:r>
            <a:r>
              <a:rPr lang="ru-RU" sz="2000" dirty="0" err="1" smtClean="0"/>
              <a:t>зв’язку</a:t>
            </a:r>
            <a:r>
              <a:rPr lang="ru-RU" sz="2000" dirty="0" smtClean="0"/>
              <a:t> </a:t>
            </a:r>
            <a:r>
              <a:rPr lang="ru-RU" sz="2000" dirty="0" err="1" smtClean="0"/>
              <a:t>з</a:t>
            </a:r>
            <a:r>
              <a:rPr lang="ru-RU" sz="2000" dirty="0" smtClean="0"/>
              <a:t> </a:t>
            </a:r>
            <a:r>
              <a:rPr lang="ru-RU" sz="2000" dirty="0" err="1" smtClean="0"/>
              <a:t>навчанням</a:t>
            </a:r>
            <a:r>
              <a:rPr lang="ru-RU" sz="2000" dirty="0" smtClean="0"/>
              <a:t>, </a:t>
            </a:r>
            <a:r>
              <a:rPr lang="ru-RU" sz="2000" dirty="0" err="1" smtClean="0"/>
              <a:t>творчої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відпустки</a:t>
            </a:r>
            <a:r>
              <a:rPr lang="ru-RU" sz="2000" dirty="0" smtClean="0"/>
              <a:t>, </a:t>
            </a:r>
            <a:r>
              <a:rPr lang="ru-RU" sz="2000" dirty="0" err="1" smtClean="0"/>
              <a:t>додаткової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відпустки</a:t>
            </a:r>
            <a:r>
              <a:rPr lang="ru-RU" sz="2000" dirty="0" smtClean="0"/>
              <a:t> </a:t>
            </a:r>
            <a:r>
              <a:rPr lang="ru-RU" sz="2000" dirty="0" err="1" smtClean="0"/>
              <a:t>працівникам</a:t>
            </a:r>
            <a:r>
              <a:rPr lang="ru-RU" sz="2000" dirty="0" smtClean="0"/>
              <a:t>, </a:t>
            </a:r>
            <a:r>
              <a:rPr lang="ru-RU" sz="2000" dirty="0" err="1" smtClean="0"/>
              <a:t>які</a:t>
            </a:r>
            <a:r>
              <a:rPr lang="ru-RU" sz="2000" dirty="0" smtClean="0"/>
              <a:t> </a:t>
            </a:r>
            <a:r>
              <a:rPr lang="ru-RU" sz="2000" dirty="0" err="1" smtClean="0"/>
              <a:t>мають</a:t>
            </a:r>
            <a:r>
              <a:rPr lang="ru-RU" sz="2000" dirty="0" smtClean="0"/>
              <a:t> </a:t>
            </a:r>
            <a:r>
              <a:rPr lang="ru-RU" sz="2000" dirty="0" err="1" smtClean="0"/>
              <a:t>дітей</a:t>
            </a:r>
            <a:r>
              <a:rPr lang="ru-RU" sz="2000" dirty="0" smtClean="0"/>
              <a:t>, </a:t>
            </a:r>
            <a:r>
              <a:rPr lang="ru-RU" sz="2000" dirty="0" err="1" smtClean="0"/>
              <a:t>або</a:t>
            </a:r>
            <a:r>
              <a:rPr lang="ru-RU" sz="2000" dirty="0" smtClean="0"/>
              <a:t> для </a:t>
            </a:r>
            <a:r>
              <a:rPr lang="ru-RU" sz="2000" dirty="0" err="1" smtClean="0"/>
              <a:t>виплати</a:t>
            </a:r>
            <a:r>
              <a:rPr lang="ru-RU" sz="2000" dirty="0" smtClean="0"/>
              <a:t> </a:t>
            </a:r>
            <a:r>
              <a:rPr lang="ru-RU" sz="2000" dirty="0" err="1" smtClean="0"/>
              <a:t>компенсації</a:t>
            </a:r>
            <a:r>
              <a:rPr lang="ru-RU" sz="2000" dirty="0" smtClean="0"/>
              <a:t> за </a:t>
            </a:r>
            <a:r>
              <a:rPr lang="ru-RU" sz="2000" dirty="0" err="1" smtClean="0"/>
              <a:t>невикористані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відпустки</a:t>
            </a:r>
            <a:r>
              <a:rPr lang="ru-RU" sz="2000" dirty="0" smtClean="0"/>
              <a:t> проводиться, </a:t>
            </a:r>
            <a:r>
              <a:rPr lang="ru-RU" sz="2000" dirty="0" err="1" smtClean="0"/>
              <a:t>зважаючи</a:t>
            </a:r>
            <a:r>
              <a:rPr lang="ru-RU" sz="2000" dirty="0" smtClean="0"/>
              <a:t> на </a:t>
            </a:r>
            <a:r>
              <a:rPr lang="ru-RU" sz="2000" dirty="0" err="1" smtClean="0"/>
              <a:t>виплати</a:t>
            </a:r>
            <a:r>
              <a:rPr lang="ru-RU" sz="2000" dirty="0" smtClean="0"/>
              <a:t> за </a:t>
            </a:r>
            <a:r>
              <a:rPr lang="ru-RU" sz="2000" dirty="0" err="1" smtClean="0"/>
              <a:t>останні</a:t>
            </a:r>
            <a:r>
              <a:rPr lang="ru-RU" sz="2000" dirty="0" smtClean="0"/>
              <a:t> 12 </a:t>
            </a:r>
            <a:r>
              <a:rPr lang="ru-RU" sz="2000" dirty="0" err="1" smtClean="0"/>
              <a:t>календарних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місяців</a:t>
            </a:r>
            <a:r>
              <a:rPr lang="ru-RU" sz="2000" dirty="0" smtClean="0"/>
              <a:t> </a:t>
            </a:r>
            <a:r>
              <a:rPr lang="ru-RU" sz="2000" dirty="0" err="1" smtClean="0"/>
              <a:t>роботи</a:t>
            </a:r>
            <a:r>
              <a:rPr lang="ru-RU" sz="2000" dirty="0" smtClean="0"/>
              <a:t>, </a:t>
            </a:r>
            <a:r>
              <a:rPr lang="ru-RU" sz="2000" dirty="0" err="1" smtClean="0"/>
              <a:t>що</a:t>
            </a:r>
            <a:r>
              <a:rPr lang="ru-RU" sz="2000" dirty="0" smtClean="0"/>
              <a:t> </a:t>
            </a:r>
            <a:r>
              <a:rPr lang="ru-RU" sz="2000" dirty="0" err="1" smtClean="0"/>
              <a:t>передують</a:t>
            </a:r>
            <a:r>
              <a:rPr lang="ru-RU" sz="2000" dirty="0" smtClean="0"/>
              <a:t> </a:t>
            </a:r>
            <a:r>
              <a:rPr lang="ru-RU" sz="2000" dirty="0" err="1" smtClean="0"/>
              <a:t>місяцю</a:t>
            </a:r>
            <a:r>
              <a:rPr lang="ru-RU" sz="2000" dirty="0" smtClean="0"/>
              <a:t> </a:t>
            </a:r>
            <a:r>
              <a:rPr lang="ru-RU" sz="2000" dirty="0" err="1" smtClean="0"/>
              <a:t>надання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відпустки</a:t>
            </a:r>
            <a:r>
              <a:rPr lang="ru-RU" sz="2000" dirty="0" smtClean="0"/>
              <a:t> </a:t>
            </a:r>
            <a:r>
              <a:rPr lang="ru-RU" sz="2000" dirty="0" err="1" smtClean="0"/>
              <a:t>чи</a:t>
            </a:r>
            <a:r>
              <a:rPr lang="ru-RU" sz="2000" dirty="0" smtClean="0"/>
              <a:t> </a:t>
            </a:r>
            <a:r>
              <a:rPr lang="ru-RU" sz="2000" dirty="0" err="1" smtClean="0"/>
              <a:t>виплати</a:t>
            </a:r>
            <a:r>
              <a:rPr lang="ru-RU" sz="2000" dirty="0" smtClean="0"/>
              <a:t> </a:t>
            </a:r>
            <a:r>
              <a:rPr lang="ru-RU" sz="2000" dirty="0" err="1" smtClean="0"/>
              <a:t>компенсації</a:t>
            </a:r>
            <a:r>
              <a:rPr lang="ru-RU" sz="2000" dirty="0" smtClean="0"/>
              <a:t> за </a:t>
            </a:r>
            <a:r>
              <a:rPr lang="ru-RU" sz="2000" dirty="0" err="1" smtClean="0"/>
              <a:t>невикористані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відпустки</a:t>
            </a:r>
            <a:r>
              <a:rPr lang="ru-RU" sz="2000" dirty="0" smtClean="0"/>
              <a:t>.</a:t>
            </a:r>
          </a:p>
          <a:p>
            <a:pPr algn="just"/>
            <a:r>
              <a:rPr lang="ru-RU" sz="2000" i="1" dirty="0" err="1" smtClean="0"/>
              <a:t>Наприклад</a:t>
            </a:r>
            <a:r>
              <a:rPr lang="ru-RU" sz="2000" i="1" dirty="0" smtClean="0"/>
              <a:t>, </a:t>
            </a:r>
            <a:r>
              <a:rPr lang="ru-RU" sz="2000" i="1" dirty="0" err="1" smtClean="0"/>
              <a:t>якщо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працівникові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надається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відпустка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з</a:t>
            </a:r>
            <a:r>
              <a:rPr lang="ru-RU" sz="2000" i="1" dirty="0" smtClean="0"/>
              <a:t> 03.06.2020, </a:t>
            </a:r>
            <a:r>
              <a:rPr lang="ru-RU" sz="2000" i="1" dirty="0" err="1" smtClean="0"/>
              <a:t>розрахунковим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періодом</a:t>
            </a:r>
            <a:r>
              <a:rPr lang="ru-RU" sz="2000" i="1" dirty="0" smtClean="0"/>
              <a:t> для </a:t>
            </a:r>
            <a:r>
              <a:rPr lang="ru-RU" sz="2000" i="1" dirty="0" err="1" smtClean="0"/>
              <a:t>розрахунку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відпускних</a:t>
            </a:r>
            <a:r>
              <a:rPr lang="ru-RU" sz="2000" i="1" dirty="0" smtClean="0"/>
              <a:t> буде </a:t>
            </a:r>
            <a:r>
              <a:rPr lang="ru-RU" sz="2000" i="1" dirty="0" err="1" smtClean="0"/>
              <a:t>період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із</a:t>
            </a:r>
            <a:r>
              <a:rPr lang="ru-RU" sz="2000" i="1" dirty="0" smtClean="0"/>
              <a:t> 01.06.2019 по 31.05.2020.</a:t>
            </a:r>
            <a:endParaRPr lang="ru-RU" sz="2000" dirty="0" smtClean="0"/>
          </a:p>
          <a:p>
            <a:pPr algn="just"/>
            <a:endParaRPr lang="ru-RU" sz="2000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908720"/>
            <a:ext cx="8964488" cy="3744416"/>
          </a:xfrm>
        </p:spPr>
        <p:txBody>
          <a:bodyPr>
            <a:noAutofit/>
          </a:bodyPr>
          <a:lstStyle/>
          <a:p>
            <a:endParaRPr lang="ru-RU" sz="2000" dirty="0" smtClean="0"/>
          </a:p>
          <a:p>
            <a:pPr algn="just"/>
            <a:endParaRPr lang="ru-RU" sz="2000" dirty="0" smtClean="0"/>
          </a:p>
          <a:p>
            <a:r>
              <a:rPr lang="ru-RU" sz="2000" b="1" i="1" dirty="0" err="1" smtClean="0"/>
              <a:t>Під</a:t>
            </a:r>
            <a:r>
              <a:rPr lang="ru-RU" sz="2000" b="1" i="1" dirty="0" smtClean="0"/>
              <a:t> час </a:t>
            </a:r>
            <a:r>
              <a:rPr lang="ru-RU" sz="2000" b="1" i="1" dirty="0" err="1" smtClean="0"/>
              <a:t>обчислення</a:t>
            </a:r>
            <a:r>
              <a:rPr lang="ru-RU" sz="2000" b="1" i="1" dirty="0" smtClean="0"/>
              <a:t> </a:t>
            </a:r>
            <a:r>
              <a:rPr lang="ru-RU" sz="2000" b="1" i="1" dirty="0" err="1" smtClean="0"/>
              <a:t>середньої</a:t>
            </a:r>
            <a:r>
              <a:rPr lang="ru-RU" sz="2000" b="1" i="1" dirty="0" smtClean="0"/>
              <a:t> </a:t>
            </a:r>
            <a:r>
              <a:rPr lang="ru-RU" sz="2000" b="1" i="1" dirty="0" err="1" smtClean="0"/>
              <a:t>заробітної</a:t>
            </a:r>
            <a:r>
              <a:rPr lang="ru-RU" sz="2000" b="1" i="1" dirty="0" smtClean="0"/>
              <a:t> плати в </a:t>
            </a:r>
            <a:r>
              <a:rPr lang="ru-RU" sz="2000" b="1" i="1" dirty="0" err="1" smtClean="0"/>
              <a:t>усіх</a:t>
            </a:r>
            <a:r>
              <a:rPr lang="ru-RU" sz="2000" b="1" i="1" dirty="0" smtClean="0"/>
              <a:t> </a:t>
            </a:r>
            <a:r>
              <a:rPr lang="ru-RU" sz="2000" b="1" i="1" dirty="0" err="1" smtClean="0"/>
              <a:t>випадках</a:t>
            </a:r>
            <a:r>
              <a:rPr lang="ru-RU" sz="2000" b="1" i="1" dirty="0" smtClean="0"/>
              <a:t> </a:t>
            </a:r>
            <a:r>
              <a:rPr lang="ru-RU" sz="2000" b="1" i="1" dirty="0" err="1" smtClean="0"/>
              <a:t>її</a:t>
            </a:r>
            <a:r>
              <a:rPr lang="ru-RU" sz="2000" b="1" i="1" dirty="0" smtClean="0"/>
              <a:t> </a:t>
            </a:r>
            <a:r>
              <a:rPr lang="ru-RU" sz="2000" b="1" i="1" dirty="0" err="1" smtClean="0"/>
              <a:t>збереження</a:t>
            </a:r>
            <a:r>
              <a:rPr lang="ru-RU" sz="2000" b="1" i="1" dirty="0" smtClean="0"/>
              <a:t> </a:t>
            </a:r>
            <a:r>
              <a:rPr lang="ru-RU" sz="2000" b="1" i="1" dirty="0" err="1" smtClean="0"/>
              <a:t>включаються</a:t>
            </a:r>
            <a:r>
              <a:rPr lang="ru-RU" sz="2000" b="1" i="1" dirty="0" smtClean="0"/>
              <a:t>:</a:t>
            </a:r>
            <a:endParaRPr lang="ru-RU" sz="2000" b="1" dirty="0" smtClean="0"/>
          </a:p>
          <a:p>
            <a:pPr>
              <a:buFont typeface="Arial" pitchFamily="34" charset="0"/>
              <a:buChar char="•"/>
            </a:pPr>
            <a:r>
              <a:rPr lang="ru-RU" sz="2000" dirty="0" err="1" smtClean="0"/>
              <a:t>основна</a:t>
            </a:r>
            <a:r>
              <a:rPr lang="ru-RU" sz="2000" dirty="0" smtClean="0"/>
              <a:t> </a:t>
            </a:r>
            <a:r>
              <a:rPr lang="ru-RU" sz="2000" dirty="0" err="1" smtClean="0"/>
              <a:t>заробітна</a:t>
            </a:r>
            <a:r>
              <a:rPr lang="ru-RU" sz="2000" dirty="0" smtClean="0"/>
              <a:t> плата;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доплати </a:t>
            </a:r>
            <a:r>
              <a:rPr lang="ru-RU" sz="2000" dirty="0" err="1" smtClean="0"/>
              <a:t>й</a:t>
            </a:r>
            <a:r>
              <a:rPr lang="ru-RU" sz="2000" dirty="0" smtClean="0"/>
              <a:t> надбавки (за </a:t>
            </a:r>
            <a:r>
              <a:rPr lang="ru-RU" sz="2000" dirty="0" err="1" smtClean="0"/>
              <a:t>надурочну</a:t>
            </a:r>
            <a:r>
              <a:rPr lang="ru-RU" sz="2000" dirty="0" smtClean="0"/>
              <a:t> роботу </a:t>
            </a:r>
            <a:r>
              <a:rPr lang="ru-RU" sz="2000" dirty="0" err="1" smtClean="0"/>
              <a:t>й</a:t>
            </a:r>
            <a:r>
              <a:rPr lang="ru-RU" sz="2000" dirty="0" smtClean="0"/>
              <a:t> </a:t>
            </a:r>
            <a:r>
              <a:rPr lang="ru-RU" sz="2000" dirty="0" err="1" smtClean="0"/>
              <a:t>роботу</a:t>
            </a:r>
            <a:r>
              <a:rPr lang="ru-RU" sz="2000" dirty="0" smtClean="0"/>
              <a:t> в </a:t>
            </a:r>
            <a:r>
              <a:rPr lang="ru-RU" sz="2000" dirty="0" err="1" smtClean="0"/>
              <a:t>нічний</a:t>
            </a:r>
            <a:r>
              <a:rPr lang="ru-RU" sz="2000" dirty="0" smtClean="0"/>
              <a:t> час; </a:t>
            </a:r>
            <a:r>
              <a:rPr lang="ru-RU" sz="2000" dirty="0" err="1" smtClean="0"/>
              <a:t>суміщення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професій</a:t>
            </a:r>
            <a:r>
              <a:rPr lang="ru-RU" sz="2000" dirty="0" smtClean="0"/>
              <a:t> та посад; </a:t>
            </a:r>
            <a:r>
              <a:rPr lang="ru-RU" sz="2000" dirty="0" err="1" smtClean="0"/>
              <a:t>розширення</a:t>
            </a:r>
            <a:r>
              <a:rPr lang="ru-RU" sz="2000" dirty="0" smtClean="0"/>
              <a:t> зон </a:t>
            </a:r>
            <a:r>
              <a:rPr lang="ru-RU" sz="2000" dirty="0" err="1" smtClean="0"/>
              <a:t>обслуговування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чи</a:t>
            </a:r>
            <a:r>
              <a:rPr lang="ru-RU" sz="2000" dirty="0" smtClean="0"/>
              <a:t> </a:t>
            </a:r>
            <a:r>
              <a:rPr lang="ru-RU" sz="2000" dirty="0" err="1" smtClean="0"/>
              <a:t>виконання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підвищених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обсягів</a:t>
            </a:r>
            <a:r>
              <a:rPr lang="ru-RU" sz="2000" dirty="0" smtClean="0"/>
              <a:t> </a:t>
            </a:r>
            <a:r>
              <a:rPr lang="ru-RU" sz="2000" dirty="0" err="1" smtClean="0"/>
              <a:t>робіт</a:t>
            </a:r>
            <a:r>
              <a:rPr lang="ru-RU" sz="2000" dirty="0" smtClean="0"/>
              <a:t> </a:t>
            </a:r>
            <a:r>
              <a:rPr lang="ru-RU" sz="2000" dirty="0" err="1" smtClean="0"/>
              <a:t>робітниками-почасовиками</a:t>
            </a:r>
            <a:r>
              <a:rPr lang="ru-RU" sz="2000" dirty="0" smtClean="0"/>
              <a:t>; </a:t>
            </a:r>
            <a:r>
              <a:rPr lang="ru-RU" sz="2000" dirty="0" err="1" smtClean="0"/>
              <a:t>високі</a:t>
            </a:r>
            <a:r>
              <a:rPr lang="ru-RU" sz="2000" dirty="0" smtClean="0"/>
              <a:t> </a:t>
            </a:r>
            <a:r>
              <a:rPr lang="ru-RU" sz="2000" dirty="0" err="1" smtClean="0"/>
              <a:t>досягнення</a:t>
            </a:r>
            <a:r>
              <a:rPr lang="ru-RU" sz="2000" dirty="0" smtClean="0"/>
              <a:t> в </a:t>
            </a:r>
            <a:r>
              <a:rPr lang="ru-RU" sz="2000" dirty="0" err="1" smtClean="0"/>
              <a:t>праці</a:t>
            </a:r>
            <a:r>
              <a:rPr lang="ru-RU" sz="2000" dirty="0" smtClean="0"/>
              <a:t> (</a:t>
            </a:r>
            <a:r>
              <a:rPr lang="ru-RU" sz="2000" dirty="0" err="1" smtClean="0"/>
              <a:t>високу</a:t>
            </a:r>
            <a:r>
              <a:rPr lang="ru-RU" sz="2000" dirty="0" smtClean="0"/>
              <a:t> </a:t>
            </a:r>
            <a:r>
              <a:rPr lang="ru-RU" sz="2000" dirty="0" err="1" smtClean="0"/>
              <a:t>професійну</a:t>
            </a:r>
            <a:r>
              <a:rPr lang="ru-RU" sz="2000" dirty="0" smtClean="0"/>
              <a:t> </a:t>
            </a:r>
            <a:r>
              <a:rPr lang="ru-RU" sz="2000" dirty="0" err="1" smtClean="0"/>
              <a:t>майстерність</a:t>
            </a:r>
            <a:r>
              <a:rPr lang="ru-RU" sz="2000" dirty="0" smtClean="0"/>
              <a:t>); </a:t>
            </a:r>
            <a:r>
              <a:rPr lang="ru-RU" sz="2000" dirty="0" err="1" smtClean="0"/>
              <a:t>умови</a:t>
            </a:r>
            <a:r>
              <a:rPr lang="ru-RU" sz="2000" dirty="0" smtClean="0"/>
              <a:t> </a:t>
            </a:r>
            <a:r>
              <a:rPr lang="ru-RU" sz="2000" dirty="0" err="1" smtClean="0"/>
              <a:t>праці</a:t>
            </a:r>
            <a:r>
              <a:rPr lang="ru-RU" sz="2000" dirty="0" smtClean="0"/>
              <a:t>; </a:t>
            </a:r>
            <a:r>
              <a:rPr lang="ru-RU" sz="2000" dirty="0" err="1" smtClean="0"/>
              <a:t>інтенсивність</a:t>
            </a:r>
            <a:r>
              <a:rPr lang="ru-RU" sz="2000" dirty="0" smtClean="0"/>
              <a:t> </a:t>
            </a:r>
            <a:r>
              <a:rPr lang="ru-RU" sz="2000" dirty="0" err="1" smtClean="0"/>
              <a:t>праці</a:t>
            </a:r>
            <a:r>
              <a:rPr lang="ru-RU" sz="2000" dirty="0" smtClean="0"/>
              <a:t>; </a:t>
            </a:r>
            <a:r>
              <a:rPr lang="ru-RU" sz="2000" dirty="0" err="1" smtClean="0"/>
              <a:t>керівництво</a:t>
            </a:r>
            <a:r>
              <a:rPr lang="ru-RU" sz="2000" dirty="0" smtClean="0"/>
              <a:t> бригадою, </a:t>
            </a:r>
            <a:r>
              <a:rPr lang="ru-RU" sz="2000" dirty="0" err="1" smtClean="0"/>
              <a:t>вислугу</a:t>
            </a:r>
            <a:r>
              <a:rPr lang="ru-RU" sz="2000" dirty="0" smtClean="0"/>
              <a:t> </a:t>
            </a:r>
            <a:r>
              <a:rPr lang="ru-RU" sz="2000" dirty="0" err="1" smtClean="0"/>
              <a:t>років</a:t>
            </a:r>
            <a:r>
              <a:rPr lang="ru-RU" sz="2000" dirty="0" smtClean="0"/>
              <a:t> </a:t>
            </a:r>
            <a:r>
              <a:rPr lang="ru-RU" sz="2000" dirty="0" err="1" smtClean="0"/>
              <a:t>тощо</a:t>
            </a:r>
            <a:r>
              <a:rPr lang="ru-RU" sz="2000" dirty="0" smtClean="0"/>
              <a:t>);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err="1" smtClean="0"/>
              <a:t>виробничі</a:t>
            </a:r>
            <a:r>
              <a:rPr lang="ru-RU" sz="2000" dirty="0" smtClean="0"/>
              <a:t> </a:t>
            </a:r>
            <a:r>
              <a:rPr lang="ru-RU" sz="2000" dirty="0" err="1" smtClean="0"/>
              <a:t>премії</a:t>
            </a:r>
            <a:r>
              <a:rPr lang="ru-RU" sz="2000" dirty="0" smtClean="0"/>
              <a:t> та </a:t>
            </a:r>
            <a:r>
              <a:rPr lang="ru-RU" sz="2000" dirty="0" err="1" smtClean="0"/>
              <a:t>премії</a:t>
            </a:r>
            <a:r>
              <a:rPr lang="ru-RU" sz="2000" dirty="0" smtClean="0"/>
              <a:t> за </a:t>
            </a:r>
            <a:r>
              <a:rPr lang="ru-RU" sz="2000" dirty="0" err="1" smtClean="0"/>
              <a:t>економію</a:t>
            </a:r>
            <a:r>
              <a:rPr lang="ru-RU" sz="2000" dirty="0" smtClean="0"/>
              <a:t> </a:t>
            </a:r>
            <a:r>
              <a:rPr lang="ru-RU" sz="2000" dirty="0" err="1" smtClean="0"/>
              <a:t>конкретних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видів</a:t>
            </a:r>
            <a:r>
              <a:rPr lang="ru-RU" sz="2000" dirty="0" smtClean="0"/>
              <a:t> </a:t>
            </a:r>
            <a:r>
              <a:rPr lang="ru-RU" sz="2000" dirty="0" err="1" smtClean="0"/>
              <a:t>палива</a:t>
            </a:r>
            <a:r>
              <a:rPr lang="ru-RU" sz="2000" dirty="0" smtClean="0"/>
              <a:t>, </a:t>
            </a:r>
            <a:r>
              <a:rPr lang="ru-RU" sz="2000" dirty="0" err="1" smtClean="0"/>
              <a:t>електроенергії</a:t>
            </a:r>
            <a:r>
              <a:rPr lang="ru-RU" sz="2000" dirty="0" smtClean="0"/>
              <a:t> та </a:t>
            </a:r>
            <a:r>
              <a:rPr lang="ru-RU" sz="2000" dirty="0" err="1" smtClean="0"/>
              <a:t>теплової</a:t>
            </a:r>
            <a:r>
              <a:rPr lang="ru-RU" sz="2000" dirty="0" smtClean="0"/>
              <a:t> </a:t>
            </a:r>
            <a:r>
              <a:rPr lang="ru-RU" sz="2000" dirty="0" err="1" smtClean="0"/>
              <a:t>енергії</a:t>
            </a:r>
            <a:r>
              <a:rPr lang="ru-RU" sz="2000" dirty="0" smtClean="0"/>
              <a:t>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err="1" smtClean="0"/>
              <a:t>винагорода</a:t>
            </a:r>
            <a:r>
              <a:rPr lang="ru-RU" sz="2000" dirty="0" smtClean="0"/>
              <a:t> за </a:t>
            </a:r>
            <a:r>
              <a:rPr lang="ru-RU" sz="2000" dirty="0" err="1" smtClean="0"/>
              <a:t>підсумками</a:t>
            </a:r>
            <a:r>
              <a:rPr lang="ru-RU" sz="2000" dirty="0" smtClean="0"/>
              <a:t> </a:t>
            </a:r>
            <a:r>
              <a:rPr lang="ru-RU" sz="2000" dirty="0" err="1" smtClean="0"/>
              <a:t>річної</a:t>
            </a:r>
            <a:r>
              <a:rPr lang="ru-RU" sz="2000" dirty="0" smtClean="0"/>
              <a:t> </a:t>
            </a:r>
            <a:r>
              <a:rPr lang="ru-RU" sz="2000" dirty="0" err="1" smtClean="0"/>
              <a:t>роботи</a:t>
            </a:r>
            <a:r>
              <a:rPr lang="ru-RU" sz="2000" dirty="0" smtClean="0"/>
              <a:t> та </a:t>
            </a:r>
            <a:r>
              <a:rPr lang="ru-RU" sz="2000" dirty="0" err="1" smtClean="0"/>
              <a:t>вислугу</a:t>
            </a:r>
            <a:r>
              <a:rPr lang="ru-RU" sz="2000" dirty="0" smtClean="0"/>
              <a:t> </a:t>
            </a:r>
            <a:r>
              <a:rPr lang="ru-RU" sz="2000" dirty="0" err="1" smtClean="0"/>
              <a:t>років</a:t>
            </a:r>
            <a:r>
              <a:rPr lang="ru-RU" sz="2000" dirty="0" smtClean="0"/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332656"/>
            <a:ext cx="8892480" cy="6048672"/>
          </a:xfrm>
        </p:spPr>
        <p:txBody>
          <a:bodyPr>
            <a:noAutofit/>
          </a:bodyPr>
          <a:lstStyle/>
          <a:p>
            <a:endParaRPr lang="ru-RU" sz="2000" dirty="0" smtClean="0"/>
          </a:p>
          <a:p>
            <a:pPr algn="just"/>
            <a:endParaRPr lang="ru-RU" sz="2000" dirty="0" smtClean="0"/>
          </a:p>
          <a:p>
            <a:r>
              <a:rPr lang="ru-RU" sz="2000" b="1" dirty="0" smtClean="0"/>
              <a:t>Порядок </a:t>
            </a:r>
            <a:r>
              <a:rPr lang="ru-RU" sz="2000" b="1" dirty="0" err="1" smtClean="0"/>
              <a:t>включення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окремих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виплат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має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певні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особливості</a:t>
            </a:r>
            <a:r>
              <a:rPr lang="ru-RU" sz="2000" b="1" dirty="0" smtClean="0"/>
              <a:t>. </a:t>
            </a:r>
          </a:p>
          <a:p>
            <a:pPr algn="just"/>
            <a:r>
              <a:rPr lang="ru-RU" sz="2000" dirty="0" err="1" smtClean="0"/>
              <a:t>Премії</a:t>
            </a:r>
            <a:r>
              <a:rPr lang="ru-RU" sz="2000" dirty="0" smtClean="0"/>
              <a:t> за </a:t>
            </a:r>
            <a:r>
              <a:rPr lang="ru-RU" sz="2000" dirty="0" err="1" smtClean="0"/>
              <a:t>місяць</a:t>
            </a:r>
            <a:r>
              <a:rPr lang="ru-RU" sz="2000" dirty="0" smtClean="0"/>
              <a:t>, квартал, </a:t>
            </a:r>
            <a:r>
              <a:rPr lang="ru-RU" sz="2000" dirty="0" err="1" smtClean="0"/>
              <a:t>півріччя</a:t>
            </a:r>
            <a:r>
              <a:rPr lang="ru-RU" sz="2000" dirty="0" smtClean="0"/>
              <a:t>, </a:t>
            </a:r>
            <a:r>
              <a:rPr lang="ru-RU" sz="2000" dirty="0" err="1" smtClean="0"/>
              <a:t>дев’ять</a:t>
            </a:r>
            <a:r>
              <a:rPr lang="ru-RU" sz="2000" dirty="0" smtClean="0"/>
              <a:t> </a:t>
            </a:r>
            <a:r>
              <a:rPr lang="ru-RU" sz="2000" dirty="0" err="1" smtClean="0"/>
              <a:t>місяців</a:t>
            </a:r>
            <a:r>
              <a:rPr lang="ru-RU" sz="2000" dirty="0" smtClean="0"/>
              <a:t> </a:t>
            </a:r>
            <a:r>
              <a:rPr lang="ru-RU" sz="2000" dirty="0" err="1" smtClean="0"/>
              <a:t>включаються</a:t>
            </a:r>
            <a:r>
              <a:rPr lang="ru-RU" sz="2000" dirty="0" smtClean="0"/>
              <a:t> до </a:t>
            </a:r>
            <a:r>
              <a:rPr lang="ru-RU" sz="2000" dirty="0" err="1" smtClean="0"/>
              <a:t>заробітку</a:t>
            </a:r>
            <a:r>
              <a:rPr lang="ru-RU" sz="2000" dirty="0" smtClean="0"/>
              <a:t> того </a:t>
            </a:r>
            <a:r>
              <a:rPr lang="ru-RU" sz="2000" dirty="0" err="1" smtClean="0"/>
              <a:t>місяця</a:t>
            </a:r>
            <a:r>
              <a:rPr lang="ru-RU" sz="2000" dirty="0" smtClean="0"/>
              <a:t>, на </a:t>
            </a:r>
            <a:r>
              <a:rPr lang="ru-RU" sz="2000" dirty="0" err="1" smtClean="0"/>
              <a:t>який</a:t>
            </a:r>
            <a:r>
              <a:rPr lang="ru-RU" sz="2000" dirty="0" smtClean="0"/>
              <a:t> вони </a:t>
            </a:r>
            <a:r>
              <a:rPr lang="ru-RU" sz="2000" dirty="0" err="1" smtClean="0"/>
              <a:t>припадають</a:t>
            </a:r>
            <a:r>
              <a:rPr lang="ru-RU" sz="2000" dirty="0" smtClean="0"/>
              <a:t> </a:t>
            </a:r>
            <a:r>
              <a:rPr lang="ru-RU" sz="2000" dirty="0" err="1" smtClean="0"/>
              <a:t>згідно</a:t>
            </a:r>
            <a:r>
              <a:rPr lang="ru-RU" sz="2000" dirty="0" smtClean="0"/>
              <a:t> </a:t>
            </a:r>
            <a:r>
              <a:rPr lang="ru-RU" sz="2000" dirty="0" err="1" smtClean="0"/>
              <a:t>з</a:t>
            </a:r>
            <a:r>
              <a:rPr lang="ru-RU" sz="2000" dirty="0" smtClean="0"/>
              <a:t> </a:t>
            </a:r>
            <a:r>
              <a:rPr lang="ru-RU" sz="2000" dirty="0" err="1" smtClean="0"/>
              <a:t>розрахунковою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відомістю</a:t>
            </a:r>
            <a:r>
              <a:rPr lang="ru-RU" sz="2000" dirty="0" smtClean="0"/>
              <a:t> на </a:t>
            </a:r>
            <a:r>
              <a:rPr lang="ru-RU" sz="2000" dirty="0" err="1" smtClean="0"/>
              <a:t>заробітну</a:t>
            </a:r>
            <a:r>
              <a:rPr lang="ru-RU" sz="2000" dirty="0" smtClean="0"/>
              <a:t> плату. </a:t>
            </a:r>
          </a:p>
          <a:p>
            <a:pPr algn="just"/>
            <a:r>
              <a:rPr lang="ru-RU" sz="2000" dirty="0" smtClean="0"/>
              <a:t>Одноразова </a:t>
            </a:r>
            <a:r>
              <a:rPr lang="ru-RU" sz="2000" dirty="0" err="1" smtClean="0"/>
              <a:t>винагорода</a:t>
            </a:r>
            <a:r>
              <a:rPr lang="ru-RU" sz="2000" dirty="0" smtClean="0"/>
              <a:t> за </a:t>
            </a:r>
            <a:r>
              <a:rPr lang="ru-RU" sz="2000" dirty="0" err="1" smtClean="0"/>
              <a:t>підсумками</a:t>
            </a:r>
            <a:r>
              <a:rPr lang="ru-RU" sz="2000" dirty="0" smtClean="0"/>
              <a:t> </a:t>
            </a:r>
            <a:r>
              <a:rPr lang="ru-RU" sz="2000" dirty="0" err="1" smtClean="0"/>
              <a:t>роботи</a:t>
            </a:r>
            <a:r>
              <a:rPr lang="ru-RU" sz="2000" dirty="0" smtClean="0"/>
              <a:t> </a:t>
            </a:r>
            <a:r>
              <a:rPr lang="ru-RU" sz="2000" dirty="0" err="1" smtClean="0"/>
              <a:t>за</a:t>
            </a:r>
            <a:r>
              <a:rPr lang="ru-RU" sz="2000" dirty="0" smtClean="0"/>
              <a:t> </a:t>
            </a:r>
            <a:r>
              <a:rPr lang="ru-RU" sz="2000" dirty="0" err="1" smtClean="0"/>
              <a:t>рік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за</a:t>
            </a:r>
            <a:r>
              <a:rPr lang="ru-RU" sz="2000" dirty="0" smtClean="0"/>
              <a:t> </a:t>
            </a:r>
            <a:r>
              <a:rPr lang="ru-RU" sz="2000" dirty="0" err="1" smtClean="0"/>
              <a:t>вислугу</a:t>
            </a:r>
            <a:r>
              <a:rPr lang="ru-RU" sz="2000" dirty="0" smtClean="0"/>
              <a:t> </a:t>
            </a:r>
            <a:r>
              <a:rPr lang="ru-RU" sz="2000" dirty="0" err="1" smtClean="0"/>
              <a:t>років</a:t>
            </a:r>
            <a:r>
              <a:rPr lang="ru-RU" sz="2000" dirty="0" smtClean="0"/>
              <a:t> </a:t>
            </a:r>
            <a:r>
              <a:rPr lang="ru-RU" sz="2000" dirty="0" err="1" smtClean="0"/>
              <a:t>включається</a:t>
            </a:r>
            <a:r>
              <a:rPr lang="ru-RU" sz="2000" dirty="0" smtClean="0"/>
              <a:t> до </a:t>
            </a:r>
            <a:r>
              <a:rPr lang="ru-RU" sz="2000" dirty="0" err="1" smtClean="0"/>
              <a:t>середнього</a:t>
            </a:r>
            <a:r>
              <a:rPr lang="ru-RU" sz="2000" dirty="0" smtClean="0"/>
              <a:t> </a:t>
            </a:r>
            <a:r>
              <a:rPr lang="ru-RU" sz="2000" dirty="0" err="1" smtClean="0"/>
              <a:t>заробітку</a:t>
            </a:r>
            <a:r>
              <a:rPr lang="ru-RU" sz="2000" dirty="0" smtClean="0"/>
              <a:t> шляхом </a:t>
            </a:r>
            <a:r>
              <a:rPr lang="ru-RU" sz="2000" dirty="0" err="1" smtClean="0"/>
              <a:t>додавання</a:t>
            </a:r>
            <a:r>
              <a:rPr lang="ru-RU" sz="2000" dirty="0" smtClean="0"/>
              <a:t> до </a:t>
            </a:r>
            <a:r>
              <a:rPr lang="ru-RU" sz="2000" dirty="0" err="1" smtClean="0"/>
              <a:t>заробітку</a:t>
            </a:r>
            <a:r>
              <a:rPr lang="ru-RU" sz="2000" dirty="0" smtClean="0"/>
              <a:t> кожного </a:t>
            </a:r>
            <a:r>
              <a:rPr lang="ru-RU" sz="2000" dirty="0" err="1" smtClean="0"/>
              <a:t>місяця</a:t>
            </a:r>
            <a:r>
              <a:rPr lang="ru-RU" sz="2000" dirty="0" smtClean="0"/>
              <a:t> </a:t>
            </a:r>
            <a:r>
              <a:rPr lang="ru-RU" sz="2000" dirty="0" err="1" smtClean="0"/>
              <a:t>розрахункового</a:t>
            </a:r>
            <a:r>
              <a:rPr lang="ru-RU" sz="2000" dirty="0" smtClean="0"/>
              <a:t> </a:t>
            </a:r>
            <a:r>
              <a:rPr lang="ru-RU" sz="2000" dirty="0" err="1" smtClean="0"/>
              <a:t>періоду</a:t>
            </a:r>
            <a:r>
              <a:rPr lang="ru-RU" sz="2000" dirty="0" smtClean="0"/>
              <a:t> 1/12 </a:t>
            </a:r>
            <a:r>
              <a:rPr lang="ru-RU" sz="2000" dirty="0" err="1" smtClean="0"/>
              <a:t>винагороди</a:t>
            </a:r>
            <a:r>
              <a:rPr lang="ru-RU" sz="2000" dirty="0" smtClean="0"/>
              <a:t>, </a:t>
            </a:r>
            <a:r>
              <a:rPr lang="ru-RU" sz="2000" dirty="0" err="1" smtClean="0"/>
              <a:t>нарахованої</a:t>
            </a:r>
            <a:r>
              <a:rPr lang="ru-RU" sz="2000" dirty="0" smtClean="0"/>
              <a:t> в поточному </a:t>
            </a:r>
            <a:r>
              <a:rPr lang="ru-RU" sz="2000" dirty="0" err="1" smtClean="0"/>
              <a:t>році</a:t>
            </a:r>
            <a:r>
              <a:rPr lang="ru-RU" sz="2000" dirty="0" smtClean="0"/>
              <a:t> за </a:t>
            </a:r>
            <a:r>
              <a:rPr lang="ru-RU" sz="2000" dirty="0" err="1" smtClean="0"/>
              <a:t>попередній</a:t>
            </a:r>
            <a:r>
              <a:rPr lang="ru-RU" sz="2000" dirty="0" smtClean="0"/>
              <a:t> </a:t>
            </a:r>
            <a:r>
              <a:rPr lang="ru-RU" sz="2000" dirty="0" err="1" smtClean="0"/>
              <a:t>календарний</a:t>
            </a:r>
            <a:r>
              <a:rPr lang="ru-RU" sz="2000" dirty="0" smtClean="0"/>
              <a:t> </a:t>
            </a:r>
            <a:r>
              <a:rPr lang="ru-RU" sz="2000" dirty="0" err="1" smtClean="0"/>
              <a:t>рік</a:t>
            </a:r>
            <a:r>
              <a:rPr lang="ru-RU" sz="2000" dirty="0" smtClean="0"/>
              <a:t>.</a:t>
            </a:r>
          </a:p>
          <a:p>
            <a:pPr algn="just"/>
            <a:r>
              <a:rPr lang="ru-RU" sz="2000" dirty="0" err="1" smtClean="0"/>
              <a:t>Виплати</a:t>
            </a:r>
            <a:r>
              <a:rPr lang="ru-RU" sz="2000" dirty="0" smtClean="0"/>
              <a:t> за час </a:t>
            </a:r>
            <a:r>
              <a:rPr lang="ru-RU" sz="2000" dirty="0" err="1" smtClean="0"/>
              <a:t>попередньої</a:t>
            </a:r>
            <a:r>
              <a:rPr lang="ru-RU" sz="2000" dirty="0" smtClean="0"/>
              <a:t> </a:t>
            </a:r>
            <a:r>
              <a:rPr lang="ru-RU" sz="2000" dirty="0" err="1" smtClean="0"/>
              <a:t>щорічної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відпустки</a:t>
            </a:r>
            <a:r>
              <a:rPr lang="ru-RU" sz="2000" dirty="0" smtClean="0"/>
              <a:t>, </a:t>
            </a:r>
            <a:r>
              <a:rPr lang="ru-RU" sz="2000" dirty="0" err="1" smtClean="0"/>
              <a:t>виконання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державних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громадських</a:t>
            </a:r>
            <a:r>
              <a:rPr lang="ru-RU" sz="2000" dirty="0" smtClean="0"/>
              <a:t> </a:t>
            </a:r>
            <a:r>
              <a:rPr lang="ru-RU" sz="2000" dirty="0" err="1" smtClean="0"/>
              <a:t>обов’язків</a:t>
            </a:r>
            <a:r>
              <a:rPr lang="ru-RU" sz="2000" dirty="0" smtClean="0"/>
              <a:t>, </a:t>
            </a:r>
            <a:r>
              <a:rPr lang="ru-RU" sz="2000" dirty="0" err="1" smtClean="0"/>
              <a:t>службового</a:t>
            </a:r>
            <a:r>
              <a:rPr lang="ru-RU" sz="2000" dirty="0" smtClean="0"/>
              <a:t> </a:t>
            </a:r>
            <a:r>
              <a:rPr lang="ru-RU" sz="2000" dirty="0" err="1" smtClean="0"/>
              <a:t>відрядження</a:t>
            </a:r>
            <a:r>
              <a:rPr lang="ru-RU" sz="2000" dirty="0" smtClean="0"/>
              <a:t> та </a:t>
            </a:r>
            <a:r>
              <a:rPr lang="ru-RU" sz="2000" dirty="0" err="1" smtClean="0"/>
              <a:t>допомога</a:t>
            </a:r>
            <a:r>
              <a:rPr lang="ru-RU" sz="2000" dirty="0" smtClean="0"/>
              <a:t> по </a:t>
            </a:r>
            <a:r>
              <a:rPr lang="ru-RU" sz="2000" dirty="0" err="1" smtClean="0"/>
              <a:t>тимчасовій</a:t>
            </a:r>
            <a:r>
              <a:rPr lang="ru-RU" sz="2000" dirty="0" smtClean="0"/>
              <a:t> </a:t>
            </a:r>
            <a:r>
              <a:rPr lang="ru-RU" sz="2000" dirty="0" err="1" smtClean="0"/>
              <a:t>непрацездатності</a:t>
            </a:r>
            <a:r>
              <a:rPr lang="ru-RU" sz="2000" dirty="0" smtClean="0"/>
              <a:t> </a:t>
            </a:r>
            <a:r>
              <a:rPr lang="ru-RU" sz="2000" dirty="0" err="1" smtClean="0"/>
              <a:t>включаються</a:t>
            </a:r>
            <a:r>
              <a:rPr lang="ru-RU" sz="2000" dirty="0" smtClean="0"/>
              <a:t> до </a:t>
            </a:r>
            <a:r>
              <a:rPr lang="ru-RU" sz="2000" dirty="0" err="1" smtClean="0"/>
              <a:t>розрахунку</a:t>
            </a:r>
            <a:r>
              <a:rPr lang="ru-RU" sz="2000" dirty="0" smtClean="0"/>
              <a:t> </a:t>
            </a:r>
            <a:r>
              <a:rPr lang="ru-RU" sz="2000" dirty="0" err="1" smtClean="0"/>
              <a:t>середньої</a:t>
            </a:r>
            <a:r>
              <a:rPr lang="ru-RU" sz="2000" dirty="0" smtClean="0"/>
              <a:t> </a:t>
            </a:r>
            <a:r>
              <a:rPr lang="ru-RU" sz="2000" dirty="0" err="1" smtClean="0"/>
              <a:t>заробітної</a:t>
            </a:r>
            <a:r>
              <a:rPr lang="ru-RU" sz="2000" dirty="0" smtClean="0"/>
              <a:t> плати для оплати часу </a:t>
            </a:r>
            <a:r>
              <a:rPr lang="ru-RU" sz="2000" dirty="0" err="1" smtClean="0"/>
              <a:t>відпусток</a:t>
            </a:r>
            <a:endParaRPr lang="ru-RU" sz="2000" dirty="0" smtClean="0"/>
          </a:p>
          <a:p>
            <a:endParaRPr lang="ru-RU" sz="2000" dirty="0" smtClean="0"/>
          </a:p>
          <a:p>
            <a:pPr algn="ctr"/>
            <a:r>
              <a:rPr lang="ru-RU" sz="2000" dirty="0" err="1" smtClean="0"/>
              <a:t>Усі</a:t>
            </a:r>
            <a:r>
              <a:rPr lang="ru-RU" sz="2000" dirty="0" smtClean="0"/>
              <a:t> </a:t>
            </a:r>
            <a:r>
              <a:rPr lang="ru-RU" sz="2000" dirty="0" err="1" smtClean="0"/>
              <a:t>виплати</a:t>
            </a:r>
            <a:r>
              <a:rPr lang="ru-RU" sz="2000" dirty="0" smtClean="0"/>
              <a:t> </a:t>
            </a:r>
            <a:r>
              <a:rPr lang="ru-RU" sz="2000" dirty="0" err="1" smtClean="0"/>
              <a:t>включаються</a:t>
            </a:r>
            <a:r>
              <a:rPr lang="ru-RU" sz="2000" dirty="0" smtClean="0"/>
              <a:t> до </a:t>
            </a:r>
            <a:r>
              <a:rPr lang="ru-RU" sz="2000" dirty="0" err="1" smtClean="0"/>
              <a:t>розрахунку</a:t>
            </a:r>
            <a:r>
              <a:rPr lang="ru-RU" sz="2000" dirty="0" smtClean="0"/>
              <a:t> </a:t>
            </a:r>
            <a:r>
              <a:rPr lang="ru-RU" sz="2000" dirty="0" err="1" smtClean="0"/>
              <a:t>середньої</a:t>
            </a:r>
            <a:r>
              <a:rPr lang="ru-RU" sz="2000" dirty="0" smtClean="0"/>
              <a:t> </a:t>
            </a:r>
            <a:r>
              <a:rPr lang="ru-RU" sz="2000" dirty="0" err="1" smtClean="0"/>
              <a:t>заробітної</a:t>
            </a:r>
            <a:r>
              <a:rPr lang="ru-RU" sz="2000" dirty="0" smtClean="0"/>
              <a:t> плати в тому </a:t>
            </a:r>
            <a:r>
              <a:rPr lang="ru-RU" sz="2000" dirty="0" err="1" smtClean="0"/>
              <a:t>розмірі</a:t>
            </a:r>
            <a:r>
              <a:rPr lang="ru-RU" sz="2000" dirty="0" smtClean="0"/>
              <a:t>, у </a:t>
            </a:r>
            <a:r>
              <a:rPr lang="ru-RU" sz="2000" dirty="0" err="1" smtClean="0"/>
              <a:t>якому</a:t>
            </a:r>
            <a:r>
              <a:rPr lang="ru-RU" sz="2000" dirty="0" smtClean="0"/>
              <a:t> вони </a:t>
            </a:r>
            <a:r>
              <a:rPr lang="ru-RU" sz="2000" dirty="0" err="1" smtClean="0"/>
              <a:t>нараховані</a:t>
            </a:r>
            <a:r>
              <a:rPr lang="ru-RU" sz="2000" dirty="0" smtClean="0"/>
              <a:t>, без </a:t>
            </a:r>
            <a:r>
              <a:rPr lang="ru-RU" sz="2000" dirty="0" err="1" smtClean="0"/>
              <a:t>виключення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сум</a:t>
            </a:r>
            <a:r>
              <a:rPr lang="ru-RU" sz="2000" dirty="0" smtClean="0"/>
              <a:t> </a:t>
            </a:r>
            <a:r>
              <a:rPr lang="ru-RU" sz="2000" dirty="0" err="1" smtClean="0"/>
              <a:t>відрахування</a:t>
            </a:r>
            <a:r>
              <a:rPr lang="ru-RU" sz="2000" dirty="0" smtClean="0"/>
              <a:t> на </a:t>
            </a:r>
            <a:r>
              <a:rPr lang="ru-RU" sz="2000" dirty="0" err="1" smtClean="0"/>
              <a:t>податки</a:t>
            </a:r>
            <a:r>
              <a:rPr lang="ru-RU" sz="2000" dirty="0" smtClean="0"/>
              <a:t>, </a:t>
            </a:r>
            <a:r>
              <a:rPr lang="ru-RU" sz="2000" dirty="0" err="1" smtClean="0"/>
              <a:t>стягнення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аліментів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332656"/>
            <a:ext cx="8892480" cy="5544616"/>
          </a:xfrm>
        </p:spPr>
        <p:txBody>
          <a:bodyPr>
            <a:noAutofit/>
          </a:bodyPr>
          <a:lstStyle/>
          <a:p>
            <a:endParaRPr lang="ru-RU" sz="2000" dirty="0" smtClean="0"/>
          </a:p>
          <a:p>
            <a:pPr algn="just"/>
            <a:endParaRPr lang="ru-RU" sz="2000" dirty="0" smtClean="0"/>
          </a:p>
          <a:p>
            <a:pPr algn="just"/>
            <a:r>
              <a:rPr lang="ru-RU" sz="2000" b="1" dirty="0" smtClean="0"/>
              <a:t>До </a:t>
            </a:r>
            <a:r>
              <a:rPr lang="ru-RU" sz="2000" b="1" dirty="0" err="1" smtClean="0"/>
              <a:t>виплат</a:t>
            </a:r>
            <a:r>
              <a:rPr lang="ru-RU" sz="2000" b="1" dirty="0" smtClean="0"/>
              <a:t>, </a:t>
            </a:r>
            <a:r>
              <a:rPr lang="ru-RU" sz="2000" b="1" dirty="0" err="1" smtClean="0"/>
              <a:t>які</a:t>
            </a:r>
            <a:r>
              <a:rPr lang="ru-RU" sz="2000" b="1" dirty="0" smtClean="0"/>
              <a:t> не </a:t>
            </a:r>
            <a:r>
              <a:rPr lang="ru-RU" sz="2000" b="1" dirty="0" err="1" smtClean="0"/>
              <a:t>враховуються</a:t>
            </a:r>
            <a:r>
              <a:rPr lang="ru-RU" sz="2000" b="1" dirty="0" smtClean="0"/>
              <a:t> в </a:t>
            </a:r>
            <a:r>
              <a:rPr lang="ru-RU" sz="2000" b="1" dirty="0" err="1" smtClean="0"/>
              <a:t>розрахунку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середньої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зарплати</a:t>
            </a:r>
            <a:r>
              <a:rPr lang="ru-RU" sz="2000" b="1" dirty="0" smtClean="0"/>
              <a:t> </a:t>
            </a:r>
            <a:r>
              <a:rPr lang="ru-RU" sz="2000" dirty="0" smtClean="0"/>
              <a:t>для </a:t>
            </a:r>
            <a:r>
              <a:rPr lang="ru-RU" sz="2000" dirty="0" err="1" smtClean="0"/>
              <a:t>визначення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сум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відпускних</a:t>
            </a:r>
            <a:r>
              <a:rPr lang="ru-RU" sz="2000" dirty="0" smtClean="0"/>
              <a:t>, належать </a:t>
            </a:r>
            <a:r>
              <a:rPr lang="ru-RU" sz="2000" dirty="0" err="1" smtClean="0"/>
              <a:t>виплати</a:t>
            </a:r>
            <a:r>
              <a:rPr lang="ru-RU" sz="2000" dirty="0" smtClean="0"/>
              <a:t>, </a:t>
            </a:r>
            <a:r>
              <a:rPr lang="ru-RU" sz="2000" dirty="0" err="1" smtClean="0"/>
              <a:t>указані</a:t>
            </a:r>
            <a:r>
              <a:rPr lang="ru-RU" sz="2000" dirty="0" smtClean="0"/>
              <a:t> в п. 4 р. ІІІ </a:t>
            </a:r>
            <a:r>
              <a:rPr lang="ru-RU" sz="2000" dirty="0" smtClean="0">
                <a:hlinkClick r:id="rId2"/>
              </a:rPr>
              <a:t>Порядку № 100</a:t>
            </a:r>
            <a:r>
              <a:rPr lang="ru-RU" sz="2000" dirty="0" smtClean="0"/>
              <a:t>:</a:t>
            </a:r>
          </a:p>
          <a:p>
            <a:r>
              <a:rPr lang="ru-RU" sz="2000" dirty="0" smtClean="0"/>
              <a:t>а) </a:t>
            </a:r>
            <a:r>
              <a:rPr lang="ru-RU" sz="2000" dirty="0" err="1" smtClean="0"/>
              <a:t>виплати</a:t>
            </a:r>
            <a:r>
              <a:rPr lang="ru-RU" sz="2000" dirty="0" smtClean="0"/>
              <a:t> за </a:t>
            </a:r>
            <a:r>
              <a:rPr lang="ru-RU" sz="2000" dirty="0" err="1" smtClean="0"/>
              <a:t>виконання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окремих</a:t>
            </a:r>
            <a:r>
              <a:rPr lang="ru-RU" sz="2000" dirty="0" smtClean="0"/>
              <a:t> </a:t>
            </a:r>
            <a:r>
              <a:rPr lang="ru-RU" sz="2000" dirty="0" err="1" smtClean="0"/>
              <a:t>доручень</a:t>
            </a:r>
            <a:r>
              <a:rPr lang="ru-RU" sz="2000" dirty="0" smtClean="0"/>
              <a:t> (одноразового характеру), </a:t>
            </a:r>
            <a:r>
              <a:rPr lang="ru-RU" sz="2000" dirty="0" err="1" smtClean="0"/>
              <a:t>що</a:t>
            </a:r>
            <a:r>
              <a:rPr lang="ru-RU" sz="2000" dirty="0" smtClean="0"/>
              <a:t> не </a:t>
            </a:r>
            <a:r>
              <a:rPr lang="ru-RU" sz="2000" dirty="0" err="1" smtClean="0"/>
              <a:t>входять</a:t>
            </a:r>
            <a:r>
              <a:rPr lang="ru-RU" sz="2000" dirty="0" smtClean="0"/>
              <a:t> в </a:t>
            </a:r>
            <a:r>
              <a:rPr lang="ru-RU" sz="2000" dirty="0" err="1" smtClean="0"/>
              <a:t>обов'язки</a:t>
            </a:r>
            <a:r>
              <a:rPr lang="ru-RU" sz="2000" dirty="0" smtClean="0"/>
              <a:t> </a:t>
            </a:r>
            <a:r>
              <a:rPr lang="ru-RU" sz="2000" dirty="0" err="1" smtClean="0"/>
              <a:t>працівника</a:t>
            </a:r>
            <a:r>
              <a:rPr lang="ru-RU" sz="2000" dirty="0" smtClean="0"/>
              <a:t> (за </a:t>
            </a:r>
            <a:r>
              <a:rPr lang="ru-RU" sz="2000" dirty="0" err="1" smtClean="0"/>
              <a:t>винятком</a:t>
            </a:r>
            <a:r>
              <a:rPr lang="ru-RU" sz="2000" dirty="0" smtClean="0"/>
              <a:t> доплат за </a:t>
            </a:r>
            <a:r>
              <a:rPr lang="ru-RU" sz="2000" dirty="0" err="1" smtClean="0"/>
              <a:t>суміщення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професій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посад, </a:t>
            </a:r>
            <a:r>
              <a:rPr lang="ru-RU" sz="2000" dirty="0" err="1" smtClean="0"/>
              <a:t>розширення</a:t>
            </a:r>
            <a:r>
              <a:rPr lang="ru-RU" sz="2000" dirty="0" smtClean="0"/>
              <a:t> зон </a:t>
            </a:r>
            <a:r>
              <a:rPr lang="ru-RU" sz="2000" dirty="0" err="1" smtClean="0"/>
              <a:t>обслуговування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або</a:t>
            </a:r>
            <a:r>
              <a:rPr lang="ru-RU" sz="2000" dirty="0" smtClean="0"/>
              <a:t> </a:t>
            </a:r>
            <a:r>
              <a:rPr lang="ru-RU" sz="2000" dirty="0" err="1" smtClean="0"/>
              <a:t>виконання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додаткових</a:t>
            </a:r>
            <a:r>
              <a:rPr lang="ru-RU" sz="2000" dirty="0" smtClean="0"/>
              <a:t> </a:t>
            </a:r>
            <a:r>
              <a:rPr lang="ru-RU" sz="2000" dirty="0" err="1" smtClean="0"/>
              <a:t>обсягів</a:t>
            </a:r>
            <a:r>
              <a:rPr lang="ru-RU" sz="2000" dirty="0" smtClean="0"/>
              <a:t> </a:t>
            </a:r>
            <a:r>
              <a:rPr lang="ru-RU" sz="2000" dirty="0" err="1" smtClean="0"/>
              <a:t>робіт</a:t>
            </a:r>
            <a:r>
              <a:rPr lang="ru-RU" sz="2000" dirty="0" smtClean="0"/>
              <a:t> та </a:t>
            </a:r>
            <a:r>
              <a:rPr lang="ru-RU" sz="2000" dirty="0" err="1" smtClean="0"/>
              <a:t>виконання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обов'язків</a:t>
            </a:r>
            <a:r>
              <a:rPr lang="ru-RU" sz="2000" dirty="0" smtClean="0"/>
              <a:t> </a:t>
            </a:r>
            <a:r>
              <a:rPr lang="ru-RU" sz="2000" dirty="0" err="1" smtClean="0"/>
              <a:t>тимчасово</a:t>
            </a:r>
            <a:r>
              <a:rPr lang="ru-RU" sz="2000" dirty="0" smtClean="0"/>
              <a:t> </a:t>
            </a:r>
            <a:r>
              <a:rPr lang="ru-RU" sz="2000" dirty="0" err="1" smtClean="0"/>
              <a:t>відсутніх</a:t>
            </a:r>
            <a:r>
              <a:rPr lang="ru-RU" sz="2000" dirty="0" smtClean="0"/>
              <a:t> </a:t>
            </a:r>
            <a:r>
              <a:rPr lang="ru-RU" sz="2000" dirty="0" err="1" smtClean="0"/>
              <a:t>працівників</a:t>
            </a:r>
            <a:r>
              <a:rPr lang="ru-RU" sz="2000" dirty="0" smtClean="0"/>
              <a:t>, а </a:t>
            </a:r>
            <a:r>
              <a:rPr lang="ru-RU" sz="2000" dirty="0" err="1" smtClean="0"/>
              <a:t>також</a:t>
            </a:r>
            <a:r>
              <a:rPr lang="ru-RU" sz="2000" dirty="0" smtClean="0"/>
              <a:t> </a:t>
            </a:r>
            <a:r>
              <a:rPr lang="ru-RU" sz="2000" dirty="0" err="1" smtClean="0"/>
              <a:t>різниці</a:t>
            </a:r>
            <a:r>
              <a:rPr lang="ru-RU" sz="2000" dirty="0" smtClean="0"/>
              <a:t> в </a:t>
            </a:r>
            <a:r>
              <a:rPr lang="ru-RU" sz="2000" dirty="0" err="1" smtClean="0"/>
              <a:t>посадових</a:t>
            </a:r>
            <a:r>
              <a:rPr lang="ru-RU" sz="2000" dirty="0" smtClean="0"/>
              <a:t> окладах, </a:t>
            </a:r>
            <a:r>
              <a:rPr lang="ru-RU" sz="2000" dirty="0" err="1" smtClean="0"/>
              <a:t>що</a:t>
            </a:r>
            <a:r>
              <a:rPr lang="ru-RU" sz="2000" dirty="0" smtClean="0"/>
              <a:t> </a:t>
            </a:r>
            <a:r>
              <a:rPr lang="ru-RU" sz="2000" dirty="0" err="1" smtClean="0"/>
              <a:t>виплачується</a:t>
            </a:r>
            <a:r>
              <a:rPr lang="ru-RU" sz="2000" dirty="0" smtClean="0"/>
              <a:t> </a:t>
            </a:r>
            <a:r>
              <a:rPr lang="ru-RU" sz="2000" dirty="0" err="1" smtClean="0"/>
              <a:t>працівникам</a:t>
            </a:r>
            <a:r>
              <a:rPr lang="ru-RU" sz="2000" dirty="0" smtClean="0"/>
              <a:t>, </a:t>
            </a:r>
            <a:r>
              <a:rPr lang="ru-RU" sz="2000" dirty="0" err="1" smtClean="0"/>
              <a:t>які</a:t>
            </a:r>
            <a:r>
              <a:rPr lang="ru-RU" sz="2000" dirty="0" smtClean="0"/>
              <a:t> </a:t>
            </a:r>
            <a:r>
              <a:rPr lang="ru-RU" sz="2000" dirty="0" err="1" smtClean="0"/>
              <a:t>виконують</a:t>
            </a:r>
            <a:r>
              <a:rPr lang="ru-RU" sz="2000" dirty="0" smtClean="0"/>
              <a:t> </a:t>
            </a:r>
            <a:r>
              <a:rPr lang="ru-RU" sz="2000" dirty="0" err="1" smtClean="0"/>
              <a:t>обов'язки</a:t>
            </a:r>
            <a:r>
              <a:rPr lang="ru-RU" sz="2000" dirty="0" smtClean="0"/>
              <a:t> </a:t>
            </a:r>
            <a:r>
              <a:rPr lang="ru-RU" sz="2000" dirty="0" err="1" smtClean="0"/>
              <a:t>тимчасово</a:t>
            </a:r>
            <a:r>
              <a:rPr lang="ru-RU" sz="2000" dirty="0" smtClean="0"/>
              <a:t> </a:t>
            </a:r>
            <a:r>
              <a:rPr lang="ru-RU" sz="2000" dirty="0" err="1" smtClean="0"/>
              <a:t>відсутнього</a:t>
            </a:r>
            <a:r>
              <a:rPr lang="ru-RU" sz="2000" dirty="0" smtClean="0"/>
              <a:t> </a:t>
            </a:r>
            <a:r>
              <a:rPr lang="ru-RU" sz="2000" dirty="0" err="1" smtClean="0"/>
              <a:t>керівника</a:t>
            </a:r>
            <a:r>
              <a:rPr lang="ru-RU" sz="2000" dirty="0" smtClean="0"/>
              <a:t> </a:t>
            </a:r>
            <a:r>
              <a:rPr lang="ru-RU" sz="2000" dirty="0" err="1" smtClean="0"/>
              <a:t>підприємства</a:t>
            </a:r>
            <a:r>
              <a:rPr lang="ru-RU" sz="2000" dirty="0" smtClean="0"/>
              <a:t> </a:t>
            </a:r>
            <a:r>
              <a:rPr lang="ru-RU" sz="2000" dirty="0" err="1" smtClean="0"/>
              <a:t>або</a:t>
            </a:r>
            <a:r>
              <a:rPr lang="ru-RU" sz="2000" dirty="0" smtClean="0"/>
              <a:t> </a:t>
            </a:r>
            <a:r>
              <a:rPr lang="ru-RU" sz="2000" dirty="0" err="1" smtClean="0"/>
              <a:t>його</a:t>
            </a:r>
            <a:r>
              <a:rPr lang="ru-RU" sz="2000" dirty="0" smtClean="0"/>
              <a:t> структурного </a:t>
            </a:r>
            <a:r>
              <a:rPr lang="ru-RU" sz="2000" dirty="0" err="1" smtClean="0"/>
              <a:t>підрозділу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не </a:t>
            </a:r>
            <a:r>
              <a:rPr lang="ru-RU" sz="2000" dirty="0" err="1" smtClean="0"/>
              <a:t>є</a:t>
            </a:r>
            <a:r>
              <a:rPr lang="ru-RU" sz="2000" dirty="0" smtClean="0"/>
              <a:t> </a:t>
            </a:r>
            <a:r>
              <a:rPr lang="ru-RU" sz="2000" dirty="0" err="1" smtClean="0"/>
              <a:t>штатними</a:t>
            </a:r>
            <a:r>
              <a:rPr lang="ru-RU" sz="2000" dirty="0" smtClean="0"/>
              <a:t> заступниками);</a:t>
            </a:r>
          </a:p>
          <a:p>
            <a:r>
              <a:rPr lang="ru-RU" sz="2000" dirty="0" smtClean="0"/>
              <a:t>б) </a:t>
            </a:r>
            <a:r>
              <a:rPr lang="ru-RU" sz="2000" dirty="0" err="1" smtClean="0"/>
              <a:t>одноразові</a:t>
            </a:r>
            <a:r>
              <a:rPr lang="ru-RU" sz="2000" dirty="0" smtClean="0"/>
              <a:t> </a:t>
            </a:r>
            <a:r>
              <a:rPr lang="ru-RU" sz="2000" dirty="0" err="1" smtClean="0"/>
              <a:t>виплати</a:t>
            </a:r>
            <a:r>
              <a:rPr lang="ru-RU" sz="2000" dirty="0" smtClean="0"/>
              <a:t> (</a:t>
            </a:r>
            <a:r>
              <a:rPr lang="ru-RU" sz="2000" dirty="0" err="1" smtClean="0"/>
              <a:t>компенсація</a:t>
            </a:r>
            <a:r>
              <a:rPr lang="ru-RU" sz="2000" dirty="0" smtClean="0"/>
              <a:t> за </a:t>
            </a:r>
            <a:r>
              <a:rPr lang="ru-RU" sz="2000" dirty="0" err="1" smtClean="0"/>
              <a:t>невикористану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відпустку</a:t>
            </a:r>
            <a:r>
              <a:rPr lang="ru-RU" sz="2000" dirty="0" smtClean="0"/>
              <a:t>, </a:t>
            </a:r>
            <a:r>
              <a:rPr lang="ru-RU" sz="2000" dirty="0" err="1" smtClean="0"/>
              <a:t>матеріальна</a:t>
            </a:r>
            <a:r>
              <a:rPr lang="ru-RU" sz="2000" dirty="0" smtClean="0"/>
              <a:t> </a:t>
            </a:r>
            <a:r>
              <a:rPr lang="ru-RU" sz="2000" dirty="0" err="1" smtClean="0"/>
              <a:t>допомога</a:t>
            </a:r>
            <a:r>
              <a:rPr lang="ru-RU" sz="2000" dirty="0" smtClean="0"/>
              <a:t>, </a:t>
            </a:r>
            <a:r>
              <a:rPr lang="ru-RU" sz="2000" dirty="0" err="1" smtClean="0"/>
              <a:t>допомога</a:t>
            </a:r>
            <a:r>
              <a:rPr lang="ru-RU" sz="2000" dirty="0" smtClean="0"/>
              <a:t> </a:t>
            </a:r>
            <a:r>
              <a:rPr lang="ru-RU" sz="2000" dirty="0" err="1" smtClean="0"/>
              <a:t>працівникам</a:t>
            </a:r>
            <a:r>
              <a:rPr lang="ru-RU" sz="2000" dirty="0" smtClean="0"/>
              <a:t>, </a:t>
            </a:r>
            <a:r>
              <a:rPr lang="ru-RU" sz="2000" dirty="0" err="1" smtClean="0"/>
              <a:t>які</a:t>
            </a:r>
            <a:r>
              <a:rPr lang="ru-RU" sz="2000" dirty="0" smtClean="0"/>
              <a:t> </a:t>
            </a:r>
            <a:r>
              <a:rPr lang="ru-RU" sz="2000" dirty="0" err="1" smtClean="0"/>
              <a:t>виходять</a:t>
            </a:r>
            <a:r>
              <a:rPr lang="ru-RU" sz="2000" dirty="0" smtClean="0"/>
              <a:t> на </a:t>
            </a:r>
            <a:r>
              <a:rPr lang="ru-RU" sz="2000" dirty="0" err="1" smtClean="0"/>
              <a:t>пенсію</a:t>
            </a:r>
            <a:r>
              <a:rPr lang="ru-RU" sz="2000" dirty="0" smtClean="0"/>
              <a:t>, </a:t>
            </a:r>
            <a:r>
              <a:rPr lang="ru-RU" sz="2000" dirty="0" err="1" smtClean="0"/>
              <a:t>вихідна</a:t>
            </a:r>
            <a:r>
              <a:rPr lang="ru-RU" sz="2000" dirty="0" smtClean="0"/>
              <a:t> </a:t>
            </a:r>
            <a:r>
              <a:rPr lang="ru-RU" sz="2000" dirty="0" err="1" smtClean="0"/>
              <a:t>допомога</a:t>
            </a:r>
            <a:r>
              <a:rPr lang="ru-RU" sz="2000" dirty="0" smtClean="0"/>
              <a:t> </a:t>
            </a:r>
            <a:r>
              <a:rPr lang="ru-RU" sz="2000" dirty="0" err="1" smtClean="0"/>
              <a:t>тощо</a:t>
            </a:r>
            <a:r>
              <a:rPr lang="ru-RU" sz="2000" dirty="0" smtClean="0"/>
              <a:t>);</a:t>
            </a:r>
          </a:p>
          <a:p>
            <a:r>
              <a:rPr lang="ru-RU" sz="2000" dirty="0" smtClean="0"/>
              <a:t>в) </a:t>
            </a:r>
            <a:r>
              <a:rPr lang="ru-RU" sz="2000" dirty="0" err="1" smtClean="0"/>
              <a:t>компенсаційні</a:t>
            </a:r>
            <a:r>
              <a:rPr lang="ru-RU" sz="2000" dirty="0" smtClean="0"/>
              <a:t> </a:t>
            </a:r>
            <a:r>
              <a:rPr lang="ru-RU" sz="2000" dirty="0" err="1" smtClean="0"/>
              <a:t>виплати</a:t>
            </a:r>
            <a:r>
              <a:rPr lang="ru-RU" sz="2000" dirty="0" smtClean="0"/>
              <a:t> на </a:t>
            </a:r>
            <a:r>
              <a:rPr lang="ru-RU" sz="2000" dirty="0" err="1" smtClean="0"/>
              <a:t>відрядження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переведення</a:t>
            </a:r>
            <a:r>
              <a:rPr lang="ru-RU" sz="2000" dirty="0" smtClean="0"/>
              <a:t> (</a:t>
            </a:r>
            <a:r>
              <a:rPr lang="ru-RU" sz="2000" dirty="0" err="1" smtClean="0"/>
              <a:t>добові</a:t>
            </a:r>
            <a:r>
              <a:rPr lang="ru-RU" sz="2000" dirty="0" smtClean="0"/>
              <a:t>, оплата за </a:t>
            </a:r>
            <a:r>
              <a:rPr lang="ru-RU" sz="2000" dirty="0" err="1" smtClean="0"/>
              <a:t>проїзд</a:t>
            </a:r>
            <a:r>
              <a:rPr lang="ru-RU" sz="2000" dirty="0" smtClean="0"/>
              <a:t>, </a:t>
            </a:r>
            <a:r>
              <a:rPr lang="ru-RU" sz="2000" dirty="0" err="1" smtClean="0"/>
              <a:t>витрати</a:t>
            </a:r>
            <a:r>
              <a:rPr lang="ru-RU" sz="2000" dirty="0" smtClean="0"/>
              <a:t> на </a:t>
            </a:r>
            <a:r>
              <a:rPr lang="ru-RU" sz="2000" dirty="0" err="1" smtClean="0"/>
              <a:t>наймання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житла</a:t>
            </a:r>
            <a:r>
              <a:rPr lang="ru-RU" sz="2000" dirty="0" smtClean="0"/>
              <a:t>, </a:t>
            </a:r>
            <a:r>
              <a:rPr lang="ru-RU" sz="2000" dirty="0" err="1" smtClean="0"/>
              <a:t>підйомні</a:t>
            </a:r>
            <a:r>
              <a:rPr lang="ru-RU" sz="2000" dirty="0" smtClean="0"/>
              <a:t>, надбавки, </a:t>
            </a:r>
            <a:r>
              <a:rPr lang="ru-RU" sz="2000" dirty="0" err="1" smtClean="0"/>
              <a:t>що</a:t>
            </a:r>
            <a:r>
              <a:rPr lang="ru-RU" sz="2000" dirty="0" smtClean="0"/>
              <a:t> </a:t>
            </a:r>
            <a:r>
              <a:rPr lang="ru-RU" sz="2000" dirty="0" err="1" smtClean="0"/>
              <a:t>виплачуються</a:t>
            </a:r>
            <a:r>
              <a:rPr lang="ru-RU" sz="2000" dirty="0" smtClean="0"/>
              <a:t> </a:t>
            </a:r>
            <a:r>
              <a:rPr lang="ru-RU" sz="2000" dirty="0" err="1" smtClean="0"/>
              <a:t>замість</a:t>
            </a:r>
            <a:r>
              <a:rPr lang="ru-RU" sz="2000" dirty="0" smtClean="0"/>
              <a:t> </a:t>
            </a:r>
            <a:r>
              <a:rPr lang="ru-RU" sz="2000" dirty="0" err="1" smtClean="0"/>
              <a:t>добових</a:t>
            </a:r>
            <a:r>
              <a:rPr lang="ru-RU" sz="2000" dirty="0" smtClean="0"/>
              <a:t>);</a:t>
            </a:r>
            <a:endParaRPr lang="ru-RU" sz="2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404664"/>
            <a:ext cx="8892480" cy="5544616"/>
          </a:xfrm>
        </p:spPr>
        <p:txBody>
          <a:bodyPr>
            <a:noAutofit/>
          </a:bodyPr>
          <a:lstStyle/>
          <a:p>
            <a:endParaRPr lang="ru-RU" sz="2000" dirty="0" smtClean="0"/>
          </a:p>
          <a:p>
            <a:pPr algn="just"/>
            <a:endParaRPr lang="ru-RU" sz="2000" dirty="0" smtClean="0"/>
          </a:p>
          <a:p>
            <a:r>
              <a:rPr lang="ru-RU" sz="2000" dirty="0" smtClean="0"/>
              <a:t>г) </a:t>
            </a:r>
            <a:r>
              <a:rPr lang="ru-RU" sz="2000" dirty="0" err="1" smtClean="0">
                <a:hlinkClick r:id="rId2"/>
              </a:rPr>
              <a:t>премії</a:t>
            </a:r>
            <a:r>
              <a:rPr lang="ru-RU" sz="2000" dirty="0" smtClean="0">
                <a:hlinkClick r:id="rId2"/>
              </a:rPr>
              <a:t> за результатами </a:t>
            </a:r>
            <a:r>
              <a:rPr lang="ru-RU" sz="2000" dirty="0" err="1" smtClean="0">
                <a:hlinkClick r:id="rId2"/>
              </a:rPr>
              <a:t>щорічного</a:t>
            </a:r>
            <a:r>
              <a:rPr lang="ru-RU" sz="2000" dirty="0" smtClean="0">
                <a:hlinkClick r:id="rId2"/>
              </a:rPr>
              <a:t> </a:t>
            </a:r>
            <a:r>
              <a:rPr lang="ru-RU" sz="2000" dirty="0" err="1" smtClean="0">
                <a:hlinkClick r:id="rId2"/>
              </a:rPr>
              <a:t>оцінювання</a:t>
            </a:r>
            <a:r>
              <a:rPr lang="ru-RU" sz="2000" dirty="0" smtClean="0">
                <a:hlinkClick r:id="rId2"/>
              </a:rPr>
              <a:t> </a:t>
            </a:r>
            <a:r>
              <a:rPr lang="ru-RU" sz="2000" dirty="0" err="1" smtClean="0">
                <a:hlinkClick r:id="rId2"/>
              </a:rPr>
              <a:t>службової</a:t>
            </a:r>
            <a:r>
              <a:rPr lang="ru-RU" sz="2000" dirty="0" smtClean="0">
                <a:hlinkClick r:id="rId2"/>
              </a:rPr>
              <a:t> </a:t>
            </a:r>
            <a:r>
              <a:rPr lang="ru-RU" sz="2000" dirty="0" err="1" smtClean="0">
                <a:hlinkClick r:id="rId2"/>
              </a:rPr>
              <a:t>діяльності</a:t>
            </a:r>
            <a:r>
              <a:rPr lang="ru-RU" sz="2000" dirty="0" smtClean="0">
                <a:hlinkClick r:id="rId2"/>
              </a:rPr>
              <a:t>, за </a:t>
            </a:r>
            <a:r>
              <a:rPr lang="ru-RU" sz="2000" dirty="0" err="1" smtClean="0">
                <a:hlinkClick r:id="rId2"/>
              </a:rPr>
              <a:t>винаходи</a:t>
            </a:r>
            <a:r>
              <a:rPr lang="ru-RU" sz="2000" dirty="0" smtClean="0">
                <a:hlinkClick r:id="rId2"/>
              </a:rPr>
              <a:t> та </a:t>
            </a:r>
            <a:r>
              <a:rPr lang="ru-RU" sz="2000" dirty="0" err="1" smtClean="0">
                <a:hlinkClick r:id="rId2"/>
              </a:rPr>
              <a:t>раціоналізаторські</a:t>
            </a:r>
            <a:r>
              <a:rPr lang="ru-RU" sz="2000" dirty="0" smtClean="0">
                <a:hlinkClick r:id="rId2"/>
              </a:rPr>
              <a:t> </a:t>
            </a:r>
            <a:r>
              <a:rPr lang="ru-RU" sz="2000" dirty="0" err="1" smtClean="0">
                <a:hlinkClick r:id="rId2"/>
              </a:rPr>
              <a:t>пропозиції</a:t>
            </a:r>
            <a:r>
              <a:rPr lang="ru-RU" sz="2000" dirty="0" smtClean="0"/>
              <a:t>, за </a:t>
            </a:r>
            <a:r>
              <a:rPr lang="ru-RU" sz="2000" dirty="0" err="1" smtClean="0"/>
              <a:t>сприяння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впровадженню</a:t>
            </a:r>
            <a:r>
              <a:rPr lang="ru-RU" sz="2000" dirty="0" smtClean="0"/>
              <a:t> </a:t>
            </a:r>
            <a:r>
              <a:rPr lang="ru-RU" sz="2000" dirty="0" err="1" smtClean="0"/>
              <a:t>винаходів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раціоналізаторських</a:t>
            </a:r>
            <a:r>
              <a:rPr lang="ru-RU" sz="2000" dirty="0" smtClean="0"/>
              <a:t> </a:t>
            </a:r>
            <a:r>
              <a:rPr lang="ru-RU" sz="2000" dirty="0" err="1" smtClean="0"/>
              <a:t>пропозицій</a:t>
            </a:r>
            <a:r>
              <a:rPr lang="ru-RU" sz="2000" dirty="0" smtClean="0"/>
              <a:t>, </a:t>
            </a:r>
            <a:r>
              <a:rPr lang="ru-RU" sz="2000" dirty="0" err="1" smtClean="0"/>
              <a:t>за</a:t>
            </a:r>
            <a:r>
              <a:rPr lang="ru-RU" sz="2000" dirty="0" smtClean="0"/>
              <a:t> </a:t>
            </a:r>
            <a:r>
              <a:rPr lang="ru-RU" sz="2000" dirty="0" err="1" smtClean="0"/>
              <a:t>впровадження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нової</a:t>
            </a:r>
            <a:r>
              <a:rPr lang="ru-RU" sz="2000" dirty="0" smtClean="0"/>
              <a:t> </a:t>
            </a:r>
            <a:r>
              <a:rPr lang="ru-RU" sz="2000" dirty="0" err="1" smtClean="0"/>
              <a:t>техніки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технології</a:t>
            </a:r>
            <a:r>
              <a:rPr lang="ru-RU" sz="2000" dirty="0" smtClean="0"/>
              <a:t>, </a:t>
            </a:r>
            <a:r>
              <a:rPr lang="ru-RU" sz="2000" dirty="0" err="1" smtClean="0"/>
              <a:t>за</a:t>
            </a:r>
            <a:r>
              <a:rPr lang="ru-RU" sz="2000" dirty="0" smtClean="0"/>
              <a:t> </a:t>
            </a:r>
            <a:r>
              <a:rPr lang="ru-RU" sz="2000" dirty="0" err="1" smtClean="0"/>
              <a:t>збирання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здавання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брухту</a:t>
            </a:r>
            <a:r>
              <a:rPr lang="ru-RU" sz="2000" dirty="0" smtClean="0"/>
              <a:t> </a:t>
            </a:r>
            <a:r>
              <a:rPr lang="ru-RU" sz="2000" dirty="0" err="1" smtClean="0"/>
              <a:t>чорних</a:t>
            </a:r>
            <a:r>
              <a:rPr lang="ru-RU" sz="2000" dirty="0" smtClean="0"/>
              <a:t>, </a:t>
            </a:r>
            <a:r>
              <a:rPr lang="ru-RU" sz="2000" dirty="0" err="1" smtClean="0"/>
              <a:t>кольорових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дорогоцінних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металів</a:t>
            </a:r>
            <a:r>
              <a:rPr lang="ru-RU" sz="2000" dirty="0" smtClean="0"/>
              <a:t>, </a:t>
            </a:r>
            <a:r>
              <a:rPr lang="ru-RU" sz="2000" dirty="0" err="1" smtClean="0"/>
              <a:t>збирання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здавання</a:t>
            </a:r>
            <a:r>
              <a:rPr lang="ru-RU" sz="2000" dirty="0" smtClean="0"/>
              <a:t> на </a:t>
            </a:r>
            <a:r>
              <a:rPr lang="ru-RU" sz="2000" dirty="0" err="1" smtClean="0"/>
              <a:t>відновлення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відпрацьованих</a:t>
            </a:r>
            <a:r>
              <a:rPr lang="ru-RU" sz="2000" dirty="0" smtClean="0"/>
              <a:t> деталей машин, </a:t>
            </a:r>
            <a:r>
              <a:rPr lang="ru-RU" sz="2000" dirty="0" err="1" smtClean="0"/>
              <a:t>автомобільних</a:t>
            </a:r>
            <a:r>
              <a:rPr lang="ru-RU" sz="2000" dirty="0" smtClean="0"/>
              <a:t> шин, </a:t>
            </a:r>
            <a:r>
              <a:rPr lang="ru-RU" sz="2000" dirty="0" err="1" smtClean="0"/>
              <a:t>введення</a:t>
            </a:r>
            <a:r>
              <a:rPr lang="ru-RU" sz="2000" dirty="0" smtClean="0"/>
              <a:t> в </a:t>
            </a:r>
            <a:r>
              <a:rPr lang="ru-RU" sz="2000" dirty="0" err="1" smtClean="0"/>
              <a:t>дію</a:t>
            </a:r>
            <a:r>
              <a:rPr lang="ru-RU" sz="2000" dirty="0" smtClean="0"/>
              <a:t> </a:t>
            </a:r>
            <a:r>
              <a:rPr lang="ru-RU" sz="2000" dirty="0" err="1" smtClean="0"/>
              <a:t>виробничих</a:t>
            </a:r>
            <a:r>
              <a:rPr lang="ru-RU" sz="2000" dirty="0" smtClean="0"/>
              <a:t> </a:t>
            </a:r>
            <a:r>
              <a:rPr lang="ru-RU" sz="2000" dirty="0" err="1" smtClean="0"/>
              <a:t>потужностей</a:t>
            </a:r>
            <a:r>
              <a:rPr lang="ru-RU" sz="2000" dirty="0" smtClean="0"/>
              <a:t> та </a:t>
            </a:r>
            <a:r>
              <a:rPr lang="ru-RU" sz="2000" dirty="0" err="1" smtClean="0"/>
              <a:t>об'єктів</a:t>
            </a:r>
            <a:r>
              <a:rPr lang="ru-RU" sz="2000" dirty="0" smtClean="0"/>
              <a:t> </a:t>
            </a:r>
            <a:r>
              <a:rPr lang="ru-RU" sz="2000" dirty="0" err="1" smtClean="0"/>
              <a:t>будівництва</a:t>
            </a:r>
            <a:r>
              <a:rPr lang="ru-RU" sz="2000" dirty="0" smtClean="0"/>
              <a:t> (за </a:t>
            </a:r>
            <a:r>
              <a:rPr lang="ru-RU" sz="2000" dirty="0" err="1" smtClean="0"/>
              <a:t>винятком</a:t>
            </a:r>
            <a:r>
              <a:rPr lang="ru-RU" sz="2000" dirty="0" smtClean="0"/>
              <a:t> </a:t>
            </a:r>
            <a:r>
              <a:rPr lang="ru-RU" sz="2000" dirty="0" err="1" smtClean="0"/>
              <a:t>цих</a:t>
            </a:r>
            <a:r>
              <a:rPr lang="ru-RU" sz="2000" dirty="0" smtClean="0"/>
              <a:t> </a:t>
            </a:r>
            <a:r>
              <a:rPr lang="ru-RU" sz="2000" dirty="0" err="1" smtClean="0"/>
              <a:t>премій</a:t>
            </a:r>
            <a:r>
              <a:rPr lang="ru-RU" sz="2000" dirty="0" smtClean="0"/>
              <a:t> </a:t>
            </a:r>
            <a:r>
              <a:rPr lang="ru-RU" sz="2000" dirty="0" err="1" smtClean="0"/>
              <a:t>працівникам</a:t>
            </a:r>
            <a:r>
              <a:rPr lang="ru-RU" sz="2000" dirty="0" smtClean="0"/>
              <a:t> </a:t>
            </a:r>
            <a:r>
              <a:rPr lang="ru-RU" sz="2000" dirty="0" err="1" smtClean="0"/>
              <a:t>будівельних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організацій</a:t>
            </a:r>
            <a:r>
              <a:rPr lang="ru-RU" sz="2000" dirty="0" smtClean="0"/>
              <a:t>, </a:t>
            </a:r>
            <a:r>
              <a:rPr lang="ru-RU" sz="2000" dirty="0" err="1" smtClean="0"/>
              <a:t>що</a:t>
            </a:r>
            <a:r>
              <a:rPr lang="ru-RU" sz="2000" dirty="0" smtClean="0"/>
              <a:t> </a:t>
            </a:r>
            <a:r>
              <a:rPr lang="ru-RU" sz="2000" dirty="0" err="1" smtClean="0"/>
              <a:t>виплачуються</a:t>
            </a:r>
            <a:r>
              <a:rPr lang="ru-RU" sz="2000" dirty="0" smtClean="0"/>
              <a:t> у </a:t>
            </a:r>
            <a:r>
              <a:rPr lang="ru-RU" sz="2000" dirty="0" err="1" smtClean="0"/>
              <a:t>складі</a:t>
            </a:r>
            <a:r>
              <a:rPr lang="ru-RU" sz="2000" dirty="0" smtClean="0"/>
              <a:t> </a:t>
            </a:r>
            <a:r>
              <a:rPr lang="ru-RU" sz="2000" dirty="0" err="1" smtClean="0"/>
              <a:t>премій</a:t>
            </a:r>
            <a:r>
              <a:rPr lang="ru-RU" sz="2000" dirty="0" smtClean="0"/>
              <a:t> за </a:t>
            </a:r>
            <a:r>
              <a:rPr lang="ru-RU" sz="2000" dirty="0" err="1" smtClean="0"/>
              <a:t>результати</a:t>
            </a:r>
            <a:r>
              <a:rPr lang="ru-RU" sz="2000" dirty="0" smtClean="0"/>
              <a:t> </a:t>
            </a:r>
            <a:r>
              <a:rPr lang="ru-RU" sz="2000" dirty="0" err="1" smtClean="0"/>
              <a:t>господарської</a:t>
            </a:r>
            <a:r>
              <a:rPr lang="ru-RU" sz="2000" dirty="0" smtClean="0"/>
              <a:t> </a:t>
            </a:r>
            <a:r>
              <a:rPr lang="ru-RU" sz="2000" dirty="0" err="1" smtClean="0"/>
              <a:t>діяльності</a:t>
            </a:r>
            <a:r>
              <a:rPr lang="ru-RU" sz="2000" dirty="0" smtClean="0"/>
              <a:t>);</a:t>
            </a:r>
          </a:p>
          <a:p>
            <a:r>
              <a:rPr lang="ru-RU" sz="2000" dirty="0" err="1" smtClean="0"/>
              <a:t>д</a:t>
            </a:r>
            <a:r>
              <a:rPr lang="ru-RU" sz="2000" dirty="0" smtClean="0"/>
              <a:t>) </a:t>
            </a:r>
            <a:r>
              <a:rPr lang="ru-RU" sz="2000" dirty="0" err="1" smtClean="0"/>
              <a:t>грошові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речові</a:t>
            </a:r>
            <a:r>
              <a:rPr lang="ru-RU" sz="2000" dirty="0" smtClean="0"/>
              <a:t> </a:t>
            </a:r>
            <a:r>
              <a:rPr lang="ru-RU" sz="2000" dirty="0" err="1" smtClean="0"/>
              <a:t>винагороди</a:t>
            </a:r>
            <a:r>
              <a:rPr lang="ru-RU" sz="2000" dirty="0" smtClean="0"/>
              <a:t> за </a:t>
            </a:r>
            <a:r>
              <a:rPr lang="ru-RU" sz="2000" dirty="0" err="1" smtClean="0"/>
              <a:t>призові</a:t>
            </a:r>
            <a:r>
              <a:rPr lang="ru-RU" sz="2000" dirty="0" smtClean="0"/>
              <a:t> </a:t>
            </a:r>
            <a:r>
              <a:rPr lang="ru-RU" sz="2000" dirty="0" err="1" smtClean="0"/>
              <a:t>місця</a:t>
            </a:r>
            <a:r>
              <a:rPr lang="ru-RU" sz="2000" dirty="0" smtClean="0"/>
              <a:t> на </a:t>
            </a:r>
            <a:r>
              <a:rPr lang="ru-RU" sz="2000" dirty="0" err="1" smtClean="0"/>
              <a:t>змаганнях</a:t>
            </a:r>
            <a:r>
              <a:rPr lang="ru-RU" sz="2000" dirty="0" smtClean="0"/>
              <a:t>, </a:t>
            </a:r>
            <a:r>
              <a:rPr lang="ru-RU" sz="2000" dirty="0" err="1" smtClean="0"/>
              <a:t>оглядах</a:t>
            </a:r>
            <a:r>
              <a:rPr lang="ru-RU" sz="2000" dirty="0" smtClean="0"/>
              <a:t>, конкурсах </a:t>
            </a:r>
            <a:r>
              <a:rPr lang="ru-RU" sz="2000" dirty="0" err="1" smtClean="0"/>
              <a:t>тощо</a:t>
            </a:r>
            <a:r>
              <a:rPr lang="ru-RU" sz="2000" dirty="0" smtClean="0"/>
              <a:t>;</a:t>
            </a:r>
          </a:p>
          <a:p>
            <a:r>
              <a:rPr lang="ru-RU" sz="2000" dirty="0" smtClean="0"/>
              <a:t>е) </a:t>
            </a:r>
            <a:r>
              <a:rPr lang="ru-RU" sz="2000" dirty="0" err="1" smtClean="0"/>
              <a:t>пенсії</a:t>
            </a:r>
            <a:r>
              <a:rPr lang="ru-RU" sz="2000" dirty="0" smtClean="0"/>
              <a:t>, </a:t>
            </a:r>
            <a:r>
              <a:rPr lang="ru-RU" sz="2000" dirty="0" err="1" smtClean="0"/>
              <a:t>державна</a:t>
            </a:r>
            <a:r>
              <a:rPr lang="ru-RU" sz="2000" dirty="0" smtClean="0"/>
              <a:t> </a:t>
            </a:r>
            <a:r>
              <a:rPr lang="ru-RU" sz="2000" dirty="0" err="1" smtClean="0"/>
              <a:t>допомога</a:t>
            </a:r>
            <a:r>
              <a:rPr lang="ru-RU" sz="2000" dirty="0" smtClean="0"/>
              <a:t>, </a:t>
            </a:r>
            <a:r>
              <a:rPr lang="ru-RU" sz="2000" dirty="0" err="1" smtClean="0"/>
              <a:t>соціальні</a:t>
            </a:r>
            <a:r>
              <a:rPr lang="ru-RU" sz="2000" dirty="0" smtClean="0"/>
              <a:t> та </a:t>
            </a:r>
            <a:r>
              <a:rPr lang="ru-RU" sz="2000" dirty="0" err="1" smtClean="0"/>
              <a:t>компенсаційні</a:t>
            </a:r>
            <a:r>
              <a:rPr lang="ru-RU" sz="2000" dirty="0" smtClean="0"/>
              <a:t> </a:t>
            </a:r>
            <a:r>
              <a:rPr lang="ru-RU" sz="2000" dirty="0" err="1" smtClean="0"/>
              <a:t>виплати</a:t>
            </a:r>
            <a:r>
              <a:rPr lang="ru-RU" sz="2000" dirty="0" smtClean="0"/>
              <a:t>;</a:t>
            </a:r>
          </a:p>
          <a:p>
            <a:r>
              <a:rPr lang="ru-RU" sz="2000" dirty="0" err="1" smtClean="0"/>
              <a:t>є</a:t>
            </a:r>
            <a:r>
              <a:rPr lang="ru-RU" sz="2000" dirty="0" smtClean="0"/>
              <a:t>) </a:t>
            </a:r>
            <a:r>
              <a:rPr lang="ru-RU" sz="2000" dirty="0" err="1" smtClean="0"/>
              <a:t>літературний</a:t>
            </a:r>
            <a:r>
              <a:rPr lang="ru-RU" sz="2000" dirty="0" smtClean="0"/>
              <a:t> гонорар </a:t>
            </a:r>
            <a:r>
              <a:rPr lang="ru-RU" sz="2000" dirty="0" err="1" smtClean="0"/>
              <a:t>штатним</a:t>
            </a:r>
            <a:r>
              <a:rPr lang="ru-RU" sz="2000" dirty="0" smtClean="0"/>
              <a:t> </a:t>
            </a:r>
            <a:r>
              <a:rPr lang="ru-RU" sz="2000" dirty="0" err="1" smtClean="0"/>
              <a:t>працівникам</a:t>
            </a:r>
            <a:r>
              <a:rPr lang="ru-RU" sz="2000" dirty="0" smtClean="0"/>
              <a:t> газет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журналів</a:t>
            </a:r>
            <a:r>
              <a:rPr lang="ru-RU" sz="2000" dirty="0" smtClean="0"/>
              <a:t>, </a:t>
            </a:r>
            <a:r>
              <a:rPr lang="ru-RU" sz="2000" dirty="0" err="1" smtClean="0"/>
              <a:t>що</a:t>
            </a:r>
            <a:r>
              <a:rPr lang="ru-RU" sz="2000" dirty="0" smtClean="0"/>
              <a:t> </a:t>
            </a:r>
            <a:r>
              <a:rPr lang="ru-RU" sz="2000" dirty="0" err="1" smtClean="0"/>
              <a:t>сплачується</a:t>
            </a:r>
            <a:r>
              <a:rPr lang="ru-RU" sz="2000" dirty="0" smtClean="0"/>
              <a:t> за </a:t>
            </a:r>
            <a:r>
              <a:rPr lang="ru-RU" sz="2000" dirty="0" err="1" smtClean="0"/>
              <a:t>авторським</a:t>
            </a:r>
            <a:r>
              <a:rPr lang="ru-RU" sz="2000" dirty="0" smtClean="0"/>
              <a:t> договором;</a:t>
            </a:r>
          </a:p>
          <a:p>
            <a:r>
              <a:rPr lang="ru-RU" sz="2000" dirty="0" smtClean="0"/>
              <a:t>ж) </a:t>
            </a:r>
            <a:r>
              <a:rPr lang="ru-RU" sz="2000" dirty="0" err="1" smtClean="0"/>
              <a:t>вартість</a:t>
            </a:r>
            <a:r>
              <a:rPr lang="ru-RU" sz="2000" dirty="0" smtClean="0"/>
              <a:t> </a:t>
            </a:r>
            <a:r>
              <a:rPr lang="ru-RU" sz="2000" dirty="0" err="1" smtClean="0"/>
              <a:t>безплатно</a:t>
            </a:r>
            <a:r>
              <a:rPr lang="ru-RU" sz="2000" dirty="0" smtClean="0"/>
              <a:t> </a:t>
            </a:r>
            <a:r>
              <a:rPr lang="ru-RU" sz="2000" dirty="0" err="1" smtClean="0"/>
              <a:t>виданого</a:t>
            </a:r>
            <a:r>
              <a:rPr lang="ru-RU" sz="2000" dirty="0" smtClean="0"/>
              <a:t> </a:t>
            </a:r>
            <a:r>
              <a:rPr lang="ru-RU" sz="2000" dirty="0" err="1" smtClean="0"/>
              <a:t>спецодягу</a:t>
            </a:r>
            <a:r>
              <a:rPr lang="ru-RU" sz="2000" dirty="0" smtClean="0"/>
              <a:t>, </a:t>
            </a:r>
            <a:r>
              <a:rPr lang="ru-RU" sz="2000" dirty="0" err="1" smtClean="0"/>
              <a:t>спецвзуття</a:t>
            </a:r>
            <a:r>
              <a:rPr lang="ru-RU" sz="2000" dirty="0" smtClean="0"/>
              <a:t> та </a:t>
            </a:r>
            <a:r>
              <a:rPr lang="ru-RU" sz="2000" dirty="0" err="1" smtClean="0"/>
              <a:t>інших</a:t>
            </a:r>
            <a:r>
              <a:rPr lang="ru-RU" sz="2000" dirty="0" smtClean="0"/>
              <a:t> </a:t>
            </a:r>
            <a:r>
              <a:rPr lang="ru-RU" sz="2000" dirty="0" err="1" smtClean="0"/>
              <a:t>засобів</a:t>
            </a:r>
            <a:r>
              <a:rPr lang="ru-RU" sz="2000" dirty="0" smtClean="0"/>
              <a:t> </a:t>
            </a:r>
            <a:r>
              <a:rPr lang="ru-RU" sz="2000" dirty="0" err="1" smtClean="0"/>
              <a:t>індивідуального</a:t>
            </a:r>
            <a:r>
              <a:rPr lang="ru-RU" sz="2000" dirty="0" smtClean="0"/>
              <a:t> </a:t>
            </a:r>
            <a:r>
              <a:rPr lang="ru-RU" sz="2000" dirty="0" err="1" smtClean="0"/>
              <a:t>захисту</a:t>
            </a:r>
            <a:r>
              <a:rPr lang="ru-RU" sz="2000" dirty="0" smtClean="0"/>
              <a:t>, мила, </a:t>
            </a:r>
            <a:r>
              <a:rPr lang="ru-RU" sz="2000" dirty="0" err="1" smtClean="0"/>
              <a:t>змивних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знешкоджувальних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засобів</a:t>
            </a:r>
            <a:r>
              <a:rPr lang="ru-RU" sz="2000" dirty="0" smtClean="0"/>
              <a:t>, молока та </a:t>
            </a:r>
            <a:r>
              <a:rPr lang="ru-RU" sz="2000" dirty="0" err="1" smtClean="0"/>
              <a:t>лікувально-профілактичного</a:t>
            </a:r>
            <a:r>
              <a:rPr lang="ru-RU" sz="2000" dirty="0" smtClean="0"/>
              <a:t> </a:t>
            </a:r>
            <a:r>
              <a:rPr lang="ru-RU" sz="2000" dirty="0" err="1" smtClean="0"/>
              <a:t>харчування</a:t>
            </a:r>
            <a:r>
              <a:rPr lang="ru-RU" sz="2000" dirty="0" smtClean="0"/>
              <a:t>;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332656"/>
            <a:ext cx="8964488" cy="5472608"/>
          </a:xfrm>
        </p:spPr>
        <p:txBody>
          <a:bodyPr>
            <a:noAutofit/>
          </a:bodyPr>
          <a:lstStyle/>
          <a:p>
            <a:r>
              <a:rPr lang="ru-RU" sz="1900" dirty="0" err="1" smtClean="0"/>
              <a:t>з</a:t>
            </a:r>
            <a:r>
              <a:rPr lang="ru-RU" sz="1900" dirty="0" smtClean="0"/>
              <a:t>) </a:t>
            </a:r>
            <a:r>
              <a:rPr lang="ru-RU" sz="1900" dirty="0" err="1" smtClean="0"/>
              <a:t>дотації</a:t>
            </a:r>
            <a:r>
              <a:rPr lang="ru-RU" sz="1900" dirty="0" smtClean="0"/>
              <a:t> на </a:t>
            </a:r>
            <a:r>
              <a:rPr lang="ru-RU" sz="1900" dirty="0" err="1" smtClean="0"/>
              <a:t>обіди</a:t>
            </a:r>
            <a:r>
              <a:rPr lang="ru-RU" sz="1900" dirty="0" smtClean="0"/>
              <a:t>, </a:t>
            </a:r>
            <a:r>
              <a:rPr lang="ru-RU" sz="1900" dirty="0" err="1" smtClean="0"/>
              <a:t>проїзд</a:t>
            </a:r>
            <a:r>
              <a:rPr lang="ru-RU" sz="1900" dirty="0" smtClean="0"/>
              <a:t>, </a:t>
            </a:r>
            <a:r>
              <a:rPr lang="ru-RU" sz="1900" dirty="0" err="1" smtClean="0"/>
              <a:t>вартість</a:t>
            </a:r>
            <a:r>
              <a:rPr lang="ru-RU" sz="1900" dirty="0" smtClean="0"/>
              <a:t> </a:t>
            </a:r>
            <a:r>
              <a:rPr lang="ru-RU" sz="1900" dirty="0" err="1" smtClean="0"/>
              <a:t>оплачених</a:t>
            </a:r>
            <a:r>
              <a:rPr lang="ru-RU" sz="1900" dirty="0" smtClean="0"/>
              <a:t> </a:t>
            </a:r>
            <a:r>
              <a:rPr lang="ru-RU" sz="1900" dirty="0" err="1" smtClean="0"/>
              <a:t>підприємством</a:t>
            </a:r>
            <a:r>
              <a:rPr lang="ru-RU" sz="1900" dirty="0" smtClean="0"/>
              <a:t> </a:t>
            </a:r>
            <a:r>
              <a:rPr lang="ru-RU" sz="1900" dirty="0" err="1" smtClean="0"/>
              <a:t>путівок</a:t>
            </a:r>
            <a:r>
              <a:rPr lang="ru-RU" sz="1900" dirty="0" smtClean="0"/>
              <a:t> до </a:t>
            </a:r>
            <a:r>
              <a:rPr lang="ru-RU" sz="1900" dirty="0" err="1" smtClean="0"/>
              <a:t>санаторіїв</a:t>
            </a:r>
            <a:r>
              <a:rPr lang="ru-RU" sz="1900" dirty="0" smtClean="0"/>
              <a:t> </a:t>
            </a:r>
            <a:r>
              <a:rPr lang="ru-RU" sz="1900" dirty="0" err="1" smtClean="0"/>
              <a:t>і</a:t>
            </a:r>
            <a:r>
              <a:rPr lang="ru-RU" sz="1900" dirty="0" smtClean="0"/>
              <a:t> </a:t>
            </a:r>
            <a:r>
              <a:rPr lang="ru-RU" sz="1900" dirty="0" err="1" smtClean="0"/>
              <a:t>будинків</a:t>
            </a:r>
            <a:r>
              <a:rPr lang="ru-RU" sz="1900" dirty="0" smtClean="0"/>
              <a:t> </a:t>
            </a:r>
            <a:r>
              <a:rPr lang="ru-RU" sz="1900" dirty="0" err="1" smtClean="0"/>
              <a:t>відпочинку</a:t>
            </a:r>
            <a:r>
              <a:rPr lang="ru-RU" sz="1900" dirty="0" smtClean="0"/>
              <a:t>;</a:t>
            </a:r>
          </a:p>
          <a:p>
            <a:r>
              <a:rPr lang="ru-RU" sz="1900" dirty="0" smtClean="0"/>
              <a:t>и) </a:t>
            </a:r>
            <a:r>
              <a:rPr lang="ru-RU" sz="1900" dirty="0" err="1" smtClean="0"/>
              <a:t>виплати</a:t>
            </a:r>
            <a:r>
              <a:rPr lang="ru-RU" sz="1900" dirty="0" smtClean="0"/>
              <a:t>, </a:t>
            </a:r>
            <a:r>
              <a:rPr lang="ru-RU" sz="1900" dirty="0" err="1" smtClean="0"/>
              <a:t>пов'язані</a:t>
            </a:r>
            <a:r>
              <a:rPr lang="ru-RU" sz="1900" dirty="0" smtClean="0"/>
              <a:t> </a:t>
            </a:r>
            <a:r>
              <a:rPr lang="ru-RU" sz="1900" dirty="0" err="1" smtClean="0"/>
              <a:t>з</a:t>
            </a:r>
            <a:r>
              <a:rPr lang="ru-RU" sz="1900" dirty="0" smtClean="0"/>
              <a:t> </a:t>
            </a:r>
            <a:r>
              <a:rPr lang="ru-RU" sz="1900" dirty="0" err="1" smtClean="0"/>
              <a:t>ювілейними</a:t>
            </a:r>
            <a:r>
              <a:rPr lang="ru-RU" sz="1900" dirty="0" smtClean="0"/>
              <a:t> датами, днем </a:t>
            </a:r>
            <a:r>
              <a:rPr lang="ru-RU" sz="1900" dirty="0" err="1" smtClean="0"/>
              <a:t>народження</a:t>
            </a:r>
            <a:r>
              <a:rPr lang="ru-RU" sz="1900" dirty="0" smtClean="0"/>
              <a:t>, за </a:t>
            </a:r>
            <a:r>
              <a:rPr lang="ru-RU" sz="1900" dirty="0" err="1" smtClean="0"/>
              <a:t>довголітню</a:t>
            </a:r>
            <a:r>
              <a:rPr lang="ru-RU" sz="1900" dirty="0" smtClean="0"/>
              <a:t> </a:t>
            </a:r>
            <a:r>
              <a:rPr lang="ru-RU" sz="1900" dirty="0" err="1" smtClean="0"/>
              <a:t>і</a:t>
            </a:r>
            <a:r>
              <a:rPr lang="ru-RU" sz="1900" dirty="0" smtClean="0"/>
              <a:t> </a:t>
            </a:r>
            <a:r>
              <a:rPr lang="ru-RU" sz="1900" dirty="0" err="1" smtClean="0"/>
              <a:t>бездоганну</a:t>
            </a:r>
            <a:r>
              <a:rPr lang="ru-RU" sz="1900" dirty="0" smtClean="0"/>
              <a:t> </a:t>
            </a:r>
            <a:r>
              <a:rPr lang="ru-RU" sz="1900" dirty="0" err="1" smtClean="0"/>
              <a:t>трудову</a:t>
            </a:r>
            <a:r>
              <a:rPr lang="ru-RU" sz="1900" dirty="0" smtClean="0"/>
              <a:t> </a:t>
            </a:r>
            <a:r>
              <a:rPr lang="ru-RU" sz="1900" dirty="0" err="1" smtClean="0"/>
              <a:t>діяльність</a:t>
            </a:r>
            <a:r>
              <a:rPr lang="ru-RU" sz="1900" dirty="0" smtClean="0"/>
              <a:t>, </a:t>
            </a:r>
            <a:r>
              <a:rPr lang="ru-RU" sz="1900" dirty="0" err="1" smtClean="0"/>
              <a:t>активну</a:t>
            </a:r>
            <a:r>
              <a:rPr lang="ru-RU" sz="1900" dirty="0" smtClean="0"/>
              <a:t> </a:t>
            </a:r>
            <a:r>
              <a:rPr lang="ru-RU" sz="1900" dirty="0" err="1" smtClean="0"/>
              <a:t>громадську</a:t>
            </a:r>
            <a:r>
              <a:rPr lang="ru-RU" sz="1900" dirty="0" smtClean="0"/>
              <a:t> роботу </a:t>
            </a:r>
            <a:r>
              <a:rPr lang="ru-RU" sz="1900" dirty="0" err="1" smtClean="0"/>
              <a:t>тощо</a:t>
            </a:r>
            <a:r>
              <a:rPr lang="ru-RU" sz="1900" dirty="0" smtClean="0"/>
              <a:t>;</a:t>
            </a:r>
          </a:p>
          <a:p>
            <a:r>
              <a:rPr lang="ru-RU" sz="1900" dirty="0" err="1" smtClean="0"/>
              <a:t>і</a:t>
            </a:r>
            <a:r>
              <a:rPr lang="ru-RU" sz="1900" dirty="0" smtClean="0"/>
              <a:t>) </a:t>
            </a:r>
            <a:r>
              <a:rPr lang="ru-RU" sz="1900" dirty="0" err="1" smtClean="0"/>
              <a:t>вартість</a:t>
            </a:r>
            <a:r>
              <a:rPr lang="ru-RU" sz="1900" dirty="0" smtClean="0"/>
              <a:t> </a:t>
            </a:r>
            <a:r>
              <a:rPr lang="ru-RU" sz="1900" dirty="0" err="1" smtClean="0"/>
              <a:t>безплатно</a:t>
            </a:r>
            <a:r>
              <a:rPr lang="ru-RU" sz="1900" dirty="0" smtClean="0"/>
              <a:t> </a:t>
            </a:r>
            <a:r>
              <a:rPr lang="ru-RU" sz="1900" dirty="0" err="1" smtClean="0"/>
              <a:t>наданих</a:t>
            </a:r>
            <a:r>
              <a:rPr lang="ru-RU" sz="1900" dirty="0" smtClean="0"/>
              <a:t> </a:t>
            </a:r>
            <a:r>
              <a:rPr lang="ru-RU" sz="1900" dirty="0" err="1" smtClean="0"/>
              <a:t>деяким</a:t>
            </a:r>
            <a:r>
              <a:rPr lang="ru-RU" sz="1900" dirty="0" smtClean="0"/>
              <a:t> </a:t>
            </a:r>
            <a:r>
              <a:rPr lang="ru-RU" sz="1900" dirty="0" err="1" smtClean="0"/>
              <a:t>категоріям</a:t>
            </a:r>
            <a:r>
              <a:rPr lang="ru-RU" sz="1900" dirty="0" smtClean="0"/>
              <a:t> </a:t>
            </a:r>
            <a:r>
              <a:rPr lang="ru-RU" sz="1900" dirty="0" err="1" smtClean="0"/>
              <a:t>працівників</a:t>
            </a:r>
            <a:r>
              <a:rPr lang="ru-RU" sz="1900" dirty="0" smtClean="0"/>
              <a:t> </a:t>
            </a:r>
            <a:r>
              <a:rPr lang="ru-RU" sz="1900" dirty="0" err="1" smtClean="0"/>
              <a:t>комунальних</a:t>
            </a:r>
            <a:r>
              <a:rPr lang="ru-RU" sz="1900" dirty="0" smtClean="0"/>
              <a:t> </a:t>
            </a:r>
            <a:r>
              <a:rPr lang="ru-RU" sz="1900" dirty="0" err="1" smtClean="0"/>
              <a:t>послуг</a:t>
            </a:r>
            <a:r>
              <a:rPr lang="ru-RU" sz="1900" dirty="0" smtClean="0"/>
              <a:t>, </a:t>
            </a:r>
            <a:r>
              <a:rPr lang="ru-RU" sz="1900" dirty="0" err="1" smtClean="0"/>
              <a:t>житла</a:t>
            </a:r>
            <a:r>
              <a:rPr lang="ru-RU" sz="1900" dirty="0" smtClean="0"/>
              <a:t>, </a:t>
            </a:r>
            <a:r>
              <a:rPr lang="ru-RU" sz="1900" dirty="0" err="1" smtClean="0"/>
              <a:t>палива</a:t>
            </a:r>
            <a:r>
              <a:rPr lang="ru-RU" sz="1900" dirty="0" smtClean="0"/>
              <a:t> та сума </a:t>
            </a:r>
            <a:r>
              <a:rPr lang="ru-RU" sz="1900" dirty="0" err="1" smtClean="0"/>
              <a:t>коштів</a:t>
            </a:r>
            <a:r>
              <a:rPr lang="ru-RU" sz="1900" dirty="0" smtClean="0"/>
              <a:t> на </a:t>
            </a:r>
            <a:r>
              <a:rPr lang="ru-RU" sz="1900" dirty="0" err="1" smtClean="0"/>
              <a:t>їх</a:t>
            </a:r>
            <a:r>
              <a:rPr lang="ru-RU" sz="1900" dirty="0" smtClean="0"/>
              <a:t> </a:t>
            </a:r>
            <a:r>
              <a:rPr lang="ru-RU" sz="1900" dirty="0" err="1" smtClean="0"/>
              <a:t>відшкодування</a:t>
            </a:r>
            <a:r>
              <a:rPr lang="ru-RU" sz="1900" dirty="0" smtClean="0"/>
              <a:t>;</a:t>
            </a:r>
          </a:p>
          <a:p>
            <a:r>
              <a:rPr lang="ru-RU" sz="1900" dirty="0" err="1" smtClean="0"/>
              <a:t>ї</a:t>
            </a:r>
            <a:r>
              <a:rPr lang="ru-RU" sz="1900" dirty="0" smtClean="0"/>
              <a:t>) </a:t>
            </a:r>
            <a:r>
              <a:rPr lang="ru-RU" sz="1900" dirty="0" err="1" smtClean="0"/>
              <a:t>заробітна</a:t>
            </a:r>
            <a:r>
              <a:rPr lang="ru-RU" sz="1900" dirty="0" smtClean="0"/>
              <a:t> плата на </a:t>
            </a:r>
            <a:r>
              <a:rPr lang="ru-RU" sz="1900" dirty="0" err="1" smtClean="0"/>
              <a:t>роботі</a:t>
            </a:r>
            <a:r>
              <a:rPr lang="ru-RU" sz="1900" dirty="0" smtClean="0"/>
              <a:t> за </a:t>
            </a:r>
            <a:r>
              <a:rPr lang="ru-RU" sz="1900" dirty="0" err="1" smtClean="0"/>
              <a:t>сумісництвом</a:t>
            </a:r>
            <a:r>
              <a:rPr lang="ru-RU" sz="1900" dirty="0" smtClean="0"/>
              <a:t> (</a:t>
            </a:r>
            <a:r>
              <a:rPr lang="ru-RU" sz="1900" dirty="0" err="1" smtClean="0"/>
              <a:t>за</a:t>
            </a:r>
            <a:r>
              <a:rPr lang="ru-RU" sz="1900" dirty="0" smtClean="0"/>
              <a:t> </a:t>
            </a:r>
            <a:r>
              <a:rPr lang="ru-RU" sz="1900" dirty="0" err="1" smtClean="0"/>
              <a:t>винятком</a:t>
            </a:r>
            <a:r>
              <a:rPr lang="ru-RU" sz="1900" dirty="0" smtClean="0"/>
              <a:t> </a:t>
            </a:r>
            <a:r>
              <a:rPr lang="ru-RU" sz="1900" dirty="0" err="1" smtClean="0"/>
              <a:t>працівників</a:t>
            </a:r>
            <a:r>
              <a:rPr lang="ru-RU" sz="1900" dirty="0" smtClean="0"/>
              <a:t>, для </a:t>
            </a:r>
            <a:r>
              <a:rPr lang="ru-RU" sz="1900" dirty="0" err="1" smtClean="0"/>
              <a:t>яких</a:t>
            </a:r>
            <a:r>
              <a:rPr lang="ru-RU" sz="1900" dirty="0" smtClean="0"/>
              <a:t> </a:t>
            </a:r>
            <a:r>
              <a:rPr lang="ru-RU" sz="1900" dirty="0" err="1" smtClean="0"/>
              <a:t>включення</a:t>
            </a:r>
            <a:r>
              <a:rPr lang="ru-RU" sz="1900" dirty="0" smtClean="0"/>
              <a:t> </a:t>
            </a:r>
            <a:r>
              <a:rPr lang="ru-RU" sz="1900" dirty="0" err="1" smtClean="0"/>
              <a:t>її</a:t>
            </a:r>
            <a:r>
              <a:rPr lang="ru-RU" sz="1900" dirty="0" smtClean="0"/>
              <a:t> до </a:t>
            </a:r>
            <a:r>
              <a:rPr lang="ru-RU" sz="1900" dirty="0" err="1" smtClean="0"/>
              <a:t>середнього</a:t>
            </a:r>
            <a:r>
              <a:rPr lang="ru-RU" sz="1900" dirty="0" smtClean="0"/>
              <a:t> </a:t>
            </a:r>
            <a:r>
              <a:rPr lang="ru-RU" sz="1900" dirty="0" err="1" smtClean="0"/>
              <a:t>заробітку</a:t>
            </a:r>
            <a:r>
              <a:rPr lang="ru-RU" sz="1900" dirty="0" smtClean="0"/>
              <a:t> </a:t>
            </a:r>
            <a:r>
              <a:rPr lang="ru-RU" sz="1900" dirty="0" err="1" smtClean="0"/>
              <a:t>передбачено</a:t>
            </a:r>
            <a:r>
              <a:rPr lang="ru-RU" sz="1900" dirty="0" smtClean="0"/>
              <a:t> </a:t>
            </a:r>
            <a:r>
              <a:rPr lang="ru-RU" sz="1900" dirty="0" err="1" smtClean="0"/>
              <a:t>чинним</a:t>
            </a:r>
            <a:r>
              <a:rPr lang="ru-RU" sz="1900" dirty="0" smtClean="0"/>
              <a:t> </a:t>
            </a:r>
            <a:r>
              <a:rPr lang="ru-RU" sz="1900" dirty="0" err="1" smtClean="0"/>
              <a:t>законодавством</a:t>
            </a:r>
            <a:r>
              <a:rPr lang="ru-RU" sz="1900" dirty="0" smtClean="0"/>
              <a:t>);</a:t>
            </a:r>
          </a:p>
          <a:p>
            <a:r>
              <a:rPr lang="ru-RU" sz="1900" dirty="0" err="1" smtClean="0"/>
              <a:t>й</a:t>
            </a:r>
            <a:r>
              <a:rPr lang="ru-RU" sz="1900" dirty="0" smtClean="0"/>
              <a:t>) </a:t>
            </a:r>
            <a:r>
              <a:rPr lang="ru-RU" sz="1900" dirty="0" err="1" smtClean="0"/>
              <a:t>суми</a:t>
            </a:r>
            <a:r>
              <a:rPr lang="ru-RU" sz="1900" dirty="0" smtClean="0"/>
              <a:t> </a:t>
            </a:r>
            <a:r>
              <a:rPr lang="ru-RU" sz="1900" dirty="0" err="1" smtClean="0"/>
              <a:t>відшкодування</a:t>
            </a:r>
            <a:r>
              <a:rPr lang="ru-RU" sz="1900" dirty="0" smtClean="0"/>
              <a:t> </a:t>
            </a:r>
            <a:r>
              <a:rPr lang="ru-RU" sz="1900" dirty="0" err="1" smtClean="0"/>
              <a:t>шкоди</a:t>
            </a:r>
            <a:r>
              <a:rPr lang="ru-RU" sz="1900" dirty="0" smtClean="0"/>
              <a:t>, </a:t>
            </a:r>
            <a:r>
              <a:rPr lang="ru-RU" sz="1900" dirty="0" err="1" smtClean="0"/>
              <a:t>заподіяної</a:t>
            </a:r>
            <a:r>
              <a:rPr lang="ru-RU" sz="1900" dirty="0" smtClean="0"/>
              <a:t> </a:t>
            </a:r>
            <a:r>
              <a:rPr lang="ru-RU" sz="1900" dirty="0" err="1" smtClean="0"/>
              <a:t>працівникові</a:t>
            </a:r>
            <a:r>
              <a:rPr lang="ru-RU" sz="1900" dirty="0" smtClean="0"/>
              <a:t> </a:t>
            </a:r>
            <a:r>
              <a:rPr lang="ru-RU" sz="1900" dirty="0" err="1" smtClean="0"/>
              <a:t>каліцтвом</a:t>
            </a:r>
            <a:r>
              <a:rPr lang="ru-RU" sz="1900" dirty="0" smtClean="0"/>
              <a:t> </a:t>
            </a:r>
            <a:r>
              <a:rPr lang="ru-RU" sz="1900" dirty="0" err="1" smtClean="0"/>
              <a:t>або</a:t>
            </a:r>
            <a:r>
              <a:rPr lang="ru-RU" sz="1900" dirty="0" smtClean="0"/>
              <a:t> </a:t>
            </a:r>
            <a:r>
              <a:rPr lang="ru-RU" sz="1900" dirty="0" err="1" smtClean="0"/>
              <a:t>іншим</a:t>
            </a:r>
            <a:r>
              <a:rPr lang="ru-RU" sz="1900" dirty="0" smtClean="0"/>
              <a:t> </a:t>
            </a:r>
            <a:r>
              <a:rPr lang="ru-RU" sz="1900" dirty="0" err="1" smtClean="0"/>
              <a:t>ушкодженням</a:t>
            </a:r>
            <a:r>
              <a:rPr lang="ru-RU" sz="1900" dirty="0" smtClean="0"/>
              <a:t> </a:t>
            </a:r>
            <a:r>
              <a:rPr lang="ru-RU" sz="1900" dirty="0" err="1" smtClean="0"/>
              <a:t>здоров'я</a:t>
            </a:r>
            <a:r>
              <a:rPr lang="ru-RU" sz="1900" dirty="0" smtClean="0"/>
              <a:t>;</a:t>
            </a:r>
          </a:p>
          <a:p>
            <a:r>
              <a:rPr lang="ru-RU" sz="1900" dirty="0" smtClean="0"/>
              <a:t>к) доходи (</a:t>
            </a:r>
            <a:r>
              <a:rPr lang="ru-RU" sz="1900" dirty="0" err="1" smtClean="0"/>
              <a:t>дивіденди</a:t>
            </a:r>
            <a:r>
              <a:rPr lang="ru-RU" sz="1900" dirty="0" smtClean="0"/>
              <a:t>, </a:t>
            </a:r>
            <a:r>
              <a:rPr lang="ru-RU" sz="1900" dirty="0" err="1" smtClean="0"/>
              <a:t>проценти</a:t>
            </a:r>
            <a:r>
              <a:rPr lang="ru-RU" sz="1900" dirty="0" smtClean="0"/>
              <a:t>), </a:t>
            </a:r>
            <a:r>
              <a:rPr lang="ru-RU" sz="1900" dirty="0" err="1" smtClean="0"/>
              <a:t>нараховані</a:t>
            </a:r>
            <a:r>
              <a:rPr lang="ru-RU" sz="1900" dirty="0" smtClean="0"/>
              <a:t> за </a:t>
            </a:r>
            <a:r>
              <a:rPr lang="ru-RU" sz="1900" dirty="0" err="1" smtClean="0"/>
              <a:t>акціями</a:t>
            </a:r>
            <a:r>
              <a:rPr lang="ru-RU" sz="1900" dirty="0" smtClean="0"/>
              <a:t> трудового </a:t>
            </a:r>
            <a:r>
              <a:rPr lang="ru-RU" sz="1900" dirty="0" err="1" smtClean="0"/>
              <a:t>колективу</a:t>
            </a:r>
            <a:r>
              <a:rPr lang="ru-RU" sz="1900" dirty="0" smtClean="0"/>
              <a:t> </a:t>
            </a:r>
            <a:r>
              <a:rPr lang="ru-RU" sz="1900" dirty="0" err="1" smtClean="0"/>
              <a:t>і</a:t>
            </a:r>
            <a:r>
              <a:rPr lang="ru-RU" sz="1900" dirty="0" smtClean="0"/>
              <a:t> вкладами </a:t>
            </a:r>
            <a:r>
              <a:rPr lang="ru-RU" sz="1900" dirty="0" err="1" smtClean="0"/>
              <a:t>членів</a:t>
            </a:r>
            <a:r>
              <a:rPr lang="ru-RU" sz="1900" dirty="0" smtClean="0"/>
              <a:t> трудового </a:t>
            </a:r>
            <a:r>
              <a:rPr lang="ru-RU" sz="1900" dirty="0" err="1" smtClean="0"/>
              <a:t>колективу</a:t>
            </a:r>
            <a:r>
              <a:rPr lang="ru-RU" sz="1900" dirty="0" smtClean="0"/>
              <a:t> в </a:t>
            </a:r>
            <a:r>
              <a:rPr lang="ru-RU" sz="1900" dirty="0" err="1" smtClean="0"/>
              <a:t>майно</a:t>
            </a:r>
            <a:r>
              <a:rPr lang="ru-RU" sz="1900" dirty="0" smtClean="0"/>
              <a:t> </a:t>
            </a:r>
            <a:r>
              <a:rPr lang="ru-RU" sz="1900" dirty="0" err="1" smtClean="0"/>
              <a:t>підприємства</a:t>
            </a:r>
            <a:r>
              <a:rPr lang="ru-RU" sz="1900" dirty="0" smtClean="0">
                <a:hlinkClick r:id="rId2"/>
              </a:rPr>
              <a:t>;</a:t>
            </a:r>
            <a:endParaRPr lang="ru-RU" sz="1900" dirty="0" smtClean="0"/>
          </a:p>
          <a:p>
            <a:r>
              <a:rPr lang="ru-RU" sz="1900" dirty="0" smtClean="0">
                <a:hlinkClick r:id="rId3"/>
              </a:rPr>
              <a:t>л) </a:t>
            </a:r>
            <a:r>
              <a:rPr lang="ru-RU" sz="1900" dirty="0" err="1" smtClean="0">
                <a:hlinkClick r:id="rId3"/>
              </a:rPr>
              <a:t>компенсація</a:t>
            </a:r>
            <a:r>
              <a:rPr lang="ru-RU" sz="1900" dirty="0" smtClean="0">
                <a:hlinkClick r:id="rId3"/>
              </a:rPr>
              <a:t> </a:t>
            </a:r>
            <a:r>
              <a:rPr lang="ru-RU" sz="1900" dirty="0" err="1" smtClean="0">
                <a:hlinkClick r:id="rId3"/>
              </a:rPr>
              <a:t>працівникам</a:t>
            </a:r>
            <a:r>
              <a:rPr lang="ru-RU" sz="1900" dirty="0" smtClean="0">
                <a:hlinkClick r:id="rId3"/>
              </a:rPr>
              <a:t> </a:t>
            </a:r>
            <a:r>
              <a:rPr lang="ru-RU" sz="1900" dirty="0" err="1" smtClean="0">
                <a:hlinkClick r:id="rId3"/>
              </a:rPr>
              <a:t>втрати</a:t>
            </a:r>
            <a:r>
              <a:rPr lang="ru-RU" sz="1900" dirty="0" smtClean="0">
                <a:hlinkClick r:id="rId3"/>
              </a:rPr>
              <a:t> </a:t>
            </a:r>
            <a:r>
              <a:rPr lang="ru-RU" sz="1900" dirty="0" err="1" smtClean="0">
                <a:hlinkClick r:id="rId3"/>
              </a:rPr>
              <a:t>частини</a:t>
            </a:r>
            <a:r>
              <a:rPr lang="ru-RU" sz="1900" dirty="0" smtClean="0">
                <a:hlinkClick r:id="rId3"/>
              </a:rPr>
              <a:t> </a:t>
            </a:r>
            <a:r>
              <a:rPr lang="ru-RU" sz="1900" dirty="0" err="1" smtClean="0">
                <a:hlinkClick r:id="rId3"/>
              </a:rPr>
              <a:t>заробітної</a:t>
            </a:r>
            <a:r>
              <a:rPr lang="ru-RU" sz="1900" dirty="0" smtClean="0">
                <a:hlinkClick r:id="rId3"/>
              </a:rPr>
              <a:t> плати у </a:t>
            </a:r>
            <a:r>
              <a:rPr lang="ru-RU" sz="1900" dirty="0" err="1" smtClean="0">
                <a:hlinkClick r:id="rId3"/>
              </a:rPr>
              <a:t>зв'язку</a:t>
            </a:r>
            <a:r>
              <a:rPr lang="ru-RU" sz="1900" dirty="0" smtClean="0">
                <a:hlinkClick r:id="rId3"/>
              </a:rPr>
              <a:t> </a:t>
            </a:r>
            <a:r>
              <a:rPr lang="ru-RU" sz="1900" dirty="0" err="1" smtClean="0">
                <a:hlinkClick r:id="rId3"/>
              </a:rPr>
              <a:t>з</a:t>
            </a:r>
            <a:r>
              <a:rPr lang="ru-RU" sz="1900" dirty="0" smtClean="0">
                <a:hlinkClick r:id="rId3"/>
              </a:rPr>
              <a:t> </a:t>
            </a:r>
            <a:r>
              <a:rPr lang="ru-RU" sz="1900" dirty="0" err="1" smtClean="0">
                <a:hlinkClick r:id="rId3"/>
              </a:rPr>
              <a:t>порушенням</a:t>
            </a:r>
            <a:r>
              <a:rPr lang="ru-RU" sz="1900" dirty="0" smtClean="0">
                <a:hlinkClick r:id="rId3"/>
              </a:rPr>
              <a:t> </a:t>
            </a:r>
            <a:r>
              <a:rPr lang="ru-RU" sz="1900" dirty="0" err="1" smtClean="0">
                <a:hlinkClick r:id="rId3"/>
              </a:rPr>
              <a:t>термінів</a:t>
            </a:r>
            <a:r>
              <a:rPr lang="ru-RU" sz="1900" dirty="0" smtClean="0">
                <a:hlinkClick r:id="rId3"/>
              </a:rPr>
              <a:t> </a:t>
            </a:r>
            <a:r>
              <a:rPr lang="ru-RU" sz="1900" dirty="0" err="1" smtClean="0">
                <a:hlinkClick r:id="rId3"/>
              </a:rPr>
              <a:t>її</a:t>
            </a:r>
            <a:r>
              <a:rPr lang="ru-RU" sz="1900" dirty="0" smtClean="0">
                <a:hlinkClick r:id="rId3"/>
              </a:rPr>
              <a:t> </a:t>
            </a:r>
            <a:r>
              <a:rPr lang="ru-RU" sz="1900" dirty="0" err="1" smtClean="0">
                <a:hlinkClick r:id="rId3"/>
              </a:rPr>
              <a:t>виплати</a:t>
            </a:r>
            <a:r>
              <a:rPr lang="ru-RU" sz="1900" dirty="0" smtClean="0">
                <a:hlinkClick r:id="rId4"/>
              </a:rPr>
              <a:t>;</a:t>
            </a:r>
            <a:endParaRPr lang="ru-RU" sz="1900" dirty="0" smtClean="0"/>
          </a:p>
          <a:p>
            <a:r>
              <a:rPr lang="ru-RU" sz="1900" dirty="0" smtClean="0">
                <a:hlinkClick r:id="rId5"/>
              </a:rPr>
              <a:t>м) </a:t>
            </a:r>
            <a:r>
              <a:rPr lang="ru-RU" sz="1900" dirty="0" err="1" smtClean="0">
                <a:hlinkClick r:id="rId5"/>
              </a:rPr>
              <a:t>заробітна</a:t>
            </a:r>
            <a:r>
              <a:rPr lang="ru-RU" sz="1900" dirty="0" smtClean="0">
                <a:hlinkClick r:id="rId5"/>
              </a:rPr>
              <a:t> плата, яка </a:t>
            </a:r>
            <a:r>
              <a:rPr lang="ru-RU" sz="1900" dirty="0" err="1" smtClean="0">
                <a:hlinkClick r:id="rId5"/>
              </a:rPr>
              <a:t>нарахована</a:t>
            </a:r>
            <a:r>
              <a:rPr lang="ru-RU" sz="1900" dirty="0" smtClean="0">
                <a:hlinkClick r:id="rId5"/>
              </a:rPr>
              <a:t> за час </a:t>
            </a:r>
            <a:r>
              <a:rPr lang="ru-RU" sz="1900" dirty="0" err="1" smtClean="0">
                <a:hlinkClick r:id="rId5"/>
              </a:rPr>
              <a:t>роботи</a:t>
            </a:r>
            <a:r>
              <a:rPr lang="ru-RU" sz="1900" dirty="0" smtClean="0">
                <a:hlinkClick r:id="rId5"/>
              </a:rPr>
              <a:t> у </a:t>
            </a:r>
            <a:r>
              <a:rPr lang="ru-RU" sz="1900" dirty="0" err="1" smtClean="0">
                <a:hlinkClick r:id="rId5"/>
              </a:rPr>
              <a:t>виборчих</a:t>
            </a:r>
            <a:r>
              <a:rPr lang="ru-RU" sz="1900" dirty="0" smtClean="0">
                <a:hlinkClick r:id="rId5"/>
              </a:rPr>
              <a:t> </a:t>
            </a:r>
            <a:r>
              <a:rPr lang="ru-RU" sz="1900" dirty="0" err="1" smtClean="0">
                <a:hlinkClick r:id="rId5"/>
              </a:rPr>
              <a:t>комісіях</a:t>
            </a:r>
            <a:r>
              <a:rPr lang="ru-RU" sz="1900" dirty="0" smtClean="0">
                <a:hlinkClick r:id="rId5"/>
              </a:rPr>
              <a:t>, </a:t>
            </a:r>
            <a:r>
              <a:rPr lang="ru-RU" sz="1900" dirty="0" err="1" smtClean="0">
                <a:hlinkClick r:id="rId5"/>
              </a:rPr>
              <a:t>комісіях</a:t>
            </a:r>
            <a:r>
              <a:rPr lang="ru-RU" sz="1900" dirty="0" smtClean="0">
                <a:hlinkClick r:id="rId5"/>
              </a:rPr>
              <a:t> </a:t>
            </a:r>
            <a:r>
              <a:rPr lang="ru-RU" sz="1900" dirty="0" err="1" smtClean="0">
                <a:hlinkClick r:id="rId5"/>
              </a:rPr>
              <a:t>всеукраїнського</a:t>
            </a:r>
            <a:r>
              <a:rPr lang="ru-RU" sz="1900" dirty="0" smtClean="0">
                <a:hlinkClick r:id="rId5"/>
              </a:rPr>
              <a:t> референдуму;</a:t>
            </a:r>
            <a:endParaRPr lang="en-US" sz="1900" dirty="0" smtClean="0"/>
          </a:p>
          <a:p>
            <a:r>
              <a:rPr lang="ru-RU" sz="1900" dirty="0" err="1" smtClean="0">
                <a:hlinkClick r:id="rId6"/>
              </a:rPr>
              <a:t>н</a:t>
            </a:r>
            <a:r>
              <a:rPr lang="ru-RU" sz="1900" dirty="0" smtClean="0">
                <a:hlinkClick r:id="rId6"/>
              </a:rPr>
              <a:t>) </a:t>
            </a:r>
            <a:r>
              <a:rPr lang="ru-RU" sz="1900" dirty="0" err="1" smtClean="0">
                <a:hlinkClick r:id="rId6"/>
              </a:rPr>
              <a:t>винагороди</a:t>
            </a:r>
            <a:r>
              <a:rPr lang="ru-RU" sz="1900" dirty="0" smtClean="0">
                <a:hlinkClick r:id="rId6"/>
              </a:rPr>
              <a:t> </a:t>
            </a:r>
            <a:r>
              <a:rPr lang="ru-RU" sz="1900" dirty="0" err="1" smtClean="0">
                <a:hlinkClick r:id="rId6"/>
              </a:rPr>
              <a:t>державним</a:t>
            </a:r>
            <a:r>
              <a:rPr lang="ru-RU" sz="1900" dirty="0" smtClean="0">
                <a:hlinkClick r:id="rId6"/>
              </a:rPr>
              <a:t> </a:t>
            </a:r>
            <a:r>
              <a:rPr lang="ru-RU" sz="1900" dirty="0" err="1" smtClean="0">
                <a:hlinkClick r:id="rId6"/>
              </a:rPr>
              <a:t>виконавцям</a:t>
            </a:r>
            <a:r>
              <a:rPr lang="ru-RU" sz="1900" dirty="0" smtClean="0">
                <a:hlinkClick r:id="rId6"/>
              </a:rPr>
              <a:t>.</a:t>
            </a:r>
            <a:endParaRPr lang="ru-RU" sz="1900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332656"/>
            <a:ext cx="8424936" cy="3528392"/>
          </a:xfrm>
        </p:spPr>
        <p:txBody>
          <a:bodyPr>
            <a:noAutofit/>
          </a:bodyPr>
          <a:lstStyle/>
          <a:p>
            <a:pPr algn="ctr"/>
            <a:r>
              <a:rPr lang="uk-UA" b="1" dirty="0" smtClean="0"/>
              <a:t>План</a:t>
            </a:r>
          </a:p>
          <a:p>
            <a:pPr marL="742950" indent="-742950" algn="just">
              <a:buClrTx/>
              <a:buSzPct val="80000"/>
              <a:buFont typeface="+mj-lt"/>
              <a:buAutoNum type="arabicPeriod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нарахування відпускних</a:t>
            </a:r>
          </a:p>
          <a:p>
            <a:pPr marL="742950" indent="-742950" algn="just">
              <a:buClrTx/>
              <a:buSzPct val="80000"/>
              <a:buFont typeface="+mj-lt"/>
              <a:buAutoNum type="arabicPeriod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Облік створення забезпечення на оплату відпускних</a:t>
            </a:r>
          </a:p>
          <a:p>
            <a:pPr marL="742950" indent="-742950" algn="just">
              <a:buClrTx/>
              <a:buSzPct val="80000"/>
            </a:pP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Розрахунок відпускних 20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-36946"/>
            <a:ext cx="4608512" cy="684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39066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620688"/>
            <a:ext cx="9144000" cy="5400600"/>
          </a:xfrm>
        </p:spPr>
        <p:txBody>
          <a:bodyPr>
            <a:noAutofit/>
          </a:bodyPr>
          <a:lstStyle/>
          <a:p>
            <a:endParaRPr lang="ru-RU" sz="2000" dirty="0" smtClean="0"/>
          </a:p>
          <a:p>
            <a:pPr algn="just"/>
            <a:endParaRPr lang="ru-RU" sz="2000" dirty="0" smtClean="0"/>
          </a:p>
          <a:p>
            <a:r>
              <a:rPr lang="ru-RU" sz="2000" b="1" dirty="0" err="1" smtClean="0"/>
              <a:t>Під</a:t>
            </a:r>
            <a:r>
              <a:rPr lang="ru-RU" sz="2000" b="1" dirty="0" smtClean="0"/>
              <a:t> час </a:t>
            </a:r>
            <a:r>
              <a:rPr lang="ru-RU" sz="2000" b="1" dirty="0" err="1" smtClean="0"/>
              <a:t>визначення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тривалості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відпустки</a:t>
            </a:r>
            <a:r>
              <a:rPr lang="ru-RU" sz="2000" b="1" dirty="0" smtClean="0"/>
              <a:t> не </a:t>
            </a:r>
            <a:r>
              <a:rPr lang="ru-RU" sz="2000" b="1" dirty="0" err="1" smtClean="0"/>
              <a:t>враховуються</a:t>
            </a:r>
            <a:r>
              <a:rPr lang="ru-RU" sz="2000" b="1" dirty="0" smtClean="0"/>
              <a:t>: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err="1" smtClean="0"/>
              <a:t>дні</a:t>
            </a:r>
            <a:r>
              <a:rPr lang="ru-RU" sz="2000" dirty="0" smtClean="0"/>
              <a:t> </a:t>
            </a:r>
            <a:r>
              <a:rPr lang="ru-RU" sz="2000" dirty="0" err="1" smtClean="0"/>
              <a:t>тимчасової</a:t>
            </a:r>
            <a:r>
              <a:rPr lang="ru-RU" sz="2000" dirty="0" smtClean="0"/>
              <a:t> </a:t>
            </a:r>
            <a:r>
              <a:rPr lang="ru-RU" sz="2000" dirty="0" err="1" smtClean="0"/>
              <a:t>непрацездатності</a:t>
            </a:r>
            <a:r>
              <a:rPr lang="ru-RU" sz="2000" dirty="0" smtClean="0"/>
              <a:t> </a:t>
            </a:r>
            <a:r>
              <a:rPr lang="ru-RU" sz="2000" dirty="0" err="1" smtClean="0"/>
              <a:t>працівника</a:t>
            </a:r>
            <a:r>
              <a:rPr lang="ru-RU" sz="2000" dirty="0" smtClean="0"/>
              <a:t>, </a:t>
            </a:r>
            <a:r>
              <a:rPr lang="ru-RU" sz="2000" dirty="0" err="1" smtClean="0"/>
              <a:t>засвідченої</a:t>
            </a:r>
            <a:r>
              <a:rPr lang="ru-RU" sz="2000" dirty="0" smtClean="0"/>
              <a:t> в </a:t>
            </a:r>
            <a:r>
              <a:rPr lang="ru-RU" sz="2000" dirty="0" err="1" smtClean="0"/>
              <a:t>установленому</a:t>
            </a:r>
            <a:r>
              <a:rPr lang="ru-RU" sz="2000" dirty="0" smtClean="0"/>
              <a:t> порядку, а </a:t>
            </a:r>
            <a:r>
              <a:rPr lang="ru-RU" sz="2000" dirty="0" err="1" smtClean="0"/>
              <a:t>також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відпустки</a:t>
            </a:r>
            <a:r>
              <a:rPr lang="ru-RU" sz="2000" dirty="0" smtClean="0"/>
              <a:t> у </a:t>
            </a:r>
            <a:r>
              <a:rPr lang="ru-RU" sz="2000" dirty="0" err="1" smtClean="0"/>
              <a:t>зв’язку</a:t>
            </a:r>
            <a:r>
              <a:rPr lang="ru-RU" sz="2000" dirty="0" smtClean="0"/>
              <a:t> </a:t>
            </a:r>
            <a:r>
              <a:rPr lang="ru-RU" sz="2000" dirty="0" err="1" smtClean="0"/>
              <a:t>з</a:t>
            </a:r>
            <a:r>
              <a:rPr lang="ru-RU" sz="2000" dirty="0" smtClean="0"/>
              <a:t> </a:t>
            </a:r>
            <a:r>
              <a:rPr lang="ru-RU" sz="2000" dirty="0" err="1" smtClean="0"/>
              <a:t>вагітністю</a:t>
            </a:r>
            <a:r>
              <a:rPr lang="ru-RU" sz="2000" dirty="0" smtClean="0"/>
              <a:t> та пологами (ст. 78 </a:t>
            </a:r>
            <a:r>
              <a:rPr lang="ru-RU" sz="2000" dirty="0" err="1" smtClean="0">
                <a:hlinkClick r:id="rId2"/>
              </a:rPr>
              <a:t>КЗпП</a:t>
            </a:r>
            <a:r>
              <a:rPr lang="ru-RU" sz="2000" dirty="0" smtClean="0"/>
              <a:t>);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err="1" smtClean="0"/>
              <a:t>святкові</a:t>
            </a:r>
            <a:r>
              <a:rPr lang="ru-RU" sz="2000" dirty="0" smtClean="0"/>
              <a:t> та </a:t>
            </a:r>
            <a:r>
              <a:rPr lang="ru-RU" sz="2000" dirty="0" err="1" smtClean="0"/>
              <a:t>неробочі</a:t>
            </a:r>
            <a:r>
              <a:rPr lang="ru-RU" sz="2000" dirty="0" smtClean="0"/>
              <a:t> </a:t>
            </a:r>
            <a:r>
              <a:rPr lang="ru-RU" sz="2000" dirty="0" err="1" smtClean="0"/>
              <a:t>дні</a:t>
            </a:r>
            <a:r>
              <a:rPr lang="ru-RU" sz="2000" dirty="0" smtClean="0"/>
              <a:t> (ст. 73 </a:t>
            </a:r>
            <a:r>
              <a:rPr lang="ru-RU" sz="2000" dirty="0" err="1" smtClean="0">
                <a:hlinkClick r:id="rId2"/>
              </a:rPr>
              <a:t>КЗпП</a:t>
            </a:r>
            <a:r>
              <a:rPr lang="ru-RU" sz="2000" dirty="0" smtClean="0"/>
              <a:t>), </a:t>
            </a:r>
            <a:r>
              <a:rPr lang="ru-RU" sz="2000" dirty="0" err="1" smtClean="0"/>
              <a:t>що</a:t>
            </a:r>
            <a:r>
              <a:rPr lang="ru-RU" sz="2000" dirty="0" smtClean="0"/>
              <a:t> </a:t>
            </a:r>
            <a:r>
              <a:rPr lang="ru-RU" sz="2000" dirty="0" err="1" smtClean="0"/>
              <a:t>припадають</a:t>
            </a:r>
            <a:r>
              <a:rPr lang="ru-RU" sz="2000" dirty="0" smtClean="0"/>
              <a:t> на </a:t>
            </a:r>
            <a:r>
              <a:rPr lang="ru-RU" sz="2000" dirty="0" err="1" smtClean="0"/>
              <a:t>відпускний</a:t>
            </a:r>
            <a:r>
              <a:rPr lang="ru-RU" sz="2000" dirty="0" smtClean="0"/>
              <a:t> </a:t>
            </a:r>
            <a:r>
              <a:rPr lang="ru-RU" sz="2000" dirty="0" err="1" smtClean="0"/>
              <a:t>період</a:t>
            </a:r>
            <a:r>
              <a:rPr lang="ru-RU" sz="2000" dirty="0" smtClean="0"/>
              <a:t> (ст. 78</a:t>
            </a:r>
            <a:r>
              <a:rPr lang="ru-RU" sz="2000" baseline="30000" dirty="0" smtClean="0"/>
              <a:t>1</a:t>
            </a:r>
            <a:r>
              <a:rPr lang="ru-RU" sz="2000" dirty="0" smtClean="0"/>
              <a:t> </a:t>
            </a:r>
            <a:r>
              <a:rPr lang="ru-RU" sz="2000" dirty="0" err="1" smtClean="0">
                <a:hlinkClick r:id="rId2"/>
              </a:rPr>
              <a:t>КЗпП</a:t>
            </a:r>
            <a:r>
              <a:rPr lang="ru-RU" sz="2000" dirty="0" smtClean="0"/>
              <a:t>).</a:t>
            </a:r>
          </a:p>
          <a:p>
            <a:r>
              <a:rPr lang="ru-RU" sz="2000" dirty="0" err="1" smtClean="0"/>
              <a:t>Ці</a:t>
            </a:r>
            <a:r>
              <a:rPr lang="ru-RU" sz="2000" dirty="0" smtClean="0"/>
              <a:t> </a:t>
            </a:r>
            <a:r>
              <a:rPr lang="ru-RU" sz="2000" dirty="0" err="1" smtClean="0"/>
              <a:t>дні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віднімаються</a:t>
            </a:r>
            <a:r>
              <a:rPr lang="ru-RU" sz="2000" dirty="0" smtClean="0"/>
              <a:t> при </a:t>
            </a:r>
            <a:r>
              <a:rPr lang="ru-RU" sz="2000" dirty="0" err="1" smtClean="0"/>
              <a:t>розрахунку</a:t>
            </a:r>
            <a:r>
              <a:rPr lang="ru-RU" sz="2000" dirty="0" smtClean="0"/>
              <a:t> </a:t>
            </a:r>
            <a:r>
              <a:rPr lang="ru-RU" sz="2000" dirty="0" err="1" smtClean="0"/>
              <a:t>тривалості</a:t>
            </a:r>
            <a:r>
              <a:rPr lang="ru-RU" sz="2000" dirty="0" smtClean="0"/>
              <a:t> </a:t>
            </a:r>
            <a:r>
              <a:rPr lang="ru-RU" sz="2000" dirty="0" err="1" smtClean="0"/>
              <a:t>щорічної</a:t>
            </a:r>
            <a:r>
              <a:rPr lang="ru-RU" sz="2000" dirty="0" smtClean="0"/>
              <a:t> </a:t>
            </a:r>
            <a:r>
              <a:rPr lang="ru-RU" sz="2000" dirty="0" err="1" smtClean="0"/>
              <a:t>основної</a:t>
            </a:r>
            <a:r>
              <a:rPr lang="ru-RU" sz="2000" dirty="0" smtClean="0"/>
              <a:t> і </a:t>
            </a:r>
            <a:r>
              <a:rPr lang="ru-RU" sz="2000" dirty="0" err="1" smtClean="0"/>
              <a:t>додаткової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відпустки</a:t>
            </a:r>
            <a:r>
              <a:rPr lang="ru-RU" sz="2000" dirty="0" smtClean="0"/>
              <a:t>, а </a:t>
            </a:r>
            <a:r>
              <a:rPr lang="ru-RU" sz="2000" dirty="0" err="1" smtClean="0"/>
              <a:t>також</a:t>
            </a:r>
            <a:r>
              <a:rPr lang="ru-RU" sz="2000" dirty="0" smtClean="0"/>
              <a:t> </a:t>
            </a:r>
            <a:r>
              <a:rPr lang="ru-RU" sz="2000" dirty="0" err="1" smtClean="0"/>
              <a:t>додаткової</a:t>
            </a:r>
            <a:r>
              <a:rPr lang="ru-RU" sz="2000" dirty="0" smtClean="0"/>
              <a:t> </a:t>
            </a:r>
            <a:r>
              <a:rPr lang="ru-RU" sz="2000" dirty="0" err="1" smtClean="0"/>
              <a:t>соціальної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відпустки</a:t>
            </a:r>
            <a:r>
              <a:rPr lang="ru-RU" sz="2000" dirty="0" smtClean="0"/>
              <a:t>. </a:t>
            </a:r>
            <a:endParaRPr lang="ru-RU" sz="2000" dirty="0" smtClean="0"/>
          </a:p>
          <a:p>
            <a:endParaRPr lang="ru-RU" sz="2000" dirty="0" smtClean="0"/>
          </a:p>
          <a:p>
            <a:r>
              <a:rPr lang="ru-RU" sz="2000" dirty="0"/>
              <a:t>На час </a:t>
            </a:r>
            <a:r>
              <a:rPr lang="ru-RU" sz="2000" dirty="0" err="1"/>
              <a:t>воєнного</a:t>
            </a:r>
            <a:r>
              <a:rPr lang="ru-RU" sz="2000" dirty="0"/>
              <a:t> стану </a:t>
            </a:r>
            <a:r>
              <a:rPr lang="ru-RU" sz="2000" dirty="0" err="1"/>
              <a:t>святково-неробочих</a:t>
            </a:r>
            <a:r>
              <a:rPr lang="ru-RU" sz="2000" dirty="0"/>
              <a:t> </a:t>
            </a:r>
            <a:r>
              <a:rPr lang="ru-RU" sz="2000" dirty="0" err="1"/>
              <a:t>днів</a:t>
            </a:r>
            <a:r>
              <a:rPr lang="ru-RU" sz="2000" dirty="0"/>
              <a:t> </a:t>
            </a:r>
            <a:r>
              <a:rPr lang="ru-RU" sz="2000" dirty="0" err="1"/>
              <a:t>немає</a:t>
            </a:r>
            <a:r>
              <a:rPr lang="ru-RU" sz="2000" dirty="0"/>
              <a:t> (ч. 6 ст. 6 Закону «Про </a:t>
            </a:r>
            <a:r>
              <a:rPr lang="ru-RU" sz="2000" dirty="0" err="1"/>
              <a:t>організацію</a:t>
            </a:r>
            <a:r>
              <a:rPr lang="ru-RU" sz="2000" dirty="0"/>
              <a:t> </a:t>
            </a:r>
            <a:r>
              <a:rPr lang="ru-RU" sz="2000" dirty="0" err="1"/>
              <a:t>трудових</a:t>
            </a:r>
            <a:r>
              <a:rPr lang="ru-RU" sz="2000" dirty="0"/>
              <a:t> </a:t>
            </a:r>
            <a:r>
              <a:rPr lang="ru-RU" sz="2000" dirty="0" err="1"/>
              <a:t>відносин</a:t>
            </a:r>
            <a:r>
              <a:rPr lang="ru-RU" sz="2000" dirty="0"/>
              <a:t> в </a:t>
            </a:r>
            <a:r>
              <a:rPr lang="ru-RU" sz="2000" dirty="0" err="1"/>
              <a:t>умовах</a:t>
            </a:r>
            <a:r>
              <a:rPr lang="ru-RU" sz="2000" dirty="0"/>
              <a:t> </a:t>
            </a:r>
            <a:r>
              <a:rPr lang="ru-RU" sz="2000" dirty="0" err="1"/>
              <a:t>воєнного</a:t>
            </a:r>
            <a:r>
              <a:rPr lang="ru-RU" sz="2000" dirty="0"/>
              <a:t> стану» </a:t>
            </a:r>
            <a:r>
              <a:rPr lang="ru-RU" sz="2000" dirty="0" err="1"/>
              <a:t>від</a:t>
            </a:r>
            <a:r>
              <a:rPr lang="ru-RU" sz="2000" dirty="0"/>
              <a:t> 15 </a:t>
            </a:r>
            <a:r>
              <a:rPr lang="ru-RU" sz="2000" dirty="0" err="1"/>
              <a:t>березня</a:t>
            </a:r>
            <a:r>
              <a:rPr lang="ru-RU" sz="2000" dirty="0"/>
              <a:t> 2022 № 2136, </a:t>
            </a:r>
            <a:r>
              <a:rPr lang="ru-RU" sz="2000" dirty="0" err="1"/>
              <a:t>далі</a:t>
            </a:r>
            <a:r>
              <a:rPr lang="ru-RU" sz="2000" dirty="0"/>
              <a:t> ― Закон № 2136, </a:t>
            </a:r>
            <a:r>
              <a:rPr lang="ru-RU" sz="2000" dirty="0" err="1"/>
              <a:t>набув</a:t>
            </a:r>
            <a:r>
              <a:rPr lang="ru-RU" sz="2000" dirty="0"/>
              <a:t> </a:t>
            </a:r>
            <a:r>
              <a:rPr lang="ru-RU" sz="2000" dirty="0" err="1"/>
              <a:t>чинності</a:t>
            </a:r>
            <a:r>
              <a:rPr lang="ru-RU" sz="2000" dirty="0"/>
              <a:t> 24.03.2022 року).</a:t>
            </a:r>
            <a:endParaRPr lang="ru-RU" sz="2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692696"/>
            <a:ext cx="871296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>
                <a:solidFill>
                  <a:srgbClr val="404040"/>
                </a:solidFill>
                <a:latin typeface="Source Sans Pro"/>
              </a:rPr>
              <a:t>Розібратися</a:t>
            </a:r>
            <a:r>
              <a:rPr lang="ru-RU" dirty="0">
                <a:solidFill>
                  <a:srgbClr val="404040"/>
                </a:solidFill>
                <a:latin typeface="Source Sans Pro"/>
              </a:rPr>
              <a:t> </a:t>
            </a:r>
            <a:r>
              <a:rPr lang="ru-RU" b="1" dirty="0" err="1">
                <a:solidFill>
                  <a:srgbClr val="404040"/>
                </a:solidFill>
                <a:latin typeface="Source Sans Pro"/>
              </a:rPr>
              <a:t>зі</a:t>
            </a:r>
            <a:r>
              <a:rPr lang="ru-RU" b="1" dirty="0">
                <a:solidFill>
                  <a:srgbClr val="404040"/>
                </a:solidFill>
                <a:latin typeface="Source Sans Pro"/>
              </a:rPr>
              <a:t> </a:t>
            </a:r>
            <a:r>
              <a:rPr lang="ru-RU" b="1" dirty="0" err="1">
                <a:solidFill>
                  <a:srgbClr val="404040"/>
                </a:solidFill>
                <a:latin typeface="Source Sans Pro"/>
              </a:rPr>
              <a:t>святковими</a:t>
            </a:r>
            <a:r>
              <a:rPr lang="ru-RU" b="1" dirty="0">
                <a:solidFill>
                  <a:srgbClr val="404040"/>
                </a:solidFill>
                <a:latin typeface="Source Sans Pro"/>
              </a:rPr>
              <a:t> днями</a:t>
            </a:r>
            <a:r>
              <a:rPr lang="ru-RU" dirty="0">
                <a:solidFill>
                  <a:srgbClr val="404040"/>
                </a:solidFill>
                <a:latin typeface="Source Sans Pro"/>
              </a:rPr>
              <a:t> у 2023 </a:t>
            </a:r>
            <a:r>
              <a:rPr lang="ru-RU" dirty="0" err="1">
                <a:solidFill>
                  <a:srgbClr val="404040"/>
                </a:solidFill>
                <a:latin typeface="Source Sans Pro"/>
              </a:rPr>
              <a:t>році</a:t>
            </a:r>
            <a:r>
              <a:rPr lang="ru-RU" dirty="0">
                <a:solidFill>
                  <a:srgbClr val="404040"/>
                </a:solidFill>
                <a:latin typeface="Source Sans Pro"/>
              </a:rPr>
              <a:t> нам як </a:t>
            </a:r>
            <a:r>
              <a:rPr lang="ru-RU" dirty="0" err="1">
                <a:solidFill>
                  <a:srgbClr val="404040"/>
                </a:solidFill>
                <a:latin typeface="Source Sans Pro"/>
              </a:rPr>
              <a:t>завжди</a:t>
            </a:r>
            <a:r>
              <a:rPr lang="ru-RU" dirty="0">
                <a:solidFill>
                  <a:srgbClr val="404040"/>
                </a:solidFill>
                <a:latin typeface="Source Sans Pro"/>
              </a:rPr>
              <a:t> </a:t>
            </a:r>
            <a:r>
              <a:rPr lang="ru-RU" dirty="0" err="1">
                <a:solidFill>
                  <a:srgbClr val="404040"/>
                </a:solidFill>
                <a:latin typeface="Source Sans Pro"/>
              </a:rPr>
              <a:t>допоможе</a:t>
            </a:r>
            <a:r>
              <a:rPr lang="ru-RU" dirty="0">
                <a:solidFill>
                  <a:srgbClr val="404040"/>
                </a:solidFill>
                <a:latin typeface="Source Sans Pro"/>
              </a:rPr>
              <a:t> ст. 73 </a:t>
            </a:r>
            <a:r>
              <a:rPr lang="ru-RU" dirty="0" err="1">
                <a:solidFill>
                  <a:srgbClr val="404040"/>
                </a:solidFill>
                <a:latin typeface="Source Sans Pro"/>
              </a:rPr>
              <a:t>КЗпП</a:t>
            </a:r>
            <a:r>
              <a:rPr lang="ru-RU" dirty="0">
                <a:solidFill>
                  <a:srgbClr val="404040"/>
                </a:solidFill>
                <a:latin typeface="Source Sans Pro"/>
              </a:rPr>
              <a:t>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04040"/>
                </a:solidFill>
                <a:latin typeface="Source Sans Pro"/>
              </a:rPr>
              <a:t>1 </a:t>
            </a:r>
            <a:r>
              <a:rPr lang="ru-RU" dirty="0" err="1">
                <a:solidFill>
                  <a:srgbClr val="404040"/>
                </a:solidFill>
                <a:latin typeface="Source Sans Pro"/>
              </a:rPr>
              <a:t>січня</a:t>
            </a:r>
            <a:r>
              <a:rPr lang="ru-RU" dirty="0">
                <a:solidFill>
                  <a:srgbClr val="404040"/>
                </a:solidFill>
                <a:latin typeface="Source Sans Pro"/>
              </a:rPr>
              <a:t> — </a:t>
            </a:r>
            <a:r>
              <a:rPr lang="ru-RU" dirty="0" err="1">
                <a:solidFill>
                  <a:srgbClr val="404040"/>
                </a:solidFill>
                <a:latin typeface="Source Sans Pro"/>
              </a:rPr>
              <a:t>Новий</a:t>
            </a:r>
            <a:r>
              <a:rPr lang="ru-RU" dirty="0">
                <a:solidFill>
                  <a:srgbClr val="404040"/>
                </a:solidFill>
                <a:latin typeface="Source Sans Pro"/>
              </a:rPr>
              <a:t> </a:t>
            </a:r>
            <a:r>
              <a:rPr lang="ru-RU" dirty="0" err="1">
                <a:solidFill>
                  <a:srgbClr val="404040"/>
                </a:solidFill>
                <a:latin typeface="Source Sans Pro"/>
              </a:rPr>
              <a:t>рік</a:t>
            </a:r>
            <a:r>
              <a:rPr lang="ru-RU" dirty="0">
                <a:solidFill>
                  <a:srgbClr val="404040"/>
                </a:solidFill>
                <a:latin typeface="Source Sans Pro"/>
              </a:rPr>
              <a:t>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04040"/>
                </a:solidFill>
                <a:latin typeface="Source Sans Pro"/>
              </a:rPr>
              <a:t>7 </a:t>
            </a:r>
            <a:r>
              <a:rPr lang="ru-RU" dirty="0" err="1">
                <a:solidFill>
                  <a:srgbClr val="404040"/>
                </a:solidFill>
                <a:latin typeface="Source Sans Pro"/>
              </a:rPr>
              <a:t>січня</a:t>
            </a:r>
            <a:r>
              <a:rPr lang="ru-RU" dirty="0">
                <a:solidFill>
                  <a:srgbClr val="404040"/>
                </a:solidFill>
                <a:latin typeface="Source Sans Pro"/>
              </a:rPr>
              <a:t>, а </a:t>
            </a:r>
            <a:r>
              <a:rPr lang="ru-RU" dirty="0" err="1">
                <a:solidFill>
                  <a:srgbClr val="404040"/>
                </a:solidFill>
                <a:latin typeface="Source Sans Pro"/>
              </a:rPr>
              <a:t>також</a:t>
            </a:r>
            <a:r>
              <a:rPr lang="ru-RU" dirty="0">
                <a:solidFill>
                  <a:srgbClr val="404040"/>
                </a:solidFill>
                <a:latin typeface="Source Sans Pro"/>
              </a:rPr>
              <a:t> 25 </a:t>
            </a:r>
            <a:r>
              <a:rPr lang="ru-RU" dirty="0" err="1">
                <a:solidFill>
                  <a:srgbClr val="404040"/>
                </a:solidFill>
                <a:latin typeface="Source Sans Pro"/>
              </a:rPr>
              <a:t>грудня</a:t>
            </a:r>
            <a:r>
              <a:rPr lang="ru-RU" dirty="0">
                <a:solidFill>
                  <a:srgbClr val="404040"/>
                </a:solidFill>
                <a:latin typeface="Source Sans Pro"/>
              </a:rPr>
              <a:t> — </a:t>
            </a:r>
            <a:r>
              <a:rPr lang="ru-RU" dirty="0" err="1">
                <a:solidFill>
                  <a:srgbClr val="404040"/>
                </a:solidFill>
                <a:latin typeface="Source Sans Pro"/>
              </a:rPr>
              <a:t>Різдво</a:t>
            </a:r>
            <a:r>
              <a:rPr lang="ru-RU" dirty="0">
                <a:solidFill>
                  <a:srgbClr val="404040"/>
                </a:solidFill>
                <a:latin typeface="Source Sans Pro"/>
              </a:rPr>
              <a:t> Христове;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04040"/>
                </a:solidFill>
                <a:latin typeface="Source Sans Pro"/>
              </a:rPr>
              <a:t>8 </a:t>
            </a:r>
            <a:r>
              <a:rPr lang="ru-RU" dirty="0" err="1">
                <a:solidFill>
                  <a:srgbClr val="404040"/>
                </a:solidFill>
                <a:latin typeface="Source Sans Pro"/>
              </a:rPr>
              <a:t>березня</a:t>
            </a:r>
            <a:r>
              <a:rPr lang="ru-RU" dirty="0">
                <a:solidFill>
                  <a:srgbClr val="404040"/>
                </a:solidFill>
                <a:latin typeface="Source Sans Pro"/>
              </a:rPr>
              <a:t> — </a:t>
            </a:r>
            <a:r>
              <a:rPr lang="ru-RU" dirty="0" err="1">
                <a:solidFill>
                  <a:srgbClr val="404040"/>
                </a:solidFill>
                <a:latin typeface="Source Sans Pro"/>
              </a:rPr>
              <a:t>Міжнародний</a:t>
            </a:r>
            <a:r>
              <a:rPr lang="ru-RU" dirty="0">
                <a:solidFill>
                  <a:srgbClr val="404040"/>
                </a:solidFill>
                <a:latin typeface="Source Sans Pro"/>
              </a:rPr>
              <a:t> </a:t>
            </a:r>
            <a:r>
              <a:rPr lang="ru-RU" dirty="0" err="1">
                <a:solidFill>
                  <a:srgbClr val="404040"/>
                </a:solidFill>
                <a:latin typeface="Source Sans Pro"/>
              </a:rPr>
              <a:t>жіночий</a:t>
            </a:r>
            <a:r>
              <a:rPr lang="ru-RU" dirty="0">
                <a:solidFill>
                  <a:srgbClr val="404040"/>
                </a:solidFill>
                <a:latin typeface="Source Sans Pro"/>
              </a:rPr>
              <a:t> день;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04040"/>
                </a:solidFill>
                <a:latin typeface="Source Sans Pro"/>
              </a:rPr>
              <a:t>1 </a:t>
            </a:r>
            <a:r>
              <a:rPr lang="ru-RU" dirty="0" err="1">
                <a:solidFill>
                  <a:srgbClr val="404040"/>
                </a:solidFill>
                <a:latin typeface="Source Sans Pro"/>
              </a:rPr>
              <a:t>травня</a:t>
            </a:r>
            <a:r>
              <a:rPr lang="ru-RU" dirty="0">
                <a:solidFill>
                  <a:srgbClr val="404040"/>
                </a:solidFill>
                <a:latin typeface="Source Sans Pro"/>
              </a:rPr>
              <a:t> — День </a:t>
            </a:r>
            <a:r>
              <a:rPr lang="ru-RU" dirty="0" err="1">
                <a:solidFill>
                  <a:srgbClr val="404040"/>
                </a:solidFill>
                <a:latin typeface="Source Sans Pro"/>
              </a:rPr>
              <a:t>праці</a:t>
            </a:r>
            <a:r>
              <a:rPr lang="ru-RU" dirty="0">
                <a:solidFill>
                  <a:srgbClr val="404040"/>
                </a:solidFill>
                <a:latin typeface="Source Sans Pro"/>
              </a:rPr>
              <a:t>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04040"/>
                </a:solidFill>
                <a:latin typeface="Source Sans Pro"/>
              </a:rPr>
              <a:t>9 </a:t>
            </a:r>
            <a:r>
              <a:rPr lang="ru-RU" dirty="0" err="1">
                <a:solidFill>
                  <a:srgbClr val="404040"/>
                </a:solidFill>
                <a:latin typeface="Source Sans Pro"/>
              </a:rPr>
              <a:t>травня</a:t>
            </a:r>
            <a:r>
              <a:rPr lang="ru-RU" dirty="0">
                <a:solidFill>
                  <a:srgbClr val="404040"/>
                </a:solidFill>
                <a:latin typeface="Source Sans Pro"/>
              </a:rPr>
              <a:t> — День перемоги над нацизмом у </a:t>
            </a:r>
            <a:r>
              <a:rPr lang="ru-RU" dirty="0" err="1">
                <a:solidFill>
                  <a:srgbClr val="404040"/>
                </a:solidFill>
                <a:latin typeface="Source Sans Pro"/>
              </a:rPr>
              <a:t>Другій</a:t>
            </a:r>
            <a:r>
              <a:rPr lang="ru-RU" dirty="0">
                <a:solidFill>
                  <a:srgbClr val="404040"/>
                </a:solidFill>
                <a:latin typeface="Source Sans Pro"/>
              </a:rPr>
              <a:t> </a:t>
            </a:r>
            <a:r>
              <a:rPr lang="ru-RU" dirty="0" err="1">
                <a:solidFill>
                  <a:srgbClr val="404040"/>
                </a:solidFill>
                <a:latin typeface="Source Sans Pro"/>
              </a:rPr>
              <a:t>світовій</a:t>
            </a:r>
            <a:r>
              <a:rPr lang="ru-RU" dirty="0">
                <a:solidFill>
                  <a:srgbClr val="404040"/>
                </a:solidFill>
                <a:latin typeface="Source Sans Pro"/>
              </a:rPr>
              <a:t> </a:t>
            </a:r>
            <a:r>
              <a:rPr lang="ru-RU" dirty="0" err="1">
                <a:solidFill>
                  <a:srgbClr val="404040"/>
                </a:solidFill>
                <a:latin typeface="Source Sans Pro"/>
              </a:rPr>
              <a:t>війні</a:t>
            </a:r>
            <a:r>
              <a:rPr lang="ru-RU" dirty="0">
                <a:solidFill>
                  <a:srgbClr val="404040"/>
                </a:solidFill>
                <a:latin typeface="Source Sans Pro"/>
              </a:rPr>
              <a:t> (День перемоги);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04040"/>
                </a:solidFill>
                <a:latin typeface="Source Sans Pro"/>
              </a:rPr>
              <a:t>28 </a:t>
            </a:r>
            <a:r>
              <a:rPr lang="ru-RU" dirty="0" err="1">
                <a:solidFill>
                  <a:srgbClr val="404040"/>
                </a:solidFill>
                <a:latin typeface="Source Sans Pro"/>
              </a:rPr>
              <a:t>червня</a:t>
            </a:r>
            <a:r>
              <a:rPr lang="ru-RU" dirty="0">
                <a:solidFill>
                  <a:srgbClr val="404040"/>
                </a:solidFill>
                <a:latin typeface="Source Sans Pro"/>
              </a:rPr>
              <a:t> — День </a:t>
            </a:r>
            <a:r>
              <a:rPr lang="ru-RU" dirty="0" err="1">
                <a:solidFill>
                  <a:srgbClr val="404040"/>
                </a:solidFill>
                <a:latin typeface="Source Sans Pro"/>
              </a:rPr>
              <a:t>Конституції</a:t>
            </a:r>
            <a:r>
              <a:rPr lang="ru-RU" dirty="0">
                <a:solidFill>
                  <a:srgbClr val="404040"/>
                </a:solidFill>
                <a:latin typeface="Source Sans Pro"/>
              </a:rPr>
              <a:t> </a:t>
            </a:r>
            <a:r>
              <a:rPr lang="ru-RU" dirty="0" err="1">
                <a:solidFill>
                  <a:srgbClr val="404040"/>
                </a:solidFill>
                <a:latin typeface="Source Sans Pro"/>
              </a:rPr>
              <a:t>України</a:t>
            </a:r>
            <a:r>
              <a:rPr lang="ru-RU" dirty="0">
                <a:solidFill>
                  <a:srgbClr val="404040"/>
                </a:solidFill>
                <a:latin typeface="Source Sans Pro"/>
              </a:rPr>
              <a:t>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04040"/>
                </a:solidFill>
                <a:latin typeface="Source Sans Pro"/>
              </a:rPr>
              <a:t>28 </a:t>
            </a:r>
            <a:r>
              <a:rPr lang="ru-RU" dirty="0" err="1">
                <a:solidFill>
                  <a:srgbClr val="404040"/>
                </a:solidFill>
                <a:latin typeface="Source Sans Pro"/>
              </a:rPr>
              <a:t>липня</a:t>
            </a:r>
            <a:r>
              <a:rPr lang="ru-RU" dirty="0">
                <a:solidFill>
                  <a:srgbClr val="404040"/>
                </a:solidFill>
                <a:latin typeface="Source Sans Pro"/>
              </a:rPr>
              <a:t> — День </a:t>
            </a:r>
            <a:r>
              <a:rPr lang="ru-RU" dirty="0" err="1">
                <a:solidFill>
                  <a:srgbClr val="404040"/>
                </a:solidFill>
                <a:latin typeface="Source Sans Pro"/>
              </a:rPr>
              <a:t>Української</a:t>
            </a:r>
            <a:r>
              <a:rPr lang="ru-RU" dirty="0">
                <a:solidFill>
                  <a:srgbClr val="404040"/>
                </a:solidFill>
                <a:latin typeface="Source Sans Pro"/>
              </a:rPr>
              <a:t> </a:t>
            </a:r>
            <a:r>
              <a:rPr lang="ru-RU" dirty="0" err="1">
                <a:solidFill>
                  <a:srgbClr val="404040"/>
                </a:solidFill>
                <a:latin typeface="Source Sans Pro"/>
              </a:rPr>
              <a:t>незламності</a:t>
            </a:r>
            <a:r>
              <a:rPr lang="ru-RU" dirty="0">
                <a:solidFill>
                  <a:srgbClr val="404040"/>
                </a:solidFill>
                <a:latin typeface="Source Sans Pro"/>
              </a:rPr>
              <a:t>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04040"/>
                </a:solidFill>
                <a:latin typeface="Source Sans Pro"/>
              </a:rPr>
              <a:t>24 </a:t>
            </a:r>
            <a:r>
              <a:rPr lang="ru-RU" dirty="0" err="1">
                <a:solidFill>
                  <a:srgbClr val="404040"/>
                </a:solidFill>
                <a:latin typeface="Source Sans Pro"/>
              </a:rPr>
              <a:t>серпня</a:t>
            </a:r>
            <a:r>
              <a:rPr lang="ru-RU" dirty="0">
                <a:solidFill>
                  <a:srgbClr val="404040"/>
                </a:solidFill>
                <a:latin typeface="Source Sans Pro"/>
              </a:rPr>
              <a:t> — День </a:t>
            </a:r>
            <a:r>
              <a:rPr lang="ru-RU" dirty="0" err="1">
                <a:solidFill>
                  <a:srgbClr val="404040"/>
                </a:solidFill>
                <a:latin typeface="Source Sans Pro"/>
              </a:rPr>
              <a:t>незалежності</a:t>
            </a:r>
            <a:r>
              <a:rPr lang="ru-RU" dirty="0">
                <a:solidFill>
                  <a:srgbClr val="404040"/>
                </a:solidFill>
                <a:latin typeface="Source Sans Pro"/>
              </a:rPr>
              <a:t> </a:t>
            </a:r>
            <a:r>
              <a:rPr lang="ru-RU" dirty="0" err="1">
                <a:solidFill>
                  <a:srgbClr val="404040"/>
                </a:solidFill>
                <a:latin typeface="Source Sans Pro"/>
              </a:rPr>
              <a:t>України</a:t>
            </a:r>
            <a:r>
              <a:rPr lang="ru-RU" dirty="0">
                <a:solidFill>
                  <a:srgbClr val="404040"/>
                </a:solidFill>
                <a:latin typeface="Source Sans Pro"/>
              </a:rPr>
              <a:t>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04040"/>
                </a:solidFill>
                <a:latin typeface="Source Sans Pro"/>
              </a:rPr>
              <a:t>14 </a:t>
            </a:r>
            <a:r>
              <a:rPr lang="ru-RU" dirty="0" err="1">
                <a:solidFill>
                  <a:srgbClr val="404040"/>
                </a:solidFill>
                <a:latin typeface="Source Sans Pro"/>
              </a:rPr>
              <a:t>жовтня</a:t>
            </a:r>
            <a:r>
              <a:rPr lang="ru-RU" dirty="0">
                <a:solidFill>
                  <a:srgbClr val="404040"/>
                </a:solidFill>
                <a:latin typeface="Source Sans Pro"/>
              </a:rPr>
              <a:t> — День </a:t>
            </a:r>
            <a:r>
              <a:rPr lang="ru-RU" dirty="0" err="1">
                <a:solidFill>
                  <a:srgbClr val="404040"/>
                </a:solidFill>
                <a:latin typeface="Source Sans Pro"/>
              </a:rPr>
              <a:t>захисників</a:t>
            </a:r>
            <a:r>
              <a:rPr lang="ru-RU" dirty="0">
                <a:solidFill>
                  <a:srgbClr val="404040"/>
                </a:solidFill>
                <a:latin typeface="Source Sans Pro"/>
              </a:rPr>
              <a:t> і </a:t>
            </a:r>
            <a:r>
              <a:rPr lang="ru-RU" dirty="0" err="1">
                <a:solidFill>
                  <a:srgbClr val="404040"/>
                </a:solidFill>
                <a:latin typeface="Source Sans Pro"/>
              </a:rPr>
              <a:t>захисниць</a:t>
            </a:r>
            <a:r>
              <a:rPr lang="ru-RU" dirty="0">
                <a:solidFill>
                  <a:srgbClr val="404040"/>
                </a:solidFill>
                <a:latin typeface="Source Sans Pro"/>
              </a:rPr>
              <a:t> </a:t>
            </a:r>
            <a:r>
              <a:rPr lang="ru-RU" dirty="0" err="1">
                <a:solidFill>
                  <a:srgbClr val="404040"/>
                </a:solidFill>
                <a:latin typeface="Source Sans Pro"/>
              </a:rPr>
              <a:t>України</a:t>
            </a:r>
            <a:r>
              <a:rPr lang="ru-RU" dirty="0">
                <a:solidFill>
                  <a:srgbClr val="404040"/>
                </a:solidFill>
                <a:latin typeface="Source Sans Pro"/>
              </a:rPr>
              <a:t>.</a:t>
            </a:r>
          </a:p>
          <a:p>
            <a:pPr algn="just"/>
            <a:r>
              <a:rPr lang="ru-RU" b="1" dirty="0" err="1">
                <a:solidFill>
                  <a:srgbClr val="404040"/>
                </a:solidFill>
                <a:latin typeface="Source Sans Pro"/>
              </a:rPr>
              <a:t>Які</a:t>
            </a:r>
            <a:r>
              <a:rPr lang="ru-RU" b="1" dirty="0">
                <a:solidFill>
                  <a:srgbClr val="404040"/>
                </a:solidFill>
                <a:latin typeface="Source Sans Pro"/>
              </a:rPr>
              <a:t> </a:t>
            </a:r>
            <a:r>
              <a:rPr lang="ru-RU" b="1" dirty="0" err="1">
                <a:solidFill>
                  <a:srgbClr val="404040"/>
                </a:solidFill>
                <a:latin typeface="Source Sans Pro"/>
              </a:rPr>
              <a:t>дні</a:t>
            </a:r>
            <a:r>
              <a:rPr lang="ru-RU" b="1" dirty="0">
                <a:solidFill>
                  <a:srgbClr val="404040"/>
                </a:solidFill>
                <a:latin typeface="Source Sans Pro"/>
              </a:rPr>
              <a:t> в 2023 </a:t>
            </a:r>
            <a:r>
              <a:rPr lang="ru-RU" b="1" dirty="0" err="1">
                <a:solidFill>
                  <a:srgbClr val="404040"/>
                </a:solidFill>
                <a:latin typeface="Source Sans Pro"/>
              </a:rPr>
              <a:t>році</a:t>
            </a:r>
            <a:r>
              <a:rPr lang="ru-RU" b="1" dirty="0">
                <a:solidFill>
                  <a:srgbClr val="404040"/>
                </a:solidFill>
                <a:latin typeface="Source Sans Pro"/>
              </a:rPr>
              <a:t> </a:t>
            </a:r>
            <a:r>
              <a:rPr lang="ru-RU" b="1" dirty="0" err="1">
                <a:solidFill>
                  <a:srgbClr val="404040"/>
                </a:solidFill>
                <a:latin typeface="Source Sans Pro"/>
              </a:rPr>
              <a:t>вважаються</a:t>
            </a:r>
            <a:r>
              <a:rPr lang="ru-RU" b="1" dirty="0">
                <a:solidFill>
                  <a:srgbClr val="404040"/>
                </a:solidFill>
                <a:latin typeface="Source Sans Pro"/>
              </a:rPr>
              <a:t> </a:t>
            </a:r>
            <a:r>
              <a:rPr lang="ru-RU" b="1" dirty="0" err="1">
                <a:solidFill>
                  <a:srgbClr val="404040"/>
                </a:solidFill>
                <a:latin typeface="Source Sans Pro"/>
              </a:rPr>
              <a:t>неробочими</a:t>
            </a:r>
            <a:endParaRPr lang="ru-RU" dirty="0">
              <a:solidFill>
                <a:srgbClr val="404040"/>
              </a:solidFill>
              <a:latin typeface="Source Sans Pro"/>
            </a:endParaRPr>
          </a:p>
          <a:p>
            <a:pPr algn="just"/>
            <a:r>
              <a:rPr lang="ru-RU" dirty="0" err="1">
                <a:solidFill>
                  <a:srgbClr val="404040"/>
                </a:solidFill>
                <a:latin typeface="Source Sans Pro"/>
              </a:rPr>
              <a:t>Також</a:t>
            </a:r>
            <a:r>
              <a:rPr lang="ru-RU" dirty="0">
                <a:solidFill>
                  <a:srgbClr val="404040"/>
                </a:solidFill>
                <a:latin typeface="Source Sans Pro"/>
              </a:rPr>
              <a:t> не </a:t>
            </a:r>
            <a:r>
              <a:rPr lang="ru-RU" dirty="0" err="1">
                <a:solidFill>
                  <a:srgbClr val="404040"/>
                </a:solidFill>
                <a:latin typeface="Source Sans Pro"/>
              </a:rPr>
              <a:t>варто</a:t>
            </a:r>
            <a:r>
              <a:rPr lang="ru-RU" dirty="0">
                <a:solidFill>
                  <a:srgbClr val="404040"/>
                </a:solidFill>
                <a:latin typeface="Source Sans Pro"/>
              </a:rPr>
              <a:t> </a:t>
            </a:r>
            <a:r>
              <a:rPr lang="ru-RU" dirty="0" err="1">
                <a:solidFill>
                  <a:srgbClr val="404040"/>
                </a:solidFill>
                <a:latin typeface="Source Sans Pro"/>
              </a:rPr>
              <a:t>забувати</a:t>
            </a:r>
            <a:r>
              <a:rPr lang="ru-RU" dirty="0">
                <a:solidFill>
                  <a:srgbClr val="404040"/>
                </a:solidFill>
                <a:latin typeface="Source Sans Pro"/>
              </a:rPr>
              <a:t> про </a:t>
            </a:r>
            <a:r>
              <a:rPr lang="ru-RU" dirty="0" err="1">
                <a:solidFill>
                  <a:srgbClr val="404040"/>
                </a:solidFill>
                <a:latin typeface="Source Sans Pro"/>
              </a:rPr>
              <a:t>неробочі</a:t>
            </a:r>
            <a:r>
              <a:rPr lang="ru-RU" dirty="0">
                <a:solidFill>
                  <a:srgbClr val="404040"/>
                </a:solidFill>
                <a:latin typeface="Source Sans Pro"/>
              </a:rPr>
              <a:t> </a:t>
            </a:r>
            <a:r>
              <a:rPr lang="ru-RU" dirty="0" err="1">
                <a:solidFill>
                  <a:srgbClr val="404040"/>
                </a:solidFill>
                <a:latin typeface="Source Sans Pro"/>
              </a:rPr>
              <a:t>дні</a:t>
            </a:r>
            <a:r>
              <a:rPr lang="ru-RU" dirty="0">
                <a:solidFill>
                  <a:srgbClr val="404040"/>
                </a:solidFill>
                <a:latin typeface="Source Sans Pro"/>
              </a:rPr>
              <a:t> 2023 (</a:t>
            </a:r>
            <a:r>
              <a:rPr lang="ru-RU" dirty="0" err="1">
                <a:solidFill>
                  <a:srgbClr val="404040"/>
                </a:solidFill>
                <a:latin typeface="Source Sans Pro"/>
              </a:rPr>
              <a:t>релігійні</a:t>
            </a:r>
            <a:r>
              <a:rPr lang="ru-RU" dirty="0">
                <a:solidFill>
                  <a:srgbClr val="404040"/>
                </a:solidFill>
                <a:latin typeface="Source Sans Pro"/>
              </a:rPr>
              <a:t> свята), </a:t>
            </a:r>
            <a:r>
              <a:rPr lang="ru-RU" dirty="0" err="1">
                <a:solidFill>
                  <a:srgbClr val="404040"/>
                </a:solidFill>
                <a:latin typeface="Source Sans Pro"/>
              </a:rPr>
              <a:t>зокрема</a:t>
            </a:r>
            <a:r>
              <a:rPr lang="ru-RU" dirty="0">
                <a:solidFill>
                  <a:srgbClr val="404040"/>
                </a:solidFill>
                <a:latin typeface="Source Sans Pro"/>
              </a:rPr>
              <a:t>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04040"/>
                </a:solidFill>
                <a:latin typeface="Source Sans Pro"/>
              </a:rPr>
              <a:t>7 </a:t>
            </a:r>
            <a:r>
              <a:rPr lang="ru-RU" dirty="0" err="1">
                <a:solidFill>
                  <a:srgbClr val="404040"/>
                </a:solidFill>
                <a:latin typeface="Source Sans Pro"/>
              </a:rPr>
              <a:t>січня</a:t>
            </a:r>
            <a:r>
              <a:rPr lang="ru-RU" dirty="0">
                <a:solidFill>
                  <a:srgbClr val="404040"/>
                </a:solidFill>
                <a:latin typeface="Source Sans Pro"/>
              </a:rPr>
              <a:t> і 25 </a:t>
            </a:r>
            <a:r>
              <a:rPr lang="ru-RU" dirty="0" err="1">
                <a:solidFill>
                  <a:srgbClr val="404040"/>
                </a:solidFill>
                <a:latin typeface="Source Sans Pro"/>
              </a:rPr>
              <a:t>грудня</a:t>
            </a:r>
            <a:r>
              <a:rPr lang="ru-RU" dirty="0">
                <a:solidFill>
                  <a:srgbClr val="404040"/>
                </a:solidFill>
                <a:latin typeface="Source Sans Pro"/>
              </a:rPr>
              <a:t> — </a:t>
            </a:r>
            <a:r>
              <a:rPr lang="ru-RU" dirty="0" err="1">
                <a:solidFill>
                  <a:srgbClr val="404040"/>
                </a:solidFill>
                <a:latin typeface="Source Sans Pro"/>
              </a:rPr>
              <a:t>Різдво</a:t>
            </a:r>
            <a:r>
              <a:rPr lang="ru-RU" dirty="0">
                <a:solidFill>
                  <a:srgbClr val="404040"/>
                </a:solidFill>
                <a:latin typeface="Source Sans Pro"/>
              </a:rPr>
              <a:t> Христове;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04040"/>
                </a:solidFill>
                <a:latin typeface="Source Sans Pro"/>
              </a:rPr>
              <a:t>16 </a:t>
            </a:r>
            <a:r>
              <a:rPr lang="ru-RU" dirty="0" err="1">
                <a:solidFill>
                  <a:srgbClr val="404040"/>
                </a:solidFill>
                <a:latin typeface="Source Sans Pro"/>
              </a:rPr>
              <a:t>квітня</a:t>
            </a:r>
            <a:r>
              <a:rPr lang="ru-RU" dirty="0">
                <a:solidFill>
                  <a:srgbClr val="404040"/>
                </a:solidFill>
                <a:latin typeface="Source Sans Pro"/>
              </a:rPr>
              <a:t> — Пасха (</a:t>
            </a:r>
            <a:r>
              <a:rPr lang="ru-RU" dirty="0" err="1">
                <a:solidFill>
                  <a:srgbClr val="404040"/>
                </a:solidFill>
                <a:latin typeface="Source Sans Pro"/>
              </a:rPr>
              <a:t>Великдень</a:t>
            </a:r>
            <a:r>
              <a:rPr lang="ru-RU" dirty="0">
                <a:solidFill>
                  <a:srgbClr val="404040"/>
                </a:solidFill>
                <a:latin typeface="Source Sans Pro"/>
              </a:rPr>
              <a:t>);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04040"/>
                </a:solidFill>
                <a:latin typeface="Source Sans Pro"/>
              </a:rPr>
              <a:t>4 </a:t>
            </a:r>
            <a:r>
              <a:rPr lang="ru-RU" dirty="0" err="1">
                <a:solidFill>
                  <a:srgbClr val="404040"/>
                </a:solidFill>
                <a:latin typeface="Source Sans Pro"/>
              </a:rPr>
              <a:t>червня</a:t>
            </a:r>
            <a:r>
              <a:rPr lang="ru-RU" dirty="0">
                <a:solidFill>
                  <a:srgbClr val="404040"/>
                </a:solidFill>
                <a:latin typeface="Source Sans Pro"/>
              </a:rPr>
              <a:t> — </a:t>
            </a:r>
            <a:r>
              <a:rPr lang="ru-RU" dirty="0" err="1">
                <a:solidFill>
                  <a:srgbClr val="404040"/>
                </a:solidFill>
                <a:latin typeface="Source Sans Pro"/>
              </a:rPr>
              <a:t>Трійця</a:t>
            </a:r>
            <a:r>
              <a:rPr lang="ru-RU" dirty="0">
                <a:solidFill>
                  <a:srgbClr val="404040"/>
                </a:solidFill>
                <a:latin typeface="Source Sans Pro"/>
              </a:rPr>
              <a:t>.</a:t>
            </a:r>
            <a:endParaRPr lang="ru-RU" b="0" i="0" dirty="0">
              <a:solidFill>
                <a:srgbClr val="404040"/>
              </a:solidFill>
              <a:effectLst/>
              <a:latin typeface="Source Sans Pro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Розрахунок відпускних 20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4624"/>
            <a:ext cx="4968552" cy="6790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Розрахунок відпускних 20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1606"/>
            <a:ext cx="6840760" cy="6658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548680"/>
            <a:ext cx="8892480" cy="5112568"/>
          </a:xfrm>
        </p:spPr>
        <p:txBody>
          <a:bodyPr>
            <a:noAutofit/>
          </a:bodyPr>
          <a:lstStyle/>
          <a:p>
            <a:endParaRPr lang="ru-RU" sz="2000" dirty="0" smtClean="0"/>
          </a:p>
          <a:p>
            <a:pPr algn="just"/>
            <a:endParaRPr lang="ru-RU" sz="2000" dirty="0" smtClean="0"/>
          </a:p>
          <a:p>
            <a:r>
              <a:rPr lang="ru-RU" sz="2000" b="1" dirty="0" smtClean="0"/>
              <a:t>Приклад .</a:t>
            </a:r>
            <a:r>
              <a:rPr lang="ru-RU" sz="2000" dirty="0" smtClean="0"/>
              <a:t> </a:t>
            </a:r>
            <a:r>
              <a:rPr lang="ru-RU" sz="2000" i="1" dirty="0" err="1" smtClean="0"/>
              <a:t>Працівник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знаходився</a:t>
            </a:r>
            <a:r>
              <a:rPr lang="ru-RU" sz="2000" i="1" dirty="0" smtClean="0"/>
              <a:t> у </a:t>
            </a:r>
            <a:r>
              <a:rPr lang="ru-RU" sz="2000" i="1" dirty="0" err="1" smtClean="0"/>
              <a:t>щорічній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відпустці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з</a:t>
            </a:r>
            <a:r>
              <a:rPr lang="ru-RU" sz="2000" i="1" dirty="0" smtClean="0"/>
              <a:t> 28.12.2020 р. по 12.01.2021 р. (14 </a:t>
            </a:r>
            <a:r>
              <a:rPr lang="ru-RU" sz="2000" i="1" dirty="0" err="1" smtClean="0"/>
              <a:t>календарних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днів</a:t>
            </a:r>
            <a:r>
              <a:rPr lang="ru-RU" sz="2000" i="1" dirty="0" smtClean="0"/>
              <a:t>). У </a:t>
            </a:r>
            <a:r>
              <a:rPr lang="ru-RU" sz="2000" i="1" dirty="0" err="1" smtClean="0"/>
              <a:t>розрахунковому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періоді</a:t>
            </a:r>
            <a:r>
              <a:rPr lang="ru-RU" sz="2000" i="1" dirty="0" smtClean="0"/>
              <a:t> (</a:t>
            </a:r>
            <a:r>
              <a:rPr lang="ru-RU" sz="2000" b="1" i="1" dirty="0" err="1" smtClean="0"/>
              <a:t>грудень</a:t>
            </a:r>
            <a:r>
              <a:rPr lang="ru-RU" sz="2000" b="1" i="1" dirty="0" smtClean="0"/>
              <a:t> 2019 року</a:t>
            </a:r>
            <a:r>
              <a:rPr lang="ru-RU" sz="2000" dirty="0" smtClean="0"/>
              <a:t> </a:t>
            </a:r>
            <a:r>
              <a:rPr lang="ru-RU" sz="2000" i="1" dirty="0" smtClean="0"/>
              <a:t>— листопад 2020 року) </a:t>
            </a:r>
            <a:r>
              <a:rPr lang="ru-RU" sz="2000" i="1" dirty="0" err="1" smtClean="0"/>
              <a:t>йому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нарахована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основна</a:t>
            </a:r>
            <a:r>
              <a:rPr lang="ru-RU" sz="2000" i="1" dirty="0" smtClean="0"/>
              <a:t> зарплата в </a:t>
            </a:r>
            <a:r>
              <a:rPr lang="ru-RU" sz="2000" i="1" dirty="0" err="1" smtClean="0"/>
              <a:t>загальній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сумі</a:t>
            </a:r>
            <a:r>
              <a:rPr lang="ru-RU" sz="2000" i="1" dirty="0" smtClean="0"/>
              <a:t> 180000 </a:t>
            </a:r>
            <a:r>
              <a:rPr lang="ru-RU" sz="2000" i="1" dirty="0" err="1" smtClean="0"/>
              <a:t>грн</a:t>
            </a:r>
            <a:r>
              <a:rPr lang="ru-RU" sz="2000" i="1" dirty="0" smtClean="0"/>
              <a:t> та </a:t>
            </a:r>
            <a:r>
              <a:rPr lang="ru-RU" sz="2000" i="1" dirty="0" err="1" smtClean="0"/>
              <a:t>винагорода</a:t>
            </a:r>
            <a:r>
              <a:rPr lang="ru-RU" sz="2000" i="1" dirty="0" smtClean="0"/>
              <a:t> за </a:t>
            </a:r>
            <a:r>
              <a:rPr lang="ru-RU" sz="2000" i="1" dirty="0" err="1" smtClean="0"/>
              <a:t>підсумками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роботи</a:t>
            </a:r>
            <a:r>
              <a:rPr lang="ru-RU" sz="2000" i="1" dirty="0" smtClean="0"/>
              <a:t> в</a:t>
            </a:r>
            <a:r>
              <a:rPr lang="ru-RU" sz="2000" dirty="0" smtClean="0"/>
              <a:t> </a:t>
            </a:r>
            <a:r>
              <a:rPr lang="ru-RU" sz="2000" b="1" i="1" dirty="0" smtClean="0"/>
              <a:t>2019 </a:t>
            </a:r>
            <a:r>
              <a:rPr lang="ru-RU" sz="2000" b="1" i="1" dirty="0" err="1" smtClean="0"/>
              <a:t>році</a:t>
            </a:r>
            <a:r>
              <a:rPr lang="ru-RU" sz="2000" dirty="0" smtClean="0"/>
              <a:t> </a:t>
            </a:r>
            <a:r>
              <a:rPr lang="ru-RU" sz="2000" i="1" dirty="0" smtClean="0"/>
              <a:t>у </a:t>
            </a:r>
            <a:r>
              <a:rPr lang="ru-RU" sz="2000" i="1" dirty="0" err="1" smtClean="0"/>
              <a:t>сумі</a:t>
            </a:r>
            <a:r>
              <a:rPr lang="ru-RU" sz="2000" i="1" dirty="0" smtClean="0"/>
              <a:t> 15000 </a:t>
            </a:r>
            <a:r>
              <a:rPr lang="ru-RU" sz="2000" i="1" dirty="0" err="1" smtClean="0"/>
              <a:t>грн</a:t>
            </a:r>
            <a:r>
              <a:rPr lang="ru-RU" sz="2000" i="1" dirty="0" smtClean="0"/>
              <a:t>.</a:t>
            </a:r>
            <a:endParaRPr lang="ru-RU" sz="2000" dirty="0" smtClean="0"/>
          </a:p>
          <a:p>
            <a:r>
              <a:rPr lang="ru-RU" sz="2000" dirty="0" smtClean="0"/>
              <a:t>У </a:t>
            </a:r>
            <a:r>
              <a:rPr lang="ru-RU" sz="2000" dirty="0" err="1" smtClean="0"/>
              <a:t>розрахунковий</a:t>
            </a:r>
            <a:r>
              <a:rPr lang="ru-RU" sz="2000" dirty="0" smtClean="0"/>
              <a:t> </a:t>
            </a:r>
            <a:r>
              <a:rPr lang="ru-RU" sz="2000" dirty="0" err="1" smtClean="0"/>
              <a:t>період</a:t>
            </a:r>
            <a:r>
              <a:rPr lang="ru-RU" sz="2000" dirty="0" smtClean="0"/>
              <a:t> </a:t>
            </a:r>
            <a:r>
              <a:rPr lang="ru-RU" sz="2000" dirty="0" err="1" smtClean="0"/>
              <a:t>увійшов</a:t>
            </a:r>
            <a:r>
              <a:rPr lang="ru-RU" sz="2000" dirty="0" smtClean="0"/>
              <a:t> </a:t>
            </a:r>
            <a:r>
              <a:rPr lang="ru-RU" sz="2000" dirty="0" err="1" smtClean="0"/>
              <a:t>тільки</a:t>
            </a:r>
            <a:r>
              <a:rPr lang="ru-RU" sz="2000" dirty="0" smtClean="0"/>
              <a:t> один </a:t>
            </a:r>
            <a:r>
              <a:rPr lang="ru-RU" sz="2000" dirty="0" err="1" smtClean="0"/>
              <a:t>місяць</a:t>
            </a:r>
            <a:r>
              <a:rPr lang="ru-RU" sz="2000" dirty="0" smtClean="0"/>
              <a:t> 2019 року, за </a:t>
            </a:r>
            <a:r>
              <a:rPr lang="ru-RU" sz="2000" dirty="0" err="1" smtClean="0"/>
              <a:t>який</a:t>
            </a:r>
            <a:r>
              <a:rPr lang="ru-RU" sz="2000" dirty="0" smtClean="0"/>
              <a:t> </a:t>
            </a:r>
            <a:r>
              <a:rPr lang="ru-RU" sz="2000" dirty="0" err="1" smtClean="0"/>
              <a:t>нарахована</a:t>
            </a:r>
            <a:r>
              <a:rPr lang="ru-RU" sz="2000" dirty="0" smtClean="0"/>
              <a:t> </a:t>
            </a:r>
            <a:r>
              <a:rPr lang="ru-RU" sz="2000" dirty="0" err="1" smtClean="0"/>
              <a:t>річна</a:t>
            </a:r>
            <a:r>
              <a:rPr lang="ru-RU" sz="2000" dirty="0" smtClean="0"/>
              <a:t> </a:t>
            </a:r>
            <a:r>
              <a:rPr lang="ru-RU" sz="2000" dirty="0" err="1" smtClean="0"/>
              <a:t>винагорода</a:t>
            </a:r>
            <a:r>
              <a:rPr lang="ru-RU" sz="2000" dirty="0" smtClean="0"/>
              <a:t>, а </a:t>
            </a:r>
            <a:r>
              <a:rPr lang="ru-RU" sz="2000" dirty="0" err="1" smtClean="0"/>
              <a:t>саме</a:t>
            </a:r>
            <a:r>
              <a:rPr lang="ru-RU" sz="2000" dirty="0" smtClean="0"/>
              <a:t> </a:t>
            </a:r>
            <a:r>
              <a:rPr lang="ru-RU" sz="2000" dirty="0" err="1" smtClean="0"/>
              <a:t>грудень</a:t>
            </a:r>
            <a:r>
              <a:rPr lang="ru-RU" sz="2000" dirty="0" smtClean="0"/>
              <a:t> 2019 року. Тому в </a:t>
            </a:r>
            <a:r>
              <a:rPr lang="ru-RU" sz="2000" dirty="0" err="1" smtClean="0"/>
              <a:t>розрахунку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відпускних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візьме</a:t>
            </a:r>
            <a:r>
              <a:rPr lang="ru-RU" sz="2000" dirty="0" smtClean="0"/>
              <a:t> участь </a:t>
            </a:r>
            <a:r>
              <a:rPr lang="ru-RU" sz="2000" dirty="0" err="1" smtClean="0"/>
              <a:t>тільки</a:t>
            </a:r>
            <a:r>
              <a:rPr lang="ru-RU" sz="2000" dirty="0" smtClean="0"/>
              <a:t> </a:t>
            </a:r>
            <a:r>
              <a:rPr lang="ru-RU" sz="2000" dirty="0" err="1" smtClean="0"/>
              <a:t>частина</a:t>
            </a:r>
            <a:r>
              <a:rPr lang="ru-RU" sz="2000" dirty="0" smtClean="0"/>
              <a:t> </a:t>
            </a:r>
            <a:r>
              <a:rPr lang="ru-RU" sz="2000" dirty="0" err="1" smtClean="0"/>
              <a:t>такої</a:t>
            </a:r>
            <a:r>
              <a:rPr lang="ru-RU" sz="2000" dirty="0" smtClean="0"/>
              <a:t> </a:t>
            </a:r>
            <a:r>
              <a:rPr lang="ru-RU" sz="2000" dirty="0" err="1" smtClean="0"/>
              <a:t>винагороди</a:t>
            </a:r>
            <a:r>
              <a:rPr lang="ru-RU" sz="2000" dirty="0" smtClean="0"/>
              <a:t>, </a:t>
            </a:r>
            <a:r>
              <a:rPr lang="ru-RU" sz="2000" b="1" dirty="0" err="1" smtClean="0"/>
              <a:t>що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припадає</a:t>
            </a:r>
            <a:r>
              <a:rPr lang="ru-RU" sz="2000" b="1" dirty="0" smtClean="0"/>
              <a:t> на </a:t>
            </a:r>
            <a:r>
              <a:rPr lang="ru-RU" sz="2000" b="1" dirty="0" err="1" smtClean="0"/>
              <a:t>робочі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дні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грудня</a:t>
            </a:r>
            <a:r>
              <a:rPr lang="ru-RU" sz="2000" dirty="0" smtClean="0"/>
              <a:t>. </a:t>
            </a:r>
            <a:r>
              <a:rPr lang="ru-RU" sz="2000" dirty="0" err="1" smtClean="0"/>
              <a:t>Припустимо</a:t>
            </a:r>
            <a:r>
              <a:rPr lang="ru-RU" sz="2000" dirty="0" smtClean="0"/>
              <a:t>, </a:t>
            </a:r>
            <a:r>
              <a:rPr lang="ru-RU" sz="2000" dirty="0" err="1" smtClean="0"/>
              <a:t>що</a:t>
            </a:r>
            <a:r>
              <a:rPr lang="ru-RU" sz="2000" dirty="0" smtClean="0"/>
              <a:t> в 2019 </a:t>
            </a:r>
            <a:r>
              <a:rPr lang="ru-RU" sz="2000" dirty="0" err="1" smtClean="0"/>
              <a:t>році</a:t>
            </a:r>
            <a:r>
              <a:rPr lang="ru-RU" sz="2000" dirty="0" smtClean="0"/>
              <a:t> </a:t>
            </a:r>
            <a:r>
              <a:rPr lang="ru-RU" sz="2000" dirty="0" err="1" smtClean="0"/>
              <a:t>працівник</a:t>
            </a:r>
            <a:r>
              <a:rPr lang="ru-RU" sz="2000" dirty="0" smtClean="0"/>
              <a:t> </a:t>
            </a:r>
            <a:r>
              <a:rPr lang="ru-RU" sz="2000" dirty="0" err="1" smtClean="0"/>
              <a:t>фактично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відпрацював</a:t>
            </a:r>
            <a:r>
              <a:rPr lang="ru-RU" sz="2000" dirty="0" smtClean="0"/>
              <a:t> 210 р. </a:t>
            </a:r>
            <a:r>
              <a:rPr lang="ru-RU" sz="2000" dirty="0" err="1" smtClean="0"/>
              <a:t>дн</a:t>
            </a:r>
            <a:r>
              <a:rPr lang="ru-RU" sz="2000" dirty="0" smtClean="0"/>
              <a:t>., у тому </a:t>
            </a:r>
            <a:r>
              <a:rPr lang="ru-RU" sz="2000" dirty="0" err="1" smtClean="0"/>
              <a:t>числі</a:t>
            </a:r>
            <a:r>
              <a:rPr lang="ru-RU" sz="2000" dirty="0" smtClean="0"/>
              <a:t> 21 р. </a:t>
            </a:r>
            <a:r>
              <a:rPr lang="ru-RU" sz="2000" dirty="0" err="1" smtClean="0"/>
              <a:t>дн</a:t>
            </a:r>
            <a:r>
              <a:rPr lang="ru-RU" sz="2000" dirty="0" smtClean="0"/>
              <a:t>. у </a:t>
            </a:r>
            <a:r>
              <a:rPr lang="ru-RU" sz="2000" dirty="0" err="1" smtClean="0"/>
              <a:t>грудні</a:t>
            </a:r>
            <a:r>
              <a:rPr lang="ru-RU" sz="2000" dirty="0" smtClean="0"/>
              <a:t>.</a:t>
            </a:r>
          </a:p>
          <a:p>
            <a:r>
              <a:rPr lang="ru-RU" sz="2000" dirty="0" err="1" smtClean="0"/>
              <a:t>Тоді</a:t>
            </a:r>
            <a:r>
              <a:rPr lang="ru-RU" sz="2000" dirty="0" smtClean="0"/>
              <a:t> у </a:t>
            </a:r>
            <a:r>
              <a:rPr lang="ru-RU" sz="2000" dirty="0" err="1" smtClean="0"/>
              <a:t>розрахунку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відпускних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винагорода</a:t>
            </a:r>
            <a:r>
              <a:rPr lang="ru-RU" sz="2000" dirty="0" smtClean="0"/>
              <a:t> за 2019 </a:t>
            </a:r>
            <a:r>
              <a:rPr lang="ru-RU" sz="2000" dirty="0" err="1" smtClean="0"/>
              <a:t>рік</a:t>
            </a:r>
            <a:r>
              <a:rPr lang="ru-RU" sz="2000" dirty="0" smtClean="0"/>
              <a:t> </a:t>
            </a:r>
            <a:r>
              <a:rPr lang="ru-RU" sz="2000" dirty="0" err="1" smtClean="0"/>
              <a:t>братиме</a:t>
            </a:r>
            <a:r>
              <a:rPr lang="ru-RU" sz="2000" dirty="0" smtClean="0"/>
              <a:t> участь у </a:t>
            </a:r>
            <a:r>
              <a:rPr lang="ru-RU" sz="2000" dirty="0" err="1" smtClean="0"/>
              <a:t>сумі</a:t>
            </a:r>
            <a:r>
              <a:rPr lang="ru-RU" sz="2000" dirty="0" smtClean="0"/>
              <a:t>:</a:t>
            </a:r>
          </a:p>
          <a:p>
            <a:r>
              <a:rPr lang="ru-RU" sz="2000" dirty="0" smtClean="0"/>
              <a:t>15000 : 210 </a:t>
            </a:r>
            <a:r>
              <a:rPr lang="ru-RU" sz="2000" dirty="0" err="1" smtClean="0"/>
              <a:t>х</a:t>
            </a:r>
            <a:r>
              <a:rPr lang="ru-RU" sz="2000" dirty="0" smtClean="0"/>
              <a:t> 21 = 1500 (</a:t>
            </a:r>
            <a:r>
              <a:rPr lang="ru-RU" sz="2000" dirty="0" err="1" smtClean="0"/>
              <a:t>грн</a:t>
            </a:r>
            <a:r>
              <a:rPr lang="ru-RU" sz="2000" dirty="0" smtClean="0"/>
              <a:t>).</a:t>
            </a:r>
          </a:p>
          <a:p>
            <a:r>
              <a:rPr lang="ru-RU" sz="2000" dirty="0" err="1" smtClean="0"/>
              <a:t>Середньоденна</a:t>
            </a:r>
            <a:r>
              <a:rPr lang="ru-RU" sz="2000" dirty="0" smtClean="0"/>
              <a:t> зарплата складе:</a:t>
            </a:r>
          </a:p>
          <a:p>
            <a:r>
              <a:rPr lang="ru-RU" sz="2000" dirty="0" smtClean="0"/>
              <a:t>(180000 + 1500) : 355 = 511,27 (</a:t>
            </a:r>
            <a:r>
              <a:rPr lang="ru-RU" sz="2000" dirty="0" err="1" smtClean="0"/>
              <a:t>грн</a:t>
            </a:r>
            <a:r>
              <a:rPr lang="ru-RU" sz="2000" dirty="0" smtClean="0"/>
              <a:t>).</a:t>
            </a:r>
          </a:p>
          <a:p>
            <a:r>
              <a:rPr lang="ru-RU" sz="2000" dirty="0" smtClean="0"/>
              <a:t>Сума </a:t>
            </a:r>
            <a:r>
              <a:rPr lang="ru-RU" sz="2000" dirty="0" err="1" smtClean="0"/>
              <a:t>відпускних</a:t>
            </a:r>
            <a:r>
              <a:rPr lang="ru-RU" sz="2000" dirty="0" smtClean="0"/>
              <a:t>: 511,27 </a:t>
            </a:r>
            <a:r>
              <a:rPr lang="ru-RU" sz="2000" dirty="0" err="1" smtClean="0"/>
              <a:t>х</a:t>
            </a:r>
            <a:r>
              <a:rPr lang="ru-RU" sz="2000" dirty="0" smtClean="0"/>
              <a:t> 14 = 7157,78 (</a:t>
            </a:r>
            <a:r>
              <a:rPr lang="ru-RU" sz="2000" dirty="0" err="1" smtClean="0"/>
              <a:t>грн</a:t>
            </a:r>
            <a:r>
              <a:rPr lang="ru-RU" sz="2000" dirty="0" smtClean="0"/>
              <a:t>).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7251629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764704"/>
            <a:ext cx="8892480" cy="2376264"/>
          </a:xfrm>
        </p:spPr>
        <p:txBody>
          <a:bodyPr>
            <a:noAutofit/>
          </a:bodyPr>
          <a:lstStyle/>
          <a:p>
            <a:endParaRPr lang="ru-RU" sz="2000" dirty="0" smtClean="0"/>
          </a:p>
          <a:p>
            <a:pPr algn="just"/>
            <a:endParaRPr lang="ru-RU" sz="2000" dirty="0" smtClean="0"/>
          </a:p>
          <a:p>
            <a:pPr indent="714375" algn="ctr">
              <a:spcBef>
                <a:spcPts val="0"/>
              </a:spcBef>
              <a:defRPr/>
            </a:pPr>
            <a:r>
              <a:rPr lang="uk-UA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 СУМИ ВІДПУСКНИХ ПРОВОДЯТЬСЯ:</a:t>
            </a:r>
          </a:p>
          <a:p>
            <a:pPr indent="714375" algn="ctr">
              <a:spcBef>
                <a:spcPts val="0"/>
              </a:spcBef>
              <a:defRPr/>
            </a:pPr>
            <a:endParaRPr lang="uk-UA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714375" algn="just">
              <a:spcBef>
                <a:spcPts val="0"/>
              </a:spcBef>
              <a:defRPr/>
            </a:pP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Нарахування ЄСВ –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</a:p>
          <a:p>
            <a:pPr indent="714375" algn="just">
              <a:spcBef>
                <a:spcPts val="0"/>
              </a:spcBef>
              <a:defRPr/>
            </a:pPr>
            <a:endParaRPr lang="uk-UA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714375" algn="just">
              <a:spcBef>
                <a:spcPts val="0"/>
              </a:spcBef>
              <a:defRPr/>
            </a:pP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Утримання військового збору – 1,5 %</a:t>
            </a:r>
          </a:p>
          <a:p>
            <a:pPr indent="714375" algn="just">
              <a:spcBef>
                <a:spcPts val="0"/>
              </a:spcBef>
              <a:defRPr/>
            </a:pPr>
            <a:endParaRPr lang="uk-UA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714375" algn="just">
              <a:spcBef>
                <a:spcPts val="0"/>
              </a:spcBef>
              <a:defRPr/>
            </a:pP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Утримання ПДФО –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%.</a:t>
            </a:r>
            <a:endParaRPr lang="ru-RU" sz="2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132856"/>
            <a:ext cx="7486650" cy="404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23728" y="476672"/>
            <a:ext cx="42484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/>
              <a:t>Забезпечення</a:t>
            </a:r>
            <a:r>
              <a:rPr lang="ru-RU" b="1" dirty="0" smtClean="0"/>
              <a:t> на оплату </a:t>
            </a:r>
            <a:r>
              <a:rPr lang="ru-RU" b="1" dirty="0" err="1" smtClean="0"/>
              <a:t>відпусток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1268760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err="1" smtClean="0"/>
              <a:t>Забезпечення</a:t>
            </a:r>
            <a:r>
              <a:rPr lang="ru-RU" dirty="0" smtClean="0"/>
              <a:t> </a:t>
            </a:r>
            <a:r>
              <a:rPr lang="ru-RU" dirty="0" err="1" smtClean="0"/>
              <a:t>представляє</a:t>
            </a:r>
            <a:r>
              <a:rPr lang="ru-RU" dirty="0" smtClean="0"/>
              <a:t> собою </a:t>
            </a:r>
            <a:r>
              <a:rPr lang="ru-RU" dirty="0" err="1" smtClean="0"/>
              <a:t>зобов’язання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 </a:t>
            </a:r>
            <a:r>
              <a:rPr lang="ru-RU" dirty="0" err="1" smtClean="0"/>
              <a:t>невизначеними</a:t>
            </a:r>
            <a:r>
              <a:rPr lang="ru-RU" dirty="0" smtClean="0"/>
              <a:t> сумою </a:t>
            </a:r>
            <a:r>
              <a:rPr lang="ru-RU" dirty="0" err="1" smtClean="0"/>
              <a:t>або</a:t>
            </a:r>
            <a:r>
              <a:rPr lang="ru-RU" dirty="0" smtClean="0"/>
              <a:t> часом </a:t>
            </a:r>
            <a:r>
              <a:rPr lang="ru-RU" dirty="0" err="1" smtClean="0"/>
              <a:t>погашення</a:t>
            </a:r>
            <a:r>
              <a:rPr lang="ru-RU" dirty="0" smtClean="0"/>
              <a:t> на дату балансу (</a:t>
            </a:r>
            <a:r>
              <a:rPr lang="ru-RU" i="1" dirty="0" err="1" smtClean="0"/>
              <a:t>абз</a:t>
            </a:r>
            <a:r>
              <a:rPr lang="ru-RU" i="1" dirty="0" smtClean="0"/>
              <a:t>. 3 п. 4 П(С)БО 11</a:t>
            </a:r>
            <a:r>
              <a:rPr lang="ru-RU" dirty="0" smtClean="0"/>
              <a:t>). </a:t>
            </a: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7713" y="1571625"/>
            <a:ext cx="7648575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6982" y="980728"/>
            <a:ext cx="8797018" cy="4598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636912"/>
            <a:ext cx="8424936" cy="2448272"/>
          </a:xfrm>
        </p:spPr>
        <p:txBody>
          <a:bodyPr>
            <a:noAutofit/>
          </a:bodyPr>
          <a:lstStyle/>
          <a:p>
            <a:pPr marL="742950" indent="-742950" algn="just">
              <a:buClrTx/>
              <a:buSzPct val="80000"/>
            </a:pP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 algn="just">
              <a:buClrTx/>
              <a:buSzPct val="80000"/>
            </a:pPr>
            <a:r>
              <a:rPr lang="ru-RU" b="1" dirty="0" err="1" smtClean="0"/>
              <a:t>Відпустка</a:t>
            </a:r>
            <a:r>
              <a:rPr lang="ru-RU" dirty="0" smtClean="0"/>
              <a:t> -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встановлена</a:t>
            </a:r>
            <a:r>
              <a:rPr lang="ru-RU" dirty="0" smtClean="0"/>
              <a:t> законом, </a:t>
            </a:r>
            <a:r>
              <a:rPr lang="ru-RU" dirty="0" err="1" smtClean="0"/>
              <a:t>колективним</a:t>
            </a:r>
            <a:r>
              <a:rPr lang="ru-RU" dirty="0" smtClean="0"/>
              <a:t> договором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трудовим</a:t>
            </a:r>
            <a:r>
              <a:rPr lang="ru-RU" dirty="0" smtClean="0"/>
              <a:t> контрактом </a:t>
            </a:r>
            <a:r>
              <a:rPr lang="ru-RU" dirty="0" err="1" smtClean="0"/>
              <a:t>певна</a:t>
            </a:r>
            <a:r>
              <a:rPr lang="ru-RU" dirty="0" smtClean="0"/>
              <a:t> </a:t>
            </a:r>
            <a:r>
              <a:rPr lang="ru-RU" dirty="0" err="1" smtClean="0"/>
              <a:t>кількість</a:t>
            </a:r>
            <a:r>
              <a:rPr lang="ru-RU" dirty="0" smtClean="0"/>
              <a:t> </a:t>
            </a:r>
            <a:r>
              <a:rPr lang="ru-RU" dirty="0" err="1" smtClean="0"/>
              <a:t>календарних</a:t>
            </a:r>
            <a:r>
              <a:rPr lang="ru-RU" dirty="0" smtClean="0"/>
              <a:t> </a:t>
            </a:r>
            <a:r>
              <a:rPr lang="ru-RU" dirty="0" err="1" smtClean="0"/>
              <a:t>днів</a:t>
            </a:r>
            <a:r>
              <a:rPr lang="ru-RU" dirty="0" smtClean="0"/>
              <a:t> </a:t>
            </a:r>
            <a:r>
              <a:rPr lang="ru-RU" dirty="0" err="1" smtClean="0"/>
              <a:t>безперервного</a:t>
            </a:r>
            <a:r>
              <a:rPr lang="ru-RU" dirty="0" smtClean="0"/>
              <a:t> </a:t>
            </a:r>
            <a:r>
              <a:rPr lang="ru-RU" dirty="0" err="1" smtClean="0"/>
              <a:t>відпочинку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надаються</a:t>
            </a:r>
            <a:r>
              <a:rPr lang="ru-RU" dirty="0" smtClean="0"/>
              <a:t> </a:t>
            </a:r>
            <a:r>
              <a:rPr lang="ru-RU" dirty="0" err="1" smtClean="0"/>
              <a:t>працівникові</a:t>
            </a:r>
            <a:r>
              <a:rPr lang="ru-RU" dirty="0" smtClean="0"/>
              <a:t> </a:t>
            </a:r>
            <a:r>
              <a:rPr lang="ru-RU" dirty="0" err="1" smtClean="0"/>
              <a:t>роботодавцем</a:t>
            </a:r>
            <a:r>
              <a:rPr lang="ru-RU" dirty="0" smtClean="0"/>
              <a:t> у календарному </a:t>
            </a:r>
            <a:r>
              <a:rPr lang="ru-RU" dirty="0" err="1" smtClean="0"/>
              <a:t>році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оплатою </a:t>
            </a:r>
            <a:r>
              <a:rPr lang="ru-RU" dirty="0" err="1" smtClean="0"/>
              <a:t>або</a:t>
            </a:r>
            <a:r>
              <a:rPr lang="ru-RU" dirty="0" smtClean="0"/>
              <a:t> без оплати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збереженням</a:t>
            </a:r>
            <a:r>
              <a:rPr lang="ru-RU" dirty="0" smtClean="0"/>
              <a:t> </a:t>
            </a:r>
            <a:r>
              <a:rPr lang="ru-RU" dirty="0" err="1" smtClean="0"/>
              <a:t>місця</a:t>
            </a:r>
            <a:r>
              <a:rPr lang="ru-RU" dirty="0" smtClean="0"/>
              <a:t> </a:t>
            </a:r>
            <a:r>
              <a:rPr lang="ru-RU" dirty="0" err="1" smtClean="0"/>
              <a:t>роботи</a:t>
            </a:r>
            <a:r>
              <a:rPr lang="ru-RU" dirty="0" smtClean="0"/>
              <a:t> (посади) за </a:t>
            </a:r>
            <a:r>
              <a:rPr lang="ru-RU" dirty="0" err="1" smtClean="0"/>
              <a:t>працівником</a:t>
            </a:r>
            <a:r>
              <a:rPr lang="ru-RU" dirty="0" smtClean="0"/>
              <a:t> на </a:t>
            </a:r>
            <a:r>
              <a:rPr lang="ru-RU" dirty="0" err="1" smtClean="0"/>
              <a:t>цей</a:t>
            </a:r>
            <a:r>
              <a:rPr lang="ru-RU" dirty="0" smtClean="0"/>
              <a:t> час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Щорічні додаткові відпустки: пам'ятка для роботодавця | «Дебет-Кредит» -  Бухгалтерські новин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764704"/>
            <a:ext cx="2110152" cy="17373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-27384"/>
            <a:ext cx="4705350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1196752"/>
            <a:ext cx="5153025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26207" y="2060848"/>
            <a:ext cx="838842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При </a:t>
            </a:r>
            <a:r>
              <a:rPr lang="ru-RU" dirty="0" err="1" smtClean="0"/>
              <a:t>створенні</a:t>
            </a:r>
            <a:r>
              <a:rPr lang="ru-RU" dirty="0" smtClean="0"/>
              <a:t> резерву </a:t>
            </a:r>
            <a:r>
              <a:rPr lang="ru-RU" dirty="0" err="1" smtClean="0"/>
              <a:t>роблять</a:t>
            </a:r>
            <a:r>
              <a:rPr lang="ru-RU" dirty="0" smtClean="0"/>
              <a:t> проводки:</a:t>
            </a:r>
          </a:p>
          <a:p>
            <a:r>
              <a:rPr lang="uk-UA" b="1" dirty="0" smtClean="0"/>
              <a:t>Д витрати К 471 </a:t>
            </a:r>
            <a:r>
              <a:rPr lang="uk-UA" dirty="0" err="1" smtClean="0"/>
              <a:t>“Забезпечення</a:t>
            </a:r>
            <a:r>
              <a:rPr lang="uk-UA" dirty="0" smtClean="0"/>
              <a:t> виплат </a:t>
            </a:r>
            <a:r>
              <a:rPr lang="uk-UA" dirty="0" err="1" smtClean="0"/>
              <a:t>відпусток”</a:t>
            </a:r>
            <a:endParaRPr lang="uk-UA" dirty="0" smtClean="0"/>
          </a:p>
          <a:p>
            <a:r>
              <a:rPr lang="ru-RU" dirty="0" err="1" smtClean="0"/>
              <a:t>Тобто</a:t>
            </a:r>
            <a:r>
              <a:rPr lang="ru-RU" dirty="0" smtClean="0"/>
              <a:t> при </a:t>
            </a:r>
            <a:r>
              <a:rPr lang="ru-RU" dirty="0" err="1" smtClean="0"/>
              <a:t>створенні</a:t>
            </a:r>
            <a:r>
              <a:rPr lang="ru-RU" dirty="0" smtClean="0"/>
              <a:t> резерву </a:t>
            </a:r>
            <a:r>
              <a:rPr lang="ru-RU" dirty="0" err="1" smtClean="0"/>
              <a:t>відпусток</a:t>
            </a:r>
            <a:r>
              <a:rPr lang="ru-RU" dirty="0" smtClean="0"/>
              <a:t> для </a:t>
            </a:r>
            <a:r>
              <a:rPr lang="ru-RU" dirty="0" err="1" smtClean="0"/>
              <a:t>працівників</a:t>
            </a:r>
            <a:r>
              <a:rPr lang="ru-RU" dirty="0" smtClean="0"/>
              <a:t>, </a:t>
            </a:r>
            <a:r>
              <a:rPr lang="ru-RU" dirty="0" err="1" smtClean="0"/>
              <a:t>задіяних</a:t>
            </a:r>
            <a:r>
              <a:rPr lang="ru-RU" dirty="0" smtClean="0"/>
              <a:t> у </a:t>
            </a:r>
            <a:r>
              <a:rPr lang="ru-RU" b="1" dirty="0" err="1" smtClean="0"/>
              <a:t>виробничій</a:t>
            </a:r>
            <a:r>
              <a:rPr lang="ru-RU" b="1" dirty="0" smtClean="0"/>
              <a:t> </a:t>
            </a:r>
            <a:r>
              <a:rPr lang="ru-RU" dirty="0" err="1" smtClean="0"/>
              <a:t>діяльності</a:t>
            </a:r>
            <a:r>
              <a:rPr lang="ru-RU" dirty="0" smtClean="0"/>
              <a:t> </a:t>
            </a:r>
            <a:r>
              <a:rPr lang="ru-RU" dirty="0" err="1" smtClean="0"/>
              <a:t>підприємства</a:t>
            </a:r>
            <a:r>
              <a:rPr lang="ru-RU" dirty="0" smtClean="0"/>
              <a:t>, </a:t>
            </a:r>
            <a:r>
              <a:rPr lang="ru-RU" dirty="0" err="1" smtClean="0"/>
              <a:t>збільшуватися</a:t>
            </a:r>
            <a:r>
              <a:rPr lang="ru-RU" dirty="0" smtClean="0"/>
              <a:t> буде </a:t>
            </a:r>
            <a:r>
              <a:rPr lang="ru-RU" b="1" dirty="0" smtClean="0"/>
              <a:t>дебет </a:t>
            </a:r>
            <a:r>
              <a:rPr lang="ru-RU" b="1" dirty="0" err="1" smtClean="0"/>
              <a:t>рахунка</a:t>
            </a:r>
            <a:r>
              <a:rPr lang="ru-RU" b="1" dirty="0" smtClean="0"/>
              <a:t> 23</a:t>
            </a:r>
            <a:r>
              <a:rPr lang="ru-RU" dirty="0" smtClean="0"/>
              <a:t> «</a:t>
            </a:r>
            <a:r>
              <a:rPr lang="ru-RU" dirty="0" err="1" smtClean="0"/>
              <a:t>Виробництво</a:t>
            </a:r>
            <a:r>
              <a:rPr lang="ru-RU" dirty="0" smtClean="0"/>
              <a:t>», у </a:t>
            </a:r>
            <a:r>
              <a:rPr lang="ru-RU" b="1" dirty="0" err="1" smtClean="0"/>
              <a:t>загальновиробничій</a:t>
            </a:r>
            <a:r>
              <a:rPr lang="ru-RU" dirty="0" smtClean="0"/>
              <a:t> — </a:t>
            </a:r>
            <a:r>
              <a:rPr lang="ru-RU" b="1" dirty="0" smtClean="0"/>
              <a:t>дебет </a:t>
            </a:r>
            <a:r>
              <a:rPr lang="ru-RU" b="1" dirty="0" err="1" smtClean="0"/>
              <a:t>рахунка</a:t>
            </a:r>
            <a:r>
              <a:rPr lang="ru-RU" b="1" dirty="0" smtClean="0"/>
              <a:t> 91</a:t>
            </a:r>
            <a:r>
              <a:rPr lang="ru-RU" dirty="0" smtClean="0"/>
              <a:t> «</a:t>
            </a:r>
            <a:r>
              <a:rPr lang="ru-RU" dirty="0" err="1" smtClean="0"/>
              <a:t>Загальновиробничі</a:t>
            </a:r>
            <a:r>
              <a:rPr lang="ru-RU" dirty="0" smtClean="0"/>
              <a:t> </a:t>
            </a:r>
            <a:r>
              <a:rPr lang="ru-RU" dirty="0" err="1" smtClean="0"/>
              <a:t>витрати</a:t>
            </a:r>
            <a:r>
              <a:rPr lang="ru-RU" dirty="0" smtClean="0"/>
              <a:t>», </a:t>
            </a:r>
            <a:r>
              <a:rPr lang="ru-RU" b="1" dirty="0" smtClean="0"/>
              <a:t>в </a:t>
            </a:r>
            <a:r>
              <a:rPr lang="ru-RU" b="1" dirty="0" err="1" smtClean="0"/>
              <a:t>адміністративній</a:t>
            </a:r>
            <a:r>
              <a:rPr lang="ru-RU" dirty="0" smtClean="0"/>
              <a:t> — </a:t>
            </a:r>
            <a:r>
              <a:rPr lang="ru-RU" b="1" dirty="0" smtClean="0"/>
              <a:t>дебет </a:t>
            </a:r>
            <a:r>
              <a:rPr lang="ru-RU" b="1" dirty="0" err="1" smtClean="0"/>
              <a:t>рахунка</a:t>
            </a:r>
            <a:r>
              <a:rPr lang="ru-RU" b="1" dirty="0" smtClean="0"/>
              <a:t> 92</a:t>
            </a:r>
            <a:r>
              <a:rPr lang="ru-RU" dirty="0" smtClean="0"/>
              <a:t> «</a:t>
            </a:r>
            <a:r>
              <a:rPr lang="ru-RU" dirty="0" err="1" smtClean="0"/>
              <a:t>Адміністративні</a:t>
            </a:r>
            <a:r>
              <a:rPr lang="ru-RU" dirty="0" smtClean="0"/>
              <a:t> </a:t>
            </a:r>
            <a:r>
              <a:rPr lang="ru-RU" dirty="0" err="1" smtClean="0"/>
              <a:t>витрати</a:t>
            </a:r>
            <a:r>
              <a:rPr lang="ru-RU" dirty="0" smtClean="0"/>
              <a:t>», у </a:t>
            </a:r>
            <a:r>
              <a:rPr lang="ru-RU" b="1" dirty="0" err="1" smtClean="0"/>
              <a:t>збутовій</a:t>
            </a:r>
            <a:r>
              <a:rPr lang="ru-RU" dirty="0" smtClean="0"/>
              <a:t> — </a:t>
            </a:r>
            <a:r>
              <a:rPr lang="ru-RU" b="1" dirty="0" smtClean="0"/>
              <a:t>дебет </a:t>
            </a:r>
            <a:r>
              <a:rPr lang="ru-RU" b="1" dirty="0" err="1" smtClean="0"/>
              <a:t>рахунка</a:t>
            </a:r>
            <a:r>
              <a:rPr lang="ru-RU" b="1" dirty="0" smtClean="0"/>
              <a:t> 93</a:t>
            </a:r>
            <a:r>
              <a:rPr lang="ru-RU" dirty="0" smtClean="0"/>
              <a:t> «</a:t>
            </a:r>
            <a:r>
              <a:rPr lang="ru-RU" dirty="0" err="1" smtClean="0"/>
              <a:t>Витрати</a:t>
            </a:r>
            <a:r>
              <a:rPr lang="ru-RU" dirty="0" smtClean="0"/>
              <a:t> на </a:t>
            </a:r>
            <a:r>
              <a:rPr lang="ru-RU" dirty="0" err="1" smtClean="0"/>
              <a:t>збут</a:t>
            </a:r>
            <a:r>
              <a:rPr lang="ru-RU" dirty="0" smtClean="0"/>
              <a:t>», в </a:t>
            </a:r>
            <a:r>
              <a:rPr lang="ru-RU" b="1" dirty="0" err="1" smtClean="0"/>
              <a:t>іншій</a:t>
            </a:r>
            <a:r>
              <a:rPr lang="ru-RU" b="1" dirty="0" smtClean="0"/>
              <a:t> </a:t>
            </a:r>
            <a:r>
              <a:rPr lang="ru-RU" b="1" dirty="0" err="1" smtClean="0"/>
              <a:t>операційній</a:t>
            </a:r>
            <a:r>
              <a:rPr lang="ru-RU" b="1" dirty="0" smtClean="0"/>
              <a:t> </a:t>
            </a:r>
            <a:r>
              <a:rPr lang="ru-RU" b="1" dirty="0" err="1" smtClean="0"/>
              <a:t>діяльності</a:t>
            </a:r>
            <a:r>
              <a:rPr lang="ru-RU" dirty="0" smtClean="0"/>
              <a:t> — </a:t>
            </a:r>
            <a:r>
              <a:rPr lang="ru-RU" b="1" dirty="0" smtClean="0"/>
              <a:t>дебет </a:t>
            </a:r>
            <a:r>
              <a:rPr lang="ru-RU" b="1" dirty="0" err="1" smtClean="0"/>
              <a:t>рахунка</a:t>
            </a:r>
            <a:r>
              <a:rPr lang="ru-RU" b="1" dirty="0" smtClean="0"/>
              <a:t> 94</a:t>
            </a:r>
            <a:r>
              <a:rPr lang="ru-RU" dirty="0" smtClean="0"/>
              <a:t> «</a:t>
            </a:r>
            <a:r>
              <a:rPr lang="ru-RU" dirty="0" err="1" smtClean="0"/>
              <a:t>Інші</a:t>
            </a:r>
            <a:r>
              <a:rPr lang="ru-RU" dirty="0" smtClean="0"/>
              <a:t> </a:t>
            </a:r>
            <a:r>
              <a:rPr lang="ru-RU" dirty="0" err="1" smtClean="0"/>
              <a:t>витрати</a:t>
            </a:r>
            <a:r>
              <a:rPr lang="ru-RU" dirty="0" smtClean="0"/>
              <a:t> </a:t>
            </a:r>
            <a:r>
              <a:rPr lang="ru-RU" dirty="0" err="1" smtClean="0"/>
              <a:t>операційної</a:t>
            </a:r>
            <a:r>
              <a:rPr lang="ru-RU" dirty="0" smtClean="0"/>
              <a:t> </a:t>
            </a:r>
            <a:r>
              <a:rPr lang="ru-RU" dirty="0" err="1" smtClean="0"/>
              <a:t>діяльності</a:t>
            </a:r>
            <a:r>
              <a:rPr lang="ru-RU" dirty="0" smtClean="0"/>
              <a:t>».</a:t>
            </a:r>
          </a:p>
          <a:p>
            <a:r>
              <a:rPr lang="ru-RU" dirty="0" smtClean="0"/>
              <a:t>Таким чином, </a:t>
            </a:r>
            <a:r>
              <a:rPr lang="ru-RU" dirty="0" err="1" smtClean="0"/>
              <a:t>нарахування</a:t>
            </a:r>
            <a:r>
              <a:rPr lang="ru-RU" dirty="0" smtClean="0"/>
              <a:t> резерву </a:t>
            </a:r>
            <a:r>
              <a:rPr lang="ru-RU" dirty="0" err="1" smtClean="0"/>
              <a:t>відпусток</a:t>
            </a:r>
            <a:r>
              <a:rPr lang="ru-RU" dirty="0" smtClean="0"/>
              <a:t> </a:t>
            </a:r>
            <a:r>
              <a:rPr lang="ru-RU" dirty="0" err="1" smtClean="0"/>
              <a:t>показують</a:t>
            </a:r>
            <a:r>
              <a:rPr lang="ru-RU" dirty="0" smtClean="0"/>
              <a:t> </a:t>
            </a:r>
            <a:r>
              <a:rPr lang="ru-RU" dirty="0" err="1" smtClean="0"/>
              <a:t>кореспонденцією</a:t>
            </a:r>
            <a:r>
              <a:rPr lang="ru-RU" dirty="0" smtClean="0"/>
              <a:t> за кредитом </a:t>
            </a:r>
            <a:r>
              <a:rPr lang="ru-RU" dirty="0" err="1" smtClean="0"/>
              <a:t>рахунку</a:t>
            </a:r>
            <a:r>
              <a:rPr lang="ru-RU" dirty="0" smtClean="0"/>
              <a:t> 471 «</a:t>
            </a:r>
            <a:r>
              <a:rPr lang="ru-RU" dirty="0" err="1" smtClean="0"/>
              <a:t>Забезпечення</a:t>
            </a:r>
            <a:r>
              <a:rPr lang="ru-RU" dirty="0" smtClean="0"/>
              <a:t> </a:t>
            </a:r>
            <a:r>
              <a:rPr lang="ru-RU" dirty="0" err="1" smtClean="0"/>
              <a:t>виплат</a:t>
            </a:r>
            <a:r>
              <a:rPr lang="ru-RU" dirty="0" smtClean="0"/>
              <a:t> </a:t>
            </a:r>
            <a:r>
              <a:rPr lang="ru-RU" dirty="0" err="1" smtClean="0"/>
              <a:t>відпусток</a:t>
            </a:r>
            <a:r>
              <a:rPr lang="ru-RU" dirty="0" smtClean="0"/>
              <a:t>» </a:t>
            </a:r>
            <a:r>
              <a:rPr lang="ru-RU" dirty="0" err="1" smtClean="0"/>
              <a:t>з</a:t>
            </a:r>
            <a:r>
              <a:rPr lang="ru-RU" dirty="0" smtClean="0"/>
              <a:t> дебетом тих </a:t>
            </a:r>
            <a:r>
              <a:rPr lang="ru-RU" dirty="0" err="1" smtClean="0"/>
              <a:t>рахунків</a:t>
            </a:r>
            <a:r>
              <a:rPr lang="ru-RU" dirty="0" smtClean="0"/>
              <a:t>, на </a:t>
            </a:r>
            <a:r>
              <a:rPr lang="ru-RU" dirty="0" err="1" smtClean="0"/>
              <a:t>яких</a:t>
            </a:r>
            <a:r>
              <a:rPr lang="ru-RU" dirty="0" smtClean="0"/>
              <a:t> </a:t>
            </a:r>
            <a:r>
              <a:rPr lang="ru-RU" dirty="0" err="1" smtClean="0"/>
              <a:t>відображають</a:t>
            </a:r>
            <a:r>
              <a:rPr lang="ru-RU" dirty="0" smtClean="0"/>
              <a:t> зарплату </a:t>
            </a:r>
            <a:r>
              <a:rPr lang="ru-RU" dirty="0" err="1" smtClean="0"/>
              <a:t>відповідних</a:t>
            </a:r>
            <a:r>
              <a:rPr lang="ru-RU" dirty="0" smtClean="0"/>
              <a:t> </a:t>
            </a:r>
            <a:r>
              <a:rPr lang="ru-RU" dirty="0" err="1" smtClean="0"/>
              <a:t>працівників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smtClean="0"/>
              <a:t>При </a:t>
            </a:r>
            <a:r>
              <a:rPr lang="ru-RU" dirty="0" err="1" smtClean="0"/>
              <a:t>використанні</a:t>
            </a:r>
            <a:r>
              <a:rPr lang="ru-RU" dirty="0" smtClean="0"/>
              <a:t> резерву:</a:t>
            </a:r>
          </a:p>
          <a:p>
            <a:r>
              <a:rPr lang="ru-RU" b="1" dirty="0" smtClean="0"/>
              <a:t>Дт 471 — Кт 661 </a:t>
            </a:r>
            <a:r>
              <a:rPr lang="ru-RU" dirty="0" smtClean="0"/>
              <a:t>«</a:t>
            </a:r>
            <a:r>
              <a:rPr lang="ru-RU" dirty="0" err="1" smtClean="0"/>
              <a:t>Розрахунки</a:t>
            </a:r>
            <a:r>
              <a:rPr lang="ru-RU" dirty="0" smtClean="0"/>
              <a:t> за </a:t>
            </a:r>
            <a:r>
              <a:rPr lang="ru-RU" dirty="0" err="1" smtClean="0"/>
              <a:t>заробітною</a:t>
            </a:r>
            <a:r>
              <a:rPr lang="ru-RU" dirty="0" smtClean="0"/>
              <a:t> платою» — на суму </a:t>
            </a:r>
            <a:r>
              <a:rPr lang="ru-RU" dirty="0" err="1" smtClean="0"/>
              <a:t>нарахованих</a:t>
            </a:r>
            <a:r>
              <a:rPr lang="ru-RU" dirty="0" smtClean="0"/>
              <a:t> </a:t>
            </a:r>
            <a:r>
              <a:rPr lang="ru-RU" dirty="0" err="1" smtClean="0"/>
              <a:t>відпускних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компенсації</a:t>
            </a:r>
            <a:r>
              <a:rPr lang="ru-RU" dirty="0" smtClean="0"/>
              <a:t> за </a:t>
            </a:r>
            <a:r>
              <a:rPr lang="ru-RU" dirty="0" err="1" smtClean="0"/>
              <a:t>невикористану</a:t>
            </a:r>
            <a:r>
              <a:rPr lang="ru-RU" dirty="0" smtClean="0"/>
              <a:t> </a:t>
            </a:r>
            <a:r>
              <a:rPr lang="ru-RU" dirty="0" err="1" smtClean="0"/>
              <a:t>відпустку</a:t>
            </a:r>
            <a:r>
              <a:rPr lang="ru-RU" dirty="0" smtClean="0"/>
              <a:t> в межах резерву;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Розрахунок відпускних 20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88641"/>
            <a:ext cx="6109638" cy="6616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71233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548680"/>
            <a:ext cx="7353300" cy="367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93838" y="522288"/>
            <a:ext cx="6154737" cy="581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052736"/>
            <a:ext cx="7620000" cy="315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9592" y="620688"/>
            <a:ext cx="76328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 smtClean="0"/>
              <a:t>Нестворення</a:t>
            </a:r>
            <a:r>
              <a:rPr lang="ru-RU" dirty="0" smtClean="0"/>
              <a:t> резерву </a:t>
            </a:r>
            <a:r>
              <a:rPr lang="ru-RU" dirty="0" err="1" smtClean="0"/>
              <a:t>відпусток</a:t>
            </a:r>
            <a:r>
              <a:rPr lang="ru-RU" dirty="0" smtClean="0"/>
              <a:t> </a:t>
            </a:r>
            <a:r>
              <a:rPr lang="ru-RU" dirty="0" err="1" smtClean="0"/>
              <a:t>може</a:t>
            </a:r>
            <a:r>
              <a:rPr lang="ru-RU" dirty="0" smtClean="0"/>
              <a:t> </a:t>
            </a:r>
            <a:r>
              <a:rPr lang="ru-RU" dirty="0" err="1" smtClean="0"/>
              <a:t>спричинити</a:t>
            </a:r>
            <a:r>
              <a:rPr lang="ru-RU" dirty="0" smtClean="0"/>
              <a:t> </a:t>
            </a:r>
            <a:r>
              <a:rPr lang="ru-RU" dirty="0" err="1" smtClean="0"/>
              <a:t>кілька</a:t>
            </a:r>
            <a:r>
              <a:rPr lang="ru-RU" dirty="0" smtClean="0"/>
              <a:t> </a:t>
            </a:r>
            <a:r>
              <a:rPr lang="ru-RU" dirty="0" err="1" smtClean="0"/>
              <a:t>адмінпокарань</a:t>
            </a:r>
            <a:r>
              <a:rPr lang="ru-RU" dirty="0" smtClean="0"/>
              <a:t>. </a:t>
            </a:r>
            <a:r>
              <a:rPr lang="ru-RU" dirty="0" err="1" smtClean="0"/>
              <a:t>Зокрема</a:t>
            </a:r>
            <a:r>
              <a:rPr lang="ru-RU" dirty="0" smtClean="0"/>
              <a:t>,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може</a:t>
            </a:r>
            <a:r>
              <a:rPr lang="ru-RU" dirty="0" smtClean="0"/>
              <a:t> </a:t>
            </a:r>
            <a:r>
              <a:rPr lang="ru-RU" dirty="0" err="1" smtClean="0"/>
              <a:t>свідчити</a:t>
            </a:r>
            <a:r>
              <a:rPr lang="ru-RU" dirty="0" smtClean="0"/>
              <a:t> про </a:t>
            </a:r>
            <a:r>
              <a:rPr lang="ru-RU" dirty="0" err="1" smtClean="0"/>
              <a:t>ведення</a:t>
            </a:r>
            <a:r>
              <a:rPr lang="ru-RU" dirty="0" smtClean="0"/>
              <a:t> </a:t>
            </a:r>
            <a:r>
              <a:rPr lang="ru-RU" dirty="0" err="1" smtClean="0"/>
              <a:t>бухгалтерського</a:t>
            </a:r>
            <a:r>
              <a:rPr lang="ru-RU" dirty="0" smtClean="0"/>
              <a:t> </a:t>
            </a:r>
            <a:r>
              <a:rPr lang="ru-RU" dirty="0" err="1" smtClean="0"/>
              <a:t>обліку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порушенням</a:t>
            </a:r>
            <a:r>
              <a:rPr lang="ru-RU" dirty="0" smtClean="0"/>
              <a:t> </a:t>
            </a:r>
            <a:r>
              <a:rPr lang="ru-RU" dirty="0" err="1" smtClean="0"/>
              <a:t>установленого</a:t>
            </a:r>
            <a:r>
              <a:rPr lang="ru-RU" dirty="0" smtClean="0"/>
              <a:t> порядку. За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порушення</a:t>
            </a:r>
            <a:r>
              <a:rPr lang="ru-RU" dirty="0" smtClean="0"/>
              <a:t> у ст. 1642 </a:t>
            </a:r>
            <a:r>
              <a:rPr lang="ru-RU" dirty="0" err="1" smtClean="0">
                <a:hlinkClick r:id="rId2"/>
              </a:rPr>
              <a:t>КпАП</a:t>
            </a:r>
            <a:r>
              <a:rPr lang="ru-RU" dirty="0" smtClean="0">
                <a:hlinkClick r:id="rId2"/>
              </a:rPr>
              <a:t> </a:t>
            </a:r>
            <a:r>
              <a:rPr lang="ru-RU" dirty="0" err="1" smtClean="0"/>
              <a:t>передбачено</a:t>
            </a:r>
            <a:r>
              <a:rPr lang="ru-RU" dirty="0" smtClean="0"/>
              <a:t> </a:t>
            </a:r>
            <a:r>
              <a:rPr lang="ru-RU" dirty="0" err="1" smtClean="0"/>
              <a:t>адміністративний</a:t>
            </a:r>
            <a:r>
              <a:rPr lang="ru-RU" dirty="0" smtClean="0"/>
              <a:t> штраф у </a:t>
            </a:r>
            <a:r>
              <a:rPr lang="ru-RU" dirty="0" err="1" smtClean="0"/>
              <a:t>розмірі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8 до 15 </a:t>
            </a:r>
            <a:r>
              <a:rPr lang="ru-RU" dirty="0" err="1" smtClean="0"/>
              <a:t>нмдг</a:t>
            </a:r>
            <a:r>
              <a:rPr lang="ru-RU" dirty="0" smtClean="0"/>
              <a:t> (</a:t>
            </a:r>
            <a:r>
              <a:rPr lang="ru-RU" dirty="0" err="1" smtClean="0"/>
              <a:t>від</a:t>
            </a:r>
            <a:r>
              <a:rPr lang="ru-RU" dirty="0" smtClean="0"/>
              <a:t> 136,00 до 255,00 </a:t>
            </a:r>
            <a:r>
              <a:rPr lang="ru-RU" dirty="0" err="1" smtClean="0"/>
              <a:t>грн</a:t>
            </a:r>
            <a:r>
              <a:rPr lang="ru-RU" dirty="0" smtClean="0"/>
              <a:t>).</a:t>
            </a:r>
            <a:endParaRPr lang="ru-RU" dirty="0"/>
          </a:p>
        </p:txBody>
      </p:sp>
      <p:pic>
        <p:nvPicPr>
          <p:cNvPr id="54274" name="Picture 2" descr="Резерв відпусток: від створення до інвентаризації - Я – Бухгалтер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2132856"/>
            <a:ext cx="3672408" cy="244610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55576" y="4941168"/>
            <a:ext cx="7632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ДЯКУЮ ЗА УВАГУ!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692696"/>
            <a:ext cx="8568952" cy="4631432"/>
          </a:xfrm>
        </p:spPr>
        <p:txBody>
          <a:bodyPr>
            <a:noAutofit/>
          </a:bodyPr>
          <a:lstStyle/>
          <a:p>
            <a:pPr algn="just"/>
            <a:r>
              <a:rPr lang="ru-RU" sz="2300" dirty="0" smtClean="0"/>
              <a:t>Право на </a:t>
            </a:r>
            <a:r>
              <a:rPr lang="ru-RU" sz="2300" dirty="0" err="1" smtClean="0"/>
              <a:t>оплачувану</a:t>
            </a:r>
            <a:r>
              <a:rPr lang="ru-RU" sz="2300" dirty="0" smtClean="0"/>
              <a:t> </a:t>
            </a:r>
            <a:r>
              <a:rPr lang="ru-RU" sz="2300" dirty="0" err="1" smtClean="0"/>
              <a:t>щорічну</a:t>
            </a:r>
            <a:r>
              <a:rPr lang="ru-RU" sz="2300" dirty="0" smtClean="0"/>
              <a:t> </a:t>
            </a:r>
            <a:r>
              <a:rPr lang="ru-RU" sz="2300" dirty="0" err="1" smtClean="0"/>
              <a:t>відпустку</a:t>
            </a:r>
            <a:r>
              <a:rPr lang="ru-RU" sz="2300" dirty="0" smtClean="0"/>
              <a:t> </a:t>
            </a:r>
            <a:r>
              <a:rPr lang="ru-RU" sz="2300" dirty="0" err="1" smtClean="0"/>
              <a:t>передбачено</a:t>
            </a:r>
            <a:r>
              <a:rPr lang="ru-RU" sz="2300" dirty="0" smtClean="0"/>
              <a:t> ст. 45 </a:t>
            </a:r>
            <a:r>
              <a:rPr lang="ru-RU" sz="2300" dirty="0" err="1" smtClean="0">
                <a:hlinkClick r:id="rId2"/>
              </a:rPr>
              <a:t>Конституції</a:t>
            </a:r>
            <a:r>
              <a:rPr lang="ru-RU" sz="2300" dirty="0" smtClean="0">
                <a:hlinkClick r:id="rId2"/>
              </a:rPr>
              <a:t> </a:t>
            </a:r>
            <a:r>
              <a:rPr lang="ru-RU" sz="2300" dirty="0" err="1" smtClean="0">
                <a:hlinkClick r:id="rId2"/>
              </a:rPr>
              <a:t>України</a:t>
            </a:r>
            <a:r>
              <a:rPr lang="ru-RU" sz="2300" dirty="0" smtClean="0"/>
              <a:t>. </a:t>
            </a:r>
            <a:r>
              <a:rPr lang="ru-RU" sz="2300" dirty="0" err="1" smtClean="0"/>
              <a:t>Умови</a:t>
            </a:r>
            <a:r>
              <a:rPr lang="ru-RU" sz="2300" dirty="0" smtClean="0"/>
              <a:t>, </a:t>
            </a:r>
            <a:r>
              <a:rPr lang="ru-RU" sz="2300" dirty="0" err="1" smtClean="0"/>
              <a:t>тривалість</a:t>
            </a:r>
            <a:r>
              <a:rPr lang="ru-RU" sz="2300" dirty="0" smtClean="0"/>
              <a:t> </a:t>
            </a:r>
            <a:r>
              <a:rPr lang="ru-RU" sz="2300" dirty="0" err="1" smtClean="0"/>
              <a:t>і</a:t>
            </a:r>
            <a:r>
              <a:rPr lang="ru-RU" sz="2300" dirty="0" smtClean="0"/>
              <a:t> порядок </a:t>
            </a:r>
            <a:r>
              <a:rPr lang="ru-RU" sz="2300" dirty="0" err="1" smtClean="0"/>
              <a:t>надання</a:t>
            </a:r>
            <a:r>
              <a:rPr lang="ru-RU" sz="2300" dirty="0" smtClean="0"/>
              <a:t> </a:t>
            </a:r>
            <a:r>
              <a:rPr lang="ru-RU" sz="2300" dirty="0" err="1" smtClean="0"/>
              <a:t>відпусток</a:t>
            </a:r>
            <a:r>
              <a:rPr lang="ru-RU" sz="2300" dirty="0" smtClean="0"/>
              <a:t> </a:t>
            </a:r>
            <a:r>
              <a:rPr lang="ru-RU" sz="2300" dirty="0" err="1" smtClean="0"/>
              <a:t>визначено</a:t>
            </a:r>
            <a:r>
              <a:rPr lang="ru-RU" sz="2300" dirty="0" smtClean="0"/>
              <a:t> </a:t>
            </a:r>
            <a:r>
              <a:rPr lang="ru-RU" sz="2300" dirty="0" err="1" smtClean="0">
                <a:hlinkClick r:id="rId3"/>
              </a:rPr>
              <a:t>КЗпП</a:t>
            </a:r>
            <a:r>
              <a:rPr lang="ru-RU" sz="2300" dirty="0" smtClean="0"/>
              <a:t>, </a:t>
            </a:r>
            <a:r>
              <a:rPr lang="ru-RU" sz="2300" dirty="0" smtClean="0">
                <a:hlinkClick r:id="rId4"/>
              </a:rPr>
              <a:t>Законом про </a:t>
            </a:r>
            <a:r>
              <a:rPr lang="ru-RU" sz="2300" dirty="0" err="1" smtClean="0">
                <a:hlinkClick r:id="rId4"/>
              </a:rPr>
              <a:t>відпустки</a:t>
            </a:r>
            <a:r>
              <a:rPr lang="ru-RU" sz="2300" dirty="0" smtClean="0"/>
              <a:t> </a:t>
            </a:r>
            <a:r>
              <a:rPr lang="ru-RU" sz="2300" dirty="0" err="1" smtClean="0"/>
              <a:t>й</a:t>
            </a:r>
            <a:r>
              <a:rPr lang="ru-RU" sz="2300" dirty="0" smtClean="0"/>
              <a:t> </a:t>
            </a:r>
            <a:r>
              <a:rPr lang="ru-RU" sz="2300" dirty="0" err="1" smtClean="0"/>
              <a:t>іншими</a:t>
            </a:r>
            <a:r>
              <a:rPr lang="ru-RU" sz="2300" dirty="0" smtClean="0"/>
              <a:t> </a:t>
            </a:r>
            <a:r>
              <a:rPr lang="ru-RU" sz="2300" dirty="0" err="1" smtClean="0"/>
              <a:t>законодавчими</a:t>
            </a:r>
            <a:r>
              <a:rPr lang="ru-RU" sz="2300" dirty="0" smtClean="0"/>
              <a:t> актами.</a:t>
            </a:r>
          </a:p>
          <a:p>
            <a:pPr algn="just"/>
            <a:r>
              <a:rPr lang="ru-RU" sz="2300" dirty="0" smtClean="0"/>
              <a:t>Право на </a:t>
            </a:r>
            <a:r>
              <a:rPr lang="ru-RU" sz="2300" dirty="0" err="1" smtClean="0"/>
              <a:t>відпустку</a:t>
            </a:r>
            <a:r>
              <a:rPr lang="ru-RU" sz="2300" dirty="0" smtClean="0"/>
              <a:t> </a:t>
            </a:r>
            <a:r>
              <a:rPr lang="ru-RU" sz="2300" dirty="0" err="1" smtClean="0"/>
              <a:t>мають</a:t>
            </a:r>
            <a:r>
              <a:rPr lang="ru-RU" sz="2300" dirty="0" smtClean="0"/>
              <a:t> </a:t>
            </a:r>
            <a:r>
              <a:rPr lang="ru-RU" sz="2300" dirty="0" err="1" smtClean="0"/>
              <a:t>громадяни</a:t>
            </a:r>
            <a:r>
              <a:rPr lang="ru-RU" sz="2300" dirty="0" smtClean="0"/>
              <a:t>, </a:t>
            </a:r>
            <a:r>
              <a:rPr lang="ru-RU" sz="2300" dirty="0" err="1" smtClean="0"/>
              <a:t>які</a:t>
            </a:r>
            <a:r>
              <a:rPr lang="ru-RU" sz="2300" dirty="0" smtClean="0"/>
              <a:t> </a:t>
            </a:r>
            <a:r>
              <a:rPr lang="ru-RU" sz="2300" dirty="0" err="1" smtClean="0"/>
              <a:t>перебувають</a:t>
            </a:r>
            <a:r>
              <a:rPr lang="ru-RU" sz="2300" dirty="0" smtClean="0"/>
              <a:t> у </a:t>
            </a:r>
            <a:r>
              <a:rPr lang="ru-RU" sz="2300" dirty="0" err="1" smtClean="0"/>
              <a:t>трудових</a:t>
            </a:r>
            <a:r>
              <a:rPr lang="ru-RU" sz="2300" dirty="0" smtClean="0"/>
              <a:t> </a:t>
            </a:r>
            <a:r>
              <a:rPr lang="ru-RU" sz="2300" dirty="0" err="1" smtClean="0"/>
              <a:t>відносинах</a:t>
            </a:r>
            <a:r>
              <a:rPr lang="ru-RU" sz="2300" dirty="0" smtClean="0"/>
              <a:t> </a:t>
            </a:r>
            <a:r>
              <a:rPr lang="ru-RU" sz="2300" dirty="0" err="1" smtClean="0"/>
              <a:t>із</a:t>
            </a:r>
            <a:r>
              <a:rPr lang="ru-RU" sz="2300" dirty="0" smtClean="0"/>
              <a:t> </a:t>
            </a:r>
            <a:r>
              <a:rPr lang="ru-RU" sz="2300" dirty="0" err="1" smtClean="0"/>
              <a:t>підприємствами</a:t>
            </a:r>
            <a:r>
              <a:rPr lang="ru-RU" sz="2300" dirty="0" smtClean="0"/>
              <a:t>, </a:t>
            </a:r>
            <a:r>
              <a:rPr lang="ru-RU" sz="2300" dirty="0" err="1" smtClean="0"/>
              <a:t>установами</a:t>
            </a:r>
            <a:r>
              <a:rPr lang="ru-RU" sz="2300" dirty="0" smtClean="0"/>
              <a:t>, </a:t>
            </a:r>
            <a:r>
              <a:rPr lang="ru-RU" sz="2300" dirty="0" err="1" smtClean="0"/>
              <a:t>організаціями</a:t>
            </a:r>
            <a:r>
              <a:rPr lang="ru-RU" sz="2300" dirty="0" smtClean="0"/>
              <a:t> </a:t>
            </a:r>
            <a:r>
              <a:rPr lang="ru-RU" sz="2300" dirty="0" err="1" smtClean="0"/>
              <a:t>незалежно</a:t>
            </a:r>
            <a:r>
              <a:rPr lang="ru-RU" sz="2300" dirty="0" smtClean="0"/>
              <a:t> </a:t>
            </a:r>
            <a:r>
              <a:rPr lang="ru-RU" sz="2300" dirty="0" err="1" smtClean="0"/>
              <a:t>від</a:t>
            </a:r>
            <a:r>
              <a:rPr lang="ru-RU" sz="2300" dirty="0" smtClean="0"/>
              <a:t> виду </a:t>
            </a:r>
            <a:r>
              <a:rPr lang="ru-RU" sz="2300" dirty="0" err="1" smtClean="0"/>
              <a:t>діяльності</a:t>
            </a:r>
            <a:r>
              <a:rPr lang="ru-RU" sz="2300" dirty="0" smtClean="0"/>
              <a:t> та </a:t>
            </a:r>
            <a:r>
              <a:rPr lang="ru-RU" sz="2300" dirty="0" err="1" smtClean="0"/>
              <a:t>галузевої</a:t>
            </a:r>
            <a:r>
              <a:rPr lang="ru-RU" sz="2300" dirty="0" smtClean="0"/>
              <a:t> </a:t>
            </a:r>
            <a:r>
              <a:rPr lang="ru-RU" sz="2300" dirty="0" err="1" smtClean="0"/>
              <a:t>приналежності</a:t>
            </a:r>
            <a:r>
              <a:rPr lang="ru-RU" sz="2300" dirty="0" smtClean="0"/>
              <a:t>, а </a:t>
            </a:r>
            <a:r>
              <a:rPr lang="ru-RU" sz="2300" dirty="0" err="1" smtClean="0"/>
              <a:t>також</a:t>
            </a:r>
            <a:r>
              <a:rPr lang="ru-RU" sz="2300" dirty="0" smtClean="0"/>
              <a:t> </a:t>
            </a:r>
            <a:r>
              <a:rPr lang="ru-RU" sz="2300" dirty="0" err="1" smtClean="0"/>
              <a:t>громадяни</a:t>
            </a:r>
            <a:r>
              <a:rPr lang="ru-RU" sz="2300" dirty="0" smtClean="0"/>
              <a:t>, </a:t>
            </a:r>
            <a:r>
              <a:rPr lang="ru-RU" sz="2300" dirty="0" err="1" smtClean="0"/>
              <a:t>які</a:t>
            </a:r>
            <a:r>
              <a:rPr lang="ru-RU" sz="2300" dirty="0" smtClean="0"/>
              <a:t> </a:t>
            </a:r>
            <a:r>
              <a:rPr lang="ru-RU" sz="2300" dirty="0" err="1" smtClean="0"/>
              <a:t>працюють</a:t>
            </a:r>
            <a:r>
              <a:rPr lang="ru-RU" sz="2300" dirty="0" smtClean="0"/>
              <a:t> за </a:t>
            </a:r>
            <a:r>
              <a:rPr lang="ru-RU" sz="2300" dirty="0" err="1" smtClean="0"/>
              <a:t>трудовим</a:t>
            </a:r>
            <a:r>
              <a:rPr lang="ru-RU" sz="2300" dirty="0" smtClean="0"/>
              <a:t> договором у </a:t>
            </a:r>
            <a:r>
              <a:rPr lang="ru-RU" sz="2300" dirty="0" err="1" smtClean="0"/>
              <a:t>фізособи</a:t>
            </a:r>
            <a:r>
              <a:rPr lang="ru-RU" sz="2300" dirty="0" smtClean="0"/>
              <a:t> (ч. 1 ст. 2 </a:t>
            </a:r>
            <a:r>
              <a:rPr lang="ru-RU" sz="2300" dirty="0" smtClean="0">
                <a:hlinkClick r:id="rId4"/>
              </a:rPr>
              <a:t>Закону про </a:t>
            </a:r>
            <a:r>
              <a:rPr lang="ru-RU" sz="2300" dirty="0" err="1" smtClean="0">
                <a:hlinkClick r:id="rId4"/>
              </a:rPr>
              <a:t>відпустки</a:t>
            </a:r>
            <a:r>
              <a:rPr lang="ru-RU" sz="2300" dirty="0" smtClean="0"/>
              <a:t>).</a:t>
            </a:r>
          </a:p>
          <a:p>
            <a:pPr algn="just"/>
            <a:r>
              <a:rPr lang="ru-RU" sz="2300" dirty="0" err="1" smtClean="0"/>
              <a:t>Тобто</a:t>
            </a:r>
            <a:r>
              <a:rPr lang="ru-RU" sz="2300" dirty="0" smtClean="0"/>
              <a:t> </a:t>
            </a:r>
            <a:r>
              <a:rPr lang="ru-RU" sz="2300" dirty="0" err="1" smtClean="0"/>
              <a:t>сумісники</a:t>
            </a:r>
            <a:r>
              <a:rPr lang="ru-RU" sz="2300" dirty="0" smtClean="0"/>
              <a:t> та </a:t>
            </a:r>
            <a:r>
              <a:rPr lang="ru-RU" sz="2300" dirty="0" err="1" smtClean="0"/>
              <a:t>працівники</a:t>
            </a:r>
            <a:r>
              <a:rPr lang="ru-RU" sz="2300" dirty="0" smtClean="0"/>
              <a:t>, </a:t>
            </a:r>
            <a:r>
              <a:rPr lang="ru-RU" sz="2300" dirty="0" err="1" smtClean="0"/>
              <a:t>що</a:t>
            </a:r>
            <a:r>
              <a:rPr lang="ru-RU" sz="2300" dirty="0" smtClean="0"/>
              <a:t> </a:t>
            </a:r>
            <a:r>
              <a:rPr lang="ru-RU" sz="2300" dirty="0" err="1" smtClean="0"/>
              <a:t>працюють</a:t>
            </a:r>
            <a:r>
              <a:rPr lang="ru-RU" sz="2300" dirty="0" smtClean="0"/>
              <a:t> у </a:t>
            </a:r>
            <a:r>
              <a:rPr lang="ru-RU" sz="2300" dirty="0" err="1" smtClean="0"/>
              <a:t>режимі</a:t>
            </a:r>
            <a:r>
              <a:rPr lang="ru-RU" sz="2300" dirty="0" smtClean="0"/>
              <a:t> </a:t>
            </a:r>
            <a:r>
              <a:rPr lang="ru-RU" sz="2300" dirty="0" err="1" smtClean="0"/>
              <a:t>неповного</a:t>
            </a:r>
            <a:r>
              <a:rPr lang="ru-RU" sz="2300" dirty="0" smtClean="0"/>
              <a:t> </a:t>
            </a:r>
            <a:r>
              <a:rPr lang="ru-RU" sz="2300" dirty="0" err="1" smtClean="0"/>
              <a:t>чи</a:t>
            </a:r>
            <a:r>
              <a:rPr lang="ru-RU" sz="2300" dirty="0" smtClean="0"/>
              <a:t> </a:t>
            </a:r>
            <a:r>
              <a:rPr lang="ru-RU" sz="2300" dirty="0" err="1" smtClean="0"/>
              <a:t>скороченого</a:t>
            </a:r>
            <a:r>
              <a:rPr lang="ru-RU" sz="2300" dirty="0" smtClean="0"/>
              <a:t> </a:t>
            </a:r>
            <a:r>
              <a:rPr lang="ru-RU" sz="2300" dirty="0" err="1" smtClean="0"/>
              <a:t>робочого</a:t>
            </a:r>
            <a:r>
              <a:rPr lang="ru-RU" sz="2300" dirty="0" smtClean="0"/>
              <a:t> часу, </a:t>
            </a:r>
            <a:r>
              <a:rPr lang="ru-RU" sz="2300" dirty="0" err="1" smtClean="0"/>
              <a:t>мають</a:t>
            </a:r>
            <a:r>
              <a:rPr lang="ru-RU" sz="2300" dirty="0" smtClean="0"/>
              <a:t> </a:t>
            </a:r>
            <a:r>
              <a:rPr lang="ru-RU" sz="2300" dirty="0" err="1" smtClean="0"/>
              <a:t>однакові</a:t>
            </a:r>
            <a:r>
              <a:rPr lang="ru-RU" sz="2300" dirty="0" smtClean="0"/>
              <a:t> </a:t>
            </a:r>
            <a:r>
              <a:rPr lang="ru-RU" sz="2300" dirty="0" err="1" smtClean="0"/>
              <a:t>з</a:t>
            </a:r>
            <a:r>
              <a:rPr lang="ru-RU" sz="2300" dirty="0" smtClean="0"/>
              <a:t> </a:t>
            </a:r>
            <a:r>
              <a:rPr lang="ru-RU" sz="2300" dirty="0" err="1" smtClean="0"/>
              <a:t>іншими</a:t>
            </a:r>
            <a:r>
              <a:rPr lang="ru-RU" sz="2300" dirty="0" smtClean="0"/>
              <a:t> </a:t>
            </a:r>
            <a:r>
              <a:rPr lang="ru-RU" sz="2300" dirty="0" err="1" smtClean="0"/>
              <a:t>працівниками</a:t>
            </a:r>
            <a:r>
              <a:rPr lang="ru-RU" sz="2300" dirty="0" smtClean="0"/>
              <a:t> права на </a:t>
            </a:r>
            <a:r>
              <a:rPr lang="ru-RU" sz="2300" dirty="0" err="1" smtClean="0"/>
              <a:t>отримання</a:t>
            </a:r>
            <a:r>
              <a:rPr lang="ru-RU" sz="2300" dirty="0" smtClean="0"/>
              <a:t> </a:t>
            </a:r>
            <a:r>
              <a:rPr lang="ru-RU" sz="2300" dirty="0" err="1" smtClean="0"/>
              <a:t>щорічної</a:t>
            </a:r>
            <a:r>
              <a:rPr lang="ru-RU" sz="2300" dirty="0" smtClean="0"/>
              <a:t> </a:t>
            </a:r>
            <a:r>
              <a:rPr lang="ru-RU" sz="2300" dirty="0" err="1" smtClean="0"/>
              <a:t>відпустки</a:t>
            </a:r>
            <a:r>
              <a:rPr lang="ru-RU" sz="2300" dirty="0" smtClean="0"/>
              <a:t>.</a:t>
            </a:r>
            <a:endParaRPr lang="ru-RU" sz="2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124744"/>
            <a:ext cx="8568952" cy="4055368"/>
          </a:xfrm>
        </p:spPr>
        <p:txBody>
          <a:bodyPr>
            <a:noAutofit/>
          </a:bodyPr>
          <a:lstStyle/>
          <a:p>
            <a:pPr algn="ctr"/>
            <a:r>
              <a:rPr lang="ru-RU" sz="2300" dirty="0" err="1" smtClean="0"/>
              <a:t>Статтею</a:t>
            </a:r>
            <a:r>
              <a:rPr lang="ru-RU" sz="2300" dirty="0" smtClean="0"/>
              <a:t> 4 Закону </a:t>
            </a:r>
            <a:r>
              <a:rPr lang="ru-RU" sz="2300" dirty="0" err="1" smtClean="0"/>
              <a:t>України</a:t>
            </a:r>
            <a:r>
              <a:rPr lang="ru-RU" sz="2300" dirty="0" smtClean="0"/>
              <a:t> «Про </a:t>
            </a:r>
            <a:r>
              <a:rPr lang="ru-RU" sz="2300" dirty="0" err="1" smtClean="0"/>
              <a:t>відпустки</a:t>
            </a:r>
            <a:r>
              <a:rPr lang="ru-RU" sz="2300" dirty="0" smtClean="0"/>
              <a:t>» </a:t>
            </a:r>
            <a:r>
              <a:rPr lang="ru-RU" sz="2300" dirty="0" err="1" smtClean="0"/>
              <a:t>від</a:t>
            </a:r>
            <a:r>
              <a:rPr lang="ru-RU" sz="2300" dirty="0" smtClean="0"/>
              <a:t> 15.11.1996 р. </a:t>
            </a:r>
            <a:r>
              <a:rPr lang="ru-RU" sz="2300" dirty="0" err="1" smtClean="0"/>
              <a:t>установлені</a:t>
            </a:r>
            <a:r>
              <a:rPr lang="ru-RU" sz="2300" dirty="0" smtClean="0"/>
              <a:t> </a:t>
            </a:r>
            <a:r>
              <a:rPr lang="ru-RU" sz="2300" dirty="0" err="1" smtClean="0"/>
              <a:t>такі</a:t>
            </a:r>
            <a:r>
              <a:rPr lang="ru-RU" sz="2300" dirty="0" smtClean="0"/>
              <a:t> </a:t>
            </a:r>
            <a:r>
              <a:rPr lang="ru-RU" sz="2300" b="1" dirty="0" err="1" smtClean="0"/>
              <a:t>види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щорічних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відпусток</a:t>
            </a:r>
            <a:r>
              <a:rPr lang="ru-RU" sz="2300" b="1" dirty="0" smtClean="0"/>
              <a:t>:</a:t>
            </a:r>
          </a:p>
          <a:p>
            <a:pPr>
              <a:buFont typeface="Arial" pitchFamily="34" charset="0"/>
              <a:buChar char="•"/>
            </a:pPr>
            <a:r>
              <a:rPr lang="ru-RU" sz="2300" dirty="0" err="1" smtClean="0"/>
              <a:t>основна</a:t>
            </a:r>
            <a:r>
              <a:rPr lang="ru-RU" sz="2300" dirty="0" smtClean="0"/>
              <a:t> </a:t>
            </a:r>
            <a:r>
              <a:rPr lang="ru-RU" sz="2300" dirty="0" err="1" smtClean="0"/>
              <a:t>відпустка</a:t>
            </a:r>
            <a:r>
              <a:rPr lang="ru-RU" sz="2300" dirty="0" smtClean="0"/>
              <a:t>;</a:t>
            </a:r>
          </a:p>
          <a:p>
            <a:pPr>
              <a:buFont typeface="Arial" pitchFamily="34" charset="0"/>
              <a:buChar char="•"/>
            </a:pPr>
            <a:r>
              <a:rPr lang="ru-RU" sz="2300" dirty="0" err="1" smtClean="0"/>
              <a:t>додаткова</a:t>
            </a:r>
            <a:r>
              <a:rPr lang="ru-RU" sz="2300" dirty="0" smtClean="0"/>
              <a:t> </a:t>
            </a:r>
            <a:r>
              <a:rPr lang="ru-RU" sz="2300" dirty="0" err="1" smtClean="0"/>
              <a:t>відпустка</a:t>
            </a:r>
            <a:r>
              <a:rPr lang="ru-RU" sz="2300" dirty="0" smtClean="0"/>
              <a:t> за роботу </a:t>
            </a:r>
            <a:r>
              <a:rPr lang="ru-RU" sz="2300" dirty="0" err="1" smtClean="0"/>
              <a:t>зі</a:t>
            </a:r>
            <a:r>
              <a:rPr lang="ru-RU" sz="2300" dirty="0" smtClean="0"/>
              <a:t> </a:t>
            </a:r>
            <a:r>
              <a:rPr lang="ru-RU" sz="2300" dirty="0" err="1" smtClean="0"/>
              <a:t>шкідливими</a:t>
            </a:r>
            <a:r>
              <a:rPr lang="ru-RU" sz="2300" dirty="0" smtClean="0"/>
              <a:t> та </a:t>
            </a:r>
            <a:r>
              <a:rPr lang="ru-RU" sz="2300" dirty="0" err="1" smtClean="0"/>
              <a:t>важкими</a:t>
            </a:r>
            <a:r>
              <a:rPr lang="ru-RU" sz="2300" dirty="0" smtClean="0"/>
              <a:t> </a:t>
            </a:r>
            <a:r>
              <a:rPr lang="ru-RU" sz="2300" dirty="0" err="1" smtClean="0"/>
              <a:t>умовами</a:t>
            </a:r>
            <a:r>
              <a:rPr lang="ru-RU" sz="2300" dirty="0" smtClean="0"/>
              <a:t> </a:t>
            </a:r>
            <a:r>
              <a:rPr lang="ru-RU" sz="2300" dirty="0" err="1" smtClean="0"/>
              <a:t>праці</a:t>
            </a:r>
            <a:r>
              <a:rPr lang="ru-RU" sz="2300" dirty="0" smtClean="0"/>
              <a:t>;</a:t>
            </a:r>
          </a:p>
          <a:p>
            <a:pPr>
              <a:buFont typeface="Arial" pitchFamily="34" charset="0"/>
              <a:buChar char="•"/>
            </a:pPr>
            <a:r>
              <a:rPr lang="ru-RU" sz="2300" dirty="0" err="1" smtClean="0"/>
              <a:t>додаткова</a:t>
            </a:r>
            <a:r>
              <a:rPr lang="ru-RU" sz="2300" dirty="0" smtClean="0"/>
              <a:t> </a:t>
            </a:r>
            <a:r>
              <a:rPr lang="ru-RU" sz="2300" dirty="0" err="1" smtClean="0"/>
              <a:t>відпустка</a:t>
            </a:r>
            <a:r>
              <a:rPr lang="ru-RU" sz="2300" dirty="0" smtClean="0"/>
              <a:t> за </a:t>
            </a:r>
            <a:r>
              <a:rPr lang="ru-RU" sz="2300" dirty="0" err="1" smtClean="0"/>
              <a:t>особливий</a:t>
            </a:r>
            <a:r>
              <a:rPr lang="ru-RU" sz="2300" dirty="0" smtClean="0"/>
              <a:t> характер </a:t>
            </a:r>
            <a:r>
              <a:rPr lang="ru-RU" sz="2300" dirty="0" err="1" smtClean="0"/>
              <a:t>праці</a:t>
            </a:r>
            <a:r>
              <a:rPr lang="ru-RU" sz="2300" dirty="0" smtClean="0"/>
              <a:t>;</a:t>
            </a:r>
          </a:p>
          <a:p>
            <a:pPr>
              <a:buFont typeface="Arial" pitchFamily="34" charset="0"/>
              <a:buChar char="•"/>
            </a:pPr>
            <a:r>
              <a:rPr lang="ru-RU" sz="2300" dirty="0" err="1" smtClean="0"/>
              <a:t>інші</a:t>
            </a:r>
            <a:r>
              <a:rPr lang="ru-RU" sz="2300" dirty="0" smtClean="0"/>
              <a:t> </a:t>
            </a:r>
            <a:r>
              <a:rPr lang="ru-RU" sz="2300" dirty="0" err="1" smtClean="0"/>
              <a:t>додаткові</a:t>
            </a:r>
            <a:r>
              <a:rPr lang="ru-RU" sz="2300" dirty="0" smtClean="0"/>
              <a:t> </a:t>
            </a:r>
            <a:r>
              <a:rPr lang="ru-RU" sz="2300" dirty="0" err="1" smtClean="0"/>
              <a:t>відпустки</a:t>
            </a:r>
            <a:r>
              <a:rPr lang="ru-RU" sz="2300" dirty="0" smtClean="0"/>
              <a:t>, </a:t>
            </a:r>
            <a:r>
              <a:rPr lang="ru-RU" sz="2300" dirty="0" err="1" smtClean="0"/>
              <a:t>передбачені</a:t>
            </a:r>
            <a:r>
              <a:rPr lang="ru-RU" sz="2300" dirty="0" smtClean="0"/>
              <a:t> </a:t>
            </a:r>
            <a:r>
              <a:rPr lang="ru-RU" sz="2300" dirty="0" err="1" smtClean="0"/>
              <a:t>законодавством</a:t>
            </a:r>
            <a:r>
              <a:rPr lang="ru-RU" sz="2300" dirty="0" smtClean="0"/>
              <a:t>.</a:t>
            </a:r>
          </a:p>
          <a:p>
            <a:endParaRPr lang="ru-RU" sz="2300" dirty="0" smtClean="0"/>
          </a:p>
          <a:p>
            <a:r>
              <a:rPr lang="ru-RU" sz="2300" dirty="0" err="1" smtClean="0"/>
              <a:t>Водночас</a:t>
            </a:r>
            <a:r>
              <a:rPr lang="ru-RU" sz="2300" dirty="0" smtClean="0"/>
              <a:t> </a:t>
            </a:r>
            <a:r>
              <a:rPr lang="ru-RU" sz="2300" dirty="0" err="1" smtClean="0"/>
              <a:t>колективним</a:t>
            </a:r>
            <a:r>
              <a:rPr lang="ru-RU" sz="2300" dirty="0" smtClean="0"/>
              <a:t> договором, угодою та </a:t>
            </a:r>
            <a:r>
              <a:rPr lang="ru-RU" sz="2300" dirty="0" err="1" smtClean="0"/>
              <a:t>трудовим</a:t>
            </a:r>
            <a:r>
              <a:rPr lang="ru-RU" sz="2300" dirty="0" smtClean="0"/>
              <a:t> договором </a:t>
            </a:r>
            <a:r>
              <a:rPr lang="ru-RU" sz="2300" dirty="0" err="1" smtClean="0"/>
              <a:t>можуть</a:t>
            </a:r>
            <a:r>
              <a:rPr lang="ru-RU" sz="2300" dirty="0" smtClean="0"/>
              <a:t> </a:t>
            </a:r>
            <a:r>
              <a:rPr lang="ru-RU" sz="2300" dirty="0" err="1" smtClean="0"/>
              <a:t>установлюватись</a:t>
            </a:r>
            <a:r>
              <a:rPr lang="ru-RU" sz="2300" dirty="0" smtClean="0"/>
              <a:t> </a:t>
            </a:r>
            <a:r>
              <a:rPr lang="ru-RU" sz="2300" dirty="0" err="1" smtClean="0"/>
              <a:t>інші</a:t>
            </a:r>
            <a:r>
              <a:rPr lang="ru-RU" sz="2300" dirty="0" smtClean="0"/>
              <a:t> </a:t>
            </a:r>
            <a:r>
              <a:rPr lang="ru-RU" sz="2300" dirty="0" err="1" smtClean="0"/>
              <a:t>види</a:t>
            </a:r>
            <a:r>
              <a:rPr lang="ru-RU" sz="2300" dirty="0" smtClean="0"/>
              <a:t> </a:t>
            </a:r>
            <a:r>
              <a:rPr lang="ru-RU" sz="2300" dirty="0" err="1" smtClean="0"/>
              <a:t>щорічних</a:t>
            </a:r>
            <a:r>
              <a:rPr lang="ru-RU" sz="2300" dirty="0" smtClean="0"/>
              <a:t> </a:t>
            </a:r>
            <a:r>
              <a:rPr lang="ru-RU" sz="2300" dirty="0" err="1" smtClean="0"/>
              <a:t>відпусток</a:t>
            </a:r>
            <a:r>
              <a:rPr lang="ru-RU" sz="2300" dirty="0" smtClean="0"/>
              <a:t>.</a:t>
            </a:r>
            <a:endParaRPr lang="ru-RU" sz="2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88640"/>
            <a:ext cx="8712968" cy="6525344"/>
          </a:xfrm>
        </p:spPr>
        <p:txBody>
          <a:bodyPr>
            <a:noAutofit/>
          </a:bodyPr>
          <a:lstStyle/>
          <a:p>
            <a:pPr algn="just"/>
            <a:r>
              <a:rPr lang="ru-RU" sz="2000" b="1" dirty="0" err="1" smtClean="0"/>
              <a:t>Щорічна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додаткова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відпустка</a:t>
            </a:r>
            <a:r>
              <a:rPr lang="ru-RU" sz="2000" dirty="0" smtClean="0"/>
              <a:t> </a:t>
            </a:r>
            <a:r>
              <a:rPr lang="ru-RU" sz="2000" b="1" dirty="0" smtClean="0"/>
              <a:t>за роботу </a:t>
            </a:r>
            <a:r>
              <a:rPr lang="ru-RU" sz="2000" b="1" dirty="0" err="1" smtClean="0"/>
              <a:t>із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шкідливими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і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важкими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умовами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праці</a:t>
            </a:r>
            <a:r>
              <a:rPr lang="ru-RU" sz="2000" dirty="0" smtClean="0"/>
              <a:t> </a:t>
            </a:r>
            <a:r>
              <a:rPr lang="ru-RU" sz="2000" dirty="0" err="1" smtClean="0"/>
              <a:t>тривалістю</a:t>
            </a:r>
            <a:r>
              <a:rPr lang="ru-RU" sz="2000" dirty="0" smtClean="0"/>
              <a:t> до 35 </a:t>
            </a:r>
            <a:r>
              <a:rPr lang="ru-RU" sz="2000" dirty="0" err="1" smtClean="0"/>
              <a:t>календарних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днів</a:t>
            </a:r>
            <a:r>
              <a:rPr lang="ru-RU" sz="2000" dirty="0" smtClean="0"/>
              <a:t> </a:t>
            </a:r>
            <a:r>
              <a:rPr lang="ru-RU" sz="2000" dirty="0" err="1" smtClean="0"/>
              <a:t>надається</a:t>
            </a:r>
            <a:r>
              <a:rPr lang="ru-RU" sz="2000" dirty="0" smtClean="0"/>
              <a:t> </a:t>
            </a:r>
            <a:r>
              <a:rPr lang="ru-RU" sz="2000" dirty="0" err="1" smtClean="0"/>
              <a:t>працівникам</a:t>
            </a:r>
            <a:r>
              <a:rPr lang="ru-RU" sz="2000" dirty="0" smtClean="0"/>
              <a:t>, </a:t>
            </a:r>
            <a:r>
              <a:rPr lang="ru-RU" sz="2000" dirty="0" err="1" smtClean="0"/>
              <a:t>зайнятим</a:t>
            </a:r>
            <a:r>
              <a:rPr lang="ru-RU" sz="2000" dirty="0" smtClean="0"/>
              <a:t> на роботах, </a:t>
            </a:r>
            <a:r>
              <a:rPr lang="ru-RU" sz="2000" dirty="0" err="1" smtClean="0"/>
              <a:t>пов’язаних</a:t>
            </a:r>
            <a:r>
              <a:rPr lang="ru-RU" sz="2000" dirty="0" smtClean="0"/>
              <a:t> </a:t>
            </a:r>
            <a:r>
              <a:rPr lang="ru-RU" sz="2000" dirty="0" err="1" smtClean="0"/>
              <a:t>із</a:t>
            </a:r>
            <a:r>
              <a:rPr lang="ru-RU" sz="2000" dirty="0" smtClean="0"/>
              <a:t> </a:t>
            </a:r>
            <a:r>
              <a:rPr lang="ru-RU" sz="2000" dirty="0" err="1" smtClean="0"/>
              <a:t>негативним</a:t>
            </a:r>
            <a:r>
              <a:rPr lang="ru-RU" sz="2000" dirty="0" smtClean="0"/>
              <a:t> </a:t>
            </a:r>
            <a:r>
              <a:rPr lang="ru-RU" sz="2000" dirty="0" err="1" smtClean="0"/>
              <a:t>впливом</a:t>
            </a:r>
            <a:r>
              <a:rPr lang="ru-RU" sz="2000" dirty="0" smtClean="0"/>
              <a:t> на </a:t>
            </a:r>
            <a:r>
              <a:rPr lang="ru-RU" sz="2000" dirty="0" err="1" smtClean="0"/>
              <a:t>здоров’я</a:t>
            </a:r>
            <a:r>
              <a:rPr lang="ru-RU" sz="2000" dirty="0" smtClean="0"/>
              <a:t> </a:t>
            </a:r>
            <a:r>
              <a:rPr lang="ru-RU" sz="2000" dirty="0" err="1" smtClean="0"/>
              <a:t>шкідливих</a:t>
            </a:r>
            <a:r>
              <a:rPr lang="ru-RU" sz="2000" dirty="0" smtClean="0"/>
              <a:t> </a:t>
            </a:r>
            <a:r>
              <a:rPr lang="ru-RU" sz="2000" dirty="0" err="1" smtClean="0"/>
              <a:t>виробничих</a:t>
            </a:r>
            <a:r>
              <a:rPr lang="ru-RU" sz="2000" dirty="0" smtClean="0"/>
              <a:t> </a:t>
            </a:r>
            <a:r>
              <a:rPr lang="ru-RU" sz="2000" dirty="0" err="1" smtClean="0"/>
              <a:t>факторів</a:t>
            </a:r>
            <a:r>
              <a:rPr lang="ru-RU" sz="2000" dirty="0" smtClean="0"/>
              <a:t>, за Списком </a:t>
            </a:r>
            <a:r>
              <a:rPr lang="ru-RU" sz="2000" dirty="0" err="1" smtClean="0"/>
              <a:t>виробництв</a:t>
            </a:r>
            <a:r>
              <a:rPr lang="ru-RU" sz="2000" dirty="0" smtClean="0"/>
              <a:t>, </a:t>
            </a:r>
            <a:r>
              <a:rPr lang="ru-RU" sz="2000" dirty="0" err="1" smtClean="0"/>
              <a:t>цехів</a:t>
            </a:r>
            <a:r>
              <a:rPr lang="ru-RU" sz="2000" dirty="0" smtClean="0"/>
              <a:t>, </a:t>
            </a:r>
            <a:r>
              <a:rPr lang="ru-RU" sz="2000" dirty="0" err="1" smtClean="0"/>
              <a:t>професій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посад, </a:t>
            </a:r>
            <a:r>
              <a:rPr lang="ru-RU" sz="2000" dirty="0" err="1" smtClean="0"/>
              <a:t>затверджуваним</a:t>
            </a:r>
            <a:r>
              <a:rPr lang="ru-RU" sz="2000" dirty="0" smtClean="0"/>
              <a:t> </a:t>
            </a:r>
            <a:r>
              <a:rPr lang="ru-RU" sz="2000" dirty="0" err="1" smtClean="0"/>
              <a:t>Кабінетом</a:t>
            </a:r>
            <a:r>
              <a:rPr lang="ru-RU" sz="2000" dirty="0" smtClean="0"/>
              <a:t> </a:t>
            </a:r>
            <a:r>
              <a:rPr lang="ru-RU" sz="2000" dirty="0" err="1" smtClean="0"/>
              <a:t>Міністрів</a:t>
            </a:r>
            <a:r>
              <a:rPr lang="ru-RU" sz="2000" dirty="0" smtClean="0"/>
              <a:t> </a:t>
            </a:r>
            <a:r>
              <a:rPr lang="ru-RU" sz="2000" dirty="0" err="1" smtClean="0"/>
              <a:t>України</a:t>
            </a:r>
            <a:r>
              <a:rPr lang="ru-RU" sz="2000" dirty="0" smtClean="0"/>
              <a:t>. Конкретна </a:t>
            </a:r>
            <a:r>
              <a:rPr lang="ru-RU" sz="2000" dirty="0" err="1" smtClean="0"/>
              <a:t>тривалість</a:t>
            </a:r>
            <a:r>
              <a:rPr lang="ru-RU" sz="2000" dirty="0" smtClean="0"/>
              <a:t> </a:t>
            </a:r>
            <a:r>
              <a:rPr lang="ru-RU" sz="2000" dirty="0" err="1" smtClean="0"/>
              <a:t>такої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відпустки</a:t>
            </a:r>
            <a:r>
              <a:rPr lang="ru-RU" sz="2000" dirty="0" smtClean="0"/>
              <a:t> </a:t>
            </a:r>
            <a:r>
              <a:rPr lang="ru-RU" sz="2000" dirty="0" err="1" smtClean="0"/>
              <a:t>встановлюється</a:t>
            </a:r>
            <a:r>
              <a:rPr lang="ru-RU" sz="2000" dirty="0" smtClean="0"/>
              <a:t> </a:t>
            </a:r>
            <a:r>
              <a:rPr lang="ru-RU" sz="2000" dirty="0" err="1" smtClean="0"/>
              <a:t>колективним</a:t>
            </a:r>
            <a:r>
              <a:rPr lang="ru-RU" sz="2000" dirty="0" smtClean="0"/>
              <a:t> </a:t>
            </a:r>
            <a:r>
              <a:rPr lang="ru-RU" sz="2000" dirty="0" err="1" smtClean="0"/>
              <a:t>чи</a:t>
            </a:r>
            <a:r>
              <a:rPr lang="ru-RU" sz="2000" dirty="0" smtClean="0"/>
              <a:t> </a:t>
            </a:r>
            <a:r>
              <a:rPr lang="ru-RU" sz="2000" dirty="0" err="1" smtClean="0"/>
              <a:t>трудовим</a:t>
            </a:r>
            <a:r>
              <a:rPr lang="ru-RU" sz="2000" dirty="0" smtClean="0"/>
              <a:t> договором </a:t>
            </a:r>
            <a:r>
              <a:rPr lang="ru-RU" sz="2000" dirty="0" err="1" smtClean="0"/>
              <a:t>залежно</a:t>
            </a:r>
            <a:r>
              <a:rPr lang="ru-RU" sz="2000" dirty="0" smtClean="0"/>
              <a:t> </a:t>
            </a:r>
            <a:r>
              <a:rPr lang="ru-RU" sz="2000" dirty="0" err="1" smtClean="0"/>
              <a:t>від</a:t>
            </a:r>
            <a:r>
              <a:rPr lang="ru-RU" sz="2000" dirty="0" smtClean="0"/>
              <a:t> </a:t>
            </a:r>
            <a:r>
              <a:rPr lang="ru-RU" sz="2000" dirty="0" err="1" smtClean="0"/>
              <a:t>результатів</a:t>
            </a:r>
            <a:r>
              <a:rPr lang="ru-RU" sz="2000" dirty="0" smtClean="0"/>
              <a:t> </a:t>
            </a:r>
            <a:r>
              <a:rPr lang="ru-RU" sz="2000" dirty="0" err="1" smtClean="0"/>
              <a:t>атестації</a:t>
            </a:r>
            <a:r>
              <a:rPr lang="ru-RU" sz="2000" dirty="0" smtClean="0"/>
              <a:t> </a:t>
            </a:r>
            <a:r>
              <a:rPr lang="ru-RU" sz="2000" dirty="0" err="1" smtClean="0"/>
              <a:t>робочих</a:t>
            </a:r>
            <a:r>
              <a:rPr lang="ru-RU" sz="2000" dirty="0" smtClean="0"/>
              <a:t> </a:t>
            </a:r>
            <a:r>
              <a:rPr lang="ru-RU" sz="2000" dirty="0" err="1" smtClean="0"/>
              <a:t>місць</a:t>
            </a:r>
            <a:r>
              <a:rPr lang="ru-RU" sz="2000" dirty="0" smtClean="0"/>
              <a:t> за </a:t>
            </a:r>
            <a:r>
              <a:rPr lang="ru-RU" sz="2000" dirty="0" err="1" smtClean="0"/>
              <a:t>умовами</a:t>
            </a:r>
            <a:r>
              <a:rPr lang="ru-RU" sz="2000" dirty="0" smtClean="0"/>
              <a:t> </a:t>
            </a:r>
            <a:r>
              <a:rPr lang="ru-RU" sz="2000" dirty="0" err="1" smtClean="0"/>
              <a:t>праці</a:t>
            </a:r>
            <a:r>
              <a:rPr lang="ru-RU" sz="2000" dirty="0" smtClean="0"/>
              <a:t> та часу </a:t>
            </a:r>
            <a:r>
              <a:rPr lang="ru-RU" sz="2000" dirty="0" err="1" smtClean="0"/>
              <a:t>зайнятості</a:t>
            </a:r>
            <a:r>
              <a:rPr lang="ru-RU" sz="2000" dirty="0" smtClean="0"/>
              <a:t> </a:t>
            </a:r>
            <a:r>
              <a:rPr lang="ru-RU" sz="2000" dirty="0" err="1" smtClean="0"/>
              <a:t>працівника</a:t>
            </a:r>
            <a:r>
              <a:rPr lang="ru-RU" sz="2000" dirty="0" smtClean="0"/>
              <a:t> в </a:t>
            </a:r>
            <a:r>
              <a:rPr lang="ru-RU" sz="2000" dirty="0" err="1" smtClean="0"/>
              <a:t>цих</a:t>
            </a:r>
            <a:r>
              <a:rPr lang="ru-RU" sz="2000" dirty="0" smtClean="0"/>
              <a:t> </a:t>
            </a:r>
            <a:r>
              <a:rPr lang="ru-RU" sz="2000" dirty="0" err="1" smtClean="0"/>
              <a:t>умовах</a:t>
            </a:r>
            <a:r>
              <a:rPr lang="ru-RU" sz="2000" dirty="0" smtClean="0"/>
              <a:t>.</a:t>
            </a:r>
          </a:p>
          <a:p>
            <a:pPr algn="just"/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err="1" smtClean="0"/>
              <a:t>Щорічна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додаткова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відпустка</a:t>
            </a:r>
            <a:r>
              <a:rPr lang="ru-RU" sz="2000" b="1" dirty="0" smtClean="0"/>
              <a:t> за </a:t>
            </a:r>
            <a:r>
              <a:rPr lang="ru-RU" sz="2000" b="1" dirty="0" err="1" smtClean="0"/>
              <a:t>особливий</a:t>
            </a:r>
            <a:r>
              <a:rPr lang="ru-RU" sz="2000" b="1" dirty="0" smtClean="0"/>
              <a:t> характер </a:t>
            </a:r>
            <a:r>
              <a:rPr lang="ru-RU" sz="2000" b="1" dirty="0" err="1" smtClean="0"/>
              <a:t>праці</a:t>
            </a:r>
            <a:r>
              <a:rPr lang="ru-RU" sz="2000" dirty="0" smtClean="0"/>
              <a:t> </a:t>
            </a:r>
            <a:r>
              <a:rPr lang="ru-RU" sz="2000" dirty="0" err="1" smtClean="0"/>
              <a:t>надається</a:t>
            </a:r>
            <a:r>
              <a:rPr lang="ru-RU" sz="2000" dirty="0" smtClean="0"/>
              <a:t> 1) </a:t>
            </a:r>
            <a:r>
              <a:rPr lang="ru-RU" sz="2000" dirty="0" err="1" smtClean="0"/>
              <a:t>окремим</a:t>
            </a:r>
            <a:r>
              <a:rPr lang="ru-RU" sz="2000" dirty="0" smtClean="0"/>
              <a:t> </a:t>
            </a:r>
            <a:r>
              <a:rPr lang="ru-RU" sz="2000" dirty="0" err="1" smtClean="0"/>
              <a:t>категоріям</a:t>
            </a:r>
            <a:r>
              <a:rPr lang="ru-RU" sz="2000" dirty="0" smtClean="0"/>
              <a:t> </a:t>
            </a:r>
            <a:r>
              <a:rPr lang="ru-RU" sz="2000" dirty="0" err="1" smtClean="0"/>
              <a:t>працівників</a:t>
            </a:r>
            <a:r>
              <a:rPr lang="ru-RU" sz="2000" dirty="0" smtClean="0"/>
              <a:t>, робота </a:t>
            </a:r>
            <a:r>
              <a:rPr lang="ru-RU" sz="2000" dirty="0" err="1" smtClean="0"/>
              <a:t>яких</a:t>
            </a:r>
            <a:r>
              <a:rPr lang="ru-RU" sz="2000" dirty="0" smtClean="0"/>
              <a:t> </a:t>
            </a:r>
            <a:r>
              <a:rPr lang="ru-RU" sz="2000" dirty="0" err="1" smtClean="0"/>
              <a:t>пов’язана</a:t>
            </a:r>
            <a:r>
              <a:rPr lang="ru-RU" sz="2000" dirty="0" smtClean="0"/>
              <a:t> </a:t>
            </a:r>
            <a:r>
              <a:rPr lang="ru-RU" sz="2000" dirty="0" err="1" smtClean="0"/>
              <a:t>з</a:t>
            </a:r>
            <a:r>
              <a:rPr lang="ru-RU" sz="2000" dirty="0" smtClean="0"/>
              <a:t> </a:t>
            </a:r>
            <a:r>
              <a:rPr lang="ru-RU" sz="2000" dirty="0" err="1" smtClean="0"/>
              <a:t>підвищеним</a:t>
            </a:r>
            <a:r>
              <a:rPr lang="ru-RU" sz="2000" dirty="0" smtClean="0"/>
              <a:t> </a:t>
            </a:r>
            <a:r>
              <a:rPr lang="ru-RU" sz="2000" dirty="0" err="1" smtClean="0"/>
              <a:t>нервово-емоційним</a:t>
            </a:r>
            <a:r>
              <a:rPr lang="ru-RU" sz="2000" dirty="0" smtClean="0"/>
              <a:t> та </a:t>
            </a:r>
            <a:r>
              <a:rPr lang="ru-RU" sz="2000" dirty="0" err="1" smtClean="0"/>
              <a:t>інтелектуальним</a:t>
            </a:r>
            <a:r>
              <a:rPr lang="ru-RU" sz="2000" dirty="0" smtClean="0"/>
              <a:t> </a:t>
            </a:r>
            <a:r>
              <a:rPr lang="ru-RU" sz="2000" dirty="0" err="1" smtClean="0"/>
              <a:t>навантаженням</a:t>
            </a:r>
            <a:r>
              <a:rPr lang="ru-RU" sz="2000" dirty="0" smtClean="0"/>
              <a:t> </a:t>
            </a:r>
            <a:r>
              <a:rPr lang="ru-RU" sz="2000" dirty="0" err="1" smtClean="0"/>
              <a:t>або</a:t>
            </a:r>
            <a:r>
              <a:rPr lang="ru-RU" sz="2000" dirty="0" smtClean="0"/>
              <a:t> </a:t>
            </a:r>
            <a:r>
              <a:rPr lang="ru-RU" sz="2000" dirty="0" err="1" smtClean="0"/>
              <a:t>виконується</a:t>
            </a:r>
            <a:r>
              <a:rPr lang="ru-RU" sz="2000" dirty="0" smtClean="0"/>
              <a:t> в </a:t>
            </a:r>
            <a:r>
              <a:rPr lang="ru-RU" sz="2000" dirty="0" err="1" smtClean="0"/>
              <a:t>особливих</a:t>
            </a:r>
            <a:r>
              <a:rPr lang="ru-RU" sz="2000" dirty="0" smtClean="0"/>
              <a:t> </a:t>
            </a:r>
            <a:r>
              <a:rPr lang="ru-RU" sz="2000" dirty="0" err="1" smtClean="0"/>
              <a:t>природних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географічних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геологічних</a:t>
            </a:r>
            <a:r>
              <a:rPr lang="ru-RU" sz="2000" dirty="0" smtClean="0"/>
              <a:t> </a:t>
            </a:r>
            <a:r>
              <a:rPr lang="ru-RU" sz="2000" dirty="0" err="1" smtClean="0"/>
              <a:t>умовах</a:t>
            </a:r>
            <a:r>
              <a:rPr lang="ru-RU" sz="2000" dirty="0" smtClean="0"/>
              <a:t> та </a:t>
            </a:r>
            <a:r>
              <a:rPr lang="ru-RU" sz="2000" dirty="0" err="1" smtClean="0"/>
              <a:t>умовах</a:t>
            </a:r>
            <a:r>
              <a:rPr lang="ru-RU" sz="2000" dirty="0" smtClean="0"/>
              <a:t> </a:t>
            </a:r>
            <a:r>
              <a:rPr lang="ru-RU" sz="2000" dirty="0" err="1" smtClean="0"/>
              <a:t>підвищеного</a:t>
            </a:r>
            <a:r>
              <a:rPr lang="ru-RU" sz="2000" dirty="0" smtClean="0"/>
              <a:t> </a:t>
            </a:r>
            <a:r>
              <a:rPr lang="ru-RU" sz="2000" dirty="0" err="1" smtClean="0"/>
              <a:t>ризику</a:t>
            </a:r>
            <a:r>
              <a:rPr lang="ru-RU" sz="2000" dirty="0" smtClean="0"/>
              <a:t> для </a:t>
            </a:r>
            <a:r>
              <a:rPr lang="ru-RU" sz="2000" dirty="0" err="1" smtClean="0"/>
              <a:t>здоров’я</a:t>
            </a:r>
            <a:r>
              <a:rPr lang="ru-RU" sz="2000" dirty="0" smtClean="0"/>
              <a:t>, — </a:t>
            </a:r>
            <a:r>
              <a:rPr lang="ru-RU" sz="2000" dirty="0" err="1" smtClean="0"/>
              <a:t>тривалістю</a:t>
            </a:r>
            <a:r>
              <a:rPr lang="ru-RU" sz="2000" dirty="0" smtClean="0"/>
              <a:t> до 35 </a:t>
            </a:r>
            <a:r>
              <a:rPr lang="ru-RU" sz="2000" dirty="0" err="1" smtClean="0"/>
              <a:t>календарних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днів</a:t>
            </a:r>
            <a:r>
              <a:rPr lang="ru-RU" sz="2000" dirty="0" smtClean="0"/>
              <a:t> за Списком </a:t>
            </a:r>
            <a:r>
              <a:rPr lang="ru-RU" sz="2000" dirty="0" err="1" smtClean="0"/>
              <a:t>виробництв</a:t>
            </a:r>
            <a:r>
              <a:rPr lang="ru-RU" sz="2000" dirty="0" smtClean="0"/>
              <a:t>, </a:t>
            </a:r>
            <a:r>
              <a:rPr lang="ru-RU" sz="2000" dirty="0" err="1" smtClean="0"/>
              <a:t>робіт</a:t>
            </a:r>
            <a:r>
              <a:rPr lang="ru-RU" sz="2000" dirty="0" smtClean="0"/>
              <a:t>, </a:t>
            </a:r>
            <a:r>
              <a:rPr lang="ru-RU" sz="2000" dirty="0" err="1" smtClean="0"/>
              <a:t>професій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посад, </a:t>
            </a:r>
            <a:r>
              <a:rPr lang="ru-RU" sz="2000" dirty="0" err="1" smtClean="0"/>
              <a:t>затверджуваним</a:t>
            </a:r>
            <a:r>
              <a:rPr lang="ru-RU" sz="2000" dirty="0" smtClean="0"/>
              <a:t> </a:t>
            </a:r>
            <a:r>
              <a:rPr lang="ru-RU" sz="2000" dirty="0" err="1" smtClean="0"/>
              <a:t>Кабінетом</a:t>
            </a:r>
            <a:r>
              <a:rPr lang="ru-RU" sz="2000" dirty="0" smtClean="0"/>
              <a:t> </a:t>
            </a:r>
            <a:r>
              <a:rPr lang="ru-RU" sz="2000" dirty="0" err="1" smtClean="0"/>
              <a:t>Міністрів</a:t>
            </a:r>
            <a:r>
              <a:rPr lang="ru-RU" sz="2000" dirty="0" smtClean="0"/>
              <a:t> </a:t>
            </a:r>
            <a:r>
              <a:rPr lang="ru-RU" sz="2000" dirty="0" err="1" smtClean="0"/>
              <a:t>України</a:t>
            </a:r>
            <a:r>
              <a:rPr lang="ru-RU" sz="2000" dirty="0" smtClean="0"/>
              <a:t>; </a:t>
            </a:r>
          </a:p>
          <a:p>
            <a:pPr algn="just"/>
            <a:r>
              <a:rPr lang="ru-RU" sz="2000" dirty="0" smtClean="0"/>
              <a:t>2) </a:t>
            </a:r>
            <a:r>
              <a:rPr lang="ru-RU" sz="2000" dirty="0" err="1" smtClean="0"/>
              <a:t>працівникам</a:t>
            </a:r>
            <a:r>
              <a:rPr lang="ru-RU" sz="2000" dirty="0" smtClean="0"/>
              <a:t> </a:t>
            </a:r>
            <a:r>
              <a:rPr lang="ru-RU" sz="2000" dirty="0" err="1" smtClean="0"/>
              <a:t>з</a:t>
            </a:r>
            <a:r>
              <a:rPr lang="ru-RU" sz="2000" dirty="0" smtClean="0"/>
              <a:t> </a:t>
            </a:r>
            <a:r>
              <a:rPr lang="ru-RU" sz="2000" dirty="0" err="1" smtClean="0"/>
              <a:t>ненормованим</a:t>
            </a:r>
            <a:r>
              <a:rPr lang="ru-RU" sz="2000" dirty="0" smtClean="0"/>
              <a:t> </a:t>
            </a:r>
            <a:r>
              <a:rPr lang="ru-RU" sz="2000" dirty="0" err="1" smtClean="0"/>
              <a:t>робочим</a:t>
            </a:r>
            <a:r>
              <a:rPr lang="ru-RU" sz="2000" dirty="0" smtClean="0"/>
              <a:t> днем — </a:t>
            </a:r>
            <a:r>
              <a:rPr lang="ru-RU" sz="2000" dirty="0" err="1" smtClean="0"/>
              <a:t>тривалістю</a:t>
            </a:r>
            <a:r>
              <a:rPr lang="ru-RU" sz="2000" dirty="0" smtClean="0"/>
              <a:t> до 7 </a:t>
            </a:r>
            <a:r>
              <a:rPr lang="ru-RU" sz="2000" dirty="0" err="1" smtClean="0"/>
              <a:t>календарних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днів</a:t>
            </a:r>
            <a:r>
              <a:rPr lang="ru-RU" sz="2000" dirty="0" smtClean="0"/>
              <a:t> </a:t>
            </a:r>
            <a:r>
              <a:rPr lang="ru-RU" sz="2000" dirty="0" err="1" smtClean="0"/>
              <a:t>згідно</a:t>
            </a:r>
            <a:r>
              <a:rPr lang="ru-RU" sz="2000" dirty="0" smtClean="0"/>
              <a:t> </a:t>
            </a:r>
            <a:r>
              <a:rPr lang="ru-RU" sz="2000" dirty="0" err="1" smtClean="0"/>
              <a:t>із</a:t>
            </a:r>
            <a:r>
              <a:rPr lang="ru-RU" sz="2000" dirty="0" smtClean="0"/>
              <a:t> списками посад, </a:t>
            </a:r>
            <a:r>
              <a:rPr lang="ru-RU" sz="2000" dirty="0" err="1" smtClean="0"/>
              <a:t>робіт</a:t>
            </a:r>
            <a:r>
              <a:rPr lang="ru-RU" sz="2000" dirty="0" smtClean="0"/>
              <a:t> та </a:t>
            </a:r>
            <a:r>
              <a:rPr lang="ru-RU" sz="2000" dirty="0" err="1" smtClean="0"/>
              <a:t>професій</a:t>
            </a:r>
            <a:r>
              <a:rPr lang="ru-RU" sz="2000" dirty="0" smtClean="0"/>
              <a:t>, </a:t>
            </a:r>
            <a:r>
              <a:rPr lang="ru-RU" sz="2000" dirty="0" err="1" smtClean="0"/>
              <a:t>визначених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колективним</a:t>
            </a:r>
            <a:r>
              <a:rPr lang="ru-RU" sz="2000" dirty="0" smtClean="0"/>
              <a:t> договором, угодою. Конкретна </a:t>
            </a:r>
            <a:r>
              <a:rPr lang="ru-RU" sz="2000" dirty="0" err="1" smtClean="0"/>
              <a:t>тривалість</a:t>
            </a:r>
            <a:r>
              <a:rPr lang="ru-RU" sz="2000" dirty="0" smtClean="0"/>
              <a:t> </a:t>
            </a:r>
            <a:r>
              <a:rPr lang="ru-RU" sz="2000" dirty="0" err="1" smtClean="0"/>
              <a:t>щорічної</a:t>
            </a:r>
            <a:r>
              <a:rPr lang="ru-RU" sz="2000" dirty="0" smtClean="0"/>
              <a:t> </a:t>
            </a:r>
            <a:r>
              <a:rPr lang="ru-RU" sz="2000" dirty="0" err="1" smtClean="0"/>
              <a:t>додаткової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відпустки</a:t>
            </a:r>
            <a:r>
              <a:rPr lang="ru-RU" sz="2000" dirty="0" smtClean="0"/>
              <a:t> за </a:t>
            </a:r>
            <a:r>
              <a:rPr lang="ru-RU" sz="2000" dirty="0" err="1" smtClean="0"/>
              <a:t>особливий</a:t>
            </a:r>
            <a:r>
              <a:rPr lang="ru-RU" sz="2000" dirty="0" smtClean="0"/>
              <a:t> характер </a:t>
            </a:r>
            <a:r>
              <a:rPr lang="ru-RU" sz="2000" dirty="0" err="1" smtClean="0"/>
              <a:t>праці</a:t>
            </a:r>
            <a:r>
              <a:rPr lang="ru-RU" sz="2000" dirty="0" smtClean="0"/>
              <a:t> </a:t>
            </a:r>
            <a:r>
              <a:rPr lang="ru-RU" sz="2000" dirty="0" err="1" smtClean="0"/>
              <a:t>встановлюється</a:t>
            </a:r>
            <a:r>
              <a:rPr lang="ru-RU" sz="2000" dirty="0" smtClean="0"/>
              <a:t> </a:t>
            </a:r>
            <a:r>
              <a:rPr lang="ru-RU" sz="2000" dirty="0" err="1" smtClean="0"/>
              <a:t>колективним</a:t>
            </a:r>
            <a:r>
              <a:rPr lang="ru-RU" sz="2000" dirty="0" smtClean="0"/>
              <a:t> </a:t>
            </a:r>
            <a:r>
              <a:rPr lang="ru-RU" sz="2000" dirty="0" err="1" smtClean="0"/>
              <a:t>чи</a:t>
            </a:r>
            <a:r>
              <a:rPr lang="ru-RU" sz="2000" dirty="0" smtClean="0"/>
              <a:t> </a:t>
            </a:r>
            <a:r>
              <a:rPr lang="ru-RU" sz="2000" dirty="0" err="1" smtClean="0"/>
              <a:t>трудовим</a:t>
            </a:r>
            <a:r>
              <a:rPr lang="ru-RU" sz="2000" dirty="0" smtClean="0"/>
              <a:t> договором </a:t>
            </a:r>
            <a:r>
              <a:rPr lang="ru-RU" sz="2000" dirty="0" err="1" smtClean="0"/>
              <a:t>залежно</a:t>
            </a:r>
            <a:r>
              <a:rPr lang="ru-RU" sz="2000" dirty="0" smtClean="0"/>
              <a:t> </a:t>
            </a:r>
            <a:r>
              <a:rPr lang="ru-RU" sz="2000" dirty="0" err="1" smtClean="0"/>
              <a:t>від</a:t>
            </a:r>
            <a:r>
              <a:rPr lang="ru-RU" sz="2000" dirty="0" smtClean="0"/>
              <a:t> часу </a:t>
            </a:r>
            <a:r>
              <a:rPr lang="ru-RU" sz="2000" dirty="0" err="1" smtClean="0"/>
              <a:t>зайнятості</a:t>
            </a:r>
            <a:r>
              <a:rPr lang="ru-RU" sz="2000" dirty="0" smtClean="0"/>
              <a:t> </a:t>
            </a:r>
            <a:r>
              <a:rPr lang="ru-RU" sz="2000" dirty="0" err="1" smtClean="0"/>
              <a:t>працівника</a:t>
            </a:r>
            <a:r>
              <a:rPr lang="ru-RU" sz="2000" dirty="0" smtClean="0"/>
              <a:t> в </a:t>
            </a:r>
            <a:r>
              <a:rPr lang="ru-RU" sz="2000" dirty="0" err="1" smtClean="0"/>
              <a:t>цих</a:t>
            </a:r>
            <a:r>
              <a:rPr lang="ru-RU" sz="2000" dirty="0" smtClean="0"/>
              <a:t> </a:t>
            </a:r>
            <a:r>
              <a:rPr lang="ru-RU" sz="2000" dirty="0" err="1" smtClean="0"/>
              <a:t>умовах</a:t>
            </a:r>
            <a:r>
              <a:rPr lang="ru-RU" sz="2000" dirty="0" smtClean="0"/>
              <a:t>.</a:t>
            </a:r>
            <a:endParaRPr lang="ru-RU" sz="2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548680"/>
            <a:ext cx="8424936" cy="5711552"/>
          </a:xfrm>
        </p:spPr>
        <p:txBody>
          <a:bodyPr>
            <a:noAutofit/>
          </a:bodyPr>
          <a:lstStyle/>
          <a:p>
            <a:pPr algn="just"/>
            <a:r>
              <a:rPr lang="ru-RU" sz="2000" dirty="0" err="1" smtClean="0"/>
              <a:t>Тривалість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відпусток</a:t>
            </a:r>
            <a:r>
              <a:rPr lang="ru-RU" sz="2000" dirty="0" smtClean="0"/>
              <a:t> </a:t>
            </a:r>
            <a:r>
              <a:rPr lang="ru-RU" sz="2000" dirty="0" err="1" smtClean="0"/>
              <a:t>незалежно</a:t>
            </a:r>
            <a:r>
              <a:rPr lang="ru-RU" sz="2000" dirty="0" smtClean="0"/>
              <a:t> </a:t>
            </a:r>
            <a:r>
              <a:rPr lang="ru-RU" sz="2000" dirty="0" err="1" smtClean="0"/>
              <a:t>від</a:t>
            </a:r>
            <a:r>
              <a:rPr lang="ru-RU" sz="2000" dirty="0" smtClean="0"/>
              <a:t> </a:t>
            </a:r>
            <a:r>
              <a:rPr lang="ru-RU" sz="2000" dirty="0" err="1" smtClean="0"/>
              <a:t>режимів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графіків</a:t>
            </a:r>
            <a:r>
              <a:rPr lang="ru-RU" sz="2000" dirty="0" smtClean="0"/>
              <a:t> </a:t>
            </a:r>
            <a:r>
              <a:rPr lang="ru-RU" sz="2000" dirty="0" err="1" smtClean="0"/>
              <a:t>роботи</a:t>
            </a:r>
            <a:r>
              <a:rPr lang="ru-RU" sz="2000" dirty="0" smtClean="0"/>
              <a:t> </a:t>
            </a:r>
            <a:r>
              <a:rPr lang="ru-RU" sz="2000" dirty="0" err="1" smtClean="0"/>
              <a:t>розраховується</a:t>
            </a:r>
            <a:r>
              <a:rPr lang="ru-RU" sz="2000" dirty="0" smtClean="0"/>
              <a:t> в </a:t>
            </a:r>
            <a:r>
              <a:rPr lang="ru-RU" sz="2000" dirty="0" err="1" smtClean="0"/>
              <a:t>календарних</a:t>
            </a:r>
            <a:r>
              <a:rPr lang="ru-RU" sz="2000" dirty="0" smtClean="0"/>
              <a:t> днях.</a:t>
            </a:r>
          </a:p>
          <a:p>
            <a:endParaRPr lang="ru-RU" sz="2000" dirty="0" smtClean="0"/>
          </a:p>
          <a:p>
            <a:pPr algn="just"/>
            <a:r>
              <a:rPr lang="ru-RU" sz="2000" dirty="0" err="1" smtClean="0"/>
              <a:t>Щорічна</a:t>
            </a:r>
            <a:r>
              <a:rPr lang="ru-RU" sz="2000" dirty="0" smtClean="0"/>
              <a:t> </a:t>
            </a:r>
            <a:r>
              <a:rPr lang="ru-RU" sz="2000" dirty="0" err="1" smtClean="0"/>
              <a:t>основна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відпустка</a:t>
            </a:r>
            <a:r>
              <a:rPr lang="ru-RU" sz="2000" dirty="0" smtClean="0"/>
              <a:t> </a:t>
            </a:r>
            <a:r>
              <a:rPr lang="ru-RU" sz="2000" dirty="0" err="1" smtClean="0"/>
              <a:t>надається</a:t>
            </a:r>
            <a:r>
              <a:rPr lang="ru-RU" sz="2000" dirty="0" smtClean="0"/>
              <a:t> </a:t>
            </a:r>
            <a:r>
              <a:rPr lang="ru-RU" sz="2000" dirty="0" err="1" smtClean="0"/>
              <a:t>працівникам</a:t>
            </a:r>
            <a:r>
              <a:rPr lang="ru-RU" sz="2000" dirty="0" smtClean="0"/>
              <a:t> </a:t>
            </a:r>
            <a:r>
              <a:rPr lang="ru-RU" sz="2000" dirty="0" err="1" smtClean="0"/>
              <a:t>тривалістю</a:t>
            </a:r>
            <a:r>
              <a:rPr lang="ru-RU" sz="2000" dirty="0" smtClean="0"/>
              <a:t> </a:t>
            </a:r>
            <a:r>
              <a:rPr lang="ru-RU" sz="2000" b="1" dirty="0" smtClean="0"/>
              <a:t>не </a:t>
            </a:r>
            <a:r>
              <a:rPr lang="ru-RU" sz="2000" b="1" dirty="0" err="1" smtClean="0"/>
              <a:t>менш</a:t>
            </a:r>
            <a:r>
              <a:rPr lang="ru-RU" sz="2000" b="1" dirty="0" smtClean="0"/>
              <a:t> як 24 </a:t>
            </a:r>
            <a:r>
              <a:rPr lang="ru-RU" sz="2000" b="1" dirty="0" err="1" smtClean="0"/>
              <a:t>календарних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дні</a:t>
            </a:r>
            <a:r>
              <a:rPr lang="ru-RU" sz="2000" b="1" dirty="0" smtClean="0"/>
              <a:t> </a:t>
            </a:r>
            <a:r>
              <a:rPr lang="ru-RU" sz="2000" dirty="0" smtClean="0"/>
              <a:t>за </a:t>
            </a:r>
            <a:r>
              <a:rPr lang="ru-RU" sz="2000" dirty="0" err="1" smtClean="0"/>
              <a:t>відпрацьований</a:t>
            </a:r>
            <a:r>
              <a:rPr lang="ru-RU" sz="2000" dirty="0" smtClean="0"/>
              <a:t> </a:t>
            </a:r>
            <a:r>
              <a:rPr lang="ru-RU" sz="2000" dirty="0" err="1" smtClean="0"/>
              <a:t>робочий</a:t>
            </a:r>
            <a:r>
              <a:rPr lang="ru-RU" sz="2000" dirty="0" smtClean="0"/>
              <a:t> </a:t>
            </a:r>
            <a:r>
              <a:rPr lang="ru-RU" sz="2000" dirty="0" err="1" smtClean="0"/>
              <a:t>рік</a:t>
            </a:r>
            <a:r>
              <a:rPr lang="ru-RU" sz="2000" dirty="0" smtClean="0"/>
              <a:t>, </a:t>
            </a:r>
            <a:r>
              <a:rPr lang="ru-RU" sz="2000" dirty="0" err="1" smtClean="0"/>
              <a:t>який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відлічується</a:t>
            </a:r>
            <a:r>
              <a:rPr lang="ru-RU" sz="2000" dirty="0" smtClean="0"/>
              <a:t> </a:t>
            </a:r>
            <a:r>
              <a:rPr lang="ru-RU" sz="2000" dirty="0" err="1" smtClean="0"/>
              <a:t>з</a:t>
            </a:r>
            <a:r>
              <a:rPr lang="ru-RU" sz="2000" dirty="0" smtClean="0"/>
              <a:t> дня </a:t>
            </a:r>
            <a:r>
              <a:rPr lang="ru-RU" sz="2000" dirty="0" err="1" smtClean="0"/>
              <a:t>укладення</a:t>
            </a:r>
            <a:r>
              <a:rPr lang="ru-RU" sz="2000" dirty="0" smtClean="0"/>
              <a:t> трудового договору.</a:t>
            </a:r>
          </a:p>
          <a:p>
            <a:pPr algn="just"/>
            <a:endParaRPr lang="ru-RU" sz="2000" dirty="0" smtClean="0"/>
          </a:p>
          <a:p>
            <a:pPr algn="just"/>
            <a:r>
              <a:rPr lang="ru-RU" sz="2000" dirty="0" smtClean="0"/>
              <a:t>Для </a:t>
            </a:r>
            <a:r>
              <a:rPr lang="ru-RU" sz="2000" dirty="0" err="1" smtClean="0"/>
              <a:t>окремих</a:t>
            </a:r>
            <a:r>
              <a:rPr lang="ru-RU" sz="2000" dirty="0" smtClean="0"/>
              <a:t> </a:t>
            </a:r>
            <a:r>
              <a:rPr lang="ru-RU" sz="2000" dirty="0" err="1" smtClean="0"/>
              <a:t>категорій</a:t>
            </a:r>
            <a:r>
              <a:rPr lang="ru-RU" sz="2000" dirty="0" smtClean="0"/>
              <a:t> </a:t>
            </a:r>
            <a:r>
              <a:rPr lang="ru-RU" sz="2000" dirty="0" err="1" smtClean="0"/>
              <a:t>працівників</a:t>
            </a:r>
            <a:r>
              <a:rPr lang="ru-RU" sz="2000" dirty="0" smtClean="0"/>
              <a:t> </a:t>
            </a:r>
            <a:r>
              <a:rPr lang="ru-RU" sz="2000" dirty="0" smtClean="0">
                <a:hlinkClick r:id="rId2"/>
              </a:rPr>
              <a:t>Закону </a:t>
            </a:r>
            <a:r>
              <a:rPr lang="ru-RU" sz="2000" dirty="0" err="1" smtClean="0">
                <a:hlinkClick r:id="rId2"/>
              </a:rPr>
              <a:t>України</a:t>
            </a:r>
            <a:r>
              <a:rPr lang="ru-RU" sz="2000" dirty="0" smtClean="0">
                <a:hlinkClick r:id="rId2"/>
              </a:rPr>
              <a:t> "Про </a:t>
            </a:r>
            <a:r>
              <a:rPr lang="ru-RU" sz="2000" dirty="0" err="1" smtClean="0">
                <a:hlinkClick r:id="rId2"/>
              </a:rPr>
              <a:t>відпустки</a:t>
            </a:r>
            <a:r>
              <a:rPr lang="ru-RU" sz="2000" dirty="0" smtClean="0">
                <a:hlinkClick r:id="rId2"/>
              </a:rPr>
              <a:t>"</a:t>
            </a:r>
            <a:r>
              <a:rPr lang="ru-RU" sz="2000" dirty="0" smtClean="0"/>
              <a:t> </a:t>
            </a:r>
            <a:r>
              <a:rPr lang="ru-RU" sz="2000" dirty="0" err="1" smtClean="0"/>
              <a:t>встановлено</a:t>
            </a:r>
            <a:r>
              <a:rPr lang="ru-RU" sz="2000" dirty="0" smtClean="0"/>
              <a:t> </a:t>
            </a:r>
            <a:r>
              <a:rPr lang="ru-RU" sz="2000" dirty="0" err="1" smtClean="0"/>
              <a:t>більшу</a:t>
            </a:r>
            <a:r>
              <a:rPr lang="ru-RU" sz="2000" dirty="0" smtClean="0"/>
              <a:t> </a:t>
            </a:r>
            <a:r>
              <a:rPr lang="ru-RU" sz="2000" dirty="0" err="1" smtClean="0"/>
              <a:t>тривалість</a:t>
            </a:r>
            <a:r>
              <a:rPr lang="ru-RU" sz="2000" dirty="0" smtClean="0"/>
              <a:t> </a:t>
            </a:r>
            <a:r>
              <a:rPr lang="ru-RU" sz="2000" dirty="0" err="1" smtClean="0"/>
              <a:t>щорічної</a:t>
            </a:r>
            <a:r>
              <a:rPr lang="ru-RU" sz="2000" dirty="0" smtClean="0"/>
              <a:t> </a:t>
            </a:r>
            <a:r>
              <a:rPr lang="ru-RU" sz="2000" dirty="0" err="1" smtClean="0"/>
              <a:t>основної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відпустки</a:t>
            </a:r>
            <a:r>
              <a:rPr lang="ru-RU" sz="2000" dirty="0" smtClean="0"/>
              <a:t>.</a:t>
            </a:r>
          </a:p>
          <a:p>
            <a:endParaRPr lang="ru-RU" sz="2000" dirty="0" smtClean="0"/>
          </a:p>
          <a:p>
            <a:pPr algn="just"/>
            <a:r>
              <a:rPr lang="ru-RU" sz="2000" dirty="0" err="1" smtClean="0"/>
              <a:t>Загальна</a:t>
            </a:r>
            <a:r>
              <a:rPr lang="ru-RU" sz="2000" dirty="0" smtClean="0"/>
              <a:t> </a:t>
            </a:r>
            <a:r>
              <a:rPr lang="ru-RU" sz="2000" dirty="0" err="1" smtClean="0"/>
              <a:t>тривалість</a:t>
            </a:r>
            <a:r>
              <a:rPr lang="ru-RU" sz="2000" dirty="0" smtClean="0"/>
              <a:t> </a:t>
            </a:r>
            <a:r>
              <a:rPr lang="ru-RU" sz="2000" dirty="0" err="1" smtClean="0"/>
              <a:t>щорічних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основної</a:t>
            </a:r>
            <a:r>
              <a:rPr lang="ru-RU" sz="2000" dirty="0" smtClean="0"/>
              <a:t> та </a:t>
            </a:r>
            <a:r>
              <a:rPr lang="ru-RU" sz="2000" dirty="0" err="1" smtClean="0"/>
              <a:t>додаткової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відпусток</a:t>
            </a:r>
            <a:r>
              <a:rPr lang="ru-RU" sz="2000" dirty="0" smtClean="0"/>
              <a:t> не </a:t>
            </a:r>
            <a:r>
              <a:rPr lang="ru-RU" sz="2000" dirty="0" err="1" smtClean="0"/>
              <a:t>може</a:t>
            </a:r>
            <a:r>
              <a:rPr lang="ru-RU" sz="2000" dirty="0" smtClean="0"/>
              <a:t> </a:t>
            </a:r>
            <a:r>
              <a:rPr lang="ru-RU" sz="2000" dirty="0" err="1" smtClean="0"/>
              <a:t>перевищувати</a:t>
            </a:r>
            <a:r>
              <a:rPr lang="ru-RU" sz="2000" dirty="0" smtClean="0"/>
              <a:t> 59 </a:t>
            </a:r>
            <a:r>
              <a:rPr lang="ru-RU" sz="2000" dirty="0" err="1" smtClean="0"/>
              <a:t>к.дн</a:t>
            </a:r>
            <a:r>
              <a:rPr lang="ru-RU" sz="2000" dirty="0" smtClean="0"/>
              <a:t>., а для </a:t>
            </a:r>
            <a:r>
              <a:rPr lang="ru-RU" sz="2000" dirty="0" err="1" smtClean="0"/>
              <a:t>працівників</a:t>
            </a:r>
            <a:r>
              <a:rPr lang="ru-RU" sz="2000" dirty="0" smtClean="0"/>
              <a:t>, </a:t>
            </a:r>
            <a:r>
              <a:rPr lang="ru-RU" sz="2000" dirty="0" err="1" smtClean="0"/>
              <a:t>зайнятих</a:t>
            </a:r>
            <a:r>
              <a:rPr lang="ru-RU" sz="2000" dirty="0" smtClean="0"/>
              <a:t> на </a:t>
            </a:r>
            <a:r>
              <a:rPr lang="ru-RU" sz="2000" dirty="0" err="1" smtClean="0"/>
              <a:t>підземних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гірських</a:t>
            </a:r>
            <a:r>
              <a:rPr lang="ru-RU" sz="2000" dirty="0" smtClean="0"/>
              <a:t> роботах, — 69 </a:t>
            </a:r>
            <a:r>
              <a:rPr lang="ru-RU" sz="2000" dirty="0" err="1" smtClean="0"/>
              <a:t>к.дн</a:t>
            </a:r>
            <a:r>
              <a:rPr lang="ru-RU" sz="2000" dirty="0" smtClean="0"/>
              <a:t>. </a:t>
            </a:r>
          </a:p>
          <a:p>
            <a:endParaRPr lang="uk-UA" sz="2000" dirty="0" smtClean="0"/>
          </a:p>
          <a:p>
            <a:pPr algn="just"/>
            <a:r>
              <a:rPr lang="ru-RU" sz="2000" dirty="0" smtClean="0"/>
              <a:t>Конкретна </a:t>
            </a:r>
            <a:r>
              <a:rPr lang="ru-RU" sz="2000" dirty="0" err="1" smtClean="0"/>
              <a:t>тривалість</a:t>
            </a:r>
            <a:r>
              <a:rPr lang="ru-RU" sz="2000" dirty="0" smtClean="0"/>
              <a:t> </a:t>
            </a:r>
            <a:r>
              <a:rPr lang="ru-RU" sz="2000" dirty="0" err="1" smtClean="0"/>
              <a:t>щорічної</a:t>
            </a:r>
            <a:r>
              <a:rPr lang="ru-RU" sz="2000" dirty="0" smtClean="0"/>
              <a:t> </a:t>
            </a:r>
            <a:r>
              <a:rPr lang="ru-RU" sz="2000" dirty="0" err="1" smtClean="0"/>
              <a:t>додаткової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відпустки</a:t>
            </a:r>
            <a:r>
              <a:rPr lang="ru-RU" sz="2000" dirty="0" smtClean="0"/>
              <a:t> </a:t>
            </a:r>
            <a:r>
              <a:rPr lang="ru-RU" sz="2000" dirty="0" err="1" smtClean="0"/>
              <a:t>встановлюється</a:t>
            </a:r>
            <a:r>
              <a:rPr lang="ru-RU" sz="2000" dirty="0" smtClean="0"/>
              <a:t> </a:t>
            </a:r>
            <a:r>
              <a:rPr lang="ru-RU" sz="2000" dirty="0" err="1" smtClean="0"/>
              <a:t>колективним</a:t>
            </a:r>
            <a:r>
              <a:rPr lang="ru-RU" sz="2000" dirty="0" smtClean="0"/>
              <a:t> договором за </a:t>
            </a:r>
            <a:r>
              <a:rPr lang="ru-RU" sz="2000" dirty="0" err="1" smtClean="0"/>
              <a:t>кожним</a:t>
            </a:r>
            <a:r>
              <a:rPr lang="ru-RU" sz="2000" dirty="0" smtClean="0"/>
              <a:t> видом </a:t>
            </a:r>
            <a:r>
              <a:rPr lang="ru-RU" sz="2000" dirty="0" err="1" smtClean="0"/>
              <a:t>робіт</a:t>
            </a:r>
            <a:r>
              <a:rPr lang="ru-RU" sz="2000" dirty="0" smtClean="0"/>
              <a:t>, </a:t>
            </a:r>
            <a:r>
              <a:rPr lang="ru-RU" sz="2000" dirty="0" err="1" smtClean="0"/>
              <a:t>професій</a:t>
            </a:r>
            <a:r>
              <a:rPr lang="ru-RU" sz="2000" dirty="0" smtClean="0"/>
              <a:t> та посад </a:t>
            </a:r>
            <a:r>
              <a:rPr lang="ru-RU" sz="2000" dirty="0" err="1" smtClean="0"/>
              <a:t>або</a:t>
            </a:r>
            <a:r>
              <a:rPr lang="ru-RU" sz="2000" dirty="0" smtClean="0"/>
              <a:t> </a:t>
            </a:r>
            <a:r>
              <a:rPr lang="ru-RU" sz="2000" dirty="0" err="1" smtClean="0"/>
              <a:t>трудовим</a:t>
            </a:r>
            <a:r>
              <a:rPr lang="ru-RU" sz="2000" dirty="0" smtClean="0"/>
              <a:t> договором.</a:t>
            </a:r>
            <a:endParaRPr lang="ru-RU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692695"/>
            <a:ext cx="9144000" cy="4500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915816" y="260648"/>
            <a:ext cx="29238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/>
              <a:t>Щорічна</a:t>
            </a:r>
            <a:r>
              <a:rPr lang="ru-RU" b="1" dirty="0" smtClean="0"/>
              <a:t> </a:t>
            </a:r>
            <a:r>
              <a:rPr lang="ru-RU" b="1" dirty="0" err="1" smtClean="0"/>
              <a:t>основна</a:t>
            </a:r>
            <a:r>
              <a:rPr lang="ru-RU" b="1" dirty="0" smtClean="0"/>
              <a:t> </a:t>
            </a:r>
            <a:r>
              <a:rPr lang="ru-RU" b="1" dirty="0" err="1" smtClean="0"/>
              <a:t>відпустка</a:t>
            </a:r>
            <a:endParaRPr lang="ru-RU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908720"/>
            <a:ext cx="7331348" cy="5402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915816" y="404664"/>
            <a:ext cx="33970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/>
              <a:t>Інші</a:t>
            </a:r>
            <a:r>
              <a:rPr lang="ru-RU" b="1" dirty="0" smtClean="0"/>
              <a:t> </a:t>
            </a:r>
            <a:r>
              <a:rPr lang="ru-RU" b="1" dirty="0" err="1" smtClean="0"/>
              <a:t>щорічні</a:t>
            </a:r>
            <a:r>
              <a:rPr lang="ru-RU" b="1" dirty="0" smtClean="0"/>
              <a:t> </a:t>
            </a:r>
            <a:r>
              <a:rPr lang="ru-RU" b="1" dirty="0" err="1" smtClean="0"/>
              <a:t>додаткові</a:t>
            </a:r>
            <a:r>
              <a:rPr lang="ru-RU" b="1" dirty="0" smtClean="0"/>
              <a:t> </a:t>
            </a:r>
            <a:r>
              <a:rPr lang="ru-RU" b="1" dirty="0" err="1" smtClean="0"/>
              <a:t>відпустки</a:t>
            </a:r>
            <a:endParaRPr lang="ru-RU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1027</TotalTime>
  <Words>1997</Words>
  <Application>Microsoft Office PowerPoint</Application>
  <PresentationFormat>Экран (4:3)</PresentationFormat>
  <Paragraphs>137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35</vt:i4>
      </vt:variant>
    </vt:vector>
  </HeadingPairs>
  <TitlesOfParts>
    <vt:vector size="44" baseType="lpstr">
      <vt:lpstr>Arial</vt:lpstr>
      <vt:lpstr>Calibri</vt:lpstr>
      <vt:lpstr>Franklin Gothic Book</vt:lpstr>
      <vt:lpstr>Franklin Gothic Medium</vt:lpstr>
      <vt:lpstr>Source Sans Pro</vt:lpstr>
      <vt:lpstr>Times New Roman</vt:lpstr>
      <vt:lpstr>Wingdings 2</vt:lpstr>
      <vt:lpstr>Трек</vt:lpstr>
      <vt:lpstr>Специальное оформление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Юра</dc:creator>
  <cp:lastModifiedBy>Учетная запись Майкрософт</cp:lastModifiedBy>
  <cp:revision>221</cp:revision>
  <dcterms:created xsi:type="dcterms:W3CDTF">2021-03-12T06:51:27Z</dcterms:created>
  <dcterms:modified xsi:type="dcterms:W3CDTF">2023-03-28T13:32:04Z</dcterms:modified>
</cp:coreProperties>
</file>