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57" r:id="rId3"/>
    <p:sldId id="258" r:id="rId4"/>
    <p:sldId id="259" r:id="rId5"/>
    <p:sldId id="260" r:id="rId6"/>
    <p:sldId id="261" r:id="rId7"/>
    <p:sldId id="264" r:id="rId8"/>
    <p:sldId id="265" r:id="rId9"/>
    <p:sldId id="266" r:id="rId10"/>
    <p:sldId id="268" r:id="rId11"/>
    <p:sldId id="269" r:id="rId12"/>
    <p:sldId id="276" r:id="rId13"/>
    <p:sldId id="278" r:id="rId14"/>
    <p:sldId id="273" r:id="rId15"/>
    <p:sldId id="274" r:id="rId16"/>
    <p:sldId id="275" r:id="rId17"/>
    <p:sldId id="279" r:id="rId18"/>
    <p:sldId id="267" r:id="rId19"/>
    <p:sldId id="270" r:id="rId20"/>
    <p:sldId id="271" r:id="rId21"/>
    <p:sldId id="277" r:id="rId22"/>
    <p:sldId id="272" r:id="rId23"/>
    <p:sldId id="280" r:id="rId24"/>
    <p:sldId id="283" r:id="rId25"/>
    <p:sldId id="281" r:id="rId26"/>
    <p:sldId id="282"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2F033D1-74CB-45CE-AB9A-AC2BB32196CD}" type="datetimeFigureOut">
              <a:rPr lang="ru-RU" smtClean="0"/>
              <a:t>13.02.2022</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A3A6D70-3143-4228-BF8C-823544C57062}" type="slidenum">
              <a:rPr lang="ru-RU" smtClean="0"/>
              <a:t>‹#›</a:t>
            </a:fld>
            <a:endParaRPr lang="ru-RU"/>
          </a:p>
        </p:txBody>
      </p:sp>
    </p:spTree>
    <p:extLst>
      <p:ext uri="{BB962C8B-B14F-4D97-AF65-F5344CB8AC3E}">
        <p14:creationId xmlns:p14="http://schemas.microsoft.com/office/powerpoint/2010/main" val="2448378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2F033D1-74CB-45CE-AB9A-AC2BB32196CD}" type="datetimeFigureOut">
              <a:rPr lang="ru-RU" smtClean="0"/>
              <a:t>13.02.2022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3A6D70-3143-4228-BF8C-823544C57062}" type="slidenum">
              <a:rPr lang="ru-RU" smtClean="0"/>
              <a:t>‹#›</a:t>
            </a:fld>
            <a:endParaRPr lang="ru-RU"/>
          </a:p>
        </p:txBody>
      </p:sp>
    </p:spTree>
    <p:extLst>
      <p:ext uri="{BB962C8B-B14F-4D97-AF65-F5344CB8AC3E}">
        <p14:creationId xmlns:p14="http://schemas.microsoft.com/office/powerpoint/2010/main" val="1683838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2F033D1-74CB-45CE-AB9A-AC2BB32196CD}" type="datetimeFigureOut">
              <a:rPr lang="ru-RU" smtClean="0"/>
              <a:t>13.02.2022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3A6D70-3143-4228-BF8C-823544C57062}"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971969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D2F033D1-74CB-45CE-AB9A-AC2BB32196CD}" type="datetimeFigureOut">
              <a:rPr lang="ru-RU" smtClean="0"/>
              <a:t>13.02.2022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3A6D70-3143-4228-BF8C-823544C57062}" type="slidenum">
              <a:rPr lang="ru-RU" smtClean="0"/>
              <a:t>‹#›</a:t>
            </a:fld>
            <a:endParaRPr lang="ru-RU"/>
          </a:p>
        </p:txBody>
      </p:sp>
    </p:spTree>
    <p:extLst>
      <p:ext uri="{BB962C8B-B14F-4D97-AF65-F5344CB8AC3E}">
        <p14:creationId xmlns:p14="http://schemas.microsoft.com/office/powerpoint/2010/main" val="19262212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D2F033D1-74CB-45CE-AB9A-AC2BB32196CD}" type="datetimeFigureOut">
              <a:rPr lang="ru-RU" smtClean="0"/>
              <a:t>13.02.2022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3A6D70-3143-4228-BF8C-823544C57062}"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021537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D2F033D1-74CB-45CE-AB9A-AC2BB32196CD}" type="datetimeFigureOut">
              <a:rPr lang="ru-RU" smtClean="0"/>
              <a:t>13.02.2022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3A6D70-3143-4228-BF8C-823544C57062}" type="slidenum">
              <a:rPr lang="ru-RU" smtClean="0"/>
              <a:t>‹#›</a:t>
            </a:fld>
            <a:endParaRPr lang="ru-RU"/>
          </a:p>
        </p:txBody>
      </p:sp>
    </p:spTree>
    <p:extLst>
      <p:ext uri="{BB962C8B-B14F-4D97-AF65-F5344CB8AC3E}">
        <p14:creationId xmlns:p14="http://schemas.microsoft.com/office/powerpoint/2010/main" val="23005155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2F033D1-74CB-45CE-AB9A-AC2BB32196CD}" type="datetimeFigureOut">
              <a:rPr lang="ru-RU" smtClean="0"/>
              <a:t>13.02.2022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3A6D70-3143-4228-BF8C-823544C57062}" type="slidenum">
              <a:rPr lang="ru-RU" smtClean="0"/>
              <a:t>‹#›</a:t>
            </a:fld>
            <a:endParaRPr lang="ru-RU"/>
          </a:p>
        </p:txBody>
      </p:sp>
    </p:spTree>
    <p:extLst>
      <p:ext uri="{BB962C8B-B14F-4D97-AF65-F5344CB8AC3E}">
        <p14:creationId xmlns:p14="http://schemas.microsoft.com/office/powerpoint/2010/main" val="7415751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2F033D1-74CB-45CE-AB9A-AC2BB32196CD}" type="datetimeFigureOut">
              <a:rPr lang="ru-RU" smtClean="0"/>
              <a:t>13.02.2022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3A6D70-3143-4228-BF8C-823544C57062}" type="slidenum">
              <a:rPr lang="ru-RU" smtClean="0"/>
              <a:t>‹#›</a:t>
            </a:fld>
            <a:endParaRPr lang="ru-RU"/>
          </a:p>
        </p:txBody>
      </p:sp>
    </p:spTree>
    <p:extLst>
      <p:ext uri="{BB962C8B-B14F-4D97-AF65-F5344CB8AC3E}">
        <p14:creationId xmlns:p14="http://schemas.microsoft.com/office/powerpoint/2010/main" val="4071729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2F033D1-74CB-45CE-AB9A-AC2BB32196CD}" type="datetimeFigureOut">
              <a:rPr lang="ru-RU" smtClean="0"/>
              <a:t>13.02.2022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A3A6D70-3143-4228-BF8C-823544C57062}" type="slidenum">
              <a:rPr lang="ru-RU" smtClean="0"/>
              <a:t>‹#›</a:t>
            </a:fld>
            <a:endParaRPr lang="ru-RU"/>
          </a:p>
        </p:txBody>
      </p:sp>
    </p:spTree>
    <p:extLst>
      <p:ext uri="{BB962C8B-B14F-4D97-AF65-F5344CB8AC3E}">
        <p14:creationId xmlns:p14="http://schemas.microsoft.com/office/powerpoint/2010/main" val="416772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2F033D1-74CB-45CE-AB9A-AC2BB32196CD}" type="datetimeFigureOut">
              <a:rPr lang="ru-RU" smtClean="0"/>
              <a:t>13.02.2022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A3A6D70-3143-4228-BF8C-823544C57062}" type="slidenum">
              <a:rPr lang="ru-RU" smtClean="0"/>
              <a:t>‹#›</a:t>
            </a:fld>
            <a:endParaRPr lang="ru-RU"/>
          </a:p>
        </p:txBody>
      </p:sp>
    </p:spTree>
    <p:extLst>
      <p:ext uri="{BB962C8B-B14F-4D97-AF65-F5344CB8AC3E}">
        <p14:creationId xmlns:p14="http://schemas.microsoft.com/office/powerpoint/2010/main" val="561961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2F033D1-74CB-45CE-AB9A-AC2BB32196CD}" type="datetimeFigureOut">
              <a:rPr lang="ru-RU" smtClean="0"/>
              <a:t>13.02.2022</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A3A6D70-3143-4228-BF8C-823544C57062}" type="slidenum">
              <a:rPr lang="ru-RU" smtClean="0"/>
              <a:t>‹#›</a:t>
            </a:fld>
            <a:endParaRPr lang="ru-RU"/>
          </a:p>
        </p:txBody>
      </p:sp>
    </p:spTree>
    <p:extLst>
      <p:ext uri="{BB962C8B-B14F-4D97-AF65-F5344CB8AC3E}">
        <p14:creationId xmlns:p14="http://schemas.microsoft.com/office/powerpoint/2010/main" val="1613189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2F033D1-74CB-45CE-AB9A-AC2BB32196CD}" type="datetimeFigureOut">
              <a:rPr lang="ru-RU" smtClean="0"/>
              <a:t>13.02.2022</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A3A6D70-3143-4228-BF8C-823544C57062}" type="slidenum">
              <a:rPr lang="ru-RU" smtClean="0"/>
              <a:t>‹#›</a:t>
            </a:fld>
            <a:endParaRPr lang="ru-RU"/>
          </a:p>
        </p:txBody>
      </p:sp>
    </p:spTree>
    <p:extLst>
      <p:ext uri="{BB962C8B-B14F-4D97-AF65-F5344CB8AC3E}">
        <p14:creationId xmlns:p14="http://schemas.microsoft.com/office/powerpoint/2010/main" val="3830709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2F033D1-74CB-45CE-AB9A-AC2BB32196CD}" type="datetimeFigureOut">
              <a:rPr lang="ru-RU" smtClean="0"/>
              <a:t>13.02.2022</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A3A6D70-3143-4228-BF8C-823544C57062}" type="slidenum">
              <a:rPr lang="ru-RU" smtClean="0"/>
              <a:t>‹#›</a:t>
            </a:fld>
            <a:endParaRPr lang="ru-RU"/>
          </a:p>
        </p:txBody>
      </p:sp>
    </p:spTree>
    <p:extLst>
      <p:ext uri="{BB962C8B-B14F-4D97-AF65-F5344CB8AC3E}">
        <p14:creationId xmlns:p14="http://schemas.microsoft.com/office/powerpoint/2010/main" val="1488183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F033D1-74CB-45CE-AB9A-AC2BB32196CD}" type="datetimeFigureOut">
              <a:rPr lang="ru-RU" smtClean="0"/>
              <a:t>13.02.2022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A3A6D70-3143-4228-BF8C-823544C57062}" type="slidenum">
              <a:rPr lang="ru-RU" smtClean="0"/>
              <a:t>‹#›</a:t>
            </a:fld>
            <a:endParaRPr lang="ru-RU"/>
          </a:p>
        </p:txBody>
      </p:sp>
    </p:spTree>
    <p:extLst>
      <p:ext uri="{BB962C8B-B14F-4D97-AF65-F5344CB8AC3E}">
        <p14:creationId xmlns:p14="http://schemas.microsoft.com/office/powerpoint/2010/main" val="2980070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2F033D1-74CB-45CE-AB9A-AC2BB32196CD}" type="datetimeFigureOut">
              <a:rPr lang="ru-RU" smtClean="0"/>
              <a:t>13.02.2022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A3A6D70-3143-4228-BF8C-823544C57062}" type="slidenum">
              <a:rPr lang="ru-RU" smtClean="0"/>
              <a:t>‹#›</a:t>
            </a:fld>
            <a:endParaRPr lang="ru-RU"/>
          </a:p>
        </p:txBody>
      </p:sp>
    </p:spTree>
    <p:extLst>
      <p:ext uri="{BB962C8B-B14F-4D97-AF65-F5344CB8AC3E}">
        <p14:creationId xmlns:p14="http://schemas.microsoft.com/office/powerpoint/2010/main" val="3400473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2F033D1-74CB-45CE-AB9A-AC2BB32196CD}" type="datetimeFigureOut">
              <a:rPr lang="ru-RU" smtClean="0"/>
              <a:t>13.02.2022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A3A6D70-3143-4228-BF8C-823544C57062}" type="slidenum">
              <a:rPr lang="ru-RU" smtClean="0"/>
              <a:t>‹#›</a:t>
            </a:fld>
            <a:endParaRPr lang="ru-RU"/>
          </a:p>
        </p:txBody>
      </p:sp>
    </p:spTree>
    <p:extLst>
      <p:ext uri="{BB962C8B-B14F-4D97-AF65-F5344CB8AC3E}">
        <p14:creationId xmlns:p14="http://schemas.microsoft.com/office/powerpoint/2010/main" val="640623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2F033D1-74CB-45CE-AB9A-AC2BB32196CD}" type="datetimeFigureOut">
              <a:rPr lang="ru-RU" smtClean="0"/>
              <a:t>13.02.2022</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A3A6D70-3143-4228-BF8C-823544C57062}" type="slidenum">
              <a:rPr lang="ru-RU" smtClean="0"/>
              <a:t>‹#›</a:t>
            </a:fld>
            <a:endParaRPr lang="ru-RU"/>
          </a:p>
        </p:txBody>
      </p:sp>
    </p:spTree>
    <p:extLst>
      <p:ext uri="{BB962C8B-B14F-4D97-AF65-F5344CB8AC3E}">
        <p14:creationId xmlns:p14="http://schemas.microsoft.com/office/powerpoint/2010/main" val="3768137952"/>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89213" y="429492"/>
            <a:ext cx="8915399" cy="4347890"/>
          </a:xfrm>
        </p:spPr>
        <p:txBody>
          <a:bodyPr/>
          <a:lstStyle/>
          <a:p>
            <a:pPr algn="ctr"/>
            <a:r>
              <a:rPr lang="en-US" b="1" dirty="0" smtClean="0">
                <a:solidFill>
                  <a:schemeClr val="tx1"/>
                </a:solidFill>
              </a:rPr>
              <a:t>MANAGEMENT</a:t>
            </a:r>
            <a:r>
              <a:rPr lang="uk-UA" b="1" dirty="0" smtClean="0">
                <a:solidFill>
                  <a:schemeClr val="tx1"/>
                </a:solidFill>
              </a:rPr>
              <a:t/>
            </a:r>
            <a:br>
              <a:rPr lang="uk-UA" b="1" dirty="0" smtClean="0">
                <a:solidFill>
                  <a:schemeClr val="tx1"/>
                </a:solidFill>
              </a:rPr>
            </a:br>
            <a:r>
              <a:rPr lang="en-US" sz="3200" i="1" dirty="0">
                <a:solidFill>
                  <a:schemeClr val="tx1"/>
                </a:solidFill>
              </a:rPr>
              <a:t>"Management is, above all, a practice where art, science, and craft meet" - Henry </a:t>
            </a:r>
            <a:r>
              <a:rPr lang="en-US" sz="3200" i="1" dirty="0" err="1" smtClean="0">
                <a:solidFill>
                  <a:schemeClr val="tx1"/>
                </a:solidFill>
              </a:rPr>
              <a:t>Mintzberg</a:t>
            </a:r>
            <a:r>
              <a:rPr lang="uk-UA" sz="3200" i="1" dirty="0" smtClean="0">
                <a:solidFill>
                  <a:schemeClr val="tx1"/>
                </a:solidFill>
              </a:rPr>
              <a:t/>
            </a:r>
            <a:br>
              <a:rPr lang="uk-UA" sz="3200" i="1" dirty="0" smtClean="0">
                <a:solidFill>
                  <a:schemeClr val="tx1"/>
                </a:solidFill>
              </a:rPr>
            </a:br>
            <a:endParaRPr lang="ru-RU" sz="3200" b="1" dirty="0">
              <a:solidFill>
                <a:schemeClr val="tx1"/>
              </a:solidFill>
            </a:endParaRPr>
          </a:p>
        </p:txBody>
      </p:sp>
    </p:spTree>
    <p:extLst>
      <p:ext uri="{BB962C8B-B14F-4D97-AF65-F5344CB8AC3E}">
        <p14:creationId xmlns:p14="http://schemas.microsoft.com/office/powerpoint/2010/main" val="30627778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54182" y="1905000"/>
            <a:ext cx="10950430" cy="4006222"/>
          </a:xfrm>
        </p:spPr>
        <p:txBody>
          <a:bodyPr>
            <a:noAutofit/>
          </a:bodyPr>
          <a:lstStyle/>
          <a:p>
            <a:pPr marL="0" lvl="0" indent="0">
              <a:buClr>
                <a:srgbClr val="A53010"/>
              </a:buClr>
              <a:buNone/>
            </a:pPr>
            <a:endParaRPr lang="ru-RU" dirty="0" smtClean="0">
              <a:solidFill>
                <a:schemeClr val="tx1"/>
              </a:solidFill>
              <a:latin typeface="Times New Roman" panose="02020603050405020304" pitchFamily="18" charset="0"/>
              <a:cs typeface="Times New Roman" panose="02020603050405020304" pitchFamily="18" charset="0"/>
            </a:endParaRPr>
          </a:p>
          <a:p>
            <a:pPr marL="0" lvl="0" indent="0">
              <a:buClr>
                <a:srgbClr val="A53010"/>
              </a:buClr>
              <a:buNone/>
            </a:pPr>
            <a:endParaRPr lang="ru-RU" dirty="0" smtClean="0">
              <a:solidFill>
                <a:schemeClr val="tx1"/>
              </a:solidFill>
              <a:latin typeface="Times New Roman" panose="02020603050405020304" pitchFamily="18" charset="0"/>
              <a:cs typeface="Times New Roman" panose="02020603050405020304" pitchFamily="18" charset="0"/>
            </a:endParaRPr>
          </a:p>
          <a:p>
            <a:endParaRPr lang="ru-RU" sz="2000" dirty="0" smtClean="0">
              <a:solidFill>
                <a:schemeClr val="tx1"/>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731817" y="612845"/>
            <a:ext cx="9772795" cy="5262979"/>
          </a:xfrm>
          <a:prstGeom prst="rect">
            <a:avLst/>
          </a:prstGeom>
        </p:spPr>
        <p:txBody>
          <a:bodyPr wrap="square">
            <a:spAutoFit/>
          </a:bodyPr>
          <a:lstStyle/>
          <a:p>
            <a:pPr marL="342900" lvl="0" indent="-342900" algn="just" defTabSz="457200">
              <a:buClr>
                <a:srgbClr val="A53010"/>
              </a:buClr>
              <a:buFont typeface="Wingdings 3" charset="2"/>
              <a:buChar char=""/>
            </a:pPr>
            <a:r>
              <a:rPr lang="uk-UA" sz="2400" b="1" i="1" dirty="0">
                <a:solidFill>
                  <a:prstClr val="black"/>
                </a:solidFill>
                <a:latin typeface="Times New Roman" panose="02020603050405020304" pitchFamily="18" charset="0"/>
                <a:cs typeface="Times New Roman" panose="02020603050405020304" pitchFamily="18" charset="0"/>
              </a:rPr>
              <a:t>У вузькому прагматичному значенні сутність менеджменту </a:t>
            </a:r>
            <a:r>
              <a:rPr lang="uk-UA" sz="2400" dirty="0">
                <a:solidFill>
                  <a:prstClr val="black"/>
                </a:solidFill>
                <a:latin typeface="Times New Roman" panose="02020603050405020304" pitchFamily="18" charset="0"/>
                <a:cs typeface="Times New Roman" panose="02020603050405020304" pitchFamily="18" charset="0"/>
              </a:rPr>
              <a:t>краще за все сприймається з позицій системного підходу. Робота менеджерів полягає в тому, аби поєднати та скоординувати використання зазначених ресурсів для досягнення цілей (елементів виходу) організації, що досягається у процесі виконання основних функцій менеджменту: </a:t>
            </a:r>
            <a:endParaRPr lang="uk-UA" sz="2400" dirty="0" smtClean="0">
              <a:solidFill>
                <a:prstClr val="black"/>
              </a:solidFill>
              <a:latin typeface="Times New Roman" panose="02020603050405020304" pitchFamily="18" charset="0"/>
              <a:cs typeface="Times New Roman" panose="02020603050405020304" pitchFamily="18" charset="0"/>
            </a:endParaRPr>
          </a:p>
          <a:p>
            <a:pPr lvl="0" algn="just" defTabSz="457200">
              <a:buClr>
                <a:srgbClr val="A53010"/>
              </a:buClr>
            </a:pPr>
            <a:r>
              <a:rPr lang="uk-UA" sz="2400" b="1" i="1" dirty="0" smtClean="0">
                <a:solidFill>
                  <a:prstClr val="black"/>
                </a:solidFill>
                <a:latin typeface="Times New Roman" panose="02020603050405020304" pitchFamily="18" charset="0"/>
                <a:cs typeface="Times New Roman" panose="02020603050405020304" pitchFamily="18" charset="0"/>
              </a:rPr>
              <a:t>	1)планування</a:t>
            </a:r>
            <a:r>
              <a:rPr lang="uk-UA" sz="2400" b="1" i="1" dirty="0">
                <a:solidFill>
                  <a:prstClr val="black"/>
                </a:solidFill>
                <a:latin typeface="Times New Roman" panose="02020603050405020304" pitchFamily="18" charset="0"/>
                <a:cs typeface="Times New Roman" panose="02020603050405020304" pitchFamily="18" charset="0"/>
              </a:rPr>
              <a:t>; 2)організація; 3)мотивування; 4)контроль. </a:t>
            </a:r>
            <a:endParaRPr lang="uk-UA" sz="2400" b="1" i="1" dirty="0" smtClean="0">
              <a:solidFill>
                <a:prstClr val="black"/>
              </a:solidFill>
              <a:latin typeface="Times New Roman" panose="02020603050405020304" pitchFamily="18" charset="0"/>
              <a:cs typeface="Times New Roman" panose="02020603050405020304" pitchFamily="18" charset="0"/>
            </a:endParaRPr>
          </a:p>
          <a:p>
            <a:pPr lvl="0" algn="just" defTabSz="457200">
              <a:buClr>
                <a:srgbClr val="A53010"/>
              </a:buClr>
            </a:pPr>
            <a:r>
              <a:rPr lang="uk-UA" sz="2400" dirty="0" smtClean="0">
                <a:solidFill>
                  <a:prstClr val="black"/>
                </a:solidFill>
                <a:latin typeface="Times New Roman" panose="02020603050405020304" pitchFamily="18" charset="0"/>
                <a:cs typeface="Times New Roman" panose="02020603050405020304" pitchFamily="18" charset="0"/>
              </a:rPr>
              <a:t>	Зазначені </a:t>
            </a:r>
            <a:r>
              <a:rPr lang="uk-UA" sz="2400" dirty="0">
                <a:solidFill>
                  <a:prstClr val="black"/>
                </a:solidFill>
                <a:latin typeface="Times New Roman" panose="02020603050405020304" pitchFamily="18" charset="0"/>
                <a:cs typeface="Times New Roman" panose="02020603050405020304" pitchFamily="18" charset="0"/>
              </a:rPr>
              <a:t>функції менеджменту виконуються в певній послідовності, яка й утворює поняття </a:t>
            </a:r>
            <a:r>
              <a:rPr lang="uk-UA" sz="2400" b="1" i="1" dirty="0">
                <a:solidFill>
                  <a:prstClr val="black"/>
                </a:solidFill>
                <a:latin typeface="Times New Roman" panose="02020603050405020304" pitchFamily="18" charset="0"/>
                <a:cs typeface="Times New Roman" panose="02020603050405020304" pitchFamily="18" charset="0"/>
              </a:rPr>
              <a:t>«цикл менеджменту». </a:t>
            </a:r>
            <a:endParaRPr lang="uk-UA" sz="2400" b="1" i="1" dirty="0" smtClean="0">
              <a:solidFill>
                <a:prstClr val="black"/>
              </a:solidFill>
              <a:latin typeface="Times New Roman" panose="02020603050405020304" pitchFamily="18" charset="0"/>
              <a:cs typeface="Times New Roman" panose="02020603050405020304" pitchFamily="18" charset="0"/>
            </a:endParaRPr>
          </a:p>
          <a:p>
            <a:pPr algn="just" defTabSz="457200">
              <a:buClr>
                <a:srgbClr val="A53010"/>
              </a:buClr>
            </a:pPr>
            <a:endParaRPr lang="uk-UA" sz="2400" dirty="0" smtClean="0">
              <a:latin typeface="Times New Roman" panose="02020603050405020304" pitchFamily="18" charset="0"/>
              <a:cs typeface="Times New Roman" panose="02020603050405020304" pitchFamily="18" charset="0"/>
            </a:endParaRPr>
          </a:p>
          <a:p>
            <a:pPr algn="just" defTabSz="457200">
              <a:buClr>
                <a:srgbClr val="A53010"/>
              </a:buClr>
            </a:pPr>
            <a:r>
              <a:rPr lang="uk-UA" sz="2400" dirty="0" smtClean="0">
                <a:latin typeface="Times New Roman" panose="02020603050405020304" pitchFamily="18" charset="0"/>
                <a:cs typeface="Times New Roman" panose="02020603050405020304" pitchFamily="18" charset="0"/>
              </a:rPr>
              <a:t>Комунікація </a:t>
            </a:r>
            <a:r>
              <a:rPr lang="uk-UA" sz="2400" dirty="0">
                <a:latin typeface="Times New Roman" panose="02020603050405020304" pitchFamily="18" charset="0"/>
                <a:cs typeface="Times New Roman" panose="02020603050405020304" pitchFamily="18" charset="0"/>
              </a:rPr>
              <a:t>та прийняття рішень вважаються пов′язаними процесами, оскільки вони потрібні для реалізації всіх основних функцій.</a:t>
            </a:r>
          </a:p>
          <a:p>
            <a:pPr lvl="0" algn="just" defTabSz="457200">
              <a:buClr>
                <a:srgbClr val="A53010"/>
              </a:buClr>
            </a:pPr>
            <a:endParaRPr lang="uk-UA" sz="2400" b="1" i="1" dirty="0" smtClean="0">
              <a:solidFill>
                <a:prstClr val="black"/>
              </a:solidFill>
              <a:latin typeface="Times New Roman" panose="02020603050405020304" pitchFamily="18" charset="0"/>
              <a:cs typeface="Times New Roman" panose="02020603050405020304" pitchFamily="18" charset="0"/>
            </a:endParaRPr>
          </a:p>
          <a:p>
            <a:pPr lvl="0" algn="just" defTabSz="457200">
              <a:buClr>
                <a:srgbClr val="A53010"/>
              </a:buClr>
            </a:pPr>
            <a:endParaRPr lang="uk-UA" sz="2400" b="1" i="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5551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37855" y="637309"/>
            <a:ext cx="9966757" cy="5273913"/>
          </a:xfrm>
        </p:spPr>
        <p:txBody>
          <a:bodyPr/>
          <a:lstStyle/>
          <a:p>
            <a:r>
              <a:rPr lang="uk-UA" sz="2800" dirty="0" smtClean="0">
                <a:solidFill>
                  <a:schemeClr val="tx1"/>
                </a:solidFill>
                <a:latin typeface="Times New Roman" panose="02020603050405020304" pitchFamily="18" charset="0"/>
                <a:cs typeface="Times New Roman" panose="02020603050405020304" pitchFamily="18" charset="0"/>
              </a:rPr>
              <a:t>За </a:t>
            </a:r>
            <a:r>
              <a:rPr lang="uk-UA" sz="2800" dirty="0">
                <a:solidFill>
                  <a:schemeClr val="tx1"/>
                </a:solidFill>
                <a:latin typeface="Times New Roman" panose="02020603050405020304" pitchFamily="18" charset="0"/>
                <a:cs typeface="Times New Roman" panose="02020603050405020304" pitchFamily="18" charset="0"/>
              </a:rPr>
              <a:t>напрямами реалізації функцій менеджмент поділяють на такі види: </a:t>
            </a:r>
            <a:r>
              <a:rPr lang="uk-UA" sz="2800" i="1" dirty="0">
                <a:solidFill>
                  <a:schemeClr val="tx1"/>
                </a:solidFill>
                <a:latin typeface="Times New Roman" panose="02020603050405020304" pitchFamily="18" charset="0"/>
                <a:cs typeface="Times New Roman" panose="02020603050405020304" pitchFamily="18" charset="0"/>
              </a:rPr>
              <a:t>виробничий менеджмент; фінансовий менеджмент; менеджмент персоналу; інноваційний менеджмент; управління маркетингом. </a:t>
            </a:r>
          </a:p>
          <a:p>
            <a:pPr lvl="0">
              <a:buClr>
                <a:srgbClr val="A53010"/>
              </a:buClr>
            </a:pPr>
            <a:r>
              <a:rPr lang="uk-UA" sz="2800" dirty="0" smtClean="0">
                <a:solidFill>
                  <a:schemeClr val="tx1"/>
                </a:solidFill>
                <a:latin typeface="Times New Roman" panose="02020603050405020304" pitchFamily="18" charset="0"/>
                <a:cs typeface="Times New Roman" panose="02020603050405020304" pitchFamily="18" charset="0"/>
              </a:rPr>
              <a:t>Виділяють </a:t>
            </a:r>
            <a:r>
              <a:rPr lang="uk-UA" sz="2800" i="1" dirty="0" smtClean="0">
                <a:solidFill>
                  <a:schemeClr val="tx1"/>
                </a:solidFill>
                <a:latin typeface="Times New Roman" panose="02020603050405020304" pitchFamily="18" charset="0"/>
                <a:cs typeface="Times New Roman" panose="02020603050405020304" pitchFamily="18" charset="0"/>
              </a:rPr>
              <a:t>горизонтальний поділ праці </a:t>
            </a:r>
            <a:r>
              <a:rPr lang="uk-UA" sz="2800" dirty="0" smtClean="0">
                <a:solidFill>
                  <a:schemeClr val="tx1"/>
                </a:solidFill>
                <a:latin typeface="Times New Roman" panose="02020603050405020304" pitchFamily="18" charset="0"/>
                <a:cs typeface="Times New Roman" panose="02020603050405020304" pitchFamily="18" charset="0"/>
              </a:rPr>
              <a:t>(призначення конкретних менеджерів для керівництва підрозділами) і </a:t>
            </a:r>
            <a:r>
              <a:rPr lang="uk-UA" sz="2800" i="1" dirty="0" smtClean="0">
                <a:solidFill>
                  <a:schemeClr val="tx1"/>
                </a:solidFill>
                <a:latin typeface="Times New Roman" panose="02020603050405020304" pitchFamily="18" charset="0"/>
                <a:cs typeface="Times New Roman" panose="02020603050405020304" pitchFamily="18" charset="0"/>
              </a:rPr>
              <a:t>вертикальний </a:t>
            </a:r>
            <a:r>
              <a:rPr lang="uk-UA" sz="2800" dirty="0" smtClean="0">
                <a:solidFill>
                  <a:schemeClr val="tx1"/>
                </a:solidFill>
                <a:latin typeface="Times New Roman" panose="02020603050405020304" pitchFamily="18" charset="0"/>
                <a:cs typeface="Times New Roman" panose="02020603050405020304" pitchFamily="18" charset="0"/>
              </a:rPr>
              <a:t>(координація управлінської роботи). Вертикальний поділ зумовлює створення </a:t>
            </a:r>
            <a:r>
              <a:rPr lang="uk-UA" sz="2800" i="1" dirty="0" smtClean="0">
                <a:solidFill>
                  <a:schemeClr val="tx1"/>
                </a:solidFill>
                <a:latin typeface="Times New Roman" panose="02020603050405020304" pitchFamily="18" charset="0"/>
                <a:cs typeface="Times New Roman" panose="02020603050405020304" pitchFamily="18" charset="0"/>
              </a:rPr>
              <a:t>рівнів управління</a:t>
            </a:r>
            <a:r>
              <a:rPr lang="uk-UA" sz="2800" dirty="0" smtClean="0">
                <a:solidFill>
                  <a:schemeClr val="tx1"/>
                </a:solidFill>
                <a:latin typeface="Times New Roman" panose="02020603050405020304" pitchFamily="18" charset="0"/>
                <a:cs typeface="Times New Roman" panose="02020603050405020304" pitchFamily="18" charset="0"/>
              </a:rPr>
              <a:t>: технічний; управлінський; інституційний. </a:t>
            </a:r>
          </a:p>
          <a:p>
            <a:endParaRPr lang="ru-RU" dirty="0">
              <a:solidFill>
                <a:schemeClr val="tx1"/>
              </a:solidFill>
            </a:endParaRPr>
          </a:p>
        </p:txBody>
      </p:sp>
    </p:spTree>
    <p:extLst>
      <p:ext uri="{BB962C8B-B14F-4D97-AF65-F5344CB8AC3E}">
        <p14:creationId xmlns:p14="http://schemas.microsoft.com/office/powerpoint/2010/main" val="23475750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2436" y="651164"/>
            <a:ext cx="10022176" cy="5260058"/>
          </a:xfrm>
        </p:spPr>
        <p:txBody>
          <a:bodyPr/>
          <a:lstStyle/>
          <a:p>
            <a:endParaRPr lang="ru-RU" dirty="0"/>
          </a:p>
        </p:txBody>
      </p:sp>
      <p:graphicFrame>
        <p:nvGraphicFramePr>
          <p:cNvPr id="5" name="Таблица 4"/>
          <p:cNvGraphicFramePr>
            <a:graphicFrameLocks noGrp="1"/>
          </p:cNvGraphicFramePr>
          <p:nvPr>
            <p:extLst>
              <p:ext uri="{D42A27DB-BD31-4B8C-83A1-F6EECF244321}">
                <p14:modId xmlns:p14="http://schemas.microsoft.com/office/powerpoint/2010/main" val="324908275"/>
              </p:ext>
            </p:extLst>
          </p:nvPr>
        </p:nvGraphicFramePr>
        <p:xfrm>
          <a:off x="1482436" y="748146"/>
          <a:ext cx="9850581" cy="5760720"/>
        </p:xfrm>
        <a:graphic>
          <a:graphicData uri="http://schemas.openxmlformats.org/drawingml/2006/table">
            <a:tbl>
              <a:tblPr firstRow="1" bandRow="1">
                <a:tableStyleId>{5C22544A-7EE6-4342-B048-85BDC9FD1C3A}</a:tableStyleId>
              </a:tblPr>
              <a:tblGrid>
                <a:gridCol w="2382983">
                  <a:extLst>
                    <a:ext uri="{9D8B030D-6E8A-4147-A177-3AD203B41FA5}">
                      <a16:colId xmlns:a16="http://schemas.microsoft.com/office/drawing/2014/main" val="3329393111"/>
                    </a:ext>
                  </a:extLst>
                </a:gridCol>
                <a:gridCol w="3408218">
                  <a:extLst>
                    <a:ext uri="{9D8B030D-6E8A-4147-A177-3AD203B41FA5}">
                      <a16:colId xmlns:a16="http://schemas.microsoft.com/office/drawing/2014/main" val="1866689818"/>
                    </a:ext>
                  </a:extLst>
                </a:gridCol>
                <a:gridCol w="4059380">
                  <a:extLst>
                    <a:ext uri="{9D8B030D-6E8A-4147-A177-3AD203B41FA5}">
                      <a16:colId xmlns:a16="http://schemas.microsoft.com/office/drawing/2014/main" val="4157975009"/>
                    </a:ext>
                  </a:extLst>
                </a:gridCol>
              </a:tblGrid>
              <a:tr h="1704109">
                <a:tc>
                  <a:txBody>
                    <a:bodyPr/>
                    <a:lstStyle/>
                    <a:p>
                      <a:r>
                        <a:rPr lang="uk-UA" sz="2000" i="1" noProof="0" dirty="0" smtClean="0">
                          <a:latin typeface="Times New Roman" panose="02020603050405020304" pitchFamily="18" charset="0"/>
                          <a:cs typeface="Times New Roman" panose="02020603050405020304" pitchFamily="18" charset="0"/>
                        </a:rPr>
                        <a:t>Інституційний рівень</a:t>
                      </a:r>
                      <a:endParaRPr lang="uk-UA" sz="2000" i="1" noProof="0" dirty="0">
                        <a:latin typeface="Times New Roman" panose="02020603050405020304" pitchFamily="18" charset="0"/>
                        <a:cs typeface="Times New Roman" panose="02020603050405020304" pitchFamily="18" charset="0"/>
                      </a:endParaRPr>
                    </a:p>
                  </a:txBody>
                  <a:tcPr/>
                </a:tc>
                <a:tc>
                  <a:txBody>
                    <a:bodyPr/>
                    <a:lstStyle/>
                    <a:p>
                      <a:r>
                        <a:rPr lang="uk-UA" sz="2000" noProof="0" dirty="0" smtClean="0">
                          <a:latin typeface="Times New Roman" panose="02020603050405020304" pitchFamily="18" charset="0"/>
                          <a:cs typeface="Times New Roman" panose="02020603050405020304" pitchFamily="18" charset="0"/>
                        </a:rPr>
                        <a:t>Директор, заступники директора; президент компанії, </a:t>
                      </a:r>
                      <a:r>
                        <a:rPr lang="uk-UA" sz="2000" noProof="0" dirty="0" err="1" smtClean="0">
                          <a:latin typeface="Times New Roman" panose="02020603050405020304" pitchFamily="18" charset="0"/>
                          <a:cs typeface="Times New Roman" panose="02020603050405020304" pitchFamily="18" charset="0"/>
                        </a:rPr>
                        <a:t>віцепрезиденти</a:t>
                      </a:r>
                      <a:r>
                        <a:rPr lang="uk-UA" sz="2000" noProof="0" dirty="0" smtClean="0">
                          <a:latin typeface="Times New Roman" panose="02020603050405020304" pitchFamily="18" charset="0"/>
                          <a:cs typeface="Times New Roman" panose="02020603050405020304" pitchFamily="18" charset="0"/>
                        </a:rPr>
                        <a:t>; ректор, проректори та інші </a:t>
                      </a:r>
                      <a:endParaRPr lang="uk-UA" sz="2000" noProof="0" dirty="0">
                        <a:latin typeface="Times New Roman" panose="02020603050405020304" pitchFamily="18" charset="0"/>
                        <a:cs typeface="Times New Roman" panose="02020603050405020304" pitchFamily="18" charset="0"/>
                      </a:endParaRPr>
                    </a:p>
                  </a:txBody>
                  <a:tcPr/>
                </a:tc>
                <a:tc>
                  <a:txBody>
                    <a:bodyPr/>
                    <a:lstStyle/>
                    <a:p>
                      <a:r>
                        <a:rPr lang="uk-UA" sz="2000" noProof="0" dirty="0" smtClean="0">
                          <a:latin typeface="Times New Roman" panose="02020603050405020304" pitchFamily="18" charset="0"/>
                          <a:cs typeface="Times New Roman" panose="02020603050405020304" pitchFamily="18" charset="0"/>
                        </a:rPr>
                        <a:t>Забезпечують інтереси та потреби власників, здійснюють стратегічне, тактовне та загальне керівництво, розробляють політику організації</a:t>
                      </a:r>
                      <a:endParaRPr lang="uk-UA" sz="20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69162067"/>
                  </a:ext>
                </a:extLst>
              </a:tr>
              <a:tr h="498675">
                <a:tc>
                  <a:txBody>
                    <a:bodyPr/>
                    <a:lstStyle/>
                    <a:p>
                      <a:r>
                        <a:rPr lang="uk-UA" sz="2000" i="1" noProof="0" dirty="0" smtClean="0">
                          <a:latin typeface="Times New Roman" panose="02020603050405020304" pitchFamily="18" charset="0"/>
                          <a:cs typeface="Times New Roman" panose="02020603050405020304" pitchFamily="18" charset="0"/>
                        </a:rPr>
                        <a:t>Управлінський рівень</a:t>
                      </a:r>
                      <a:endParaRPr lang="uk-UA" sz="2000" i="1" noProof="0" dirty="0">
                        <a:latin typeface="Times New Roman" panose="02020603050405020304" pitchFamily="18" charset="0"/>
                        <a:cs typeface="Times New Roman" panose="02020603050405020304" pitchFamily="18" charset="0"/>
                      </a:endParaRPr>
                    </a:p>
                  </a:txBody>
                  <a:tcPr/>
                </a:tc>
                <a:tc>
                  <a:txBody>
                    <a:bodyPr/>
                    <a:lstStyle/>
                    <a:p>
                      <a:r>
                        <a:rPr lang="uk-UA" sz="2000" noProof="0" dirty="0" smtClean="0">
                          <a:latin typeface="Times New Roman" panose="02020603050405020304" pitchFamily="18" charset="0"/>
                          <a:cs typeface="Times New Roman" panose="02020603050405020304" pitchFamily="18" charset="0"/>
                        </a:rPr>
                        <a:t>Завідувач відділу, декан, начальник цеху, начальник відділу тощо </a:t>
                      </a:r>
                      <a:endParaRPr lang="uk-UA" sz="2000" noProof="0" dirty="0">
                        <a:latin typeface="Times New Roman" panose="02020603050405020304" pitchFamily="18" charset="0"/>
                        <a:cs typeface="Times New Roman" panose="02020603050405020304" pitchFamily="18"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uk-UA" sz="2000" noProof="0" dirty="0" smtClean="0">
                          <a:latin typeface="Times New Roman" panose="02020603050405020304" pitchFamily="18" charset="0"/>
                          <a:cs typeface="Times New Roman" panose="02020603050405020304" pitchFamily="18" charset="0"/>
                        </a:rPr>
                        <a:t>Забезпечують реалізацію політики функціонування організації, яка розроблена вищим керівництвом і відповідають за доведення більш детальних завдань до підрозділів та за їх виконання</a:t>
                      </a:r>
                    </a:p>
                    <a:p>
                      <a:endParaRPr lang="uk-UA" sz="20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401461080"/>
                  </a:ext>
                </a:extLst>
              </a:tr>
              <a:tr h="498675">
                <a:tc>
                  <a:txBody>
                    <a:bodyPr/>
                    <a:lstStyle/>
                    <a:p>
                      <a:r>
                        <a:rPr lang="uk-UA" sz="2000" i="1" noProof="0" dirty="0" smtClean="0">
                          <a:latin typeface="Times New Roman" panose="02020603050405020304" pitchFamily="18" charset="0"/>
                          <a:cs typeface="Times New Roman" panose="02020603050405020304" pitchFamily="18" charset="0"/>
                        </a:rPr>
                        <a:t>Технічний рівень</a:t>
                      </a:r>
                      <a:endParaRPr lang="uk-UA" sz="2000" i="1" noProof="0" dirty="0">
                        <a:latin typeface="Times New Roman" panose="02020603050405020304" pitchFamily="18" charset="0"/>
                        <a:cs typeface="Times New Roman" panose="02020603050405020304" pitchFamily="18" charset="0"/>
                      </a:endParaRPr>
                    </a:p>
                  </a:txBody>
                  <a:tcPr/>
                </a:tc>
                <a:tc>
                  <a:txBody>
                    <a:bodyPr/>
                    <a:lstStyle/>
                    <a:p>
                      <a:r>
                        <a:rPr lang="uk-UA" sz="2000" noProof="0" dirty="0" smtClean="0">
                          <a:latin typeface="Times New Roman" panose="02020603050405020304" pitchFamily="18" charset="0"/>
                          <a:cs typeface="Times New Roman" panose="02020603050405020304" pitchFamily="18" charset="0"/>
                        </a:rPr>
                        <a:t>Майстер, начальник виробничої дільниці, завідувач бюро, завідувач кафедри, старший продавець тощо </a:t>
                      </a:r>
                      <a:endParaRPr lang="uk-UA" sz="2000" noProof="0" dirty="0">
                        <a:latin typeface="Times New Roman" panose="02020603050405020304" pitchFamily="18" charset="0"/>
                        <a:cs typeface="Times New Roman" panose="02020603050405020304" pitchFamily="18"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uk-UA" sz="2000" noProof="0" dirty="0" smtClean="0">
                          <a:latin typeface="Times New Roman" panose="02020603050405020304" pitchFamily="18" charset="0"/>
                          <a:cs typeface="Times New Roman" panose="02020603050405020304" pitchFamily="18" charset="0"/>
                        </a:rPr>
                        <a:t>Відповідають за донесення поставлених завдань до безпосередніх виконавців</a:t>
                      </a:r>
                    </a:p>
                    <a:p>
                      <a:endParaRPr lang="uk-UA" sz="20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845246219"/>
                  </a:ext>
                </a:extLst>
              </a:tr>
            </a:tbl>
          </a:graphicData>
        </a:graphic>
      </p:graphicFrame>
    </p:spTree>
    <p:extLst>
      <p:ext uri="{BB962C8B-B14F-4D97-AF65-F5344CB8AC3E}">
        <p14:creationId xmlns:p14="http://schemas.microsoft.com/office/powerpoint/2010/main" val="22688235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2161309" y="429492"/>
            <a:ext cx="8963891" cy="5417126"/>
          </a:xfrm>
          <a:prstGeom prst="rect">
            <a:avLst/>
          </a:prstGeom>
        </p:spPr>
      </p:pic>
      <p:sp>
        <p:nvSpPr>
          <p:cNvPr id="5" name="TextBox 4"/>
          <p:cNvSpPr txBox="1"/>
          <p:nvPr/>
        </p:nvSpPr>
        <p:spPr>
          <a:xfrm>
            <a:off x="2784765" y="6068291"/>
            <a:ext cx="9282545" cy="738664"/>
          </a:xfrm>
          <a:prstGeom prst="rect">
            <a:avLst/>
          </a:prstGeom>
          <a:noFill/>
        </p:spPr>
        <p:txBody>
          <a:bodyPr wrap="square" rtlCol="0">
            <a:spAutoFit/>
          </a:bodyPr>
          <a:lstStyle/>
          <a:p>
            <a:r>
              <a:rPr lang="uk-UA" sz="2400" b="1" dirty="0">
                <a:latin typeface="Times New Roman" panose="02020603050405020304" pitchFamily="18" charset="0"/>
                <a:cs typeface="Times New Roman" panose="02020603050405020304" pitchFamily="18" charset="0"/>
              </a:rPr>
              <a:t>Рис. </a:t>
            </a:r>
            <a:r>
              <a:rPr lang="uk-UA" sz="2400" b="1" dirty="0" smtClean="0">
                <a:latin typeface="Times New Roman" panose="02020603050405020304" pitchFamily="18" charset="0"/>
                <a:cs typeface="Times New Roman" panose="02020603050405020304" pitchFamily="18" charset="0"/>
              </a:rPr>
              <a:t>1. </a:t>
            </a:r>
            <a:r>
              <a:rPr lang="uk-UA" sz="2400" b="1" dirty="0">
                <a:latin typeface="Times New Roman" panose="02020603050405020304" pitchFamily="18" charset="0"/>
                <a:cs typeface="Times New Roman" panose="02020603050405020304" pitchFamily="18" charset="0"/>
              </a:rPr>
              <a:t>Співвідношення сфер і рівнів менеджменту</a:t>
            </a:r>
            <a:endParaRPr lang="ru-RU" sz="2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5690347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51709" y="346363"/>
            <a:ext cx="9952903" cy="6026727"/>
          </a:xfrm>
        </p:spPr>
        <p:txBody>
          <a:bodyPr>
            <a:noAutofit/>
          </a:bodyPr>
          <a:lstStyle/>
          <a:p>
            <a:r>
              <a:rPr lang="uk-UA" sz="2400" b="1" dirty="0" smtClean="0">
                <a:solidFill>
                  <a:schemeClr val="tx1"/>
                </a:solidFill>
                <a:latin typeface="Times New Roman" panose="02020603050405020304" pitchFamily="18" charset="0"/>
                <a:cs typeface="Times New Roman" panose="02020603050405020304" pitchFamily="18" charset="0"/>
              </a:rPr>
              <a:t>Менеджер</a:t>
            </a:r>
            <a:r>
              <a:rPr lang="uk-UA" sz="2400" dirty="0" smtClean="0">
                <a:solidFill>
                  <a:schemeClr val="tx1"/>
                </a:solidFill>
                <a:latin typeface="Times New Roman" panose="02020603050405020304" pitchFamily="18" charset="0"/>
                <a:cs typeface="Times New Roman" panose="02020603050405020304" pitchFamily="18" charset="0"/>
              </a:rPr>
              <a:t> – фахівець, який </a:t>
            </a:r>
            <a:r>
              <a:rPr lang="uk-UA" sz="2400" dirty="0" err="1" smtClean="0">
                <a:solidFill>
                  <a:schemeClr val="tx1"/>
                </a:solidFill>
                <a:latin typeface="Times New Roman" panose="02020603050405020304" pitchFamily="18" charset="0"/>
                <a:cs typeface="Times New Roman" panose="02020603050405020304" pitchFamily="18" charset="0"/>
              </a:rPr>
              <a:t>професійно</a:t>
            </a:r>
            <a:r>
              <a:rPr lang="uk-UA" sz="2400" dirty="0" smtClean="0">
                <a:solidFill>
                  <a:schemeClr val="tx1"/>
                </a:solidFill>
                <a:latin typeface="Times New Roman" panose="02020603050405020304" pitchFamily="18" charset="0"/>
                <a:cs typeface="Times New Roman" panose="02020603050405020304" pitchFamily="18" charset="0"/>
              </a:rPr>
              <a:t> займається управлінською діяльністю в конкретній галузі функціонування підприємства, обіймає постійну керівну посаду, наділений повноваженнями та ухвалює </a:t>
            </a:r>
            <a:r>
              <a:rPr lang="uk-UA" sz="2400" dirty="0">
                <a:solidFill>
                  <a:schemeClr val="tx1"/>
                </a:solidFill>
                <a:latin typeface="Times New Roman" panose="02020603050405020304" pitchFamily="18" charset="0"/>
                <a:cs typeface="Times New Roman" panose="02020603050405020304" pitchFamily="18" charset="0"/>
              </a:rPr>
              <a:t>в їх межах </a:t>
            </a:r>
            <a:r>
              <a:rPr lang="uk-UA" sz="2400" dirty="0" smtClean="0">
                <a:solidFill>
                  <a:schemeClr val="tx1"/>
                </a:solidFill>
                <a:latin typeface="Times New Roman" panose="02020603050405020304" pitchFamily="18" charset="0"/>
                <a:cs typeface="Times New Roman" panose="02020603050405020304" pitchFamily="18" charset="0"/>
              </a:rPr>
              <a:t>рішення.</a:t>
            </a:r>
          </a:p>
          <a:p>
            <a:r>
              <a:rPr lang="uk-UA" sz="2400" dirty="0" smtClean="0">
                <a:solidFill>
                  <a:schemeClr val="tx1"/>
                </a:solidFill>
                <a:latin typeface="Times New Roman" panose="02020603050405020304" pitchFamily="18" charset="0"/>
                <a:cs typeface="Times New Roman" panose="02020603050405020304" pitchFamily="18" charset="0"/>
              </a:rPr>
              <a:t>Сучасний менеджер повинен володіти важливими якостями, які можна звести до чотирьох основних груп. </a:t>
            </a:r>
          </a:p>
          <a:p>
            <a:r>
              <a:rPr lang="uk-UA" sz="2400" b="1" dirty="0" smtClean="0">
                <a:solidFill>
                  <a:schemeClr val="tx1"/>
                </a:solidFill>
                <a:latin typeface="Times New Roman" panose="02020603050405020304" pitchFamily="18" charset="0"/>
                <a:cs typeface="Times New Roman" panose="02020603050405020304" pitchFamily="18" charset="0"/>
              </a:rPr>
              <a:t>1. </a:t>
            </a:r>
            <a:r>
              <a:rPr lang="uk-UA" sz="2400" b="1" dirty="0" err="1" smtClean="0">
                <a:solidFill>
                  <a:schemeClr val="tx1"/>
                </a:solidFill>
                <a:latin typeface="Times New Roman" panose="02020603050405020304" pitchFamily="18" charset="0"/>
                <a:cs typeface="Times New Roman" panose="02020603050405020304" pitchFamily="18" charset="0"/>
              </a:rPr>
              <a:t>Професійно</a:t>
            </a:r>
            <a:r>
              <a:rPr lang="uk-UA" sz="2400" b="1" dirty="0" smtClean="0">
                <a:solidFill>
                  <a:schemeClr val="tx1"/>
                </a:solidFill>
                <a:latin typeface="Times New Roman" panose="02020603050405020304" pitchFamily="18" charset="0"/>
                <a:cs typeface="Times New Roman" panose="02020603050405020304" pitchFamily="18" charset="0"/>
              </a:rPr>
              <a:t>-ділові: </a:t>
            </a:r>
            <a:r>
              <a:rPr lang="uk-UA" sz="2400" dirty="0" smtClean="0">
                <a:solidFill>
                  <a:schemeClr val="tx1"/>
                </a:solidFill>
                <a:latin typeface="Times New Roman" panose="02020603050405020304" pitchFamily="18" charset="0"/>
                <a:cs typeface="Times New Roman" panose="02020603050405020304" pitchFamily="18" charset="0"/>
              </a:rPr>
              <a:t>високий професіоналізм; здатність генерувати корисні ідеї, приймати нестандартні управлінські рішення, відповідальність; прагнення до професійного зростання; здатність до інновацій та розумного ризику тощо. </a:t>
            </a:r>
          </a:p>
          <a:p>
            <a:r>
              <a:rPr lang="uk-UA" sz="2400" b="1" dirty="0" smtClean="0">
                <a:solidFill>
                  <a:schemeClr val="tx1"/>
                </a:solidFill>
                <a:latin typeface="Times New Roman" panose="02020603050405020304" pitchFamily="18" charset="0"/>
                <a:cs typeface="Times New Roman" panose="02020603050405020304" pitchFamily="18" charset="0"/>
              </a:rPr>
              <a:t>2. Адміністративно-організаційні</a:t>
            </a:r>
            <a:r>
              <a:rPr lang="uk-UA" sz="2400" dirty="0" smtClean="0">
                <a:solidFill>
                  <a:schemeClr val="tx1"/>
                </a:solidFill>
                <a:latin typeface="Times New Roman" panose="02020603050405020304" pitchFamily="18" charset="0"/>
                <a:cs typeface="Times New Roman" panose="02020603050405020304" pitchFamily="18" charset="0"/>
              </a:rPr>
              <a:t>: оперативність; уміння здійснювати стратегічний і тактичний контроль; уміння залежно від ситуації змінювати стиль управлінської діяльності; здатність стимулювати ініціативу; внутрішній контроль; вміння формувати єдину команду, здатність делегувати повноваження тощо. </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61410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85455" y="512618"/>
            <a:ext cx="10119157" cy="5398604"/>
          </a:xfrm>
        </p:spPr>
        <p:txBody>
          <a:bodyPr>
            <a:normAutofit/>
          </a:bodyPr>
          <a:lstStyle/>
          <a:p>
            <a:r>
              <a:rPr lang="ru-RU" sz="2400" b="1" dirty="0" smtClean="0">
                <a:solidFill>
                  <a:schemeClr val="tx1"/>
                </a:solidFill>
                <a:latin typeface="Times New Roman" panose="02020603050405020304" pitchFamily="18" charset="0"/>
                <a:cs typeface="Times New Roman" panose="02020603050405020304" pitchFamily="18" charset="0"/>
              </a:rPr>
              <a:t>3</a:t>
            </a:r>
            <a:r>
              <a:rPr lang="uk-UA" sz="2400" b="1" dirty="0" smtClean="0">
                <a:solidFill>
                  <a:schemeClr val="tx1"/>
                </a:solidFill>
                <a:latin typeface="Times New Roman" panose="02020603050405020304" pitchFamily="18" charset="0"/>
                <a:cs typeface="Times New Roman" panose="02020603050405020304" pitchFamily="18" charset="0"/>
              </a:rPr>
              <a:t>. Соціально-психологічні:</a:t>
            </a:r>
            <a:r>
              <a:rPr lang="uk-UA" sz="2400" dirty="0" smtClean="0">
                <a:solidFill>
                  <a:schemeClr val="tx1"/>
                </a:solidFill>
                <a:latin typeface="Times New Roman" panose="02020603050405020304" pitchFamily="18" charset="0"/>
                <a:cs typeface="Times New Roman" panose="02020603050405020304" pitchFamily="18" charset="0"/>
              </a:rPr>
              <a:t> управлінська культура; культура ділового спілкування; прагнення до лідерства і влади; уміння управляти своєю поведінкою і регулювати свій психічний стан; колегіальність; толерантність; оптимізм; </a:t>
            </a:r>
            <a:r>
              <a:rPr lang="uk-UA" sz="2400" dirty="0" err="1" smtClean="0">
                <a:solidFill>
                  <a:schemeClr val="tx1"/>
                </a:solidFill>
                <a:latin typeface="Times New Roman" panose="02020603050405020304" pitchFamily="18" charset="0"/>
                <a:cs typeface="Times New Roman" panose="02020603050405020304" pitchFamily="18" charset="0"/>
              </a:rPr>
              <a:t>екстравертність</a:t>
            </a:r>
            <a:r>
              <a:rPr lang="uk-UA" sz="2400" dirty="0" smtClean="0">
                <a:solidFill>
                  <a:schemeClr val="tx1"/>
                </a:solidFill>
                <a:latin typeface="Times New Roman" panose="02020603050405020304" pitchFamily="18" charset="0"/>
                <a:cs typeface="Times New Roman" panose="02020603050405020304" pitchFamily="18" charset="0"/>
              </a:rPr>
              <a:t> (спрямованість зусиль, енергії на зовнішній світ); чітко висловлювати свої думки та публічно виступати; здатність оптимізувати соціально-психологічний клімат у колективі, створювати психологічний комфорт; емоційна стійкість; уміння створювати та підтримувати свій імідж тощо. </a:t>
            </a:r>
          </a:p>
          <a:p>
            <a:r>
              <a:rPr lang="uk-UA" sz="2400" b="1" dirty="0" smtClean="0">
                <a:solidFill>
                  <a:schemeClr val="tx1"/>
                </a:solidFill>
                <a:latin typeface="Times New Roman" panose="02020603050405020304" pitchFamily="18" charset="0"/>
                <a:cs typeface="Times New Roman" panose="02020603050405020304" pitchFamily="18" charset="0"/>
              </a:rPr>
              <a:t>4. Моральні:</a:t>
            </a:r>
            <a:r>
              <a:rPr lang="uk-UA" sz="2400" dirty="0" smtClean="0">
                <a:solidFill>
                  <a:schemeClr val="tx1"/>
                </a:solidFill>
                <a:latin typeface="Times New Roman" panose="02020603050405020304" pitchFamily="18" charset="0"/>
                <a:cs typeface="Times New Roman" panose="02020603050405020304" pitchFamily="18" charset="0"/>
              </a:rPr>
              <a:t> національна свідомість; інтелігентність; людяність; порядність; почуття обов'язку; громадянська позиція; готовність допомагати людям; чесність; повага до гідності людей тощо. </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05473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046344237"/>
              </p:ext>
            </p:extLst>
          </p:nvPr>
        </p:nvGraphicFramePr>
        <p:xfrm>
          <a:off x="1330035" y="706582"/>
          <a:ext cx="10174578" cy="5960225"/>
        </p:xfrm>
        <a:graphic>
          <a:graphicData uri="http://schemas.openxmlformats.org/drawingml/2006/table">
            <a:tbl>
              <a:tblPr firstRow="1" bandRow="1">
                <a:tableStyleId>{5C22544A-7EE6-4342-B048-85BDC9FD1C3A}</a:tableStyleId>
              </a:tblPr>
              <a:tblGrid>
                <a:gridCol w="5087289">
                  <a:extLst>
                    <a:ext uri="{9D8B030D-6E8A-4147-A177-3AD203B41FA5}">
                      <a16:colId xmlns:a16="http://schemas.microsoft.com/office/drawing/2014/main" val="1277410653"/>
                    </a:ext>
                  </a:extLst>
                </a:gridCol>
                <a:gridCol w="5087289">
                  <a:extLst>
                    <a:ext uri="{9D8B030D-6E8A-4147-A177-3AD203B41FA5}">
                      <a16:colId xmlns:a16="http://schemas.microsoft.com/office/drawing/2014/main" val="4202852103"/>
                    </a:ext>
                  </a:extLst>
                </a:gridCol>
              </a:tblGrid>
              <a:tr h="748145">
                <a:tc gridSpan="2">
                  <a:txBody>
                    <a:bodyPr/>
                    <a:lstStyle/>
                    <a:p>
                      <a:pPr algn="ctr"/>
                      <a:r>
                        <a:rPr lang="uk-UA" sz="2400" noProof="0" dirty="0" smtClean="0">
                          <a:latin typeface="Times New Roman" panose="02020603050405020304" pitchFamily="18" charset="0"/>
                          <a:cs typeface="Times New Roman" panose="02020603050405020304" pitchFamily="18" charset="0"/>
                        </a:rPr>
                        <a:t>Основні риси, необхідні менеджеру:</a:t>
                      </a:r>
                      <a:endParaRPr lang="uk-UA" sz="2400" noProof="0" dirty="0">
                        <a:latin typeface="Times New Roman" panose="02020603050405020304" pitchFamily="18" charset="0"/>
                        <a:cs typeface="Times New Roman" panose="02020603050405020304" pitchFamily="18" charset="0"/>
                      </a:endParaRPr>
                    </a:p>
                  </a:txBody>
                  <a:tcPr/>
                </a:tc>
                <a:tc hMerge="1">
                  <a:txBody>
                    <a:bodyPr/>
                    <a:lstStyle/>
                    <a:p>
                      <a:endParaRPr lang="ru-RU" dirty="0"/>
                    </a:p>
                  </a:txBody>
                  <a:tcPr/>
                </a:tc>
                <a:extLst>
                  <a:ext uri="{0D108BD9-81ED-4DB2-BD59-A6C34878D82A}">
                    <a16:rowId xmlns:a16="http://schemas.microsoft.com/office/drawing/2014/main" val="1012748697"/>
                  </a:ext>
                </a:extLst>
              </a:tr>
              <a:tr h="370840">
                <a:tc>
                  <a:txBody>
                    <a:bodyPr/>
                    <a:lstStyle/>
                    <a:p>
                      <a:pPr marL="342900" indent="-342900">
                        <a:buAutoNum type="arabicParenR"/>
                      </a:pPr>
                      <a:r>
                        <a:rPr lang="uk-UA" sz="2400" i="1" noProof="0" dirty="0" smtClean="0">
                          <a:latin typeface="Times New Roman" panose="02020603050405020304" pitchFamily="18" charset="0"/>
                          <a:cs typeface="Times New Roman" panose="02020603050405020304" pitchFamily="18" charset="0"/>
                        </a:rPr>
                        <a:t>концептуальні здібності</a:t>
                      </a:r>
                      <a:r>
                        <a:rPr lang="uk-UA" sz="2400" noProof="0" dirty="0" smtClean="0">
                          <a:latin typeface="Times New Roman" panose="02020603050405020304" pitchFamily="18" charset="0"/>
                          <a:cs typeface="Times New Roman" panose="02020603050405020304" pitchFamily="18" charset="0"/>
                        </a:rPr>
                        <a:t>, тобто здатність в організації бачити, яким чином можна скоординувати діяльність окремих частин організації так, щоб досягти поставлених цілей найпродуктивнішим способом</a:t>
                      </a:r>
                    </a:p>
                    <a:p>
                      <a:pPr marL="342900" indent="-342900">
                        <a:buAutoNum type="arabicParenR"/>
                      </a:pPr>
                      <a:r>
                        <a:rPr lang="uk-UA" sz="2400" i="1" noProof="0" dirty="0" smtClean="0">
                          <a:latin typeface="Times New Roman" panose="02020603050405020304" pitchFamily="18" charset="0"/>
                          <a:cs typeface="Times New Roman" panose="02020603050405020304" pitchFamily="18" charset="0"/>
                        </a:rPr>
                        <a:t>здатність взаємодіяти з людьми</a:t>
                      </a:r>
                      <a:r>
                        <a:rPr lang="uk-UA" sz="2400" noProof="0" dirty="0" smtClean="0">
                          <a:latin typeface="Times New Roman" panose="02020603050405020304" pitchFamily="18" charset="0"/>
                          <a:cs typeface="Times New Roman" panose="02020603050405020304" pitchFamily="18" charset="0"/>
                        </a:rPr>
                        <a:t>, яка проявляється в тому, як менеджер налагоджує стосунки зі своїми співробітниками, як їх мотивує, як сприяє їх діяльності й координує її, як він спілкується і розв’язує конфлікт</a:t>
                      </a:r>
                      <a:endParaRPr lang="uk-UA" sz="2400" noProof="0" dirty="0">
                        <a:latin typeface="Times New Roman" panose="02020603050405020304" pitchFamily="18" charset="0"/>
                        <a:cs typeface="Times New Roman" panose="02020603050405020304" pitchFamily="18" charset="0"/>
                      </a:endParaRPr>
                    </a:p>
                  </a:txBody>
                  <a:tcPr/>
                </a:tc>
                <a:tc>
                  <a:txBody>
                    <a:bodyPr/>
                    <a:lstStyle/>
                    <a:p>
                      <a:r>
                        <a:rPr lang="uk-UA" sz="2400" noProof="0" dirty="0" smtClean="0">
                          <a:latin typeface="Times New Roman" panose="02020603050405020304" pitchFamily="18" charset="0"/>
                          <a:cs typeface="Times New Roman" panose="02020603050405020304" pitchFamily="18" charset="0"/>
                        </a:rPr>
                        <a:t>3) </a:t>
                      </a:r>
                      <a:r>
                        <a:rPr lang="uk-UA" sz="2400" i="1" noProof="0" dirty="0" smtClean="0">
                          <a:latin typeface="Times New Roman" panose="02020603050405020304" pitchFamily="18" charset="0"/>
                          <a:cs typeface="Times New Roman" panose="02020603050405020304" pitchFamily="18" charset="0"/>
                        </a:rPr>
                        <a:t>діагностичні здібності</a:t>
                      </a:r>
                      <a:r>
                        <a:rPr lang="uk-UA" sz="2400" noProof="0" dirty="0" smtClean="0">
                          <a:latin typeface="Times New Roman" panose="02020603050405020304" pitchFamily="18" charset="0"/>
                          <a:cs typeface="Times New Roman" panose="02020603050405020304" pitchFamily="18" charset="0"/>
                        </a:rPr>
                        <a:t>, тобто здатність ставити діагноз проблем організації, визначити їх симптоми та причини виникнення</a:t>
                      </a:r>
                    </a:p>
                    <a:p>
                      <a:r>
                        <a:rPr lang="uk-UA" sz="2400" noProof="0" dirty="0" smtClean="0">
                          <a:latin typeface="Times New Roman" panose="02020603050405020304" pitchFamily="18" charset="0"/>
                          <a:cs typeface="Times New Roman" panose="02020603050405020304" pitchFamily="18" charset="0"/>
                        </a:rPr>
                        <a:t>4) </a:t>
                      </a:r>
                      <a:r>
                        <a:rPr lang="uk-UA" sz="2400" i="1" noProof="0" dirty="0" smtClean="0">
                          <a:latin typeface="Times New Roman" panose="02020603050405020304" pitchFamily="18" charset="0"/>
                          <a:cs typeface="Times New Roman" panose="02020603050405020304" pitchFamily="18" charset="0"/>
                        </a:rPr>
                        <a:t>аналітичні здібності</a:t>
                      </a:r>
                      <a:r>
                        <a:rPr lang="uk-UA" sz="2400" noProof="0" dirty="0" smtClean="0">
                          <a:latin typeface="Times New Roman" panose="02020603050405020304" pitchFamily="18" charset="0"/>
                          <a:cs typeface="Times New Roman" panose="02020603050405020304" pitchFamily="18" charset="0"/>
                        </a:rPr>
                        <a:t>, тобто здатність</a:t>
                      </a:r>
                      <a:r>
                        <a:rPr lang="uk-UA" sz="2400" baseline="0" noProof="0" dirty="0" smtClean="0">
                          <a:latin typeface="Times New Roman" panose="02020603050405020304" pitchFamily="18" charset="0"/>
                          <a:cs typeface="Times New Roman" panose="02020603050405020304" pitchFamily="18" charset="0"/>
                        </a:rPr>
                        <a:t> </a:t>
                      </a:r>
                      <a:r>
                        <a:rPr lang="uk-UA" sz="2400" noProof="0" dirty="0" smtClean="0">
                          <a:latin typeface="Times New Roman" panose="02020603050405020304" pitchFamily="18" charset="0"/>
                          <a:cs typeface="Times New Roman" panose="02020603050405020304" pitchFamily="18" charset="0"/>
                        </a:rPr>
                        <a:t>ідентифікувати ключові фактори тієї чи іншої</a:t>
                      </a:r>
                      <a:r>
                        <a:rPr lang="uk-UA" sz="2400" baseline="0" noProof="0" dirty="0" smtClean="0">
                          <a:latin typeface="Times New Roman" panose="02020603050405020304" pitchFamily="18" charset="0"/>
                          <a:cs typeface="Times New Roman" panose="02020603050405020304" pitchFamily="18" charset="0"/>
                        </a:rPr>
                        <a:t> </a:t>
                      </a:r>
                      <a:r>
                        <a:rPr lang="uk-UA" sz="2400" noProof="0" dirty="0" smtClean="0">
                          <a:latin typeface="Times New Roman" panose="02020603050405020304" pitchFamily="18" charset="0"/>
                          <a:cs typeface="Times New Roman" panose="02020603050405020304" pitchFamily="18" charset="0"/>
                        </a:rPr>
                        <a:t>ситуації, визначати, як вони взаємодіють і які з них</a:t>
                      </a:r>
                      <a:r>
                        <a:rPr lang="uk-UA" sz="2400" baseline="0" noProof="0" dirty="0" smtClean="0">
                          <a:latin typeface="Times New Roman" panose="02020603050405020304" pitchFamily="18" charset="0"/>
                          <a:cs typeface="Times New Roman" panose="02020603050405020304" pitchFamily="18" charset="0"/>
                        </a:rPr>
                        <a:t> </a:t>
                      </a:r>
                      <a:r>
                        <a:rPr lang="uk-UA" sz="2400" noProof="0" dirty="0" smtClean="0">
                          <a:latin typeface="Times New Roman" panose="02020603050405020304" pitchFamily="18" charset="0"/>
                          <a:cs typeface="Times New Roman" panose="02020603050405020304" pitchFamily="18" charset="0"/>
                        </a:rPr>
                        <a:t>вимагають найбільшої уваги</a:t>
                      </a:r>
                    </a:p>
                    <a:p>
                      <a:r>
                        <a:rPr lang="uk-UA" sz="2400" noProof="0" dirty="0" smtClean="0">
                          <a:latin typeface="Times New Roman" panose="02020603050405020304" pitchFamily="18" charset="0"/>
                          <a:cs typeface="Times New Roman" panose="02020603050405020304" pitchFamily="18" charset="0"/>
                        </a:rPr>
                        <a:t>5) </a:t>
                      </a:r>
                      <a:r>
                        <a:rPr lang="uk-UA" sz="2400" i="1" noProof="0" dirty="0" smtClean="0">
                          <a:latin typeface="Times New Roman" panose="02020603050405020304" pitchFamily="18" charset="0"/>
                          <a:cs typeface="Times New Roman" panose="02020603050405020304" pitchFamily="18" charset="0"/>
                        </a:rPr>
                        <a:t>технічні здібності</a:t>
                      </a:r>
                      <a:r>
                        <a:rPr lang="uk-UA" sz="2400" noProof="0" dirty="0" smtClean="0">
                          <a:latin typeface="Times New Roman" panose="02020603050405020304" pitchFamily="18" charset="0"/>
                          <a:cs typeface="Times New Roman" panose="02020603050405020304" pitchFamily="18" charset="0"/>
                        </a:rPr>
                        <a:t>, тобто здатність кваліфіковано, </a:t>
                      </a:r>
                      <a:r>
                        <a:rPr lang="uk-UA" sz="2400" noProof="0" dirty="0" err="1" smtClean="0">
                          <a:latin typeface="Times New Roman" panose="02020603050405020304" pitchFamily="18" charset="0"/>
                          <a:cs typeface="Times New Roman" panose="02020603050405020304" pitchFamily="18" charset="0"/>
                        </a:rPr>
                        <a:t>професійно</a:t>
                      </a:r>
                      <a:r>
                        <a:rPr lang="uk-UA" sz="2400" noProof="0" dirty="0" smtClean="0">
                          <a:latin typeface="Times New Roman" panose="02020603050405020304" pitchFamily="18" charset="0"/>
                          <a:cs typeface="Times New Roman" panose="02020603050405020304" pitchFamily="18" charset="0"/>
                        </a:rPr>
                        <a:t>, із знаннями справи виконувати роботу (технічні прийоми конкретної діяльності) на своєму робочому місці</a:t>
                      </a:r>
                      <a:endParaRPr lang="uk-UA" sz="24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799385737"/>
                  </a:ext>
                </a:extLst>
              </a:tr>
            </a:tbl>
          </a:graphicData>
        </a:graphic>
      </p:graphicFrame>
    </p:spTree>
    <p:extLst>
      <p:ext uri="{BB962C8B-B14F-4D97-AF65-F5344CB8AC3E}">
        <p14:creationId xmlns:p14="http://schemas.microsoft.com/office/powerpoint/2010/main" val="27487051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Объект 5"/>
          <p:cNvPicPr>
            <a:picLocks noGrp="1" noChangeAspect="1"/>
          </p:cNvPicPr>
          <p:nvPr>
            <p:ph idx="1"/>
          </p:nvPr>
        </p:nvPicPr>
        <p:blipFill>
          <a:blip r:embed="rId2"/>
          <a:stretch>
            <a:fillRect/>
          </a:stretch>
        </p:blipFill>
        <p:spPr>
          <a:xfrm>
            <a:off x="2355273" y="415637"/>
            <a:ext cx="8437417" cy="4814032"/>
          </a:xfrm>
          <a:prstGeom prst="rect">
            <a:avLst/>
          </a:prstGeom>
        </p:spPr>
      </p:pic>
      <p:sp>
        <p:nvSpPr>
          <p:cNvPr id="7" name="TextBox 6"/>
          <p:cNvSpPr txBox="1"/>
          <p:nvPr/>
        </p:nvSpPr>
        <p:spPr>
          <a:xfrm>
            <a:off x="2355273" y="5514109"/>
            <a:ext cx="8437417" cy="461665"/>
          </a:xfrm>
          <a:prstGeom prst="rect">
            <a:avLst/>
          </a:prstGeom>
          <a:noFill/>
        </p:spPr>
        <p:txBody>
          <a:bodyPr wrap="square" rtlCol="0">
            <a:spAutoFit/>
          </a:bodyPr>
          <a:lstStyle/>
          <a:p>
            <a:pPr algn="ctr"/>
            <a:r>
              <a:rPr lang="uk-UA" sz="2400" b="1" dirty="0">
                <a:latin typeface="Times New Roman" panose="02020603050405020304" pitchFamily="18" charset="0"/>
                <a:cs typeface="Times New Roman" panose="02020603050405020304" pitchFamily="18" charset="0"/>
              </a:rPr>
              <a:t>Рис. 2</a:t>
            </a:r>
            <a:r>
              <a:rPr lang="uk-UA" sz="2400" b="1" dirty="0" smtClean="0">
                <a:latin typeface="Times New Roman" panose="02020603050405020304" pitchFamily="18" charset="0"/>
                <a:cs typeface="Times New Roman" panose="02020603050405020304" pitchFamily="18" charset="0"/>
              </a:rPr>
              <a:t>. </a:t>
            </a:r>
            <a:r>
              <a:rPr lang="uk-UA" sz="2400" b="1" dirty="0">
                <a:latin typeface="Times New Roman" panose="02020603050405020304" pitchFamily="18" charset="0"/>
                <a:cs typeface="Times New Roman" panose="02020603050405020304" pitchFamily="18" charset="0"/>
              </a:rPr>
              <a:t>Якості, необхідні менеджеру</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6890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1052290"/>
          </a:xfrm>
        </p:spPr>
        <p:txBody>
          <a:bodyPr>
            <a:normAutofit fontScale="90000"/>
          </a:bodyPr>
          <a:lstStyle/>
          <a:p>
            <a:r>
              <a:rPr lang="ru-RU" b="1" dirty="0">
                <a:solidFill>
                  <a:schemeClr val="tx1"/>
                </a:solidFill>
                <a:latin typeface="Times New Roman" panose="02020603050405020304" pitchFamily="18" charset="0"/>
                <a:cs typeface="Times New Roman" panose="02020603050405020304" pitchFamily="18" charset="0"/>
              </a:rPr>
              <a:t>2</a:t>
            </a:r>
            <a:r>
              <a:rPr lang="uk-UA" b="1" dirty="0" smtClean="0">
                <a:solidFill>
                  <a:schemeClr val="tx1"/>
                </a:solidFill>
                <a:latin typeface="Times New Roman" panose="02020603050405020304" pitchFamily="18" charset="0"/>
                <a:cs typeface="Times New Roman" panose="02020603050405020304" pitchFamily="18" charset="0"/>
              </a:rPr>
              <a:t>. Організації як об’єкти управління. </a:t>
            </a:r>
            <a:br>
              <a:rPr lang="uk-UA" b="1" dirty="0" smtClean="0">
                <a:solidFill>
                  <a:schemeClr val="tx1"/>
                </a:solidFill>
                <a:latin typeface="Times New Roman" panose="02020603050405020304" pitchFamily="18" charset="0"/>
                <a:cs typeface="Times New Roman" panose="02020603050405020304" pitchFamily="18" charset="0"/>
              </a:rPr>
            </a:br>
            <a:endParaRPr lang="uk-UA" dirty="0"/>
          </a:p>
        </p:txBody>
      </p:sp>
      <p:sp>
        <p:nvSpPr>
          <p:cNvPr id="3" name="Объект 2"/>
          <p:cNvSpPr>
            <a:spLocks noGrp="1"/>
          </p:cNvSpPr>
          <p:nvPr>
            <p:ph idx="1"/>
          </p:nvPr>
        </p:nvSpPr>
        <p:spPr>
          <a:xfrm>
            <a:off x="1759527" y="1676400"/>
            <a:ext cx="9745085" cy="4234822"/>
          </a:xfrm>
        </p:spPr>
        <p:txBody>
          <a:bodyPr>
            <a:normAutofit/>
          </a:bodyPr>
          <a:lstStyle/>
          <a:p>
            <a:pPr algn="just"/>
            <a:r>
              <a:rPr lang="uk-UA" sz="2800" dirty="0" smtClean="0">
                <a:solidFill>
                  <a:schemeClr val="tx1"/>
                </a:solidFill>
                <a:latin typeface="Times New Roman" panose="02020603050405020304" pitchFamily="18" charset="0"/>
                <a:cs typeface="Times New Roman" panose="02020603050405020304" pitchFamily="18" charset="0"/>
              </a:rPr>
              <a:t>Під </a:t>
            </a:r>
            <a:r>
              <a:rPr lang="uk-UA" sz="2800" b="1" i="1" dirty="0" smtClean="0">
                <a:solidFill>
                  <a:schemeClr val="tx1"/>
                </a:solidFill>
                <a:latin typeface="Times New Roman" panose="02020603050405020304" pitchFamily="18" charset="0"/>
                <a:cs typeface="Times New Roman" panose="02020603050405020304" pitchFamily="18" charset="0"/>
              </a:rPr>
              <a:t>організацією</a:t>
            </a:r>
            <a:r>
              <a:rPr lang="uk-UA" sz="2800" dirty="0" smtClean="0">
                <a:solidFill>
                  <a:schemeClr val="tx1"/>
                </a:solidFill>
                <a:latin typeface="Times New Roman" panose="02020603050405020304" pitchFamily="18" charset="0"/>
                <a:cs typeface="Times New Roman" panose="02020603050405020304" pitchFamily="18" charset="0"/>
              </a:rPr>
              <a:t> необхідно розуміти групу людей, діяльність яких свідомо, керовано або спонтанно координується для досягнення певної мети.</a:t>
            </a:r>
          </a:p>
          <a:p>
            <a:endParaRPr lang="uk-UA" sz="2000"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2448179849"/>
              </p:ext>
            </p:extLst>
          </p:nvPr>
        </p:nvGraphicFramePr>
        <p:xfrm>
          <a:off x="1482435" y="3103418"/>
          <a:ext cx="9531928" cy="2743200"/>
        </p:xfrm>
        <a:graphic>
          <a:graphicData uri="http://schemas.openxmlformats.org/drawingml/2006/table">
            <a:tbl>
              <a:tblPr firstRow="1" bandRow="1">
                <a:tableStyleId>{5C22544A-7EE6-4342-B048-85BDC9FD1C3A}</a:tableStyleId>
              </a:tblPr>
              <a:tblGrid>
                <a:gridCol w="4765964">
                  <a:extLst>
                    <a:ext uri="{9D8B030D-6E8A-4147-A177-3AD203B41FA5}">
                      <a16:colId xmlns:a16="http://schemas.microsoft.com/office/drawing/2014/main" val="168456918"/>
                    </a:ext>
                  </a:extLst>
                </a:gridCol>
                <a:gridCol w="4765964">
                  <a:extLst>
                    <a:ext uri="{9D8B030D-6E8A-4147-A177-3AD203B41FA5}">
                      <a16:colId xmlns:a16="http://schemas.microsoft.com/office/drawing/2014/main" val="4145565616"/>
                    </a:ext>
                  </a:extLst>
                </a:gridCol>
              </a:tblGrid>
              <a:tr h="419175">
                <a:tc>
                  <a:txBody>
                    <a:bodyPr/>
                    <a:lstStyle/>
                    <a:p>
                      <a:r>
                        <a:rPr lang="uk-UA" sz="2400" noProof="0" dirty="0" smtClean="0">
                          <a:latin typeface="Times New Roman" panose="02020603050405020304" pitchFamily="18" charset="0"/>
                          <a:cs typeface="Times New Roman" panose="02020603050405020304" pitchFamily="18" charset="0"/>
                        </a:rPr>
                        <a:t>Формальні</a:t>
                      </a:r>
                      <a:r>
                        <a:rPr lang="uk-UA" sz="2400" baseline="0" noProof="0" dirty="0" smtClean="0">
                          <a:latin typeface="Times New Roman" panose="02020603050405020304" pitchFamily="18" charset="0"/>
                          <a:cs typeface="Times New Roman" panose="02020603050405020304" pitchFamily="18" charset="0"/>
                        </a:rPr>
                        <a:t> організації</a:t>
                      </a:r>
                      <a:endParaRPr lang="uk-UA" sz="2400" noProof="0" dirty="0">
                        <a:latin typeface="Times New Roman" panose="02020603050405020304" pitchFamily="18" charset="0"/>
                        <a:cs typeface="Times New Roman" panose="02020603050405020304" pitchFamily="18" charset="0"/>
                      </a:endParaRPr>
                    </a:p>
                  </a:txBody>
                  <a:tcPr/>
                </a:tc>
                <a:tc>
                  <a:txBody>
                    <a:bodyPr/>
                    <a:lstStyle/>
                    <a:p>
                      <a:r>
                        <a:rPr lang="uk-UA" sz="2400" noProof="0" dirty="0" smtClean="0">
                          <a:latin typeface="Times New Roman" panose="02020603050405020304" pitchFamily="18" charset="0"/>
                          <a:cs typeface="Times New Roman" panose="02020603050405020304" pitchFamily="18" charset="0"/>
                        </a:rPr>
                        <a:t>Неформальні організації</a:t>
                      </a:r>
                      <a:endParaRPr lang="uk-UA" sz="24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96083257"/>
                  </a:ext>
                </a:extLst>
              </a:tr>
              <a:tr h="1963807">
                <a:tc>
                  <a:txBody>
                    <a:bodyPr/>
                    <a:lstStyle/>
                    <a:p>
                      <a:r>
                        <a:rPr lang="uk-UA" sz="2400" noProof="0" dirty="0" smtClean="0">
                          <a:latin typeface="Times New Roman" panose="02020603050405020304" pitchFamily="18" charset="0"/>
                          <a:cs typeface="Times New Roman" panose="02020603050405020304" pitchFamily="18" charset="0"/>
                        </a:rPr>
                        <a:t>узаконена система норм, правил, принципів діяльності, стандартів поведінки членів організації;</a:t>
                      </a:r>
                      <a:r>
                        <a:rPr lang="uk-UA" sz="2400" baseline="0" noProof="0" dirty="0" smtClean="0">
                          <a:latin typeface="Times New Roman" panose="02020603050405020304" pitchFamily="18" charset="0"/>
                          <a:cs typeface="Times New Roman" panose="02020603050405020304" pitchFamily="18" charset="0"/>
                        </a:rPr>
                        <a:t> </a:t>
                      </a:r>
                      <a:r>
                        <a:rPr lang="uk-UA" sz="2400" noProof="0" dirty="0" smtClean="0">
                          <a:latin typeface="Times New Roman" panose="02020603050405020304" pitchFamily="18" charset="0"/>
                          <a:cs typeface="Times New Roman" panose="02020603050405020304" pitchFamily="18" charset="0"/>
                        </a:rPr>
                        <a:t>забезпечує проходження ділової інформації, необхідної для функціональної взаємодії її членів. </a:t>
                      </a:r>
                      <a:endParaRPr lang="uk-UA" sz="2400" noProof="0" dirty="0">
                        <a:latin typeface="Times New Roman" panose="02020603050405020304" pitchFamily="18" charset="0"/>
                        <a:cs typeface="Times New Roman" panose="02020603050405020304" pitchFamily="18" charset="0"/>
                      </a:endParaRPr>
                    </a:p>
                  </a:txBody>
                  <a:tcPr/>
                </a:tc>
                <a:tc>
                  <a:txBody>
                    <a:bodyPr/>
                    <a:lstStyle/>
                    <a:p>
                      <a:r>
                        <a:rPr lang="uk-UA" sz="2400" noProof="0" dirty="0" smtClean="0">
                          <a:latin typeface="Times New Roman" panose="02020603050405020304" pitchFamily="18" charset="0"/>
                          <a:cs typeface="Times New Roman" panose="02020603050405020304" pitchFamily="18" charset="0"/>
                        </a:rPr>
                        <a:t>виникають і функціонують спонтанно;</a:t>
                      </a:r>
                      <a:r>
                        <a:rPr lang="uk-UA" sz="2400" baseline="0" noProof="0" dirty="0" smtClean="0">
                          <a:latin typeface="Times New Roman" panose="02020603050405020304" pitchFamily="18" charset="0"/>
                          <a:cs typeface="Times New Roman" panose="02020603050405020304" pitchFamily="18" charset="0"/>
                        </a:rPr>
                        <a:t> н</a:t>
                      </a:r>
                      <a:r>
                        <a:rPr lang="uk-UA" sz="2400" noProof="0" dirty="0" smtClean="0">
                          <a:latin typeface="Times New Roman" panose="02020603050405020304" pitchFamily="18" charset="0"/>
                          <a:cs typeface="Times New Roman" panose="02020603050405020304" pitchFamily="18" charset="0"/>
                        </a:rPr>
                        <a:t>айчастіше вони входять до складу формальної організації і фактично створюються на засадах урахування спільних інтересів. </a:t>
                      </a:r>
                      <a:endParaRPr lang="uk-UA" sz="24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052131417"/>
                  </a:ext>
                </a:extLst>
              </a:tr>
            </a:tbl>
          </a:graphicData>
        </a:graphic>
      </p:graphicFrame>
    </p:spTree>
    <p:extLst>
      <p:ext uri="{BB962C8B-B14F-4D97-AF65-F5344CB8AC3E}">
        <p14:creationId xmlns:p14="http://schemas.microsoft.com/office/powerpoint/2010/main" val="29211549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2436" y="665019"/>
            <a:ext cx="10022176" cy="5246204"/>
          </a:xfrm>
        </p:spPr>
        <p:txBody>
          <a:bodyPr>
            <a:normAutofit fontScale="92500" lnSpcReduction="10000"/>
          </a:bodyPr>
          <a:lstStyle/>
          <a:p>
            <a:pPr algn="just"/>
            <a:r>
              <a:rPr lang="uk-UA" sz="3300" dirty="0" smtClean="0">
                <a:solidFill>
                  <a:schemeClr val="tx1"/>
                </a:solidFill>
                <a:latin typeface="Times New Roman" panose="02020603050405020304" pitchFamily="18" charset="0"/>
                <a:cs typeface="Times New Roman" panose="02020603050405020304" pitchFamily="18" charset="0"/>
              </a:rPr>
              <a:t>Всі організації як об’єкти управління незалежно від їх призначення, розмірів, правового статусу тощо мають такі </a:t>
            </a:r>
            <a:r>
              <a:rPr lang="uk-UA" sz="3300" b="1" i="1" dirty="0" smtClean="0">
                <a:solidFill>
                  <a:schemeClr val="tx1"/>
                </a:solidFill>
                <a:latin typeface="Times New Roman" panose="02020603050405020304" pitchFamily="18" charset="0"/>
                <a:cs typeface="Times New Roman" panose="02020603050405020304" pitchFamily="18" charset="0"/>
              </a:rPr>
              <a:t>спільні для них риси</a:t>
            </a:r>
            <a:r>
              <a:rPr lang="uk-UA" sz="3300" dirty="0" smtClean="0">
                <a:solidFill>
                  <a:schemeClr val="tx1"/>
                </a:solidFill>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Ø"/>
            </a:pPr>
            <a:r>
              <a:rPr lang="uk-UA" sz="3300" dirty="0" smtClean="0">
                <a:solidFill>
                  <a:schemeClr val="tx1"/>
                </a:solidFill>
                <a:latin typeface="Times New Roman" panose="02020603050405020304" pitchFamily="18" charset="0"/>
                <a:cs typeface="Times New Roman" panose="02020603050405020304" pitchFamily="18" charset="0"/>
              </a:rPr>
              <a:t>1) використовують </a:t>
            </a:r>
            <a:r>
              <a:rPr lang="uk-UA" sz="3300" b="1" i="1" dirty="0" smtClean="0">
                <a:solidFill>
                  <a:schemeClr val="tx1"/>
                </a:solidFill>
                <a:latin typeface="Times New Roman" panose="02020603050405020304" pitchFamily="18" charset="0"/>
                <a:cs typeface="Times New Roman" panose="02020603050405020304" pitchFamily="18" charset="0"/>
              </a:rPr>
              <a:t>чотири основні види ресурсів</a:t>
            </a:r>
            <a:r>
              <a:rPr lang="uk-UA" sz="3300" dirty="0" smtClean="0">
                <a:solidFill>
                  <a:schemeClr val="tx1"/>
                </a:solidFill>
                <a:latin typeface="Times New Roman" panose="02020603050405020304" pitchFamily="18" charset="0"/>
                <a:cs typeface="Times New Roman" panose="02020603050405020304" pitchFamily="18" charset="0"/>
              </a:rPr>
              <a:t>: людські, фінансові, фізичні (сировина, устаткування тощо) та інформаційні</a:t>
            </a:r>
          </a:p>
          <a:p>
            <a:pPr algn="just">
              <a:buFont typeface="Wingdings" panose="05000000000000000000" pitchFamily="2" charset="2"/>
              <a:buChar char="Ø"/>
            </a:pPr>
            <a:r>
              <a:rPr lang="uk-UA" sz="3300" dirty="0" smtClean="0">
                <a:solidFill>
                  <a:schemeClr val="tx1"/>
                </a:solidFill>
                <a:latin typeface="Times New Roman" panose="02020603050405020304" pitchFamily="18" charset="0"/>
                <a:cs typeface="Times New Roman" panose="02020603050405020304" pitchFamily="18" charset="0"/>
              </a:rPr>
              <a:t>2) мають </a:t>
            </a:r>
            <a:r>
              <a:rPr lang="uk-UA" sz="3300" b="1" i="1" dirty="0" smtClean="0">
                <a:solidFill>
                  <a:schemeClr val="tx1"/>
                </a:solidFill>
                <a:latin typeface="Times New Roman" panose="02020603050405020304" pitchFamily="18" charset="0"/>
                <a:cs typeface="Times New Roman" panose="02020603050405020304" pitchFamily="18" charset="0"/>
              </a:rPr>
              <a:t>структуру</a:t>
            </a:r>
            <a:r>
              <a:rPr lang="uk-UA" sz="3300" dirty="0" smtClean="0">
                <a:solidFill>
                  <a:schemeClr val="tx1"/>
                </a:solidFill>
                <a:latin typeface="Times New Roman" panose="02020603050405020304" pitchFamily="18" charset="0"/>
                <a:cs typeface="Times New Roman" panose="02020603050405020304" pitchFamily="18" charset="0"/>
              </a:rPr>
              <a:t> (сукупність підрозділів та </a:t>
            </a:r>
            <a:r>
              <a:rPr lang="uk-UA" sz="3300" dirty="0" err="1" smtClean="0">
                <a:solidFill>
                  <a:schemeClr val="tx1"/>
                </a:solidFill>
                <a:latin typeface="Times New Roman" panose="02020603050405020304" pitchFamily="18" charset="0"/>
                <a:cs typeface="Times New Roman" panose="02020603050405020304" pitchFamily="18" charset="0"/>
              </a:rPr>
              <a:t>зв’язків</a:t>
            </a:r>
            <a:r>
              <a:rPr lang="uk-UA" sz="3300" dirty="0" smtClean="0">
                <a:solidFill>
                  <a:schemeClr val="tx1"/>
                </a:solidFill>
                <a:latin typeface="Times New Roman" panose="02020603050405020304" pitchFamily="18" charset="0"/>
                <a:cs typeface="Times New Roman" panose="02020603050405020304" pitchFamily="18" charset="0"/>
              </a:rPr>
              <a:t> між ними, а також взаємовідносини між рівнями управління та функціональними сферами діяльності), яка надає їм цілісність й спроможність реалізувати своє призначення</a:t>
            </a:r>
          </a:p>
          <a:p>
            <a:pPr marL="0" indent="0" algn="just">
              <a:buNone/>
            </a:pPr>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320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04109" y="609599"/>
            <a:ext cx="9800503" cy="5818909"/>
          </a:xfrm>
        </p:spPr>
        <p:txBody>
          <a:bodyPr>
            <a:normAutofit/>
          </a:bodyPr>
          <a:lstStyle/>
          <a:p>
            <a:r>
              <a:rPr lang="uk-UA" b="1" i="1" dirty="0" smtClean="0">
                <a:solidFill>
                  <a:schemeClr val="tx1"/>
                </a:solidFill>
              </a:rPr>
              <a:t>Менеджмент - це мистецтво досягнення цілей в умовах обмеженості ресурсів. </a:t>
            </a:r>
            <a:r>
              <a:rPr lang="en-US" dirty="0" smtClean="0">
                <a:solidFill>
                  <a:schemeClr val="tx1"/>
                </a:solidFill>
              </a:rPr>
              <a:t>- </a:t>
            </a:r>
            <a:r>
              <a:rPr lang="uk-UA" dirty="0" err="1" smtClean="0">
                <a:solidFill>
                  <a:schemeClr val="tx1"/>
                </a:solidFill>
              </a:rPr>
              <a:t>Террі</a:t>
            </a:r>
            <a:r>
              <a:rPr lang="uk-UA" dirty="0" smtClean="0">
                <a:solidFill>
                  <a:schemeClr val="tx1"/>
                </a:solidFill>
              </a:rPr>
              <a:t> Олександр Гібсон</a:t>
            </a:r>
          </a:p>
          <a:p>
            <a:r>
              <a:rPr lang="uk-UA" b="1" i="1" dirty="0" smtClean="0">
                <a:solidFill>
                  <a:schemeClr val="tx1"/>
                </a:solidFill>
              </a:rPr>
              <a:t>Розгадуючи секрет успіху управлінців, варто дивитись не на рішення, а на спосіб, який дозволив до нього прийти. </a:t>
            </a:r>
            <a:r>
              <a:rPr lang="en-US" b="1" i="1" dirty="0" smtClean="0">
                <a:solidFill>
                  <a:schemeClr val="tx1"/>
                </a:solidFill>
              </a:rPr>
              <a:t> </a:t>
            </a:r>
            <a:r>
              <a:rPr lang="en-US" dirty="0" smtClean="0">
                <a:solidFill>
                  <a:schemeClr val="tx1"/>
                </a:solidFill>
              </a:rPr>
              <a:t>- </a:t>
            </a:r>
            <a:r>
              <a:rPr lang="uk-UA" dirty="0" err="1" smtClean="0">
                <a:solidFill>
                  <a:schemeClr val="tx1"/>
                </a:solidFill>
              </a:rPr>
              <a:t>Джастін</a:t>
            </a:r>
            <a:r>
              <a:rPr lang="uk-UA" dirty="0" smtClean="0">
                <a:solidFill>
                  <a:schemeClr val="tx1"/>
                </a:solidFill>
              </a:rPr>
              <a:t> </a:t>
            </a:r>
            <a:r>
              <a:rPr lang="uk-UA" dirty="0" err="1" smtClean="0">
                <a:solidFill>
                  <a:schemeClr val="tx1"/>
                </a:solidFill>
              </a:rPr>
              <a:t>Менкес</a:t>
            </a:r>
            <a:endParaRPr lang="uk-UA" dirty="0" smtClean="0">
              <a:solidFill>
                <a:schemeClr val="tx1"/>
              </a:solidFill>
            </a:endParaRPr>
          </a:p>
          <a:p>
            <a:r>
              <a:rPr lang="uk-UA" b="1" i="1" dirty="0" smtClean="0">
                <a:solidFill>
                  <a:schemeClr val="tx1"/>
                </a:solidFill>
              </a:rPr>
              <a:t>Завдання успішного менеджменту – зробити організацію результативної та ефективної в найближчій і довгостроковій перспективі</a:t>
            </a:r>
            <a:r>
              <a:rPr lang="en-US" b="1" i="1" dirty="0" smtClean="0">
                <a:solidFill>
                  <a:schemeClr val="tx1"/>
                </a:solidFill>
              </a:rPr>
              <a:t>. </a:t>
            </a:r>
            <a:r>
              <a:rPr lang="en-US" dirty="0" smtClean="0">
                <a:solidFill>
                  <a:schemeClr val="tx1"/>
                </a:solidFill>
              </a:rPr>
              <a:t>- </a:t>
            </a:r>
            <a:r>
              <a:rPr lang="uk-UA" dirty="0" smtClean="0">
                <a:solidFill>
                  <a:schemeClr val="tx1"/>
                </a:solidFill>
              </a:rPr>
              <a:t>І. </a:t>
            </a:r>
            <a:r>
              <a:rPr lang="uk-UA" dirty="0" err="1" smtClean="0">
                <a:solidFill>
                  <a:schemeClr val="tx1"/>
                </a:solidFill>
              </a:rPr>
              <a:t>Адізес</a:t>
            </a:r>
            <a:endParaRPr lang="uk-UA" dirty="0" smtClean="0">
              <a:solidFill>
                <a:schemeClr val="tx1"/>
              </a:solidFill>
            </a:endParaRPr>
          </a:p>
          <a:p>
            <a:r>
              <a:rPr lang="uk-UA" b="1" i="1" dirty="0" smtClean="0">
                <a:solidFill>
                  <a:schemeClr val="tx1"/>
                </a:solidFill>
              </a:rPr>
              <a:t>«Качин</a:t>
            </a:r>
            <a:r>
              <a:rPr lang="uk-UA" b="1" i="1" dirty="0">
                <a:solidFill>
                  <a:schemeClr val="tx1"/>
                </a:solidFill>
              </a:rPr>
              <a:t>а</a:t>
            </a:r>
            <a:r>
              <a:rPr lang="uk-UA" b="1" i="1" dirty="0" smtClean="0">
                <a:solidFill>
                  <a:schemeClr val="tx1"/>
                </a:solidFill>
              </a:rPr>
              <a:t> теорія» менеджменту: пливуча по воді качка зовні здається спокійною і незворушною, але її лапки під водою працюють дуже-дуже швидко. </a:t>
            </a:r>
            <a:r>
              <a:rPr lang="uk-UA" dirty="0" smtClean="0">
                <a:solidFill>
                  <a:schemeClr val="tx1"/>
                </a:solidFill>
              </a:rPr>
              <a:t>- І. </a:t>
            </a:r>
            <a:r>
              <a:rPr lang="uk-UA" dirty="0" err="1" smtClean="0">
                <a:solidFill>
                  <a:schemeClr val="tx1"/>
                </a:solidFill>
              </a:rPr>
              <a:t>Адізес</a:t>
            </a:r>
            <a:endParaRPr lang="uk-UA" dirty="0" smtClean="0">
              <a:solidFill>
                <a:schemeClr val="tx1"/>
              </a:solidFill>
            </a:endParaRPr>
          </a:p>
          <a:p>
            <a:r>
              <a:rPr lang="uk-UA" b="1" i="1" dirty="0" smtClean="0">
                <a:solidFill>
                  <a:schemeClr val="tx1"/>
                </a:solidFill>
              </a:rPr>
              <a:t>Найзначніше, що може робити менеджер, – це наймати придатних для справи нових працівників. </a:t>
            </a:r>
            <a:r>
              <a:rPr lang="uk-UA" dirty="0" smtClean="0">
                <a:solidFill>
                  <a:schemeClr val="tx1"/>
                </a:solidFill>
              </a:rPr>
              <a:t>- Лі </a:t>
            </a:r>
            <a:r>
              <a:rPr lang="uk-UA" dirty="0" err="1" smtClean="0">
                <a:solidFill>
                  <a:schemeClr val="tx1"/>
                </a:solidFill>
              </a:rPr>
              <a:t>Якокка</a:t>
            </a:r>
            <a:r>
              <a:rPr lang="uk-UA" dirty="0" smtClean="0">
                <a:solidFill>
                  <a:schemeClr val="tx1"/>
                </a:solidFill>
              </a:rPr>
              <a:t>.</a:t>
            </a:r>
          </a:p>
          <a:p>
            <a:r>
              <a:rPr lang="uk-UA" b="1" i="1" dirty="0" smtClean="0">
                <a:solidFill>
                  <a:schemeClr val="tx1"/>
                </a:solidFill>
              </a:rPr>
              <a:t>Все управління в кінцевому рахунку зводиться до стимулювання активності інших людей. </a:t>
            </a:r>
            <a:r>
              <a:rPr lang="uk-UA" dirty="0" smtClean="0">
                <a:solidFill>
                  <a:schemeClr val="tx1"/>
                </a:solidFill>
              </a:rPr>
              <a:t>- Лі </a:t>
            </a:r>
            <a:r>
              <a:rPr lang="uk-UA" dirty="0" err="1" smtClean="0">
                <a:solidFill>
                  <a:schemeClr val="tx1"/>
                </a:solidFill>
              </a:rPr>
              <a:t>Якокка</a:t>
            </a:r>
            <a:endParaRPr lang="uk-UA" dirty="0" smtClean="0">
              <a:solidFill>
                <a:schemeClr val="tx1"/>
              </a:solidFill>
            </a:endParaRPr>
          </a:p>
          <a:p>
            <a:r>
              <a:rPr lang="uk-UA" b="1" i="1" dirty="0" smtClean="0">
                <a:solidFill>
                  <a:schemeClr val="tx1"/>
                </a:solidFill>
              </a:rPr>
              <a:t>Ефективний керівник концентрується на можливостях, а не на проблемах.</a:t>
            </a:r>
            <a:r>
              <a:rPr lang="uk-UA" dirty="0" smtClean="0">
                <a:solidFill>
                  <a:schemeClr val="tx1"/>
                </a:solidFill>
              </a:rPr>
              <a:t> - П. </a:t>
            </a:r>
            <a:r>
              <a:rPr lang="uk-UA" dirty="0" err="1" smtClean="0">
                <a:solidFill>
                  <a:schemeClr val="tx1"/>
                </a:solidFill>
              </a:rPr>
              <a:t>Друкер</a:t>
            </a:r>
            <a:endParaRPr lang="uk-UA" dirty="0" smtClean="0">
              <a:solidFill>
                <a:schemeClr val="tx1"/>
              </a:solidFill>
            </a:endParaRPr>
          </a:p>
          <a:p>
            <a:r>
              <a:rPr lang="uk-UA" b="1" i="1" dirty="0" smtClean="0">
                <a:solidFill>
                  <a:schemeClr val="tx1"/>
                </a:solidFill>
              </a:rPr>
              <a:t>Показник якості управління – звичайні люди, що роблять незвичайні речі. </a:t>
            </a:r>
            <a:r>
              <a:rPr lang="uk-UA" dirty="0" smtClean="0">
                <a:solidFill>
                  <a:schemeClr val="tx1"/>
                </a:solidFill>
              </a:rPr>
              <a:t>- П. </a:t>
            </a:r>
            <a:r>
              <a:rPr lang="uk-UA" dirty="0" err="1" smtClean="0">
                <a:solidFill>
                  <a:schemeClr val="tx1"/>
                </a:solidFill>
              </a:rPr>
              <a:t>Друкер</a:t>
            </a:r>
            <a:r>
              <a:rPr lang="uk-UA" dirty="0">
                <a:solidFill>
                  <a:schemeClr val="tx1"/>
                </a:solidFill>
              </a:rPr>
              <a:t>.</a:t>
            </a:r>
            <a:endParaRPr lang="uk-UA" dirty="0" smtClean="0">
              <a:solidFill>
                <a:schemeClr val="tx1"/>
              </a:solidFill>
            </a:endParaRPr>
          </a:p>
          <a:p>
            <a:endParaRPr lang="ru-RU" dirty="0"/>
          </a:p>
        </p:txBody>
      </p:sp>
    </p:spTree>
    <p:extLst>
      <p:ext uri="{BB962C8B-B14F-4D97-AF65-F5344CB8AC3E}">
        <p14:creationId xmlns:p14="http://schemas.microsoft.com/office/powerpoint/2010/main" val="6896684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40872" y="720435"/>
            <a:ext cx="10063739" cy="5444837"/>
          </a:xfrm>
        </p:spPr>
        <p:txBody>
          <a:bodyPr>
            <a:noAutofit/>
          </a:bodyPr>
          <a:lstStyle/>
          <a:p>
            <a:pPr algn="just">
              <a:buFont typeface="Wingdings" panose="05000000000000000000" pitchFamily="2" charset="2"/>
              <a:buChar char="Ø"/>
            </a:pPr>
            <a:r>
              <a:rPr lang="ru-RU" sz="2800" dirty="0" smtClean="0">
                <a:solidFill>
                  <a:schemeClr val="tx1"/>
                </a:solidFill>
                <a:latin typeface="Times New Roman" panose="02020603050405020304" pitchFamily="18" charset="0"/>
                <a:cs typeface="Times New Roman" panose="02020603050405020304" pitchFamily="18" charset="0"/>
              </a:rPr>
              <a:t>3</a:t>
            </a:r>
            <a:r>
              <a:rPr lang="uk-UA" sz="2800" dirty="0" smtClean="0">
                <a:solidFill>
                  <a:schemeClr val="tx1"/>
                </a:solidFill>
                <a:latin typeface="Times New Roman" panose="02020603050405020304" pitchFamily="18" charset="0"/>
                <a:cs typeface="Times New Roman" panose="02020603050405020304" pitchFamily="18" charset="0"/>
              </a:rPr>
              <a:t>) </a:t>
            </a:r>
            <a:r>
              <a:rPr lang="uk-UA" sz="2800" b="1" i="1" dirty="0" smtClean="0">
                <a:solidFill>
                  <a:schemeClr val="tx1"/>
                </a:solidFill>
                <a:latin typeface="Times New Roman" panose="02020603050405020304" pitchFamily="18" charset="0"/>
                <a:cs typeface="Times New Roman" panose="02020603050405020304" pitchFamily="18" charset="0"/>
              </a:rPr>
              <a:t>є відкритими системами</a:t>
            </a:r>
            <a:r>
              <a:rPr lang="uk-UA" sz="2800" dirty="0" smtClean="0">
                <a:solidFill>
                  <a:schemeClr val="tx1"/>
                </a:solidFill>
                <a:latin typeface="Times New Roman" panose="02020603050405020304" pitchFamily="18" charset="0"/>
                <a:cs typeface="Times New Roman" panose="02020603050405020304" pitchFamily="18" charset="0"/>
              </a:rPr>
              <a:t>, тобто можуть існувати лише у взаємодії із зовнішнім середовищем. Ресурси, які організація використовує у своїй діяльності, вона бере із зовнішнього середовища і водночас постачає у нього результати своєї діяльності</a:t>
            </a:r>
          </a:p>
          <a:p>
            <a:pPr algn="just">
              <a:buFont typeface="Wingdings" panose="05000000000000000000" pitchFamily="2" charset="2"/>
              <a:buChar char="Ø"/>
            </a:pPr>
            <a:r>
              <a:rPr lang="uk-UA" sz="2800" dirty="0" smtClean="0">
                <a:solidFill>
                  <a:schemeClr val="tx1"/>
                </a:solidFill>
                <a:latin typeface="Times New Roman" panose="02020603050405020304" pitchFamily="18" charset="0"/>
                <a:cs typeface="Times New Roman" panose="02020603050405020304" pitchFamily="18" charset="0"/>
              </a:rPr>
              <a:t>4) здійснюють </a:t>
            </a:r>
            <a:r>
              <a:rPr lang="uk-UA" sz="2800" b="1" i="1" dirty="0" smtClean="0">
                <a:solidFill>
                  <a:schemeClr val="tx1"/>
                </a:solidFill>
                <a:latin typeface="Times New Roman" panose="02020603050405020304" pitchFamily="18" charset="0"/>
                <a:cs typeface="Times New Roman" panose="02020603050405020304" pitchFamily="18" charset="0"/>
              </a:rPr>
              <a:t>горизонтальний і вертикальний розподіл праці</a:t>
            </a:r>
            <a:r>
              <a:rPr lang="uk-UA" sz="2800" dirty="0" smtClean="0">
                <a:solidFill>
                  <a:schemeClr val="tx1"/>
                </a:solidFill>
                <a:latin typeface="Times New Roman" panose="02020603050405020304" pitchFamily="18" charset="0"/>
                <a:cs typeface="Times New Roman" panose="02020603050405020304" pitchFamily="18" charset="0"/>
              </a:rPr>
              <a:t>. Розподіл загальної роботи в організації на її складові частини називається горизонтальним розподілом праці. Відокремлення діяльності з координації роботи підрозділів і окремих виконавців від безпосередньої діяльності з виготовлення продукції (послуг) називається вертикальним поділом праці</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34127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stretch>
            <a:fillRect/>
          </a:stretch>
        </p:blipFill>
        <p:spPr>
          <a:xfrm>
            <a:off x="1717963" y="637308"/>
            <a:ext cx="8465127" cy="4696691"/>
          </a:xfrm>
          <a:prstGeom prst="rect">
            <a:avLst/>
          </a:prstGeom>
        </p:spPr>
      </p:pic>
      <p:sp>
        <p:nvSpPr>
          <p:cNvPr id="6" name="TextBox 5"/>
          <p:cNvSpPr txBox="1"/>
          <p:nvPr/>
        </p:nvSpPr>
        <p:spPr>
          <a:xfrm>
            <a:off x="1717963" y="5527964"/>
            <a:ext cx="8465127" cy="523220"/>
          </a:xfrm>
          <a:prstGeom prst="rect">
            <a:avLst/>
          </a:prstGeom>
          <a:noFill/>
        </p:spPr>
        <p:txBody>
          <a:bodyPr wrap="square" rtlCol="0">
            <a:spAutoFit/>
          </a:bodyPr>
          <a:lstStyle/>
          <a:p>
            <a:pPr algn="ctr"/>
            <a:r>
              <a:rPr lang="uk-UA" sz="2800" b="1" dirty="0" smtClean="0">
                <a:latin typeface="Times New Roman" panose="02020603050405020304" pitchFamily="18" charset="0"/>
                <a:cs typeface="Times New Roman" panose="02020603050405020304" pitchFamily="18" charset="0"/>
              </a:rPr>
              <a:t>Рис. 3. Загальна системна модель організації</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80440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63782" y="665019"/>
            <a:ext cx="10340830" cy="5246204"/>
          </a:xfrm>
        </p:spPr>
        <p:txBody>
          <a:bodyPr>
            <a:normAutofit/>
          </a:bodyPr>
          <a:lstStyle/>
          <a:p>
            <a:r>
              <a:rPr lang="uk-UA" sz="2800" b="1" i="1" dirty="0" smtClean="0">
                <a:solidFill>
                  <a:schemeClr val="tx1"/>
                </a:solidFill>
                <a:latin typeface="Times New Roman" panose="02020603050405020304" pitchFamily="18" charset="0"/>
                <a:cs typeface="Times New Roman" panose="02020603050405020304" pitchFamily="18" charset="0"/>
              </a:rPr>
              <a:t>Фактори впливу на організацію </a:t>
            </a:r>
            <a:r>
              <a:rPr lang="uk-UA" sz="2800" dirty="0" smtClean="0">
                <a:solidFill>
                  <a:schemeClr val="tx1"/>
                </a:solidFill>
                <a:latin typeface="Times New Roman" panose="02020603050405020304" pitchFamily="18" charset="0"/>
                <a:cs typeface="Times New Roman" panose="02020603050405020304" pitchFamily="18" charset="0"/>
              </a:rPr>
              <a:t>– це рушійні сили, які впливають на виробничо-господарську діяльність організації і забезпечують певний рівень отриманих результатів.</a:t>
            </a:r>
          </a:p>
          <a:p>
            <a:endParaRPr lang="uk-UA" sz="2800"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193435047"/>
              </p:ext>
            </p:extLst>
          </p:nvPr>
        </p:nvGraphicFramePr>
        <p:xfrm>
          <a:off x="1671782" y="2216728"/>
          <a:ext cx="9301018" cy="3866419"/>
        </p:xfrm>
        <a:graphic>
          <a:graphicData uri="http://schemas.openxmlformats.org/drawingml/2006/table">
            <a:tbl>
              <a:tblPr firstRow="1" bandRow="1">
                <a:tableStyleId>{5C22544A-7EE6-4342-B048-85BDC9FD1C3A}</a:tableStyleId>
              </a:tblPr>
              <a:tblGrid>
                <a:gridCol w="4650509">
                  <a:extLst>
                    <a:ext uri="{9D8B030D-6E8A-4147-A177-3AD203B41FA5}">
                      <a16:colId xmlns:a16="http://schemas.microsoft.com/office/drawing/2014/main" val="2732496134"/>
                    </a:ext>
                  </a:extLst>
                </a:gridCol>
                <a:gridCol w="4650509">
                  <a:extLst>
                    <a:ext uri="{9D8B030D-6E8A-4147-A177-3AD203B41FA5}">
                      <a16:colId xmlns:a16="http://schemas.microsoft.com/office/drawing/2014/main" val="4016147085"/>
                    </a:ext>
                  </a:extLst>
                </a:gridCol>
              </a:tblGrid>
              <a:tr h="2820016">
                <a:tc>
                  <a:txBody>
                    <a:bodyPr/>
                    <a:lstStyle/>
                    <a:p>
                      <a:r>
                        <a:rPr lang="uk-UA" sz="2400" i="1" noProof="0" dirty="0" smtClean="0">
                          <a:latin typeface="Times New Roman" panose="02020603050405020304" pitchFamily="18" charset="0"/>
                          <a:cs typeface="Times New Roman" panose="02020603050405020304" pitchFamily="18" charset="0"/>
                        </a:rPr>
                        <a:t>Зовнішнє середовище </a:t>
                      </a:r>
                      <a:r>
                        <a:rPr lang="uk-UA" sz="2400" noProof="0" dirty="0" smtClean="0">
                          <a:latin typeface="Times New Roman" panose="02020603050405020304" pitchFamily="18" charset="0"/>
                          <a:cs typeface="Times New Roman" panose="02020603050405020304" pitchFamily="18" charset="0"/>
                        </a:rPr>
                        <a:t>— це сукупність факторів, які знаходяться поза межами організації, але так чи інакше впливають на її діяльність</a:t>
                      </a:r>
                      <a:endParaRPr lang="uk-UA" sz="2400" noProof="0" dirty="0">
                        <a:latin typeface="Times New Roman" panose="02020603050405020304" pitchFamily="18" charset="0"/>
                        <a:cs typeface="Times New Roman" panose="02020603050405020304" pitchFamily="18" charset="0"/>
                      </a:endParaRPr>
                    </a:p>
                  </a:txBody>
                  <a:tcPr/>
                </a:tc>
                <a:tc>
                  <a:txBody>
                    <a:bodyPr/>
                    <a:lstStyle/>
                    <a:p>
                      <a:r>
                        <a:rPr lang="uk-UA" sz="2400" i="1" noProof="0" dirty="0" smtClean="0">
                          <a:latin typeface="Times New Roman" panose="02020603050405020304" pitchFamily="18" charset="0"/>
                          <a:cs typeface="Times New Roman" panose="02020603050405020304" pitchFamily="18" charset="0"/>
                        </a:rPr>
                        <a:t>Внутрішнє середовище </a:t>
                      </a:r>
                      <a:r>
                        <a:rPr lang="uk-UA" sz="2400" noProof="0" dirty="0" smtClean="0">
                          <a:latin typeface="Times New Roman" panose="02020603050405020304" pitchFamily="18" charset="0"/>
                          <a:cs typeface="Times New Roman" panose="02020603050405020304" pitchFamily="18" charset="0"/>
                        </a:rPr>
                        <a:t> — визначається внутрішніми факторами, тобто ситуаційними рушійними силами всередині організації.</a:t>
                      </a:r>
                      <a:endParaRPr lang="uk-UA" sz="24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75148622"/>
                  </a:ext>
                </a:extLst>
              </a:tr>
              <a:tr h="1046403">
                <a:tc>
                  <a:txBody>
                    <a:bodyPr/>
                    <a:lstStyle/>
                    <a:p>
                      <a:pPr marL="342900" indent="-342900">
                        <a:buFont typeface="Wingdings" panose="05000000000000000000" pitchFamily="2" charset="2"/>
                        <a:buChar char="Ø"/>
                      </a:pPr>
                      <a:r>
                        <a:rPr lang="uk-UA" sz="2400" noProof="0" dirty="0" smtClean="0">
                          <a:latin typeface="Times New Roman" panose="02020603050405020304" pitchFamily="18" charset="0"/>
                          <a:cs typeface="Times New Roman" panose="02020603050405020304" pitchFamily="18" charset="0"/>
                        </a:rPr>
                        <a:t>непрямого впливу </a:t>
                      </a:r>
                    </a:p>
                    <a:p>
                      <a:pPr marL="342900" indent="-342900">
                        <a:buFont typeface="Wingdings" panose="05000000000000000000" pitchFamily="2" charset="2"/>
                        <a:buChar char="Ø"/>
                      </a:pPr>
                      <a:r>
                        <a:rPr lang="uk-UA" sz="2400" noProof="0" dirty="0" smtClean="0">
                          <a:latin typeface="Times New Roman" panose="02020603050405020304" pitchFamily="18" charset="0"/>
                          <a:cs typeface="Times New Roman" panose="02020603050405020304" pitchFamily="18" charset="0"/>
                        </a:rPr>
                        <a:t>прямого впливу </a:t>
                      </a:r>
                      <a:endParaRPr lang="uk-UA" sz="2400" noProof="0" dirty="0">
                        <a:latin typeface="Times New Roman" panose="02020603050405020304" pitchFamily="18" charset="0"/>
                        <a:cs typeface="Times New Roman" panose="02020603050405020304" pitchFamily="18" charset="0"/>
                      </a:endParaRPr>
                    </a:p>
                  </a:txBody>
                  <a:tcPr/>
                </a:tc>
                <a:tc>
                  <a:txBody>
                    <a:bodyPr/>
                    <a:lstStyle/>
                    <a:p>
                      <a:r>
                        <a:rPr lang="uk-UA" sz="2400" noProof="0" dirty="0" smtClean="0">
                          <a:latin typeface="Times New Roman" panose="02020603050405020304" pitchFamily="18" charset="0"/>
                          <a:cs typeface="Times New Roman" panose="02020603050405020304" pitchFamily="18" charset="0"/>
                        </a:rPr>
                        <a:t>Цілі         Структура</a:t>
                      </a:r>
                      <a:r>
                        <a:rPr lang="uk-UA" sz="2400" baseline="0" noProof="0" dirty="0" smtClean="0">
                          <a:latin typeface="Times New Roman" panose="02020603050405020304" pitchFamily="18" charset="0"/>
                          <a:cs typeface="Times New Roman" panose="02020603050405020304" pitchFamily="18" charset="0"/>
                        </a:rPr>
                        <a:t>        </a:t>
                      </a:r>
                      <a:r>
                        <a:rPr lang="uk-UA" sz="2400" noProof="0" dirty="0" smtClean="0">
                          <a:latin typeface="Times New Roman" panose="02020603050405020304" pitchFamily="18" charset="0"/>
                          <a:cs typeface="Times New Roman" panose="02020603050405020304" pitchFamily="18" charset="0"/>
                        </a:rPr>
                        <a:t>Завдання</a:t>
                      </a:r>
                    </a:p>
                    <a:p>
                      <a:r>
                        <a:rPr lang="uk-UA" sz="2400" noProof="0" dirty="0" smtClean="0">
                          <a:latin typeface="Times New Roman" panose="02020603050405020304" pitchFamily="18" charset="0"/>
                          <a:cs typeface="Times New Roman" panose="02020603050405020304" pitchFamily="18" charset="0"/>
                        </a:rPr>
                        <a:t>    Технологія</a:t>
                      </a:r>
                      <a:r>
                        <a:rPr lang="uk-UA" sz="2400" baseline="0" noProof="0" dirty="0" smtClean="0">
                          <a:latin typeface="Times New Roman" panose="02020603050405020304" pitchFamily="18" charset="0"/>
                          <a:cs typeface="Times New Roman" panose="02020603050405020304" pitchFamily="18" charset="0"/>
                        </a:rPr>
                        <a:t>         Персонал</a:t>
                      </a:r>
                      <a:endParaRPr lang="uk-UA" sz="24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49766846"/>
                  </a:ext>
                </a:extLst>
              </a:tr>
            </a:tbl>
          </a:graphicData>
        </a:graphic>
      </p:graphicFrame>
    </p:spTree>
    <p:extLst>
      <p:ext uri="{BB962C8B-B14F-4D97-AF65-F5344CB8AC3E}">
        <p14:creationId xmlns:p14="http://schemas.microsoft.com/office/powerpoint/2010/main" val="37465657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24000" y="748145"/>
            <a:ext cx="9980612" cy="5163077"/>
          </a:xfrm>
        </p:spPr>
        <p:txBody>
          <a:bodyPr>
            <a:normAutofit fontScale="92500" lnSpcReduction="20000"/>
          </a:bodyPr>
          <a:lstStyle/>
          <a:p>
            <a:pPr marL="0" indent="0">
              <a:buNone/>
            </a:pPr>
            <a:r>
              <a:rPr lang="uk-UA" sz="2800" b="1" i="1" dirty="0" smtClean="0">
                <a:solidFill>
                  <a:srgbClr val="C00000"/>
                </a:solidFill>
                <a:latin typeface="Times New Roman" panose="02020603050405020304" pitchFamily="18" charset="0"/>
                <a:cs typeface="Times New Roman" panose="02020603050405020304" pitchFamily="18" charset="0"/>
              </a:rPr>
              <a:t>Фактори зовнішнього середовища організації прямої дії:</a:t>
            </a:r>
          </a:p>
          <a:p>
            <a:pPr marL="0" indent="0">
              <a:buNone/>
            </a:pPr>
            <a:r>
              <a:rPr lang="uk-UA" sz="2800" dirty="0" smtClean="0">
                <a:solidFill>
                  <a:schemeClr val="tx1"/>
                </a:solidFill>
                <a:latin typeface="Times New Roman" panose="02020603050405020304" pitchFamily="18" charset="0"/>
                <a:cs typeface="Times New Roman" panose="02020603050405020304" pitchFamily="18" charset="0"/>
              </a:rPr>
              <a:t>Споживачі, постачальники, конкуренти, державні органи влади, інфраструктура, законодавчі акти, профспілки, партії та інші громадські організації</a:t>
            </a:r>
          </a:p>
          <a:p>
            <a:pPr marL="0" indent="0">
              <a:buNone/>
            </a:pPr>
            <a:r>
              <a:rPr lang="uk-UA" sz="2800" b="1" i="1" dirty="0" smtClean="0">
                <a:solidFill>
                  <a:srgbClr val="C00000"/>
                </a:solidFill>
                <a:latin typeface="Times New Roman" panose="02020603050405020304" pitchFamily="18" charset="0"/>
                <a:cs typeface="Times New Roman" panose="02020603050405020304" pitchFamily="18" charset="0"/>
              </a:rPr>
              <a:t>Фактори зовнішнього середовища організації непрямої дії:</a:t>
            </a:r>
          </a:p>
          <a:p>
            <a:pPr marL="0" indent="0">
              <a:buNone/>
            </a:pPr>
            <a:r>
              <a:rPr lang="uk-UA" sz="2800" dirty="0" smtClean="0">
                <a:solidFill>
                  <a:schemeClr val="tx1"/>
                </a:solidFill>
                <a:latin typeface="Times New Roman" panose="02020603050405020304" pitchFamily="18" charset="0"/>
                <a:cs typeface="Times New Roman" panose="02020603050405020304" pitchFamily="18" charset="0"/>
              </a:rPr>
              <a:t>Міжнародні події, міжнародне оточення, науково-технічний прогрес, політичні обставини, соціально-культурні обставини, стан економіки</a:t>
            </a:r>
          </a:p>
          <a:p>
            <a:pPr marL="0" indent="0">
              <a:buNone/>
            </a:pPr>
            <a:r>
              <a:rPr lang="uk-UA" sz="2800" dirty="0" smtClean="0">
                <a:solidFill>
                  <a:srgbClr val="7030A0"/>
                </a:solidFill>
                <a:latin typeface="Times New Roman" panose="02020603050405020304" pitchFamily="18" charset="0"/>
                <a:cs typeface="Times New Roman" panose="02020603050405020304" pitchFamily="18" charset="0"/>
              </a:rPr>
              <a:t>Характеристики зовнішнього середовища: </a:t>
            </a:r>
          </a:p>
          <a:p>
            <a:pPr>
              <a:spcBef>
                <a:spcPts val="600"/>
              </a:spcBef>
              <a:buFont typeface="Wingdings" panose="05000000000000000000" pitchFamily="2" charset="2"/>
              <a:buChar char="§"/>
            </a:pPr>
            <a:r>
              <a:rPr lang="uk-UA" sz="2800" dirty="0" smtClean="0">
                <a:solidFill>
                  <a:schemeClr val="tx1"/>
                </a:solidFill>
                <a:latin typeface="Times New Roman" panose="02020603050405020304" pitchFamily="18" charset="0"/>
                <a:cs typeface="Times New Roman" panose="02020603050405020304" pitchFamily="18" charset="0"/>
              </a:rPr>
              <a:t>складність (численні фактори, великий спектр способів впливу); </a:t>
            </a:r>
          </a:p>
          <a:p>
            <a:pPr>
              <a:spcBef>
                <a:spcPts val="600"/>
              </a:spcBef>
              <a:buFont typeface="Wingdings" panose="05000000000000000000" pitchFamily="2" charset="2"/>
              <a:buChar char="§"/>
            </a:pPr>
            <a:r>
              <a:rPr lang="uk-UA" sz="2800" dirty="0" smtClean="0">
                <a:solidFill>
                  <a:schemeClr val="tx1"/>
                </a:solidFill>
                <a:latin typeface="Times New Roman" panose="02020603050405020304" pitchFamily="18" charset="0"/>
                <a:cs typeface="Times New Roman" panose="02020603050405020304" pitchFamily="18" charset="0"/>
              </a:rPr>
              <a:t>динамічність (змінність оточення організації); </a:t>
            </a:r>
          </a:p>
          <a:p>
            <a:pPr>
              <a:spcBef>
                <a:spcPts val="600"/>
              </a:spcBef>
              <a:buFont typeface="Wingdings" panose="05000000000000000000" pitchFamily="2" charset="2"/>
              <a:buChar char="§"/>
            </a:pPr>
            <a:r>
              <a:rPr lang="uk-UA" sz="2800" dirty="0" smtClean="0">
                <a:solidFill>
                  <a:schemeClr val="tx1"/>
                </a:solidFill>
                <a:latin typeface="Times New Roman" panose="02020603050405020304" pitchFamily="18" charset="0"/>
                <a:cs typeface="Times New Roman" panose="02020603050405020304" pitchFamily="18" charset="0"/>
              </a:rPr>
              <a:t>невизначеність (обмеженість інформації); </a:t>
            </a:r>
          </a:p>
          <a:p>
            <a:pPr>
              <a:spcBef>
                <a:spcPts val="600"/>
              </a:spcBef>
              <a:buFont typeface="Wingdings" panose="05000000000000000000" pitchFamily="2" charset="2"/>
              <a:buChar char="§"/>
            </a:pPr>
            <a:r>
              <a:rPr lang="uk-UA" sz="2800" dirty="0" smtClean="0">
                <a:solidFill>
                  <a:schemeClr val="tx1"/>
                </a:solidFill>
                <a:latin typeface="Times New Roman" panose="02020603050405020304" pitchFamily="18" charset="0"/>
                <a:cs typeface="Times New Roman" panose="02020603050405020304" pitchFamily="18" charset="0"/>
              </a:rPr>
              <a:t>взаємозалежність факторів внутрішнього і зовнішнього середовищ.</a:t>
            </a:r>
          </a:p>
          <a:p>
            <a:pPr marL="0" indent="0">
              <a:buNone/>
            </a:pPr>
            <a:endParaRPr lang="uk-UA" sz="2800"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70248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34836" y="775855"/>
            <a:ext cx="9869776" cy="5135367"/>
          </a:xfrm>
        </p:spPr>
        <p:txBody>
          <a:bodyPr>
            <a:normAutofit lnSpcReduction="10000"/>
          </a:bodyPr>
          <a:lstStyle/>
          <a:p>
            <a:pPr marL="0" lvl="0" indent="0">
              <a:buClr>
                <a:srgbClr val="A53010"/>
              </a:buClr>
              <a:buNone/>
            </a:pPr>
            <a:r>
              <a:rPr lang="uk-UA" sz="2800" b="1" i="1" dirty="0">
                <a:solidFill>
                  <a:srgbClr val="00B050"/>
                </a:solidFill>
                <a:latin typeface="Times New Roman" panose="02020603050405020304" pitchFamily="18" charset="0"/>
                <a:cs typeface="Times New Roman" panose="02020603050405020304" pitchFamily="18" charset="0"/>
              </a:rPr>
              <a:t>Складові внутрішнього середовища:</a:t>
            </a:r>
          </a:p>
          <a:p>
            <a:pPr lvl="0">
              <a:buClr>
                <a:srgbClr val="A53010"/>
              </a:buClr>
              <a:buFont typeface="Wingdings" panose="05000000000000000000" pitchFamily="2" charset="2"/>
              <a:buChar char="Ø"/>
            </a:pPr>
            <a:r>
              <a:rPr lang="uk-UA" sz="2800" u="sng" dirty="0">
                <a:solidFill>
                  <a:prstClr val="black"/>
                </a:solidFill>
                <a:latin typeface="Times New Roman" panose="02020603050405020304" pitchFamily="18" charset="0"/>
                <a:cs typeface="Times New Roman" panose="02020603050405020304" pitchFamily="18" charset="0"/>
              </a:rPr>
              <a:t>Цілі </a:t>
            </a:r>
            <a:r>
              <a:rPr lang="uk-UA" sz="2800" dirty="0">
                <a:solidFill>
                  <a:prstClr val="black"/>
                </a:solidFill>
                <a:latin typeface="Times New Roman" panose="02020603050405020304" pitchFamily="18" charset="0"/>
                <a:cs typeface="Times New Roman" panose="02020603050405020304" pitchFamily="18" charset="0"/>
              </a:rPr>
              <a:t>- конкретний кінцевий стан (очікуваний результат) діяльності організації. Розрізняються за тривалістю та змістом. </a:t>
            </a:r>
          </a:p>
          <a:p>
            <a:pPr lvl="0" algn="just">
              <a:buClr>
                <a:srgbClr val="A53010"/>
              </a:buClr>
              <a:buFont typeface="Wingdings" panose="05000000000000000000" pitchFamily="2" charset="2"/>
              <a:buChar char="Ø"/>
            </a:pPr>
            <a:r>
              <a:rPr lang="uk-UA" sz="2800" u="sng" dirty="0">
                <a:solidFill>
                  <a:prstClr val="black"/>
                </a:solidFill>
                <a:latin typeface="Times New Roman" panose="02020603050405020304" pitchFamily="18" charset="0"/>
                <a:cs typeface="Times New Roman" panose="02020603050405020304" pitchFamily="18" charset="0"/>
              </a:rPr>
              <a:t>Структура</a:t>
            </a:r>
            <a:r>
              <a:rPr lang="uk-UA" sz="2800" dirty="0">
                <a:solidFill>
                  <a:prstClr val="black"/>
                </a:solidFill>
                <a:latin typeface="Times New Roman" panose="02020603050405020304" pitchFamily="18" charset="0"/>
                <a:cs typeface="Times New Roman" panose="02020603050405020304" pitchFamily="18" charset="0"/>
              </a:rPr>
              <a:t> - взаємовідносини рівнів управління і видів робіт, які виконують служби або підрозділи, планування виробничих та адміністративних приміщень, розміщення транспортних шляхів, інформаційні потоки тощо. </a:t>
            </a:r>
          </a:p>
          <a:p>
            <a:pPr lvl="0" algn="just">
              <a:buClr>
                <a:srgbClr val="A53010"/>
              </a:buClr>
              <a:buFont typeface="Wingdings" panose="05000000000000000000" pitchFamily="2" charset="2"/>
              <a:buChar char="Ø"/>
            </a:pPr>
            <a:r>
              <a:rPr lang="uk-UA" sz="2800" u="sng" dirty="0">
                <a:solidFill>
                  <a:prstClr val="black"/>
                </a:solidFill>
                <a:latin typeface="Times New Roman" panose="02020603050405020304" pitchFamily="18" charset="0"/>
                <a:cs typeface="Times New Roman" panose="02020603050405020304" pitchFamily="18" charset="0"/>
              </a:rPr>
              <a:t>Завдання</a:t>
            </a:r>
            <a:r>
              <a:rPr lang="uk-UA" sz="2800" dirty="0">
                <a:solidFill>
                  <a:prstClr val="black"/>
                </a:solidFill>
                <a:latin typeface="Times New Roman" panose="02020603050405020304" pitchFamily="18" charset="0"/>
                <a:cs typeface="Times New Roman" panose="02020603050405020304" pitchFamily="18" charset="0"/>
              </a:rPr>
              <a:t> - види робіт, які необхідно виконати певним способом та в обумовлений термін. Це робота з предметами праці, знаряддями праці, інформацією, людьми тощо. </a:t>
            </a:r>
            <a:endParaRPr lang="uk-UA" sz="2800" b="1" i="1" dirty="0">
              <a:solidFill>
                <a:prstClr val="black"/>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0580913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85455" y="1233055"/>
            <a:ext cx="10119157" cy="4678167"/>
          </a:xfrm>
        </p:spPr>
        <p:txBody>
          <a:bodyPr>
            <a:noAutofit/>
          </a:bodyPr>
          <a:lstStyle/>
          <a:p>
            <a:pPr algn="just">
              <a:buFont typeface="Wingdings" panose="05000000000000000000" pitchFamily="2" charset="2"/>
              <a:buChar char="Ø"/>
            </a:pPr>
            <a:r>
              <a:rPr lang="uk-UA" sz="2800" u="sng" dirty="0" smtClean="0">
                <a:solidFill>
                  <a:schemeClr val="tx1"/>
                </a:solidFill>
                <a:latin typeface="Times New Roman" panose="02020603050405020304" pitchFamily="18" charset="0"/>
                <a:cs typeface="Times New Roman" panose="02020603050405020304" pitchFamily="18" charset="0"/>
              </a:rPr>
              <a:t>Технологія</a:t>
            </a:r>
            <a:r>
              <a:rPr lang="uk-UA" sz="2800" dirty="0" smtClean="0">
                <a:solidFill>
                  <a:schemeClr val="tx1"/>
                </a:solidFill>
                <a:latin typeface="Times New Roman" panose="02020603050405020304" pitchFamily="18" charset="0"/>
                <a:cs typeface="Times New Roman" panose="02020603050405020304" pitchFamily="18" charset="0"/>
              </a:rPr>
              <a:t> - спосіб перетворення вхідних елементів (матеріалів, сировини тощо) у вихідні (продукт, виріб) шляхом виконання операцій.</a:t>
            </a:r>
          </a:p>
          <a:p>
            <a:pPr algn="just">
              <a:buFont typeface="Wingdings" panose="05000000000000000000" pitchFamily="2" charset="2"/>
              <a:buChar char="Ø"/>
            </a:pPr>
            <a:r>
              <a:rPr lang="uk-UA" sz="2800" u="sng" dirty="0" smtClean="0">
                <a:solidFill>
                  <a:schemeClr val="tx1"/>
                </a:solidFill>
                <a:latin typeface="Times New Roman" panose="02020603050405020304" pitchFamily="18" charset="0"/>
                <a:cs typeface="Times New Roman" panose="02020603050405020304" pitchFamily="18" charset="0"/>
              </a:rPr>
              <a:t>Персонал</a:t>
            </a:r>
            <a:r>
              <a:rPr lang="uk-UA" sz="2800" dirty="0" smtClean="0">
                <a:solidFill>
                  <a:schemeClr val="tx1"/>
                </a:solidFill>
                <a:latin typeface="Times New Roman" panose="02020603050405020304" pitchFamily="18" charset="0"/>
                <a:cs typeface="Times New Roman" panose="02020603050405020304" pitchFamily="18" charset="0"/>
              </a:rPr>
              <a:t> - найважливіший внутрішній ситуаційний фактор організації. Його роль визначається здібностями, кваліфікацією, обдарованістю, освітою, потребами, сприйняттям корпоративного духу, знаннями, поведінкою, ставленням до праці, наявністю якостей лідера. </a:t>
            </a: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26474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955308"/>
          </a:xfrm>
        </p:spPr>
        <p:txBody>
          <a:bodyPr>
            <a:normAutofit fontScale="90000"/>
          </a:bodyPr>
          <a:lstStyle/>
          <a:p>
            <a:pPr marL="342900" lvl="0" indent="-342900">
              <a:spcBef>
                <a:spcPts val="1000"/>
              </a:spcBef>
            </a:pPr>
            <a:r>
              <a:rPr lang="uk-UA" sz="4000" b="1" dirty="0">
                <a:solidFill>
                  <a:prstClr val="black"/>
                </a:solidFill>
                <a:latin typeface="Times New Roman" panose="02020603050405020304" pitchFamily="18" charset="0"/>
                <a:ea typeface="+mn-ea"/>
                <a:cs typeface="Times New Roman" panose="02020603050405020304" pitchFamily="18" charset="0"/>
              </a:rPr>
              <a:t>3. Життєвий цикл організації. </a:t>
            </a:r>
            <a:r>
              <a:rPr lang="uk-UA" sz="3200" b="1" dirty="0">
                <a:solidFill>
                  <a:prstClr val="black"/>
                </a:solidFill>
                <a:latin typeface="Times New Roman" panose="02020603050405020304" pitchFamily="18" charset="0"/>
                <a:ea typeface="+mn-ea"/>
                <a:cs typeface="Times New Roman" panose="02020603050405020304" pitchFamily="18" charset="0"/>
              </a:rPr>
              <a:t/>
            </a:r>
            <a:br>
              <a:rPr lang="uk-UA" sz="3200" b="1" dirty="0">
                <a:solidFill>
                  <a:prstClr val="black"/>
                </a:solidFill>
                <a:latin typeface="Times New Roman" panose="02020603050405020304" pitchFamily="18" charset="0"/>
                <a:ea typeface="+mn-ea"/>
                <a:cs typeface="Times New Roman" panose="02020603050405020304" pitchFamily="18" charset="0"/>
              </a:rPr>
            </a:br>
            <a:endParaRPr lang="ru-RU" dirty="0"/>
          </a:p>
        </p:txBody>
      </p:sp>
      <p:sp>
        <p:nvSpPr>
          <p:cNvPr id="3" name="Объект 2"/>
          <p:cNvSpPr>
            <a:spLocks noGrp="1"/>
          </p:cNvSpPr>
          <p:nvPr>
            <p:ph idx="1"/>
          </p:nvPr>
        </p:nvSpPr>
        <p:spPr>
          <a:xfrm>
            <a:off x="1246909" y="1579418"/>
            <a:ext cx="10257703" cy="4331804"/>
          </a:xfrm>
        </p:spPr>
        <p:txBody>
          <a:bodyPr>
            <a:normAutofit/>
          </a:bodyPr>
          <a:lstStyle/>
          <a:p>
            <a:r>
              <a:rPr lang="uk-UA" sz="2400" b="1" dirty="0" smtClean="0">
                <a:solidFill>
                  <a:schemeClr val="tx1"/>
                </a:solidFill>
                <a:latin typeface="Times New Roman" panose="02020603050405020304" pitchFamily="18" charset="0"/>
                <a:cs typeface="Times New Roman" panose="02020603050405020304" pitchFamily="18" charset="0"/>
              </a:rPr>
              <a:t>ЖИТТЄВИЙ ЦИКЛ ОРГАНІЗАЦІЇ </a:t>
            </a:r>
            <a:r>
              <a:rPr lang="uk-UA" sz="2400" dirty="0" smtClean="0">
                <a:solidFill>
                  <a:schemeClr val="tx1"/>
                </a:solidFill>
                <a:latin typeface="Times New Roman" panose="02020603050405020304" pitchFamily="18" charset="0"/>
                <a:cs typeface="Times New Roman" panose="02020603050405020304" pitchFamily="18" charset="0"/>
              </a:rPr>
              <a:t>- це загальносистемна властивість організації, що відображає сукупність періодів динамічних змін у перебігу її життєдіяльності від формування до ліквідації, протягом яких закономірно змінюється послідовність окремих етапів, кожен з яких характеризується певним комплексом стратегічних цілей, завдань, ресурсів, технологій та структури. </a:t>
            </a:r>
          </a:p>
          <a:p>
            <a:r>
              <a:rPr lang="uk-UA" sz="2400" dirty="0" smtClean="0">
                <a:solidFill>
                  <a:schemeClr val="tx1"/>
                </a:solidFill>
                <a:latin typeface="Times New Roman" panose="02020603050405020304" pitchFamily="18" charset="0"/>
                <a:cs typeface="Times New Roman" panose="02020603050405020304" pitchFamily="18" charset="0"/>
              </a:rPr>
              <a:t>Такі періоди називають циклами чи фазами розвитку організації. Розрізняють від трьох до десяти стадій, проте основними є чотири: 1) заснування (утворення, народження); 2) період прискореного росту і розвитку; 3) етап стабілізації діяльності; 4) припинення існування чи оновлення - відновлення життєвого циклу на новому цільовому рівні. </a:t>
            </a: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87941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Объект 8"/>
          <p:cNvPicPr>
            <a:picLocks noGrp="1" noChangeAspect="1"/>
          </p:cNvPicPr>
          <p:nvPr>
            <p:ph idx="1"/>
          </p:nvPr>
        </p:nvPicPr>
        <p:blipFill>
          <a:blip r:embed="rId2"/>
          <a:stretch>
            <a:fillRect/>
          </a:stretch>
        </p:blipFill>
        <p:spPr>
          <a:xfrm>
            <a:off x="1579418" y="886692"/>
            <a:ext cx="9268691" cy="4545734"/>
          </a:xfrm>
          <a:prstGeom prst="rect">
            <a:avLst/>
          </a:prstGeom>
        </p:spPr>
      </p:pic>
    </p:spTree>
    <p:extLst>
      <p:ext uri="{BB962C8B-B14F-4D97-AF65-F5344CB8AC3E}">
        <p14:creationId xmlns:p14="http://schemas.microsoft.com/office/powerpoint/2010/main" val="32998401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p:cNvGraphicFramePr>
            <a:graphicFrameLocks noGrp="1"/>
          </p:cNvGraphicFramePr>
          <p:nvPr>
            <p:ph idx="1"/>
            <p:extLst>
              <p:ext uri="{D42A27DB-BD31-4B8C-83A1-F6EECF244321}">
                <p14:modId xmlns:p14="http://schemas.microsoft.com/office/powerpoint/2010/main" val="757942131"/>
              </p:ext>
            </p:extLst>
          </p:nvPr>
        </p:nvGraphicFramePr>
        <p:xfrm>
          <a:off x="651164" y="249382"/>
          <a:ext cx="10853449" cy="6470073"/>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9557328"/>
                    </a:ext>
                  </a:extLst>
                </a:gridCol>
                <a:gridCol w="8415049">
                  <a:extLst>
                    <a:ext uri="{9D8B030D-6E8A-4147-A177-3AD203B41FA5}">
                      <a16:colId xmlns:a16="http://schemas.microsoft.com/office/drawing/2014/main" val="2181560834"/>
                    </a:ext>
                  </a:extLst>
                </a:gridCol>
              </a:tblGrid>
              <a:tr h="712017">
                <a:tc>
                  <a:txBody>
                    <a:bodyPr/>
                    <a:lstStyle/>
                    <a:p>
                      <a:pPr algn="ctr"/>
                      <a:r>
                        <a:rPr lang="uk-UA" sz="2000" dirty="0" smtClean="0">
                          <a:latin typeface="Times New Roman" panose="02020603050405020304" pitchFamily="18" charset="0"/>
                          <a:cs typeface="Times New Roman" panose="02020603050405020304" pitchFamily="18" charset="0"/>
                        </a:rPr>
                        <a:t>Етапи життєвого циклу</a:t>
                      </a:r>
                      <a:r>
                        <a:rPr lang="uk-UA" sz="2000" baseline="0" dirty="0" smtClean="0">
                          <a:latin typeface="Times New Roman" panose="02020603050405020304" pitchFamily="18" charset="0"/>
                          <a:cs typeface="Times New Roman" panose="02020603050405020304" pitchFamily="18" charset="0"/>
                        </a:rPr>
                        <a:t> організації</a:t>
                      </a:r>
                      <a:endParaRPr lang="ru-RU" sz="2000" dirty="0">
                        <a:latin typeface="Times New Roman" panose="02020603050405020304" pitchFamily="18" charset="0"/>
                        <a:cs typeface="Times New Roman" panose="02020603050405020304" pitchFamily="18" charset="0"/>
                      </a:endParaRPr>
                    </a:p>
                  </a:txBody>
                  <a:tcPr/>
                </a:tc>
                <a:tc>
                  <a:txBody>
                    <a:bodyPr/>
                    <a:lstStyle/>
                    <a:p>
                      <a:pPr algn="ctr"/>
                      <a:r>
                        <a:rPr lang="uk-UA" sz="2000" dirty="0" smtClean="0">
                          <a:latin typeface="Times New Roman" panose="02020603050405020304" pitchFamily="18" charset="0"/>
                          <a:cs typeface="Times New Roman" panose="02020603050405020304" pitchFamily="18" charset="0"/>
                        </a:rPr>
                        <a:t>Характеристика етапів</a:t>
                      </a:r>
                      <a:endParaRPr lang="ru-RU"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671153393"/>
                  </a:ext>
                </a:extLst>
              </a:tr>
              <a:tr h="2321797">
                <a:tc>
                  <a:txBody>
                    <a:bodyPr/>
                    <a:lstStyle/>
                    <a:p>
                      <a:pPr algn="just"/>
                      <a:r>
                        <a:rPr lang="uk-UA" sz="2400" b="1" dirty="0" smtClean="0">
                          <a:latin typeface="Times New Roman" panose="02020603050405020304" pitchFamily="18" charset="0"/>
                          <a:cs typeface="Times New Roman" panose="02020603050405020304" pitchFamily="18" charset="0"/>
                        </a:rPr>
                        <a:t>1.</a:t>
                      </a:r>
                      <a:r>
                        <a:rPr lang="uk-UA" sz="2400" b="1" baseline="0" dirty="0" smtClean="0">
                          <a:latin typeface="Times New Roman" panose="02020603050405020304" pitchFamily="18" charset="0"/>
                          <a:cs typeface="Times New Roman" panose="02020603050405020304" pitchFamily="18" charset="0"/>
                        </a:rPr>
                        <a:t> </a:t>
                      </a:r>
                      <a:r>
                        <a:rPr lang="uk-UA" sz="2400" b="1" kern="1200" dirty="0" smtClean="0">
                          <a:solidFill>
                            <a:schemeClr val="dk1"/>
                          </a:solidFill>
                          <a:effectLst/>
                          <a:latin typeface="Times New Roman" panose="02020603050405020304" pitchFamily="18" charset="0"/>
                          <a:ea typeface="+mn-ea"/>
                          <a:cs typeface="Times New Roman" panose="02020603050405020304" pitchFamily="18" charset="0"/>
                        </a:rPr>
                        <a:t>Народження</a:t>
                      </a:r>
                      <a:endParaRPr lang="ru-RU" sz="2400" b="1" dirty="0">
                        <a:latin typeface="Times New Roman" panose="02020603050405020304" pitchFamily="18" charset="0"/>
                        <a:cs typeface="Times New Roman" panose="02020603050405020304" pitchFamily="18" charset="0"/>
                      </a:endParaRPr>
                    </a:p>
                  </a:txBody>
                  <a:tcPr/>
                </a:tc>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uk-UA" sz="2400" i="1" kern="1200" noProof="0" dirty="0" smtClean="0">
                          <a:solidFill>
                            <a:schemeClr val="dk1"/>
                          </a:solidFill>
                          <a:effectLst/>
                          <a:latin typeface="Times New Roman" panose="02020603050405020304" pitchFamily="18" charset="0"/>
                          <a:ea typeface="+mn-ea"/>
                          <a:cs typeface="Times New Roman" panose="02020603050405020304" pitchFamily="18" charset="0"/>
                        </a:rPr>
                        <a:t>пов'язане з необхідністю задоволення інтересів нового клієнта, з пошуком та займанням вільної ринкової ніші. Головна мета організації - виживання, </a:t>
                      </a:r>
                      <a:r>
                        <a:rPr lang="uk-UA" sz="2400" kern="1200" noProof="0" dirty="0" smtClean="0">
                          <a:solidFill>
                            <a:schemeClr val="dk1"/>
                          </a:solidFill>
                          <a:effectLst/>
                          <a:latin typeface="Times New Roman" panose="02020603050405020304" pitchFamily="18" charset="0"/>
                          <a:ea typeface="+mn-ea"/>
                          <a:cs typeface="Times New Roman" panose="02020603050405020304" pitchFamily="18" charset="0"/>
                        </a:rPr>
                        <a:t>що вимагає від керівництва організації таких якостей, як віра в успіх, готовність ризикувати, висока працездатність. Характерною для стадії народження є невелика кількість компаньйонів. </a:t>
                      </a:r>
                    </a:p>
                  </a:txBody>
                  <a:tcPr/>
                </a:tc>
                <a:extLst>
                  <a:ext uri="{0D108BD9-81ED-4DB2-BD59-A6C34878D82A}">
                    <a16:rowId xmlns:a16="http://schemas.microsoft.com/office/drawing/2014/main" val="985567723"/>
                  </a:ext>
                </a:extLst>
              </a:tr>
              <a:tr h="3436259">
                <a:tc>
                  <a:txBody>
                    <a:bodyPr/>
                    <a:lstStyle/>
                    <a:p>
                      <a:pPr algn="just"/>
                      <a:r>
                        <a:rPr lang="uk-UA" sz="2400" b="1" noProof="0" dirty="0" smtClean="0">
                          <a:latin typeface="Times New Roman" panose="02020603050405020304" pitchFamily="18" charset="0"/>
                          <a:cs typeface="Times New Roman" panose="02020603050405020304" pitchFamily="18" charset="0"/>
                        </a:rPr>
                        <a:t>2. </a:t>
                      </a:r>
                      <a:r>
                        <a:rPr lang="uk-UA" sz="2400" b="1" kern="1200" noProof="0" dirty="0" smtClean="0">
                          <a:solidFill>
                            <a:schemeClr val="dk1"/>
                          </a:solidFill>
                          <a:effectLst/>
                          <a:latin typeface="Times New Roman" panose="02020603050405020304" pitchFamily="18" charset="0"/>
                          <a:ea typeface="+mn-ea"/>
                          <a:cs typeface="Times New Roman" panose="02020603050405020304" pitchFamily="18" charset="0"/>
                        </a:rPr>
                        <a:t>Дитинство</a:t>
                      </a:r>
                      <a:endParaRPr lang="uk-UA" sz="2400" b="1" noProof="0" dirty="0">
                        <a:latin typeface="Times New Roman" panose="02020603050405020304" pitchFamily="18" charset="0"/>
                        <a:cs typeface="Times New Roman" panose="02020603050405020304" pitchFamily="18" charset="0"/>
                      </a:endParaRPr>
                    </a:p>
                  </a:txBody>
                  <a:tcPr/>
                </a:tc>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uk-UA" sz="2400" kern="1200" noProof="0" dirty="0" smtClean="0">
                          <a:solidFill>
                            <a:schemeClr val="dk1"/>
                          </a:solidFill>
                          <a:effectLst/>
                          <a:latin typeface="Times New Roman" panose="02020603050405020304" pitchFamily="18" charset="0"/>
                          <a:ea typeface="+mn-ea"/>
                          <a:cs typeface="Times New Roman" panose="02020603050405020304" pitchFamily="18" charset="0"/>
                        </a:rPr>
                        <a:t>небезпечна стадія, оскільки саме в цей період відбувається </a:t>
                      </a:r>
                      <a:r>
                        <a:rPr lang="uk-UA" sz="2400" kern="1200" noProof="0" dirty="0" err="1" smtClean="0">
                          <a:solidFill>
                            <a:schemeClr val="dk1"/>
                          </a:solidFill>
                          <a:effectLst/>
                          <a:latin typeface="Times New Roman" panose="02020603050405020304" pitchFamily="18" charset="0"/>
                          <a:ea typeface="+mn-ea"/>
                          <a:cs typeface="Times New Roman" panose="02020603050405020304" pitchFamily="18" charset="0"/>
                        </a:rPr>
                        <a:t>неспівмірне</a:t>
                      </a:r>
                      <a:r>
                        <a:rPr lang="uk-UA" sz="2400" kern="1200" noProof="0" dirty="0" smtClean="0">
                          <a:solidFill>
                            <a:schemeClr val="dk1"/>
                          </a:solidFill>
                          <a:effectLst/>
                          <a:latin typeface="Times New Roman" panose="02020603050405020304" pitchFamily="18" charset="0"/>
                          <a:ea typeface="+mn-ea"/>
                          <a:cs typeface="Times New Roman" panose="02020603050405020304" pitchFamily="18" charset="0"/>
                        </a:rPr>
                        <a:t> в порівнянні зі зміною управлінського потенціалу зростання організації. На цій стадії більшість організацій переживають крах через недосвідченість та некомпетентність своїх менеджерів. Тому </a:t>
                      </a:r>
                      <a:r>
                        <a:rPr lang="uk-UA" sz="2400" i="1" kern="1200" noProof="0" dirty="0" smtClean="0">
                          <a:solidFill>
                            <a:schemeClr val="dk1"/>
                          </a:solidFill>
                          <a:effectLst/>
                          <a:latin typeface="Times New Roman" panose="02020603050405020304" pitchFamily="18" charset="0"/>
                          <a:ea typeface="+mn-ea"/>
                          <a:cs typeface="Times New Roman" panose="02020603050405020304" pitchFamily="18" charset="0"/>
                        </a:rPr>
                        <a:t>основним завданням організації є зміцнення своїх позицій на ринку, при цьому особливе значення надається посиленню конкурентоспроможності. Головна мета організації на цій стадії — короткочасний успіх та забезпечення бурхливого зростання.</a:t>
                      </a:r>
                    </a:p>
                  </a:txBody>
                  <a:tcPr/>
                </a:tc>
                <a:extLst>
                  <a:ext uri="{0D108BD9-81ED-4DB2-BD59-A6C34878D82A}">
                    <a16:rowId xmlns:a16="http://schemas.microsoft.com/office/drawing/2014/main" val="2476096908"/>
                  </a:ext>
                </a:extLst>
              </a:tr>
            </a:tbl>
          </a:graphicData>
        </a:graphic>
      </p:graphicFrame>
    </p:spTree>
    <p:extLst>
      <p:ext uri="{BB962C8B-B14F-4D97-AF65-F5344CB8AC3E}">
        <p14:creationId xmlns:p14="http://schemas.microsoft.com/office/powerpoint/2010/main" val="33450696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076578477"/>
              </p:ext>
            </p:extLst>
          </p:nvPr>
        </p:nvGraphicFramePr>
        <p:xfrm>
          <a:off x="1093788" y="415925"/>
          <a:ext cx="10410826" cy="6309360"/>
        </p:xfrm>
        <a:graphic>
          <a:graphicData uri="http://schemas.openxmlformats.org/drawingml/2006/table">
            <a:tbl>
              <a:tblPr firstRow="1" bandRow="1">
                <a:tableStyleId>{5C22544A-7EE6-4342-B048-85BDC9FD1C3A}</a:tableStyleId>
              </a:tblPr>
              <a:tblGrid>
                <a:gridCol w="3270394">
                  <a:extLst>
                    <a:ext uri="{9D8B030D-6E8A-4147-A177-3AD203B41FA5}">
                      <a16:colId xmlns:a16="http://schemas.microsoft.com/office/drawing/2014/main" val="756901456"/>
                    </a:ext>
                  </a:extLst>
                </a:gridCol>
                <a:gridCol w="7140432">
                  <a:extLst>
                    <a:ext uri="{9D8B030D-6E8A-4147-A177-3AD203B41FA5}">
                      <a16:colId xmlns:a16="http://schemas.microsoft.com/office/drawing/2014/main" val="316179969"/>
                    </a:ext>
                  </a:extLst>
                </a:gridCol>
              </a:tblGrid>
              <a:tr h="3708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uk-UA" sz="2400" b="1" i="0" u="none" strike="noStrike" kern="1200" cap="none" spc="0" normalizeH="0" baseline="0" noProof="0" dirty="0" smtClean="0">
                          <a:ln>
                            <a:noFill/>
                          </a:ln>
                          <a:solidFill>
                            <a:prstClr val="white"/>
                          </a:solidFill>
                          <a:effectLst/>
                          <a:uLnTx/>
                          <a:uFillTx/>
                          <a:latin typeface="Times New Roman" panose="02020603050405020304" pitchFamily="18" charset="0"/>
                          <a:ea typeface="+mn-ea"/>
                          <a:cs typeface="Times New Roman" panose="02020603050405020304" pitchFamily="18" charset="0"/>
                        </a:rPr>
                        <a:t>Етапи життєвого циклу організації</a:t>
                      </a:r>
                      <a:endParaRPr kumimoji="0" lang="ru-RU" sz="2400" b="1" i="0" u="none" strike="noStrike" kern="1200" cap="none" spc="0" normalizeH="0" baseline="0" noProof="0" dirty="0" smtClean="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algn="ctr"/>
                      <a:endParaRPr lang="ru-RU" dirty="0"/>
                    </a:p>
                  </a:txBody>
                  <a:tcPr/>
                </a:tc>
                <a:tc>
                  <a:txBody>
                    <a:bodyPr/>
                    <a:lstStyle/>
                    <a:p>
                      <a:pPr algn="ctr"/>
                      <a:r>
                        <a:rPr kumimoji="0" lang="uk-UA" sz="2400" b="1" i="0" u="none" strike="noStrike" kern="1200" cap="none" spc="0" normalizeH="0" baseline="0" noProof="0" dirty="0" smtClean="0">
                          <a:ln>
                            <a:noFill/>
                          </a:ln>
                          <a:solidFill>
                            <a:prstClr val="white"/>
                          </a:solidFill>
                          <a:effectLst/>
                          <a:uLnTx/>
                          <a:uFillTx/>
                          <a:latin typeface="Times New Roman" panose="02020603050405020304" pitchFamily="18" charset="0"/>
                          <a:ea typeface="+mn-ea"/>
                          <a:cs typeface="Times New Roman" panose="02020603050405020304" pitchFamily="18" charset="0"/>
                        </a:rPr>
                        <a:t>Характеристика етапів</a:t>
                      </a:r>
                      <a:endParaRPr lang="ru-RU" sz="2400" dirty="0"/>
                    </a:p>
                  </a:txBody>
                  <a:tcPr/>
                </a:tc>
                <a:extLst>
                  <a:ext uri="{0D108BD9-81ED-4DB2-BD59-A6C34878D82A}">
                    <a16:rowId xmlns:a16="http://schemas.microsoft.com/office/drawing/2014/main" val="2816412972"/>
                  </a:ext>
                </a:extLst>
              </a:tr>
              <a:tr h="370840">
                <a:tc>
                  <a:txBody>
                    <a:bodyPr/>
                    <a:lstStyle/>
                    <a:p>
                      <a:r>
                        <a:rPr lang="uk-UA" sz="2400" b="1" noProof="0" dirty="0" smtClean="0">
                          <a:latin typeface="Times New Roman" panose="02020603050405020304" pitchFamily="18" charset="0"/>
                          <a:cs typeface="Times New Roman" panose="02020603050405020304" pitchFamily="18" charset="0"/>
                        </a:rPr>
                        <a:t>3. </a:t>
                      </a:r>
                      <a:r>
                        <a:rPr lang="uk-UA" sz="2400" b="1" kern="1200" noProof="0" dirty="0" smtClean="0">
                          <a:solidFill>
                            <a:schemeClr val="dk1"/>
                          </a:solidFill>
                          <a:effectLst/>
                          <a:latin typeface="Times New Roman" panose="02020603050405020304" pitchFamily="18" charset="0"/>
                          <a:ea typeface="+mn-ea"/>
                          <a:cs typeface="Times New Roman" panose="02020603050405020304" pitchFamily="18" charset="0"/>
                        </a:rPr>
                        <a:t>Зрілість</a:t>
                      </a:r>
                    </a:p>
                    <a:p>
                      <a:r>
                        <a:rPr lang="uk-UA" sz="2400" kern="1200" noProof="0" dirty="0" smtClean="0">
                          <a:solidFill>
                            <a:schemeClr val="dk1"/>
                          </a:solidFill>
                          <a:effectLst/>
                          <a:latin typeface="Times New Roman" panose="02020603050405020304" pitchFamily="18" charset="0"/>
                          <a:ea typeface="+mn-ea"/>
                          <a:cs typeface="Times New Roman" panose="02020603050405020304" pitchFamily="18" charset="0"/>
                        </a:rPr>
                        <a:t>Три стадії зрілості: </a:t>
                      </a:r>
                    </a:p>
                    <a:p>
                      <a:r>
                        <a:rPr lang="uk-UA" sz="2400" kern="1200" noProof="0" dirty="0" smtClean="0">
                          <a:solidFill>
                            <a:schemeClr val="dk1"/>
                          </a:solidFill>
                          <a:effectLst/>
                          <a:latin typeface="Times New Roman" panose="02020603050405020304" pitchFamily="18" charset="0"/>
                          <a:ea typeface="+mn-ea"/>
                          <a:cs typeface="Times New Roman" panose="02020603050405020304" pitchFamily="18" charset="0"/>
                        </a:rPr>
                        <a:t>-</a:t>
                      </a:r>
                      <a:r>
                        <a:rPr lang="uk-UA" sz="2400" i="1" kern="1200" noProof="0" dirty="0" smtClean="0">
                          <a:solidFill>
                            <a:schemeClr val="dk1"/>
                          </a:solidFill>
                          <a:effectLst/>
                          <a:latin typeface="Times New Roman" panose="02020603050405020304" pitchFamily="18" charset="0"/>
                          <a:ea typeface="+mn-ea"/>
                          <a:cs typeface="Times New Roman" panose="02020603050405020304" pitchFamily="18" charset="0"/>
                        </a:rPr>
                        <a:t>рання </a:t>
                      </a:r>
                      <a:r>
                        <a:rPr lang="uk-UA" sz="2400" kern="1200" noProof="0" dirty="0" smtClean="0">
                          <a:solidFill>
                            <a:schemeClr val="dk1"/>
                          </a:solidFill>
                          <a:effectLst/>
                          <a:latin typeface="Times New Roman" panose="02020603050405020304" pitchFamily="18" charset="0"/>
                          <a:ea typeface="+mn-ea"/>
                          <a:cs typeface="Times New Roman" panose="02020603050405020304" pitchFamily="18" charset="0"/>
                        </a:rPr>
                        <a:t>- систематичне зростання організації, </a:t>
                      </a:r>
                    </a:p>
                    <a:p>
                      <a:r>
                        <a:rPr lang="uk-UA" sz="2400" kern="1200" noProof="0" dirty="0" smtClean="0">
                          <a:solidFill>
                            <a:schemeClr val="dk1"/>
                          </a:solidFill>
                          <a:effectLst/>
                          <a:latin typeface="Times New Roman" panose="02020603050405020304" pitchFamily="18" charset="0"/>
                          <a:ea typeface="+mn-ea"/>
                          <a:cs typeface="Times New Roman" panose="02020603050405020304" pitchFamily="18" charset="0"/>
                        </a:rPr>
                        <a:t>-</a:t>
                      </a:r>
                      <a:r>
                        <a:rPr lang="uk-UA" sz="2400" i="1" kern="1200" noProof="0" dirty="0" smtClean="0">
                          <a:solidFill>
                            <a:schemeClr val="dk1"/>
                          </a:solidFill>
                          <a:effectLst/>
                          <a:latin typeface="Times New Roman" panose="02020603050405020304" pitchFamily="18" charset="0"/>
                          <a:ea typeface="+mn-ea"/>
                          <a:cs typeface="Times New Roman" panose="02020603050405020304" pitchFamily="18" charset="0"/>
                        </a:rPr>
                        <a:t>проміжна</a:t>
                      </a:r>
                      <a:r>
                        <a:rPr lang="uk-UA" sz="2400" kern="1200" noProof="0" dirty="0" smtClean="0">
                          <a:solidFill>
                            <a:schemeClr val="dk1"/>
                          </a:solidFill>
                          <a:effectLst/>
                          <a:latin typeface="Times New Roman" panose="02020603050405020304" pitchFamily="18" charset="0"/>
                          <a:ea typeface="+mn-ea"/>
                          <a:cs typeface="Times New Roman" panose="02020603050405020304" pitchFamily="18" charset="0"/>
                        </a:rPr>
                        <a:t> - збалансоване зростання, </a:t>
                      </a:r>
                    </a:p>
                    <a:p>
                      <a:r>
                        <a:rPr lang="uk-UA" sz="2400" kern="1200" noProof="0" dirty="0" smtClean="0">
                          <a:solidFill>
                            <a:schemeClr val="dk1"/>
                          </a:solidFill>
                          <a:effectLst/>
                          <a:latin typeface="Times New Roman" panose="02020603050405020304" pitchFamily="18" charset="0"/>
                          <a:ea typeface="+mn-ea"/>
                          <a:cs typeface="Times New Roman" panose="02020603050405020304" pitchFamily="18" charset="0"/>
                        </a:rPr>
                        <a:t>-</a:t>
                      </a:r>
                      <a:r>
                        <a:rPr lang="uk-UA" sz="2400" i="1" kern="1200" noProof="0" dirty="0" smtClean="0">
                          <a:solidFill>
                            <a:schemeClr val="dk1"/>
                          </a:solidFill>
                          <a:effectLst/>
                          <a:latin typeface="Times New Roman" panose="02020603050405020304" pitchFamily="18" charset="0"/>
                          <a:ea typeface="+mn-ea"/>
                          <a:cs typeface="Times New Roman" panose="02020603050405020304" pitchFamily="18" charset="0"/>
                        </a:rPr>
                        <a:t>остаточна</a:t>
                      </a:r>
                      <a:r>
                        <a:rPr lang="uk-UA" sz="2400" kern="1200" noProof="0" dirty="0" smtClean="0">
                          <a:solidFill>
                            <a:schemeClr val="dk1"/>
                          </a:solidFill>
                          <a:effectLst/>
                          <a:latin typeface="Times New Roman" panose="02020603050405020304" pitchFamily="18" charset="0"/>
                          <a:ea typeface="+mn-ea"/>
                          <a:cs typeface="Times New Roman" panose="02020603050405020304" pitchFamily="18" charset="0"/>
                        </a:rPr>
                        <a:t> - формування індивідуальності та іміджу організації. </a:t>
                      </a:r>
                      <a:endParaRPr lang="uk-UA" sz="2400" noProof="0" dirty="0">
                        <a:latin typeface="Times New Roman" panose="02020603050405020304" pitchFamily="18" charset="0"/>
                        <a:cs typeface="Times New Roman" panose="02020603050405020304" pitchFamily="18" charset="0"/>
                      </a:endParaRPr>
                    </a:p>
                  </a:txBody>
                  <a:tcPr/>
                </a:tc>
                <a:tc>
                  <a:txBody>
                    <a:bodyPr/>
                    <a:lstStyle/>
                    <a:p>
                      <a:r>
                        <a:rPr lang="uk-UA" sz="2400" i="1" kern="1200" noProof="0" dirty="0" smtClean="0">
                          <a:solidFill>
                            <a:schemeClr val="dk1"/>
                          </a:solidFill>
                          <a:effectLst/>
                          <a:latin typeface="Times New Roman" panose="02020603050405020304" pitchFamily="18" charset="0"/>
                          <a:ea typeface="+mn-ea"/>
                          <a:cs typeface="Times New Roman" panose="02020603050405020304" pitchFamily="18" charset="0"/>
                        </a:rPr>
                        <a:t>розвиток організації на цій стадії спрямовується на користь збалансованого зростання на основі стійкої структури та чіткого управління</a:t>
                      </a:r>
                      <a:r>
                        <a:rPr lang="uk-UA" sz="2400" kern="1200" noProof="0" dirty="0" smtClean="0">
                          <a:solidFill>
                            <a:schemeClr val="dk1"/>
                          </a:solidFill>
                          <a:effectLst/>
                          <a:latin typeface="Times New Roman" panose="02020603050405020304" pitchFamily="18" charset="0"/>
                          <a:ea typeface="+mn-ea"/>
                          <a:cs typeface="Times New Roman" panose="02020603050405020304" pitchFamily="18" charset="0"/>
                        </a:rPr>
                        <a:t>. Керівник організації, як правило, задоволений логічністю та стрункістю системи управління, що зменшує його інтерес щодо таких питань, як адаптація до змін зовнішнього середовища, а також оновлення і децентралізація. </a:t>
                      </a:r>
                      <a:r>
                        <a:rPr lang="uk-UA" sz="2400" i="1" kern="1200" noProof="0" dirty="0" smtClean="0">
                          <a:solidFill>
                            <a:schemeClr val="dk1"/>
                          </a:solidFill>
                          <a:effectLst/>
                          <a:latin typeface="Times New Roman" panose="02020603050405020304" pitchFamily="18" charset="0"/>
                          <a:ea typeface="+mn-ea"/>
                          <a:cs typeface="Times New Roman" panose="02020603050405020304" pitchFamily="18" charset="0"/>
                        </a:rPr>
                        <a:t>Ця</a:t>
                      </a:r>
                      <a:r>
                        <a:rPr lang="uk-UA" sz="2400" i="1" kern="1200" baseline="0" noProof="0" dirty="0" smtClean="0">
                          <a:solidFill>
                            <a:schemeClr val="dk1"/>
                          </a:solidFill>
                          <a:effectLst/>
                          <a:latin typeface="Times New Roman" panose="02020603050405020304" pitchFamily="18" charset="0"/>
                          <a:ea typeface="+mn-ea"/>
                          <a:cs typeface="Times New Roman" panose="02020603050405020304" pitchFamily="18" charset="0"/>
                        </a:rPr>
                        <a:t> </a:t>
                      </a:r>
                      <a:r>
                        <a:rPr lang="uk-UA" sz="2400" i="1" kern="1200" noProof="0" dirty="0" smtClean="0">
                          <a:solidFill>
                            <a:schemeClr val="dk1"/>
                          </a:solidFill>
                          <a:effectLst/>
                          <a:latin typeface="Times New Roman" panose="02020603050405020304" pitchFamily="18" charset="0"/>
                          <a:ea typeface="+mn-ea"/>
                          <a:cs typeface="Times New Roman" panose="02020603050405020304" pitchFamily="18" charset="0"/>
                        </a:rPr>
                        <a:t>стадія пов'язана з проникненням організації в нові сфери діяльності, розширенням і диференціацією. Проте саме в цей період активно зароджується бюрократизм у системі управління. </a:t>
                      </a:r>
                      <a:r>
                        <a:rPr lang="uk-UA" sz="2400" kern="1200" noProof="0" dirty="0" smtClean="0">
                          <a:solidFill>
                            <a:schemeClr val="dk1"/>
                          </a:solidFill>
                          <a:effectLst/>
                          <a:latin typeface="Times New Roman" panose="02020603050405020304" pitchFamily="18" charset="0"/>
                          <a:ea typeface="+mn-ea"/>
                          <a:cs typeface="Times New Roman" panose="02020603050405020304" pitchFamily="18" charset="0"/>
                        </a:rPr>
                        <a:t>Етап зрілості небезпечний, оскільки є можливість виникнення у керівництва організації думки щодо завершення руху вперед.</a:t>
                      </a:r>
                      <a:endParaRPr lang="uk-UA" sz="24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441083507"/>
                  </a:ext>
                </a:extLst>
              </a:tr>
            </a:tbl>
          </a:graphicData>
        </a:graphic>
      </p:graphicFrame>
    </p:spTree>
    <p:extLst>
      <p:ext uri="{BB962C8B-B14F-4D97-AF65-F5344CB8AC3E}">
        <p14:creationId xmlns:p14="http://schemas.microsoft.com/office/powerpoint/2010/main" val="983961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t>Література</a:t>
            </a:r>
            <a:endParaRPr lang="ru-RU" b="1" dirty="0"/>
          </a:p>
        </p:txBody>
      </p:sp>
      <p:sp>
        <p:nvSpPr>
          <p:cNvPr id="3" name="Объект 2"/>
          <p:cNvSpPr>
            <a:spLocks noGrp="1"/>
          </p:cNvSpPr>
          <p:nvPr>
            <p:ph idx="1"/>
          </p:nvPr>
        </p:nvSpPr>
        <p:spPr>
          <a:xfrm>
            <a:off x="1136073" y="1454727"/>
            <a:ext cx="10368539" cy="4456495"/>
          </a:xfrm>
        </p:spPr>
        <p:txBody>
          <a:bodyPr>
            <a:normAutofit lnSpcReduction="10000"/>
          </a:bodyPr>
          <a:lstStyle/>
          <a:p>
            <a:pPr marL="0" indent="0">
              <a:buNone/>
            </a:pPr>
            <a:r>
              <a:rPr lang="uk-UA" sz="2400" dirty="0" err="1" smtClean="0">
                <a:solidFill>
                  <a:schemeClr val="tx1"/>
                </a:solidFill>
                <a:latin typeface="Times New Roman" panose="02020603050405020304" pitchFamily="18" charset="0"/>
                <a:cs typeface="Times New Roman" panose="02020603050405020304" pitchFamily="18" charset="0"/>
              </a:rPr>
              <a:t>Мескон</a:t>
            </a:r>
            <a:r>
              <a:rPr lang="uk-UA" sz="2400" dirty="0" smtClean="0">
                <a:solidFill>
                  <a:schemeClr val="tx1"/>
                </a:solidFill>
                <a:latin typeface="Times New Roman" panose="02020603050405020304" pitchFamily="18" charset="0"/>
                <a:cs typeface="Times New Roman" panose="02020603050405020304" pitchFamily="18" charset="0"/>
              </a:rPr>
              <a:t> М., Альберт М., </a:t>
            </a:r>
            <a:r>
              <a:rPr lang="uk-UA" sz="2400" dirty="0" err="1" smtClean="0">
                <a:solidFill>
                  <a:schemeClr val="tx1"/>
                </a:solidFill>
                <a:latin typeface="Times New Roman" panose="02020603050405020304" pitchFamily="18" charset="0"/>
                <a:cs typeface="Times New Roman" panose="02020603050405020304" pitchFamily="18" charset="0"/>
              </a:rPr>
              <a:t>Хедоури</a:t>
            </a:r>
            <a:r>
              <a:rPr lang="uk-UA" sz="2400" dirty="0" smtClean="0">
                <a:solidFill>
                  <a:schemeClr val="tx1"/>
                </a:solidFill>
                <a:latin typeface="Times New Roman" panose="02020603050405020304" pitchFamily="18" charset="0"/>
                <a:cs typeface="Times New Roman" panose="02020603050405020304" pitchFamily="18" charset="0"/>
              </a:rPr>
              <a:t> Ф. </a:t>
            </a:r>
            <a:r>
              <a:rPr lang="uk-UA" sz="2400" dirty="0" err="1" smtClean="0">
                <a:solidFill>
                  <a:schemeClr val="tx1"/>
                </a:solidFill>
                <a:latin typeface="Times New Roman" panose="02020603050405020304" pitchFamily="18" charset="0"/>
                <a:cs typeface="Times New Roman" panose="02020603050405020304" pitchFamily="18" charset="0"/>
              </a:rPr>
              <a:t>Основы</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err="1" smtClean="0">
                <a:solidFill>
                  <a:schemeClr val="tx1"/>
                </a:solidFill>
                <a:latin typeface="Times New Roman" panose="02020603050405020304" pitchFamily="18" charset="0"/>
                <a:cs typeface="Times New Roman" panose="02020603050405020304" pitchFamily="18" charset="0"/>
              </a:rPr>
              <a:t>менеджмента</a:t>
            </a:r>
            <a:r>
              <a:rPr lang="uk-UA" sz="2400" dirty="0" smtClean="0">
                <a:solidFill>
                  <a:schemeClr val="tx1"/>
                </a:solidFill>
                <a:latin typeface="Times New Roman" panose="02020603050405020304" pitchFamily="18" charset="0"/>
                <a:cs typeface="Times New Roman" panose="02020603050405020304" pitchFamily="18" charset="0"/>
              </a:rPr>
              <a:t>: Пер. с </a:t>
            </a:r>
            <a:r>
              <a:rPr lang="uk-UA" sz="2400" dirty="0" err="1" smtClean="0">
                <a:solidFill>
                  <a:schemeClr val="tx1"/>
                </a:solidFill>
                <a:latin typeface="Times New Roman" panose="02020603050405020304" pitchFamily="18" charset="0"/>
                <a:cs typeface="Times New Roman" panose="02020603050405020304" pitchFamily="18" charset="0"/>
              </a:rPr>
              <a:t>англ</a:t>
            </a:r>
            <a:r>
              <a:rPr lang="uk-UA" sz="2400" dirty="0" smtClean="0">
                <a:solidFill>
                  <a:schemeClr val="tx1"/>
                </a:solidFill>
                <a:latin typeface="Times New Roman" panose="02020603050405020304" pitchFamily="18" charset="0"/>
                <a:cs typeface="Times New Roman" panose="02020603050405020304" pitchFamily="18" charset="0"/>
              </a:rPr>
              <a:t>. — М.: </a:t>
            </a:r>
            <a:r>
              <a:rPr lang="uk-UA" sz="2400" dirty="0" err="1" smtClean="0">
                <a:solidFill>
                  <a:schemeClr val="tx1"/>
                </a:solidFill>
                <a:latin typeface="Times New Roman" panose="02020603050405020304" pitchFamily="18" charset="0"/>
                <a:cs typeface="Times New Roman" panose="02020603050405020304" pitchFamily="18" charset="0"/>
              </a:rPr>
              <a:t>Дело</a:t>
            </a:r>
            <a:r>
              <a:rPr lang="uk-UA" sz="2400" dirty="0" smtClean="0">
                <a:solidFill>
                  <a:schemeClr val="tx1"/>
                </a:solidFill>
                <a:latin typeface="Times New Roman" panose="02020603050405020304" pitchFamily="18" charset="0"/>
                <a:cs typeface="Times New Roman" panose="02020603050405020304" pitchFamily="18" charset="0"/>
              </a:rPr>
              <a:t>, 2002. — 702 с. </a:t>
            </a:r>
          </a:p>
          <a:p>
            <a:pPr marL="0" indent="0">
              <a:buNone/>
            </a:pPr>
            <a:r>
              <a:rPr lang="uk-UA" sz="2400" dirty="0" err="1" smtClean="0">
                <a:solidFill>
                  <a:schemeClr val="tx1"/>
                </a:solidFill>
                <a:latin typeface="Times New Roman" panose="02020603050405020304" pitchFamily="18" charset="0"/>
                <a:cs typeface="Times New Roman" panose="02020603050405020304" pitchFamily="18" charset="0"/>
              </a:rPr>
              <a:t>Герчикова</a:t>
            </a:r>
            <a:r>
              <a:rPr lang="uk-UA" sz="2400" dirty="0" smtClean="0">
                <a:solidFill>
                  <a:schemeClr val="tx1"/>
                </a:solidFill>
                <a:latin typeface="Times New Roman" panose="02020603050405020304" pitchFamily="18" charset="0"/>
                <a:cs typeface="Times New Roman" panose="02020603050405020304" pitchFamily="18" charset="0"/>
              </a:rPr>
              <a:t> Й.Н. Менеджмент: </a:t>
            </a:r>
            <a:r>
              <a:rPr lang="uk-UA" sz="2400" dirty="0" err="1" smtClean="0">
                <a:solidFill>
                  <a:schemeClr val="tx1"/>
                </a:solidFill>
                <a:latin typeface="Times New Roman" panose="02020603050405020304" pitchFamily="18" charset="0"/>
                <a:cs typeface="Times New Roman" panose="02020603050405020304" pitchFamily="18" charset="0"/>
              </a:rPr>
              <a:t>Учебник</a:t>
            </a:r>
            <a:r>
              <a:rPr lang="uk-UA" sz="2400" dirty="0" smtClean="0">
                <a:solidFill>
                  <a:schemeClr val="tx1"/>
                </a:solidFill>
                <a:latin typeface="Times New Roman" panose="02020603050405020304" pitchFamily="18" charset="0"/>
                <a:cs typeface="Times New Roman" panose="02020603050405020304" pitchFamily="18" charset="0"/>
              </a:rPr>
              <a:t>. – М: ЮНИТИ, 2005. – 480с.</a:t>
            </a:r>
          </a:p>
          <a:p>
            <a:pPr marL="0" indent="0">
              <a:buNone/>
            </a:pPr>
            <a:r>
              <a:rPr lang="uk-UA" sz="2400" dirty="0" err="1" smtClean="0">
                <a:solidFill>
                  <a:schemeClr val="tx1"/>
                </a:solidFill>
                <a:latin typeface="Times New Roman" panose="02020603050405020304" pitchFamily="18" charset="0"/>
                <a:cs typeface="Times New Roman" panose="02020603050405020304" pitchFamily="18" charset="0"/>
              </a:rPr>
              <a:t>Кредісов</a:t>
            </a:r>
            <a:r>
              <a:rPr lang="uk-UA" sz="2400" dirty="0" smtClean="0">
                <a:solidFill>
                  <a:schemeClr val="tx1"/>
                </a:solidFill>
                <a:latin typeface="Times New Roman" panose="02020603050405020304" pitchFamily="18" charset="0"/>
                <a:cs typeface="Times New Roman" panose="02020603050405020304" pitchFamily="18" charset="0"/>
              </a:rPr>
              <a:t> А.І. Історія </a:t>
            </a:r>
            <a:r>
              <a:rPr lang="uk-UA" sz="2400" dirty="0" err="1" smtClean="0">
                <a:solidFill>
                  <a:schemeClr val="tx1"/>
                </a:solidFill>
                <a:latin typeface="Times New Roman" panose="02020603050405020304" pitchFamily="18" charset="0"/>
                <a:cs typeface="Times New Roman" panose="02020603050405020304" pitchFamily="18" charset="0"/>
              </a:rPr>
              <a:t>вчень</a:t>
            </a:r>
            <a:r>
              <a:rPr lang="uk-UA" sz="2400" dirty="0" smtClean="0">
                <a:solidFill>
                  <a:schemeClr val="tx1"/>
                </a:solidFill>
                <a:latin typeface="Times New Roman" panose="02020603050405020304" pitchFamily="18" charset="0"/>
                <a:cs typeface="Times New Roman" panose="02020603050405020304" pitchFamily="18" charset="0"/>
              </a:rPr>
              <a:t> менеджменту: Підручник для вищих </a:t>
            </a:r>
            <a:r>
              <a:rPr lang="uk-UA" sz="2400" dirty="0" err="1" smtClean="0">
                <a:solidFill>
                  <a:schemeClr val="tx1"/>
                </a:solidFill>
                <a:latin typeface="Times New Roman" panose="02020603050405020304" pitchFamily="18" charset="0"/>
                <a:cs typeface="Times New Roman" panose="02020603050405020304" pitchFamily="18" charset="0"/>
              </a:rPr>
              <a:t>навч</a:t>
            </a:r>
            <a:r>
              <a:rPr lang="uk-UA" sz="2400" dirty="0" smtClean="0">
                <a:solidFill>
                  <a:schemeClr val="tx1"/>
                </a:solidFill>
                <a:latin typeface="Times New Roman" panose="02020603050405020304" pitchFamily="18" charset="0"/>
                <a:cs typeface="Times New Roman" panose="02020603050405020304" pitchFamily="18" charset="0"/>
              </a:rPr>
              <a:t>. закладів. – К.: Знання України, 2000. – 300 с.</a:t>
            </a:r>
          </a:p>
          <a:p>
            <a:pPr marL="0" indent="0">
              <a:buNone/>
            </a:pPr>
            <a:r>
              <a:rPr lang="uk-UA" sz="2400" dirty="0" smtClean="0">
                <a:solidFill>
                  <a:schemeClr val="tx1"/>
                </a:solidFill>
                <a:latin typeface="Times New Roman" panose="02020603050405020304" pitchFamily="18" charset="0"/>
                <a:cs typeface="Times New Roman" panose="02020603050405020304" pitchFamily="18" charset="0"/>
              </a:rPr>
              <a:t>Мартиненко Н.М. Основи менеджменту: Підручник. – К.: Каравела, 2005. – 496с.</a:t>
            </a:r>
          </a:p>
          <a:p>
            <a:pPr marL="0" indent="0">
              <a:buNone/>
            </a:pPr>
            <a:r>
              <a:rPr lang="uk-UA" sz="2400" dirty="0" smtClean="0">
                <a:solidFill>
                  <a:schemeClr val="tx1"/>
                </a:solidFill>
                <a:latin typeface="Times New Roman" panose="02020603050405020304" pitchFamily="18" charset="0"/>
                <a:cs typeface="Times New Roman" panose="02020603050405020304" pitchFamily="18" charset="0"/>
              </a:rPr>
              <a:t>Нємцов В.Д., Довгань Л.Е., </a:t>
            </a:r>
            <a:r>
              <a:rPr lang="uk-UA" sz="2400" dirty="0" err="1" smtClean="0">
                <a:solidFill>
                  <a:schemeClr val="tx1"/>
                </a:solidFill>
                <a:latin typeface="Times New Roman" panose="02020603050405020304" pitchFamily="18" charset="0"/>
                <a:cs typeface="Times New Roman" panose="02020603050405020304" pitchFamily="18" charset="0"/>
              </a:rPr>
              <a:t>Сініок</a:t>
            </a:r>
            <a:r>
              <a:rPr lang="uk-UA" sz="2400" dirty="0" smtClean="0">
                <a:solidFill>
                  <a:schemeClr val="tx1"/>
                </a:solidFill>
                <a:latin typeface="Times New Roman" panose="02020603050405020304" pitchFamily="18" charset="0"/>
                <a:cs typeface="Times New Roman" panose="02020603050405020304" pitchFamily="18" charset="0"/>
              </a:rPr>
              <a:t> Г.Ф. Менеджмент організацій: Навчальний посібник. – К.:ТОВ "УВПК"ЕКС 06,2001. –392 с. </a:t>
            </a:r>
          </a:p>
          <a:p>
            <a:pPr marL="0" indent="0">
              <a:buNone/>
            </a:pPr>
            <a:r>
              <a:rPr lang="uk-UA" sz="2400" dirty="0" smtClean="0">
                <a:solidFill>
                  <a:schemeClr val="tx1"/>
                </a:solidFill>
                <a:latin typeface="Times New Roman" panose="02020603050405020304" pitchFamily="18" charset="0"/>
                <a:cs typeface="Times New Roman" panose="02020603050405020304" pitchFamily="18" charset="0"/>
              </a:rPr>
              <a:t>Соболь С.М., Багацький В.М. Менеджмент: </a:t>
            </a:r>
            <a:r>
              <a:rPr lang="uk-UA" sz="2400" dirty="0" err="1" smtClean="0">
                <a:solidFill>
                  <a:schemeClr val="tx1"/>
                </a:solidFill>
                <a:latin typeface="Times New Roman" panose="02020603050405020304" pitchFamily="18" charset="0"/>
                <a:cs typeface="Times New Roman" panose="02020603050405020304" pitchFamily="18" charset="0"/>
              </a:rPr>
              <a:t>Навч</a:t>
            </a:r>
            <a:r>
              <a:rPr lang="uk-UA" sz="2400" dirty="0" smtClean="0">
                <a:solidFill>
                  <a:schemeClr val="tx1"/>
                </a:solidFill>
                <a:latin typeface="Times New Roman" panose="02020603050405020304" pitchFamily="18" charset="0"/>
                <a:cs typeface="Times New Roman" panose="02020603050405020304" pitchFamily="18" charset="0"/>
              </a:rPr>
              <a:t>.-метод. </a:t>
            </a:r>
            <a:r>
              <a:rPr lang="uk-UA" sz="2400" dirty="0" err="1" smtClean="0">
                <a:solidFill>
                  <a:schemeClr val="tx1"/>
                </a:solidFill>
                <a:latin typeface="Times New Roman" panose="02020603050405020304" pitchFamily="18" charset="0"/>
                <a:cs typeface="Times New Roman" panose="02020603050405020304" pitchFamily="18" charset="0"/>
              </a:rPr>
              <a:t>посіб</a:t>
            </a:r>
            <a:r>
              <a:rPr lang="uk-UA" sz="2400" dirty="0" smtClean="0">
                <a:solidFill>
                  <a:schemeClr val="tx1"/>
                </a:solidFill>
                <a:latin typeface="Times New Roman" panose="02020603050405020304" pitchFamily="18" charset="0"/>
                <a:cs typeface="Times New Roman" panose="02020603050405020304" pitchFamily="18" charset="0"/>
              </a:rPr>
              <a:t>. для </a:t>
            </a:r>
            <a:r>
              <a:rPr lang="uk-UA" sz="2400" dirty="0" err="1" smtClean="0">
                <a:solidFill>
                  <a:schemeClr val="tx1"/>
                </a:solidFill>
                <a:latin typeface="Times New Roman" panose="02020603050405020304" pitchFamily="18" charset="0"/>
                <a:cs typeface="Times New Roman" panose="02020603050405020304" pitchFamily="18" charset="0"/>
              </a:rPr>
              <a:t>самост</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err="1" smtClean="0">
                <a:solidFill>
                  <a:schemeClr val="tx1"/>
                </a:solidFill>
                <a:latin typeface="Times New Roman" panose="02020603050405020304" pitchFamily="18" charset="0"/>
                <a:cs typeface="Times New Roman" panose="02020603050405020304" pitchFamily="18" charset="0"/>
              </a:rPr>
              <a:t>вивч</a:t>
            </a:r>
            <a:r>
              <a:rPr lang="uk-UA" sz="2400" dirty="0" smtClean="0">
                <a:solidFill>
                  <a:schemeClr val="tx1"/>
                </a:solidFill>
                <a:latin typeface="Times New Roman" panose="02020603050405020304" pitchFamily="18" charset="0"/>
                <a:cs typeface="Times New Roman" panose="02020603050405020304" pitchFamily="18" charset="0"/>
              </a:rPr>
              <a:t>. </a:t>
            </a:r>
            <a:r>
              <a:rPr lang="uk-UA" sz="2400" dirty="0" err="1" smtClean="0">
                <a:solidFill>
                  <a:schemeClr val="tx1"/>
                </a:solidFill>
                <a:latin typeface="Times New Roman" panose="02020603050405020304" pitchFamily="18" charset="0"/>
                <a:cs typeface="Times New Roman" panose="02020603050405020304" pitchFamily="18" charset="0"/>
              </a:rPr>
              <a:t>дисц</a:t>
            </a:r>
            <a:r>
              <a:rPr lang="uk-UA" sz="2400" dirty="0" smtClean="0">
                <a:solidFill>
                  <a:schemeClr val="tx1"/>
                </a:solidFill>
                <a:latin typeface="Times New Roman" panose="02020603050405020304" pitchFamily="18" charset="0"/>
                <a:cs typeface="Times New Roman" panose="02020603050405020304" pitchFamily="18" charset="0"/>
              </a:rPr>
              <a:t>. – К.: КНЕУ, 2005. – 225 с</a:t>
            </a:r>
          </a:p>
          <a:p>
            <a:pPr marL="0" indent="0">
              <a:buNone/>
            </a:pPr>
            <a:endParaRPr lang="ru-RU" dirty="0"/>
          </a:p>
        </p:txBody>
      </p:sp>
    </p:spTree>
    <p:extLst>
      <p:ext uri="{BB962C8B-B14F-4D97-AF65-F5344CB8AC3E}">
        <p14:creationId xmlns:p14="http://schemas.microsoft.com/office/powerpoint/2010/main" val="23725381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606291189"/>
              </p:ext>
            </p:extLst>
          </p:nvPr>
        </p:nvGraphicFramePr>
        <p:xfrm>
          <a:off x="1330325" y="539750"/>
          <a:ext cx="10174288" cy="5669280"/>
        </p:xfrm>
        <a:graphic>
          <a:graphicData uri="http://schemas.openxmlformats.org/drawingml/2006/table">
            <a:tbl>
              <a:tblPr firstRow="1" bandRow="1">
                <a:tableStyleId>{5C22544A-7EE6-4342-B048-85BDC9FD1C3A}</a:tableStyleId>
              </a:tblPr>
              <a:tblGrid>
                <a:gridCol w="2895311">
                  <a:extLst>
                    <a:ext uri="{9D8B030D-6E8A-4147-A177-3AD203B41FA5}">
                      <a16:colId xmlns:a16="http://schemas.microsoft.com/office/drawing/2014/main" val="3852390100"/>
                    </a:ext>
                  </a:extLst>
                </a:gridCol>
                <a:gridCol w="7278977">
                  <a:extLst>
                    <a:ext uri="{9D8B030D-6E8A-4147-A177-3AD203B41FA5}">
                      <a16:colId xmlns:a16="http://schemas.microsoft.com/office/drawing/2014/main" val="2583063550"/>
                    </a:ext>
                  </a:extLst>
                </a:gridCol>
              </a:tblGrid>
              <a:tr h="370840">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uk-UA" sz="2400" b="1" i="0" u="none" strike="noStrike" kern="1200" cap="none" spc="0" normalizeH="0" baseline="0" noProof="0" dirty="0" smtClean="0">
                          <a:ln>
                            <a:noFill/>
                          </a:ln>
                          <a:solidFill>
                            <a:prstClr val="white"/>
                          </a:solidFill>
                          <a:effectLst/>
                          <a:uLnTx/>
                          <a:uFillTx/>
                          <a:latin typeface="Times New Roman" panose="02020603050405020304" pitchFamily="18" charset="0"/>
                          <a:ea typeface="+mn-ea"/>
                          <a:cs typeface="Times New Roman" panose="02020603050405020304" pitchFamily="18" charset="0"/>
                        </a:rPr>
                        <a:t>Етапи життєвого циклу організації</a:t>
                      </a:r>
                      <a:endParaRPr kumimoji="0" lang="ru-RU" sz="2400" b="1" i="0" u="none" strike="noStrike" kern="1200" cap="none" spc="0" normalizeH="0" baseline="0" noProof="0" dirty="0" smtClean="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endParaRPr lang="ru-RU"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uk-UA" sz="2400" b="1" i="0" u="none" strike="noStrike" kern="1200" cap="none" spc="0" normalizeH="0" baseline="0" noProof="0" dirty="0" smtClean="0">
                          <a:ln>
                            <a:noFill/>
                          </a:ln>
                          <a:solidFill>
                            <a:prstClr val="white"/>
                          </a:solidFill>
                          <a:effectLst/>
                          <a:uLnTx/>
                          <a:uFillTx/>
                          <a:latin typeface="Times New Roman" panose="02020603050405020304" pitchFamily="18" charset="0"/>
                          <a:ea typeface="+mn-ea"/>
                          <a:cs typeface="Times New Roman" panose="02020603050405020304" pitchFamily="18" charset="0"/>
                        </a:rPr>
                        <a:t>Характеристика етапів</a:t>
                      </a:r>
                      <a:endParaRPr kumimoji="0" lang="ru-RU" sz="2400" b="1" i="0" u="none" strike="noStrike" kern="1200" cap="none" spc="0" normalizeH="0" baseline="0" noProof="0" dirty="0" smtClean="0">
                        <a:ln>
                          <a:noFill/>
                        </a:ln>
                        <a:solidFill>
                          <a:prstClr val="white"/>
                        </a:solidFill>
                        <a:effectLst/>
                        <a:uLnTx/>
                        <a:uFillTx/>
                        <a:latin typeface="+mn-lt"/>
                        <a:ea typeface="+mn-ea"/>
                        <a:cs typeface="+mn-cs"/>
                      </a:endParaRPr>
                    </a:p>
                    <a:p>
                      <a:endParaRPr lang="ru-RU" dirty="0"/>
                    </a:p>
                  </a:txBody>
                  <a:tcPr/>
                </a:tc>
                <a:extLst>
                  <a:ext uri="{0D108BD9-81ED-4DB2-BD59-A6C34878D82A}">
                    <a16:rowId xmlns:a16="http://schemas.microsoft.com/office/drawing/2014/main" val="1023072587"/>
                  </a:ext>
                </a:extLst>
              </a:tr>
              <a:tr h="1868170">
                <a:tc>
                  <a:txBody>
                    <a:bodyPr/>
                    <a:lstStyle/>
                    <a:p>
                      <a:r>
                        <a:rPr lang="uk-UA" sz="2400" b="1" noProof="0" dirty="0" smtClean="0">
                          <a:latin typeface="Times New Roman" panose="02020603050405020304" pitchFamily="18" charset="0"/>
                          <a:cs typeface="Times New Roman" panose="02020603050405020304" pitchFamily="18" charset="0"/>
                        </a:rPr>
                        <a:t>4. Старіння</a:t>
                      </a:r>
                      <a:endParaRPr lang="uk-UA" sz="2400" b="1" noProof="0" dirty="0">
                        <a:latin typeface="Times New Roman" panose="02020603050405020304" pitchFamily="18" charset="0"/>
                        <a:cs typeface="Times New Roman" panose="02020603050405020304" pitchFamily="18" charset="0"/>
                      </a:endParaRPr>
                    </a:p>
                  </a:txBody>
                  <a:tcPr/>
                </a:tc>
                <a:tc>
                  <a:txBody>
                    <a:bodyPr/>
                    <a:lstStyle/>
                    <a:p>
                      <a:pPr algn="just"/>
                      <a:r>
                        <a:rPr lang="uk-UA" sz="2400" kern="1200" noProof="0" dirty="0" smtClean="0">
                          <a:solidFill>
                            <a:schemeClr val="dk1"/>
                          </a:solidFill>
                          <a:effectLst/>
                          <a:latin typeface="Times New Roman" panose="02020603050405020304" pitchFamily="18" charset="0"/>
                          <a:ea typeface="+mn-ea"/>
                          <a:cs typeface="Times New Roman" panose="02020603050405020304" pitchFamily="18" charset="0"/>
                        </a:rPr>
                        <a:t>характеризується тріумфом бюрократії на всіх етапах управління, загибеллю нових ідей в громіздких структурах управління. </a:t>
                      </a:r>
                      <a:r>
                        <a:rPr lang="uk-UA" sz="2400" i="1" kern="1200" noProof="0" dirty="0" smtClean="0">
                          <a:solidFill>
                            <a:schemeClr val="dk1"/>
                          </a:solidFill>
                          <a:effectLst/>
                          <a:latin typeface="Times New Roman" panose="02020603050405020304" pitchFamily="18" charset="0"/>
                          <a:ea typeface="+mn-ea"/>
                          <a:cs typeface="Times New Roman" panose="02020603050405020304" pitchFamily="18" charset="0"/>
                        </a:rPr>
                        <a:t>Головним завданням організації в цей період є боротьба за виживання і стабільність</a:t>
                      </a:r>
                      <a:r>
                        <a:rPr lang="uk-UA" sz="2400" kern="1200" noProof="0" dirty="0" smtClean="0">
                          <a:solidFill>
                            <a:schemeClr val="dk1"/>
                          </a:solidFill>
                          <a:effectLst/>
                          <a:latin typeface="Times New Roman" panose="02020603050405020304" pitchFamily="18" charset="0"/>
                          <a:ea typeface="+mn-ea"/>
                          <a:cs typeface="Times New Roman" panose="02020603050405020304" pitchFamily="18" charset="0"/>
                        </a:rPr>
                        <a:t>.</a:t>
                      </a:r>
                    </a:p>
                  </a:txBody>
                  <a:tcPr/>
                </a:tc>
                <a:extLst>
                  <a:ext uri="{0D108BD9-81ED-4DB2-BD59-A6C34878D82A}">
                    <a16:rowId xmlns:a16="http://schemas.microsoft.com/office/drawing/2014/main" val="3965157998"/>
                  </a:ext>
                </a:extLst>
              </a:tr>
              <a:tr h="370840">
                <a:tc>
                  <a:txBody>
                    <a:bodyPr/>
                    <a:lstStyle/>
                    <a:p>
                      <a:r>
                        <a:rPr lang="uk-UA" sz="2400" b="1" noProof="0" dirty="0" smtClean="0">
                          <a:latin typeface="Times New Roman" panose="02020603050405020304" pitchFamily="18" charset="0"/>
                          <a:cs typeface="Times New Roman" panose="02020603050405020304" pitchFamily="18" charset="0"/>
                        </a:rPr>
                        <a:t>5. Відродження</a:t>
                      </a:r>
                      <a:endParaRPr lang="uk-UA" sz="2400" b="1" noProof="0" dirty="0">
                        <a:latin typeface="Times New Roman" panose="02020603050405020304" pitchFamily="18" charset="0"/>
                        <a:cs typeface="Times New Roman" panose="02020603050405020304" pitchFamily="18" charset="0"/>
                      </a:endParaRPr>
                    </a:p>
                  </a:txBody>
                  <a:tcPr/>
                </a:tc>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uk-UA" sz="2400" kern="1200" noProof="0" dirty="0" smtClean="0">
                          <a:solidFill>
                            <a:schemeClr val="dk1"/>
                          </a:solidFill>
                          <a:effectLst/>
                          <a:latin typeface="Times New Roman" panose="02020603050405020304" pitchFamily="18" charset="0"/>
                          <a:ea typeface="+mn-ea"/>
                          <a:cs typeface="Times New Roman" panose="02020603050405020304" pitchFamily="18" charset="0"/>
                        </a:rPr>
                        <a:t>в організацію приходить нова команда менеджерів, специфічні погляди яких дають змогу розробити програми внутрішньої перебудови, змінити структуру управління. У керівництві організації, як правило, з'являється лідер, здатний дати поштовх структурі управління. </a:t>
                      </a:r>
                      <a:r>
                        <a:rPr lang="uk-UA" sz="2400" i="1" kern="1200" noProof="0" dirty="0" smtClean="0">
                          <a:solidFill>
                            <a:schemeClr val="dk1"/>
                          </a:solidFill>
                          <a:effectLst/>
                          <a:latin typeface="Times New Roman" panose="02020603050405020304" pitchFamily="18" charset="0"/>
                          <a:ea typeface="+mn-ea"/>
                          <a:cs typeface="Times New Roman" panose="02020603050405020304" pitchFamily="18" charset="0"/>
                        </a:rPr>
                        <a:t>Головна мета в цей період — пожвавлення організації.</a:t>
                      </a:r>
                    </a:p>
                  </a:txBody>
                  <a:tcPr/>
                </a:tc>
                <a:extLst>
                  <a:ext uri="{0D108BD9-81ED-4DB2-BD59-A6C34878D82A}">
                    <a16:rowId xmlns:a16="http://schemas.microsoft.com/office/drawing/2014/main" val="3514115781"/>
                  </a:ext>
                </a:extLst>
              </a:tr>
            </a:tbl>
          </a:graphicData>
        </a:graphic>
      </p:graphicFrame>
    </p:spTree>
    <p:extLst>
      <p:ext uri="{BB962C8B-B14F-4D97-AF65-F5344CB8AC3E}">
        <p14:creationId xmlns:p14="http://schemas.microsoft.com/office/powerpoint/2010/main" val="36130384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idx="1"/>
          </p:nvPr>
        </p:nvSpPr>
        <p:spPr>
          <a:xfrm>
            <a:off x="1316182" y="1343890"/>
            <a:ext cx="10188430" cy="4567331"/>
          </a:xfrm>
        </p:spPr>
        <p:txBody>
          <a:bodyPr>
            <a:normAutofit/>
          </a:bodyPr>
          <a:lstStyle/>
          <a:p>
            <a:pPr marL="0" indent="0" algn="just"/>
            <a:r>
              <a:rPr lang="uk-UA" sz="2800" b="1" dirty="0" smtClean="0">
                <a:solidFill>
                  <a:schemeClr val="tx1"/>
                </a:solidFill>
                <a:latin typeface="Times New Roman" panose="02020603050405020304" pitchFamily="18" charset="0"/>
                <a:cs typeface="Times New Roman" panose="02020603050405020304" pitchFamily="18" charset="0"/>
              </a:rPr>
              <a:t>Модель організаційного розвитку за Л. </a:t>
            </a:r>
            <a:r>
              <a:rPr lang="uk-UA" sz="2800" b="1" dirty="0" err="1" smtClean="0">
                <a:solidFill>
                  <a:schemeClr val="tx1"/>
                </a:solidFill>
                <a:latin typeface="Times New Roman" panose="02020603050405020304" pitchFamily="18" charset="0"/>
                <a:cs typeface="Times New Roman" panose="02020603050405020304" pitchFamily="18" charset="0"/>
              </a:rPr>
              <a:t>Грейнером</a:t>
            </a:r>
            <a:r>
              <a:rPr lang="uk-UA" sz="2800" dirty="0" smtClean="0">
                <a:solidFill>
                  <a:schemeClr val="tx1"/>
                </a:solidFill>
                <a:latin typeface="Times New Roman" panose="02020603050405020304" pitchFamily="18" charset="0"/>
                <a:cs typeface="Times New Roman" panose="02020603050405020304" pitchFamily="18" charset="0"/>
              </a:rPr>
              <a:t/>
            </a:r>
            <a:br>
              <a:rPr lang="uk-UA" sz="2800" dirty="0" smtClean="0">
                <a:solidFill>
                  <a:schemeClr val="tx1"/>
                </a:solidFill>
                <a:latin typeface="Times New Roman" panose="02020603050405020304" pitchFamily="18" charset="0"/>
                <a:cs typeface="Times New Roman" panose="02020603050405020304" pitchFamily="18" charset="0"/>
              </a:rPr>
            </a:br>
            <a:endParaRPr lang="uk-UA" sz="2800" dirty="0" smtClean="0">
              <a:solidFill>
                <a:schemeClr val="tx1"/>
              </a:solidFill>
              <a:latin typeface="Times New Roman" panose="02020603050405020304" pitchFamily="18" charset="0"/>
              <a:cs typeface="Times New Roman" panose="02020603050405020304" pitchFamily="18" charset="0"/>
            </a:endParaRPr>
          </a:p>
          <a:p>
            <a:pPr marL="0" indent="450000" algn="just">
              <a:buNone/>
            </a:pPr>
            <a:r>
              <a:rPr lang="uk-UA" sz="2800" dirty="0" smtClean="0">
                <a:solidFill>
                  <a:schemeClr val="tx1"/>
                </a:solidFill>
                <a:latin typeface="Times New Roman" panose="02020603050405020304" pitchFamily="18" charset="0"/>
                <a:cs typeface="Times New Roman" panose="02020603050405020304" pitchFamily="18" charset="0"/>
              </a:rPr>
              <a:t>Л. </a:t>
            </a:r>
            <a:r>
              <a:rPr lang="uk-UA" sz="2800" dirty="0" err="1" smtClean="0">
                <a:solidFill>
                  <a:schemeClr val="tx1"/>
                </a:solidFill>
                <a:latin typeface="Times New Roman" panose="02020603050405020304" pitchFamily="18" charset="0"/>
                <a:cs typeface="Times New Roman" panose="02020603050405020304" pitchFamily="18" charset="0"/>
              </a:rPr>
              <a:t>Грейнер</a:t>
            </a:r>
            <a:r>
              <a:rPr lang="uk-UA" sz="2800" dirty="0" smtClean="0">
                <a:solidFill>
                  <a:schemeClr val="tx1"/>
                </a:solidFill>
                <a:latin typeface="Times New Roman" panose="02020603050405020304" pitchFamily="18" charset="0"/>
                <a:cs typeface="Times New Roman" panose="02020603050405020304" pitchFamily="18" charset="0"/>
              </a:rPr>
              <a:t> запропонував оригінальну модель, що описує розвиток таких організацій через послідовність криз. Він виділяє 5 стадій організаційного розвитку, відокремлюваних одна від одної моментами організаційних криз. Шлях організації з однієї стадії свого розвитку до наступної лежить через подолання відповідної кризи даного перехідного періоду.</a:t>
            </a:r>
            <a:br>
              <a:rPr lang="uk-UA" sz="2800" dirty="0" smtClean="0">
                <a:solidFill>
                  <a:schemeClr val="tx1"/>
                </a:solidFill>
                <a:latin typeface="Times New Roman" panose="02020603050405020304" pitchFamily="18" charset="0"/>
                <a:cs typeface="Times New Roman" panose="02020603050405020304" pitchFamily="18" charset="0"/>
              </a:rPr>
            </a:br>
            <a:endParaRPr lang="uk-UA"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09463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1440872" y="332508"/>
            <a:ext cx="9739745" cy="5444837"/>
          </a:xfrm>
          <a:prstGeom prst="rect">
            <a:avLst/>
          </a:prstGeom>
        </p:spPr>
      </p:pic>
    </p:spTree>
    <p:extLst>
      <p:ext uri="{BB962C8B-B14F-4D97-AF65-F5344CB8AC3E}">
        <p14:creationId xmlns:p14="http://schemas.microsoft.com/office/powerpoint/2010/main" val="4705063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30036" y="706582"/>
            <a:ext cx="10174576" cy="5204640"/>
          </a:xfrm>
        </p:spPr>
        <p:txBody>
          <a:bodyPr>
            <a:normAutofit/>
          </a:bodyPr>
          <a:lstStyle/>
          <a:p>
            <a:pPr algn="just"/>
            <a:r>
              <a:rPr lang="uk-UA" sz="2800" b="1" dirty="0" smtClean="0">
                <a:solidFill>
                  <a:schemeClr val="tx1"/>
                </a:solidFill>
                <a:latin typeface="Times New Roman" panose="02020603050405020304" pitchFamily="18" charset="0"/>
                <a:cs typeface="Times New Roman" panose="02020603050405020304" pitchFamily="18" charset="0"/>
              </a:rPr>
              <a:t>Життєвий цикл корпорацій за </a:t>
            </a:r>
            <a:r>
              <a:rPr lang="uk-UA" sz="2800" b="1" dirty="0" err="1" smtClean="0">
                <a:solidFill>
                  <a:schemeClr val="tx1"/>
                </a:solidFill>
                <a:latin typeface="Times New Roman" panose="02020603050405020304" pitchFamily="18" charset="0"/>
                <a:cs typeface="Times New Roman" panose="02020603050405020304" pitchFamily="18" charset="0"/>
              </a:rPr>
              <a:t>Адізесом</a:t>
            </a:r>
            <a:r>
              <a:rPr lang="uk-UA" sz="2800" b="1" dirty="0" smtClean="0">
                <a:solidFill>
                  <a:schemeClr val="tx1"/>
                </a:solidFill>
                <a:latin typeface="Times New Roman" panose="02020603050405020304" pitchFamily="18" charset="0"/>
                <a:cs typeface="Times New Roman" panose="02020603050405020304" pitchFamily="18" charset="0"/>
              </a:rPr>
              <a:t>. </a:t>
            </a:r>
          </a:p>
          <a:p>
            <a:pPr marL="0" indent="0" algn="just">
              <a:buNone/>
            </a:pPr>
            <a:r>
              <a:rPr lang="uk-UA" sz="2800" dirty="0" smtClean="0">
                <a:solidFill>
                  <a:schemeClr val="tx1"/>
                </a:solidFill>
                <a:latin typeface="Times New Roman" panose="02020603050405020304" pitchFamily="18" charset="0"/>
                <a:cs typeface="Times New Roman" panose="02020603050405020304" pitchFamily="18" charset="0"/>
              </a:rPr>
              <a:t>Кожна компанія проходить через стадії розвитку, і при цьому стикається з послідовністю проблем, закономірно викликаних зростанням бізнесу, конкуренцією і технологіями, тобто особливостями зовнішнього і внутрішнього середовища.</a:t>
            </a:r>
          </a:p>
          <a:p>
            <a:pPr marL="0" indent="0" algn="just">
              <a:buNone/>
            </a:pPr>
            <a:r>
              <a:rPr lang="uk-UA" sz="2800" i="1" dirty="0" smtClean="0">
                <a:solidFill>
                  <a:schemeClr val="tx1"/>
                </a:solidFill>
                <a:latin typeface="Times New Roman" panose="02020603050405020304" pitchFamily="18" charset="0"/>
                <a:cs typeface="Times New Roman" panose="02020603050405020304" pitchFamily="18" charset="0"/>
              </a:rPr>
              <a:t>Життєвий цикл корпорації </a:t>
            </a:r>
            <a:r>
              <a:rPr lang="uk-UA" sz="2800" dirty="0" smtClean="0">
                <a:solidFill>
                  <a:schemeClr val="tx1"/>
                </a:solidFill>
                <a:latin typeface="Times New Roman" panose="02020603050405020304" pitchFamily="18" charset="0"/>
                <a:cs typeface="Times New Roman" panose="02020603050405020304" pitchFamily="18" charset="0"/>
              </a:rPr>
              <a:t>- це крива, до середини якої йде дорослішання і зростання, а після - спад до рівня смерті.</a:t>
            </a:r>
          </a:p>
          <a:p>
            <a:pPr marL="0" indent="0" algn="just">
              <a:buNone/>
            </a:pPr>
            <a:r>
              <a:rPr lang="uk-UA" sz="2800" dirty="0" smtClean="0">
                <a:solidFill>
                  <a:schemeClr val="tx1"/>
                </a:solidFill>
                <a:latin typeface="Times New Roman" panose="02020603050405020304" pitchFamily="18" charset="0"/>
                <a:cs typeface="Times New Roman" panose="02020603050405020304" pitchFamily="18" charset="0"/>
              </a:rPr>
              <a:t>В життєвому циклі компанії </a:t>
            </a:r>
            <a:r>
              <a:rPr lang="uk-UA" sz="2800" dirty="0" err="1" smtClean="0">
                <a:solidFill>
                  <a:schemeClr val="tx1"/>
                </a:solidFill>
                <a:latin typeface="Times New Roman" panose="02020603050405020304" pitchFamily="18" charset="0"/>
                <a:cs typeface="Times New Roman" panose="02020603050405020304" pitchFamily="18" charset="0"/>
              </a:rPr>
              <a:t>Адізес</a:t>
            </a:r>
            <a:r>
              <a:rPr lang="uk-UA" sz="2800" dirty="0" smtClean="0">
                <a:solidFill>
                  <a:schemeClr val="tx1"/>
                </a:solidFill>
                <a:latin typeface="Times New Roman" panose="02020603050405020304" pitchFamily="18" charset="0"/>
                <a:cs typeface="Times New Roman" panose="02020603050405020304" pitchFamily="18" charset="0"/>
              </a:rPr>
              <a:t> виділяє наступні </a:t>
            </a:r>
            <a:r>
              <a:rPr lang="uk-UA" sz="2800" b="1" dirty="0" smtClean="0">
                <a:solidFill>
                  <a:schemeClr val="tx1"/>
                </a:solidFill>
                <a:latin typeface="Times New Roman" panose="02020603050405020304" pitchFamily="18" charset="0"/>
                <a:cs typeface="Times New Roman" panose="02020603050405020304" pitchFamily="18" charset="0"/>
              </a:rPr>
              <a:t>етапи</a:t>
            </a:r>
            <a:r>
              <a:rPr lang="uk-UA" sz="2800" dirty="0" smtClean="0">
                <a:solidFill>
                  <a:schemeClr val="tx1"/>
                </a:solidFill>
                <a:latin typeface="Times New Roman" panose="02020603050405020304" pitchFamily="18" charset="0"/>
                <a:cs typeface="Times New Roman" panose="02020603050405020304" pitchFamily="18" charset="0"/>
              </a:rPr>
              <a:t>: </a:t>
            </a:r>
          </a:p>
          <a:p>
            <a:pPr algn="just"/>
            <a:r>
              <a:rPr lang="uk-UA" sz="2800" b="1" dirty="0" smtClean="0">
                <a:solidFill>
                  <a:schemeClr val="tx1"/>
                </a:solidFill>
                <a:latin typeface="Times New Roman" panose="02020603050405020304" pitchFamily="18" charset="0"/>
                <a:cs typeface="Times New Roman" panose="02020603050405020304" pitchFamily="18" charset="0"/>
              </a:rPr>
              <a:t>Залицяння</a:t>
            </a:r>
            <a:r>
              <a:rPr lang="uk-UA" sz="2800" dirty="0" smtClean="0">
                <a:solidFill>
                  <a:schemeClr val="tx1"/>
                </a:solidFill>
                <a:latin typeface="Times New Roman" panose="02020603050405020304" pitchFamily="18" charset="0"/>
                <a:cs typeface="Times New Roman" panose="02020603050405020304" pitchFamily="18" charset="0"/>
              </a:rPr>
              <a:t> (</a:t>
            </a:r>
            <a:r>
              <a:rPr lang="en-US" sz="2800" b="1" dirty="0">
                <a:solidFill>
                  <a:schemeClr val="tx1"/>
                </a:solidFill>
                <a:latin typeface="Times New Roman" panose="02020603050405020304" pitchFamily="18" charset="0"/>
                <a:cs typeface="Times New Roman" panose="02020603050405020304" pitchFamily="18" charset="0"/>
              </a:rPr>
              <a:t>courtship</a:t>
            </a:r>
            <a:r>
              <a:rPr lang="uk-UA" sz="2800" dirty="0" smtClean="0">
                <a:solidFill>
                  <a:schemeClr val="tx1"/>
                </a:solidFill>
                <a:latin typeface="Times New Roman" panose="02020603050405020304" pitchFamily="18" charset="0"/>
                <a:cs typeface="Times New Roman" panose="02020603050405020304" pitchFamily="18" charset="0"/>
              </a:rPr>
              <a:t>) - це зародження самої бізнес-ідеї та віри в неї як життєздатний </a:t>
            </a:r>
            <a:r>
              <a:rPr lang="uk-UA" sz="2800" dirty="0" err="1" smtClean="0">
                <a:solidFill>
                  <a:schemeClr val="tx1"/>
                </a:solidFill>
                <a:latin typeface="Times New Roman" panose="02020603050405020304" pitchFamily="18" charset="0"/>
                <a:cs typeface="Times New Roman" panose="02020603050405020304" pitchFamily="18" charset="0"/>
              </a:rPr>
              <a:t>проєкт</a:t>
            </a:r>
            <a:r>
              <a:rPr lang="ru-RU" sz="2400" dirty="0" smtClean="0">
                <a:solidFill>
                  <a:schemeClr val="tx1"/>
                </a:solidFill>
                <a:latin typeface="Times New Roman" panose="02020603050405020304" pitchFamily="18" charset="0"/>
                <a:cs typeface="Times New Roman" panose="02020603050405020304" pitchFamily="18" charset="0"/>
              </a:rPr>
              <a:t>.</a:t>
            </a: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76423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43891" y="554182"/>
            <a:ext cx="10160721" cy="5357040"/>
          </a:xfrm>
        </p:spPr>
        <p:txBody>
          <a:bodyPr>
            <a:noAutofit/>
          </a:bodyPr>
          <a:lstStyle/>
          <a:p>
            <a:pPr algn="just">
              <a:spcBef>
                <a:spcPts val="0"/>
              </a:spcBef>
            </a:pPr>
            <a:r>
              <a:rPr lang="uk-UA" sz="2400" b="1" dirty="0" smtClean="0">
                <a:solidFill>
                  <a:schemeClr val="tx1"/>
                </a:solidFill>
                <a:latin typeface="Times New Roman" panose="02020603050405020304" pitchFamily="18" charset="0"/>
                <a:cs typeface="Times New Roman" panose="02020603050405020304" pitchFamily="18" charset="0"/>
              </a:rPr>
              <a:t>Раннє дитинство</a:t>
            </a:r>
            <a:r>
              <a:rPr lang="uk-UA" sz="2400" dirty="0" smtClean="0">
                <a:solidFill>
                  <a:schemeClr val="tx1"/>
                </a:solidFill>
                <a:latin typeface="Times New Roman" panose="02020603050405020304" pitchFamily="18" charset="0"/>
                <a:cs typeface="Times New Roman" panose="02020603050405020304" pitchFamily="18" charset="0"/>
              </a:rPr>
              <a:t> (</a:t>
            </a:r>
            <a:r>
              <a:rPr lang="en-US" sz="2400" b="1" dirty="0">
                <a:solidFill>
                  <a:schemeClr val="tx1"/>
                </a:solidFill>
                <a:latin typeface="Times New Roman" panose="02020603050405020304" pitchFamily="18" charset="0"/>
                <a:cs typeface="Times New Roman" panose="02020603050405020304" pitchFamily="18" charset="0"/>
              </a:rPr>
              <a:t>infancy</a:t>
            </a:r>
            <a:r>
              <a:rPr lang="uk-UA" sz="2400" dirty="0" smtClean="0">
                <a:solidFill>
                  <a:schemeClr val="tx1"/>
                </a:solidFill>
                <a:latin typeface="Times New Roman" panose="02020603050405020304" pitchFamily="18" charset="0"/>
                <a:cs typeface="Times New Roman" panose="02020603050405020304" pitchFamily="18" charset="0"/>
              </a:rPr>
              <a:t>) - заснування компанії, поява зобов'язань, початок виробництва. Характерний складнощами з виробництвом, продуктами і управлінням. Тут успішно розвиватися допомагає </a:t>
            </a:r>
            <a:r>
              <a:rPr lang="uk-UA" sz="2400" dirty="0" err="1" smtClean="0">
                <a:solidFill>
                  <a:schemeClr val="tx1"/>
                </a:solidFill>
                <a:latin typeface="Times New Roman" panose="02020603050405020304" pitchFamily="18" charset="0"/>
                <a:cs typeface="Times New Roman" panose="02020603050405020304" pitchFamily="18" charset="0"/>
              </a:rPr>
              <a:t>залученість</a:t>
            </a:r>
            <a:r>
              <a:rPr lang="uk-UA" sz="2400" dirty="0" smtClean="0">
                <a:solidFill>
                  <a:schemeClr val="tx1"/>
                </a:solidFill>
                <a:latin typeface="Times New Roman" panose="02020603050405020304" pitchFamily="18" charset="0"/>
                <a:cs typeface="Times New Roman" panose="02020603050405020304" pitchFamily="18" charset="0"/>
              </a:rPr>
              <a:t> керівника, контроль на кожному кроці, нарощування продажів і робота з клієнтами.</a:t>
            </a:r>
          </a:p>
          <a:p>
            <a:pPr>
              <a:spcBef>
                <a:spcPts val="0"/>
              </a:spcBef>
            </a:pPr>
            <a:r>
              <a:rPr lang="uk-UA" sz="2400" b="1" dirty="0" smtClean="0">
                <a:solidFill>
                  <a:schemeClr val="tx1"/>
                </a:solidFill>
                <a:latin typeface="Times New Roman" panose="02020603050405020304" pitchFamily="18" charset="0"/>
                <a:cs typeface="Times New Roman" panose="02020603050405020304" pitchFamily="18" charset="0"/>
              </a:rPr>
              <a:t>Активне зростання</a:t>
            </a:r>
            <a:r>
              <a:rPr lang="uk-UA" sz="2400" dirty="0" smtClean="0">
                <a:solidFill>
                  <a:schemeClr val="tx1"/>
                </a:solidFill>
                <a:latin typeface="Times New Roman" panose="02020603050405020304" pitchFamily="18" charset="0"/>
                <a:cs typeface="Times New Roman" panose="02020603050405020304" pitchFamily="18" charset="0"/>
              </a:rPr>
              <a:t> (</a:t>
            </a:r>
            <a:r>
              <a:rPr lang="en-US" sz="2400" b="1" dirty="0" smtClean="0">
                <a:solidFill>
                  <a:schemeClr val="tx1"/>
                </a:solidFill>
                <a:latin typeface="Times New Roman" panose="02020603050405020304" pitchFamily="18" charset="0"/>
                <a:cs typeface="Times New Roman" panose="02020603050405020304" pitchFamily="18" charset="0"/>
              </a:rPr>
              <a:t>go-go</a:t>
            </a:r>
            <a:r>
              <a:rPr lang="uk-UA" sz="2400" dirty="0" smtClean="0">
                <a:solidFill>
                  <a:schemeClr val="tx1"/>
                </a:solidFill>
                <a:latin typeface="Times New Roman" panose="02020603050405020304" pitchFamily="18" charset="0"/>
                <a:cs typeface="Times New Roman" panose="02020603050405020304" pitchFamily="18" charset="0"/>
              </a:rPr>
              <a:t>) - популярність дає високий попит, який компанія не в змозі покрити, мало досвіду і компетенцій, залежність від керівника. </a:t>
            </a:r>
            <a:r>
              <a:rPr lang="uk-UA" sz="2400" dirty="0">
                <a:solidFill>
                  <a:schemeClr val="tx1"/>
                </a:solidFill>
                <a:latin typeface="Times New Roman" panose="02020603050405020304" pitchFamily="18" charset="0"/>
                <a:cs typeface="Times New Roman" panose="02020603050405020304" pitchFamily="18" charset="0"/>
              </a:rPr>
              <a:t>В</a:t>
            </a:r>
            <a:r>
              <a:rPr lang="uk-UA" sz="2400" dirty="0" smtClean="0">
                <a:solidFill>
                  <a:schemeClr val="tx1"/>
                </a:solidFill>
                <a:latin typeface="Times New Roman" panose="02020603050405020304" pitchFamily="18" charset="0"/>
                <a:cs typeface="Times New Roman" panose="02020603050405020304" pitchFamily="18" charset="0"/>
              </a:rPr>
              <a:t>ажливо застосовувати гнучкість, постійно змінюючи та удосконалюючи процеси, почати делегування повноважень і формування відповідального колективу.</a:t>
            </a:r>
          </a:p>
          <a:p>
            <a:pPr>
              <a:spcBef>
                <a:spcPts val="0"/>
              </a:spcBef>
            </a:pPr>
            <a:r>
              <a:rPr lang="uk-UA" sz="2400" b="1" dirty="0" smtClean="0">
                <a:solidFill>
                  <a:schemeClr val="tx1"/>
                </a:solidFill>
                <a:latin typeface="Times New Roman" panose="02020603050405020304" pitchFamily="18" charset="0"/>
                <a:cs typeface="Times New Roman" panose="02020603050405020304" pitchFamily="18" charset="0"/>
              </a:rPr>
              <a:t>Юність</a:t>
            </a:r>
            <a:r>
              <a:rPr lang="uk-UA" sz="2400" dirty="0" smtClean="0">
                <a:solidFill>
                  <a:schemeClr val="tx1"/>
                </a:solidFill>
                <a:latin typeface="Times New Roman" panose="02020603050405020304" pitchFamily="18" charset="0"/>
                <a:cs typeface="Times New Roman" panose="02020603050405020304" pitchFamily="18" charset="0"/>
              </a:rPr>
              <a:t> (</a:t>
            </a:r>
            <a:r>
              <a:rPr lang="en-US" sz="2400" b="1" dirty="0">
                <a:solidFill>
                  <a:schemeClr val="tx1"/>
                </a:solidFill>
                <a:latin typeface="Times New Roman" panose="02020603050405020304" pitchFamily="18" charset="0"/>
                <a:cs typeface="Times New Roman" panose="02020603050405020304" pitchFamily="18" charset="0"/>
              </a:rPr>
              <a:t>adolescence</a:t>
            </a:r>
            <a:r>
              <a:rPr lang="uk-UA" sz="2400" dirty="0" smtClean="0">
                <a:solidFill>
                  <a:schemeClr val="tx1"/>
                </a:solidFill>
                <a:latin typeface="Times New Roman" panose="02020603050405020304" pitchFamily="18" charset="0"/>
                <a:cs typeface="Times New Roman" panose="02020603050405020304" pitchFamily="18" charset="0"/>
              </a:rPr>
              <a:t>) - компанія переходить від розвитку продажів до підвищення ефективності. Характеризується конфліктами управління і бізнесу. Щоб </a:t>
            </a:r>
            <a:r>
              <a:rPr lang="uk-UA" sz="2400" dirty="0" err="1" smtClean="0">
                <a:solidFill>
                  <a:schemeClr val="tx1"/>
                </a:solidFill>
                <a:latin typeface="Times New Roman" panose="02020603050405020304" pitchFamily="18" charset="0"/>
                <a:cs typeface="Times New Roman" panose="02020603050405020304" pitchFamily="18" charset="0"/>
              </a:rPr>
              <a:t>розвинутися</a:t>
            </a:r>
            <a:r>
              <a:rPr lang="uk-UA" sz="2400" dirty="0" smtClean="0">
                <a:solidFill>
                  <a:schemeClr val="tx1"/>
                </a:solidFill>
                <a:latin typeface="Times New Roman" panose="02020603050405020304" pitchFamily="18" charset="0"/>
                <a:cs typeface="Times New Roman" panose="02020603050405020304" pitchFamily="18" charset="0"/>
              </a:rPr>
              <a:t>, необхідно обмежити гнучкість і працювати над чіткою регламентацією, створювати структуру, здатну забезпечити успіх. Час створювати ключові процеси.</a:t>
            </a:r>
          </a:p>
          <a:p>
            <a:pPr>
              <a:spcBef>
                <a:spcPts val="0"/>
              </a:spcBef>
            </a:pP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19566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10145" y="526473"/>
            <a:ext cx="9994467" cy="5384749"/>
          </a:xfrm>
        </p:spPr>
        <p:txBody>
          <a:bodyPr>
            <a:noAutofit/>
          </a:bodyPr>
          <a:lstStyle/>
          <a:p>
            <a:pPr>
              <a:spcBef>
                <a:spcPts val="0"/>
              </a:spcBef>
            </a:pPr>
            <a:r>
              <a:rPr lang="uk-UA" sz="2400" b="1" dirty="0" smtClean="0">
                <a:solidFill>
                  <a:schemeClr val="tx1"/>
                </a:solidFill>
                <a:latin typeface="Times New Roman" panose="02020603050405020304" pitchFamily="18" charset="0"/>
                <a:cs typeface="Times New Roman" panose="02020603050405020304" pitchFamily="18" charset="0"/>
              </a:rPr>
              <a:t>Розквіт</a:t>
            </a:r>
            <a:r>
              <a:rPr lang="uk-UA" sz="2400" dirty="0" smtClean="0">
                <a:solidFill>
                  <a:schemeClr val="tx1"/>
                </a:solidFill>
                <a:latin typeface="Times New Roman" panose="02020603050405020304" pitchFamily="18" charset="0"/>
                <a:cs typeface="Times New Roman" panose="02020603050405020304" pitchFamily="18" charset="0"/>
              </a:rPr>
              <a:t> </a:t>
            </a:r>
            <a:r>
              <a:rPr lang="en-US" sz="2400" dirty="0" smtClean="0">
                <a:solidFill>
                  <a:schemeClr val="tx1"/>
                </a:solidFill>
                <a:latin typeface="Times New Roman" panose="02020603050405020304" pitchFamily="18" charset="0"/>
                <a:cs typeface="Times New Roman" panose="02020603050405020304" pitchFamily="18" charset="0"/>
              </a:rPr>
              <a:t>(</a:t>
            </a:r>
            <a:r>
              <a:rPr lang="en-US" sz="2400" b="1" dirty="0" smtClean="0">
                <a:solidFill>
                  <a:schemeClr val="tx1"/>
                </a:solidFill>
                <a:latin typeface="Times New Roman" panose="02020603050405020304" pitchFamily="18" charset="0"/>
                <a:cs typeface="Times New Roman" panose="02020603050405020304" pitchFamily="18" charset="0"/>
              </a:rPr>
              <a:t>early</a:t>
            </a:r>
            <a:r>
              <a:rPr lang="en-US" dirty="0" smtClean="0"/>
              <a:t> </a:t>
            </a:r>
            <a:r>
              <a:rPr lang="en-US" sz="2400" b="1" dirty="0" smtClean="0">
                <a:solidFill>
                  <a:schemeClr val="tx1"/>
                </a:solidFill>
                <a:latin typeface="Times New Roman" panose="02020603050405020304" pitchFamily="18" charset="0"/>
                <a:cs typeface="Times New Roman" panose="02020603050405020304" pitchFamily="18" charset="0"/>
              </a:rPr>
              <a:t>prime</a:t>
            </a:r>
            <a:r>
              <a:rPr lang="en-US" sz="2400" dirty="0" smtClean="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 досягнення балансу між гнучкістю і контролем, оптимальне положення для компанії. Виникає ілюзія, що все вже і так добре, і це зупиняє розвиток. Важливо шукати шляхи подальшого розвитку, розширення або продовження бізнесу.</a:t>
            </a:r>
          </a:p>
          <a:p>
            <a:pPr>
              <a:spcBef>
                <a:spcPts val="0"/>
              </a:spcBef>
            </a:pPr>
            <a:r>
              <a:rPr lang="uk-UA" sz="2400" b="1" dirty="0" smtClean="0">
                <a:solidFill>
                  <a:schemeClr val="tx1"/>
                </a:solidFill>
                <a:latin typeface="Times New Roman" panose="02020603050405020304" pitchFamily="18" charset="0"/>
                <a:cs typeface="Times New Roman" panose="02020603050405020304" pitchFamily="18" charset="0"/>
              </a:rPr>
              <a:t>Стабільність</a:t>
            </a:r>
            <a:r>
              <a:rPr lang="uk-UA" sz="2400" dirty="0" smtClean="0">
                <a:solidFill>
                  <a:schemeClr val="tx1"/>
                </a:solidFill>
                <a:latin typeface="Times New Roman" panose="02020603050405020304" pitchFamily="18" charset="0"/>
                <a:cs typeface="Times New Roman" panose="02020603050405020304" pitchFamily="18" charset="0"/>
              </a:rPr>
              <a:t> </a:t>
            </a:r>
            <a:r>
              <a:rPr lang="en-US" sz="2400" dirty="0" smtClean="0">
                <a:solidFill>
                  <a:schemeClr val="tx1"/>
                </a:solidFill>
                <a:latin typeface="Times New Roman" panose="02020603050405020304" pitchFamily="18" charset="0"/>
                <a:cs typeface="Times New Roman" panose="02020603050405020304" pitchFamily="18" charset="0"/>
              </a:rPr>
              <a:t>(</a:t>
            </a:r>
            <a:r>
              <a:rPr lang="en-US" sz="2400" b="1" dirty="0" smtClean="0">
                <a:solidFill>
                  <a:schemeClr val="tx1"/>
                </a:solidFill>
                <a:latin typeface="Times New Roman" panose="02020603050405020304" pitchFamily="18" charset="0"/>
                <a:cs typeface="Times New Roman" panose="02020603050405020304" pitchFamily="18" charset="0"/>
              </a:rPr>
              <a:t>prime</a:t>
            </a:r>
            <a:r>
              <a:rPr lang="en-US" sz="2400" dirty="0" smtClean="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 спостерігається стабільна прибутковість навіть за відсутності зростання продажів.</a:t>
            </a:r>
          </a:p>
          <a:p>
            <a:pPr lvl="0">
              <a:spcBef>
                <a:spcPts val="0"/>
              </a:spcBef>
              <a:buClr>
                <a:srgbClr val="A53010"/>
              </a:buClr>
            </a:pPr>
            <a:r>
              <a:rPr lang="uk-UA" sz="2400" b="1" dirty="0" smtClean="0">
                <a:solidFill>
                  <a:schemeClr val="tx1"/>
                </a:solidFill>
                <a:latin typeface="Times New Roman" panose="02020603050405020304" pitchFamily="18" charset="0"/>
                <a:cs typeface="Times New Roman" panose="02020603050405020304" pitchFamily="18" charset="0"/>
              </a:rPr>
              <a:t>Спад</a:t>
            </a:r>
            <a:r>
              <a:rPr lang="uk-UA" sz="2400" dirty="0" smtClean="0">
                <a:solidFill>
                  <a:schemeClr val="tx1"/>
                </a:solidFill>
                <a:latin typeface="Times New Roman" panose="02020603050405020304" pitchFamily="18" charset="0"/>
                <a:cs typeface="Times New Roman" panose="02020603050405020304" pitchFamily="18" charset="0"/>
              </a:rPr>
              <a:t> </a:t>
            </a:r>
            <a:r>
              <a:rPr lang="en-US" sz="2400" dirty="0" smtClean="0">
                <a:solidFill>
                  <a:schemeClr val="tx1"/>
                </a:solidFill>
                <a:latin typeface="Times New Roman" panose="02020603050405020304" pitchFamily="18" charset="0"/>
                <a:cs typeface="Times New Roman" panose="02020603050405020304" pitchFamily="18" charset="0"/>
              </a:rPr>
              <a:t>(</a:t>
            </a:r>
            <a:r>
              <a:rPr lang="en-US" sz="2400" b="1" dirty="0" smtClean="0">
                <a:solidFill>
                  <a:schemeClr val="tx1"/>
                </a:solidFill>
                <a:latin typeface="Times New Roman" panose="02020603050405020304" pitchFamily="18" charset="0"/>
                <a:cs typeface="Times New Roman" panose="02020603050405020304" pitchFamily="18" charset="0"/>
              </a:rPr>
              <a:t>late prime</a:t>
            </a:r>
            <a:r>
              <a:rPr lang="en-US" sz="2400" dirty="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 це перший крок до старіння, оскільки втрачається взаємозв'язок з вимогами зовнішнього світу. Втрачається інтерес до довгострокових цілей.</a:t>
            </a:r>
          </a:p>
          <a:p>
            <a:pPr lvl="0">
              <a:spcBef>
                <a:spcPts val="0"/>
              </a:spcBef>
              <a:buClr>
                <a:srgbClr val="A53010"/>
              </a:buClr>
            </a:pPr>
            <a:r>
              <a:rPr lang="uk-UA" sz="2400" b="1" dirty="0" smtClean="0">
                <a:solidFill>
                  <a:schemeClr val="tx1"/>
                </a:solidFill>
                <a:latin typeface="Times New Roman" panose="02020603050405020304" pitchFamily="18" charset="0"/>
                <a:cs typeface="Times New Roman" panose="02020603050405020304" pitchFamily="18" charset="0"/>
              </a:rPr>
              <a:t>Аристократизм</a:t>
            </a:r>
            <a:r>
              <a:rPr lang="uk-UA" sz="2400" dirty="0" smtClean="0">
                <a:solidFill>
                  <a:schemeClr val="tx1"/>
                </a:solidFill>
                <a:latin typeface="Times New Roman" panose="02020603050405020304" pitchFamily="18" charset="0"/>
                <a:cs typeface="Times New Roman" panose="02020603050405020304" pitchFamily="18" charset="0"/>
              </a:rPr>
              <a:t> </a:t>
            </a:r>
            <a:r>
              <a:rPr lang="en-US" sz="2400" dirty="0" smtClean="0">
                <a:solidFill>
                  <a:schemeClr val="tx1"/>
                </a:solidFill>
                <a:latin typeface="Times New Roman" panose="02020603050405020304" pitchFamily="18" charset="0"/>
                <a:cs typeface="Times New Roman" panose="02020603050405020304" pitchFamily="18" charset="0"/>
              </a:rPr>
              <a:t>(</a:t>
            </a:r>
            <a:r>
              <a:rPr lang="en-US" sz="2400" b="1" dirty="0">
                <a:solidFill>
                  <a:schemeClr val="tx1"/>
                </a:solidFill>
                <a:latin typeface="Times New Roman" panose="02020603050405020304" pitchFamily="18" charset="0"/>
                <a:cs typeface="Times New Roman" panose="02020603050405020304" pitchFamily="18" charset="0"/>
              </a:rPr>
              <a:t>aristocracy</a:t>
            </a:r>
            <a:r>
              <a:rPr lang="en-US" sz="2400" dirty="0" smtClean="0">
                <a:solidFill>
                  <a:schemeClr val="tx1"/>
                </a:solidFill>
                <a:latin typeface="Times New Roman" panose="02020603050405020304" pitchFamily="18" charset="0"/>
                <a:cs typeface="Times New Roman" panose="02020603050405020304" pitchFamily="18" charset="0"/>
              </a:rPr>
              <a:t>) </a:t>
            </a:r>
            <a:r>
              <a:rPr lang="uk-UA" sz="2400" dirty="0" smtClean="0">
                <a:solidFill>
                  <a:schemeClr val="tx1"/>
                </a:solidFill>
                <a:latin typeface="Times New Roman" panose="02020603050405020304" pitchFamily="18" charset="0"/>
                <a:cs typeface="Times New Roman" panose="02020603050405020304" pitchFamily="18" charset="0"/>
              </a:rPr>
              <a:t>- важкий управлінський апарат пригнічує весь інноваційний потенціал. І всі втрати обговорюються тільки в позитивному ключі.</a:t>
            </a:r>
          </a:p>
          <a:p>
            <a:pPr marL="0" indent="0">
              <a:buNone/>
            </a:pPr>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61606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20982" y="692727"/>
            <a:ext cx="9883630" cy="5218495"/>
          </a:xfrm>
        </p:spPr>
        <p:txBody>
          <a:bodyPr/>
          <a:lstStyle/>
          <a:p>
            <a:pPr lvl="0">
              <a:spcBef>
                <a:spcPts val="0"/>
              </a:spcBef>
              <a:buClr>
                <a:srgbClr val="A53010"/>
              </a:buClr>
            </a:pPr>
            <a:r>
              <a:rPr lang="uk-UA" sz="2400" b="1" dirty="0" err="1">
                <a:solidFill>
                  <a:prstClr val="black"/>
                </a:solidFill>
                <a:latin typeface="Times New Roman" panose="02020603050405020304" pitchFamily="18" charset="0"/>
                <a:cs typeface="Times New Roman" panose="02020603050405020304" pitchFamily="18" charset="0"/>
              </a:rPr>
              <a:t>Салем</a:t>
            </a:r>
            <a:r>
              <a:rPr lang="uk-UA" sz="2400" b="1" dirty="0">
                <a:solidFill>
                  <a:prstClr val="black"/>
                </a:solidFill>
                <a:latin typeface="Times New Roman" panose="02020603050405020304" pitchFamily="18" charset="0"/>
                <a:cs typeface="Times New Roman" panose="02020603050405020304" pitchFamily="18" charset="0"/>
              </a:rPr>
              <a:t> Сіті</a:t>
            </a:r>
            <a:r>
              <a:rPr lang="uk-UA" sz="2400" dirty="0">
                <a:solidFill>
                  <a:prstClr val="black"/>
                </a:solidFill>
                <a:latin typeface="Times New Roman" panose="02020603050405020304" pitchFamily="18" charset="0"/>
                <a:cs typeface="Times New Roman" panose="02020603050405020304" pitchFamily="18" charset="0"/>
              </a:rPr>
              <a:t> </a:t>
            </a:r>
            <a:r>
              <a:rPr lang="en-US" b="1" dirty="0"/>
              <a:t> </a:t>
            </a:r>
            <a:r>
              <a:rPr lang="en-US" sz="2400" b="1" dirty="0" smtClean="0">
                <a:solidFill>
                  <a:schemeClr val="tx1"/>
                </a:solidFill>
                <a:latin typeface="Times New Roman" panose="02020603050405020304" pitchFamily="18" charset="0"/>
                <a:cs typeface="Times New Roman" panose="02020603050405020304" pitchFamily="18" charset="0"/>
              </a:rPr>
              <a:t>(Salem city)</a:t>
            </a:r>
            <a:r>
              <a:rPr lang="en-US" b="1" dirty="0" smtClean="0"/>
              <a:t> </a:t>
            </a:r>
            <a:r>
              <a:rPr lang="uk-UA" sz="2400" dirty="0" smtClean="0">
                <a:solidFill>
                  <a:prstClr val="black"/>
                </a:solidFill>
                <a:latin typeface="Times New Roman" panose="02020603050405020304" pitchFamily="18" charset="0"/>
                <a:cs typeface="Times New Roman" panose="02020603050405020304" pitchFamily="18" charset="0"/>
              </a:rPr>
              <a:t>- </a:t>
            </a:r>
            <a:r>
              <a:rPr lang="uk-UA" sz="2400" dirty="0">
                <a:solidFill>
                  <a:prstClr val="black"/>
                </a:solidFill>
                <a:latin typeface="Times New Roman" panose="02020603050405020304" pitchFamily="18" charset="0"/>
                <a:cs typeface="Times New Roman" panose="02020603050405020304" pitchFamily="18" charset="0"/>
              </a:rPr>
              <a:t>втрати позицій вже очевидні, і починається пошук винних. Але ще можливий варіант реструктуризації бізнесу.</a:t>
            </a:r>
          </a:p>
          <a:p>
            <a:pPr lvl="0">
              <a:spcBef>
                <a:spcPts val="0"/>
              </a:spcBef>
              <a:buClr>
                <a:srgbClr val="A53010"/>
              </a:buClr>
            </a:pPr>
            <a:r>
              <a:rPr lang="uk-UA" sz="2400" b="1" dirty="0">
                <a:solidFill>
                  <a:prstClr val="black"/>
                </a:solidFill>
                <a:latin typeface="Times New Roman" panose="02020603050405020304" pitchFamily="18" charset="0"/>
                <a:cs typeface="Times New Roman" panose="02020603050405020304" pitchFamily="18" charset="0"/>
              </a:rPr>
              <a:t>Бюрократія</a:t>
            </a:r>
            <a:r>
              <a:rPr lang="uk-UA" sz="2400" dirty="0">
                <a:solidFill>
                  <a:prstClr val="black"/>
                </a:solidFill>
                <a:latin typeface="Times New Roman" panose="02020603050405020304" pitchFamily="18" charset="0"/>
                <a:cs typeface="Times New Roman" panose="02020603050405020304" pitchFamily="18" charset="0"/>
              </a:rPr>
              <a:t> - щоб утримати дисципліну, застосовуються додаткові заходи регламентування та контролю, всі процеси стають інертними, а бізнес - нежиттєздатним, він тримається тільки за рахунок вливань і сторонньої допомоги.</a:t>
            </a:r>
          </a:p>
          <a:p>
            <a:pPr lvl="0">
              <a:spcBef>
                <a:spcPts val="0"/>
              </a:spcBef>
              <a:buClr>
                <a:srgbClr val="A53010"/>
              </a:buClr>
            </a:pPr>
            <a:r>
              <a:rPr lang="uk-UA" sz="2400" b="1" dirty="0">
                <a:solidFill>
                  <a:prstClr val="black"/>
                </a:solidFill>
                <a:latin typeface="Times New Roman" panose="02020603050405020304" pitchFamily="18" charset="0"/>
                <a:cs typeface="Times New Roman" panose="02020603050405020304" pitchFamily="18" charset="0"/>
              </a:rPr>
              <a:t>Смерть</a:t>
            </a:r>
            <a:r>
              <a:rPr lang="uk-UA" sz="2400" dirty="0">
                <a:solidFill>
                  <a:prstClr val="black"/>
                </a:solidFill>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318266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1634837" y="997527"/>
            <a:ext cx="9906000" cy="4904509"/>
          </a:xfrm>
          <a:prstGeom prst="rect">
            <a:avLst/>
          </a:prstGeom>
        </p:spPr>
      </p:pic>
    </p:spTree>
    <p:extLst>
      <p:ext uri="{BB962C8B-B14F-4D97-AF65-F5344CB8AC3E}">
        <p14:creationId xmlns:p14="http://schemas.microsoft.com/office/powerpoint/2010/main" val="36870826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816763"/>
          </a:xfrm>
        </p:spPr>
        <p:txBody>
          <a:bodyPr/>
          <a:lstStyle/>
          <a:p>
            <a:pPr marL="342900" lvl="0" indent="-342900">
              <a:spcBef>
                <a:spcPts val="1000"/>
              </a:spcBef>
            </a:pPr>
            <a:r>
              <a:rPr lang="uk-UA" b="1" dirty="0">
                <a:solidFill>
                  <a:prstClr val="black"/>
                </a:solidFill>
                <a:latin typeface="Times New Roman" panose="02020603050405020304" pitchFamily="18" charset="0"/>
                <a:ea typeface="+mn-ea"/>
                <a:cs typeface="Times New Roman" panose="02020603050405020304" pitchFamily="18" charset="0"/>
              </a:rPr>
              <a:t>4. Закони </a:t>
            </a:r>
            <a:r>
              <a:rPr lang="uk-UA" b="1" dirty="0" smtClean="0">
                <a:solidFill>
                  <a:prstClr val="black"/>
                </a:solidFill>
                <a:latin typeface="Times New Roman" panose="02020603050405020304" pitchFamily="18" charset="0"/>
                <a:ea typeface="+mn-ea"/>
                <a:cs typeface="Times New Roman" panose="02020603050405020304" pitchFamily="18" charset="0"/>
              </a:rPr>
              <a:t>організації</a:t>
            </a:r>
            <a:r>
              <a:rPr lang="uk-UA" b="1" dirty="0">
                <a:solidFill>
                  <a:prstClr val="black"/>
                </a:solidFill>
                <a:latin typeface="Times New Roman" panose="02020603050405020304" pitchFamily="18" charset="0"/>
                <a:ea typeface="+mn-ea"/>
                <a:cs typeface="Times New Roman" panose="02020603050405020304" pitchFamily="18" charset="0"/>
              </a:rPr>
              <a:t>.</a:t>
            </a:r>
            <a:endParaRPr lang="ru-RU" dirty="0"/>
          </a:p>
        </p:txBody>
      </p:sp>
      <p:sp>
        <p:nvSpPr>
          <p:cNvPr id="3" name="Объект 2"/>
          <p:cNvSpPr>
            <a:spLocks noGrp="1"/>
          </p:cNvSpPr>
          <p:nvPr>
            <p:ph idx="1"/>
          </p:nvPr>
        </p:nvSpPr>
        <p:spPr>
          <a:xfrm>
            <a:off x="1052945" y="1440873"/>
            <a:ext cx="10451667" cy="4973782"/>
          </a:xfrm>
        </p:spPr>
        <p:txBody>
          <a:bodyPr>
            <a:normAutofit/>
          </a:bodyPr>
          <a:lstStyle/>
          <a:p>
            <a:pPr algn="just">
              <a:lnSpc>
                <a:spcPct val="115000"/>
              </a:lnSpc>
            </a:pPr>
            <a:r>
              <a:rPr lang="uk-UA" sz="2400" i="1"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Будь-яка система підпорядкована дії законів природи, суспільства та управління. Закони є вищим ступенем пізнання і мають форму загальності, тобто виражають загальні відносини, зв'язки, властиві всім явищам цього роду, класу.</a:t>
            </a:r>
            <a:endParaRPr lang="uk-UA" sz="24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just"/>
            <a:r>
              <a:rPr lang="uk-UA" sz="2400" b="1" dirty="0" smtClean="0">
                <a:solidFill>
                  <a:schemeClr val="tx1"/>
                </a:solidFill>
                <a:latin typeface="Times New Roman" panose="02020603050405020304" pitchFamily="18" charset="0"/>
                <a:cs typeface="Times New Roman" panose="02020603050405020304" pitchFamily="18" charset="0"/>
              </a:rPr>
              <a:t>Закон</a:t>
            </a:r>
            <a:r>
              <a:rPr lang="uk-UA" sz="2400" dirty="0" smtClean="0">
                <a:solidFill>
                  <a:schemeClr val="tx1"/>
                </a:solidFill>
                <a:latin typeface="Times New Roman" panose="02020603050405020304" pitchFamily="18" charset="0"/>
                <a:cs typeface="Times New Roman" panose="02020603050405020304" pitchFamily="18" charset="0"/>
              </a:rPr>
              <a:t> - відображення об'єктивних і стійких </a:t>
            </a:r>
            <a:r>
              <a:rPr lang="uk-UA" sz="2400" dirty="0" err="1" smtClean="0">
                <a:solidFill>
                  <a:schemeClr val="tx1"/>
                </a:solidFill>
                <a:latin typeface="Times New Roman" panose="02020603050405020304" pitchFamily="18" charset="0"/>
                <a:cs typeface="Times New Roman" panose="02020603050405020304" pitchFamily="18" charset="0"/>
              </a:rPr>
              <a:t>зв'язків</a:t>
            </a:r>
            <a:r>
              <a:rPr lang="uk-UA" sz="2400" dirty="0" smtClean="0">
                <a:solidFill>
                  <a:schemeClr val="tx1"/>
                </a:solidFill>
                <a:latin typeface="Times New Roman" panose="02020603050405020304" pitchFamily="18" charset="0"/>
                <a:cs typeface="Times New Roman" panose="02020603050405020304" pitchFamily="18" charset="0"/>
              </a:rPr>
              <a:t>, що виявляються в природі, суспільстві, людському мисленні.</a:t>
            </a:r>
          </a:p>
          <a:p>
            <a:pPr algn="just"/>
            <a:r>
              <a:rPr lang="uk-UA" sz="2400" dirty="0" smtClean="0">
                <a:solidFill>
                  <a:schemeClr val="tx1"/>
                </a:solidFill>
                <a:latin typeface="Times New Roman" panose="02020603050405020304" pitchFamily="18" charset="0"/>
                <a:cs typeface="Times New Roman" panose="02020603050405020304" pitchFamily="18" charset="0"/>
              </a:rPr>
              <a:t>Закони та закономірності менеджменту (організації) відображають об’єктивні й достатньо стійкі зв’язки та взаємодії елементів системи в просторі (в структурах) й у часі (процесах, явищах). Умовно вони поділяються на дві групи: які виявляються в статиці (структурах) та які виявляються в динаміці (процесах)</a:t>
            </a:r>
          </a:p>
          <a:p>
            <a:pPr marL="0" indent="0" algn="just">
              <a:buNone/>
            </a:pP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24391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399516419"/>
              </p:ext>
            </p:extLst>
          </p:nvPr>
        </p:nvGraphicFramePr>
        <p:xfrm>
          <a:off x="1593273" y="735013"/>
          <a:ext cx="9911340" cy="6040120"/>
        </p:xfrm>
        <a:graphic>
          <a:graphicData uri="http://schemas.openxmlformats.org/drawingml/2006/table">
            <a:tbl>
              <a:tblPr firstRow="1" bandRow="1">
                <a:tableStyleId>{5C22544A-7EE6-4342-B048-85BDC9FD1C3A}</a:tableStyleId>
              </a:tblPr>
              <a:tblGrid>
                <a:gridCol w="2584169">
                  <a:extLst>
                    <a:ext uri="{9D8B030D-6E8A-4147-A177-3AD203B41FA5}">
                      <a16:colId xmlns:a16="http://schemas.microsoft.com/office/drawing/2014/main" val="1476741925"/>
                    </a:ext>
                  </a:extLst>
                </a:gridCol>
                <a:gridCol w="7327171">
                  <a:extLst>
                    <a:ext uri="{9D8B030D-6E8A-4147-A177-3AD203B41FA5}">
                      <a16:colId xmlns:a16="http://schemas.microsoft.com/office/drawing/2014/main" val="3777555490"/>
                    </a:ext>
                  </a:extLst>
                </a:gridCol>
              </a:tblGrid>
              <a:tr h="370840">
                <a:tc>
                  <a:txBody>
                    <a:bodyPr/>
                    <a:lstStyle/>
                    <a:p>
                      <a:pPr algn="ctr"/>
                      <a:r>
                        <a:rPr lang="uk-UA" sz="2400" dirty="0" smtClean="0">
                          <a:latin typeface="Times New Roman" panose="02020603050405020304" pitchFamily="18" charset="0"/>
                          <a:cs typeface="Times New Roman" panose="02020603050405020304" pitchFamily="18" charset="0"/>
                        </a:rPr>
                        <a:t>Назва закону </a:t>
                      </a:r>
                      <a:endParaRPr lang="ru-RU" sz="2400" dirty="0">
                        <a:latin typeface="Times New Roman" panose="02020603050405020304" pitchFamily="18" charset="0"/>
                        <a:cs typeface="Times New Roman" panose="02020603050405020304" pitchFamily="18" charset="0"/>
                      </a:endParaRPr>
                    </a:p>
                  </a:txBody>
                  <a:tcPr/>
                </a:tc>
                <a:tc>
                  <a:txBody>
                    <a:bodyPr/>
                    <a:lstStyle/>
                    <a:p>
                      <a:pPr algn="ctr"/>
                      <a:r>
                        <a:rPr lang="uk-UA" sz="2400" dirty="0" smtClean="0">
                          <a:latin typeface="Times New Roman" panose="02020603050405020304" pitchFamily="18" charset="0"/>
                          <a:cs typeface="Times New Roman" panose="02020603050405020304" pitchFamily="18" charset="0"/>
                        </a:rPr>
                        <a:t>Формулювання закону</a:t>
                      </a:r>
                      <a:endParaRPr lang="ru-RU"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601889404"/>
                  </a:ext>
                </a:extLst>
              </a:tr>
              <a:tr h="370840">
                <a:tc gridSpan="2">
                  <a:txBody>
                    <a:bodyPr/>
                    <a:lstStyle/>
                    <a:p>
                      <a:pPr algn="ctr">
                        <a:lnSpc>
                          <a:spcPct val="100000"/>
                        </a:lnSpc>
                      </a:pPr>
                      <a:r>
                        <a:rPr lang="uk-UA" sz="2400" b="1" dirty="0" smtClean="0">
                          <a:effectLst/>
                          <a:latin typeface="Times New Roman" panose="02020603050405020304" pitchFamily="18" charset="0"/>
                          <a:ea typeface="Times New Roman" panose="02020603050405020304" pitchFamily="18" charset="0"/>
                          <a:cs typeface="Times New Roman" panose="02020603050405020304" pitchFamily="18" charset="0"/>
                        </a:rPr>
                        <a:t>Закони, що проявляються у статиці</a:t>
                      </a:r>
                      <a:endParaRPr lang="ru-RU" sz="2400" dirty="0">
                        <a:latin typeface="Times New Roman" panose="02020603050405020304" pitchFamily="18" charset="0"/>
                        <a:cs typeface="Times New Roman" panose="02020603050405020304" pitchFamily="18" charset="0"/>
                      </a:endParaRPr>
                    </a:p>
                  </a:txBody>
                  <a:tcPr/>
                </a:tc>
                <a:tc hMerge="1">
                  <a:txBody>
                    <a:bodyPr/>
                    <a:lstStyle/>
                    <a:p>
                      <a:endParaRPr lang="ru-RU"/>
                    </a:p>
                  </a:txBody>
                  <a:tcPr/>
                </a:tc>
                <a:extLst>
                  <a:ext uri="{0D108BD9-81ED-4DB2-BD59-A6C34878D82A}">
                    <a16:rowId xmlns:a16="http://schemas.microsoft.com/office/drawing/2014/main" val="4065852722"/>
                  </a:ext>
                </a:extLst>
              </a:tr>
              <a:tr h="370840">
                <a:tc>
                  <a:txBody>
                    <a:bodyPr/>
                    <a:lstStyle/>
                    <a:p>
                      <a:pPr algn="ctr">
                        <a:lnSpc>
                          <a:spcPct val="100000"/>
                        </a:lnSpc>
                        <a:spcAft>
                          <a:spcPts val="0"/>
                        </a:spcAft>
                      </a:pPr>
                      <a:r>
                        <a:rPr lang="uk-UA" sz="2400" i="1" dirty="0">
                          <a:effectLst/>
                          <a:latin typeface="Times New Roman" panose="02020603050405020304" pitchFamily="18" charset="0"/>
                          <a:ea typeface="Times New Roman" panose="02020603050405020304" pitchFamily="18" charset="0"/>
                          <a:cs typeface="Times New Roman" panose="02020603050405020304" pitchFamily="18" charset="0"/>
                        </a:rPr>
                        <a:t>Композиції і пропорційності</a:t>
                      </a: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0000"/>
                        </a:lnSpc>
                        <a:spcAft>
                          <a:spcPts val="0"/>
                        </a:spcAft>
                      </a:pP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кожна матеріальна система прагне зберегти у своїй структурі всі необхідні елементи (композицію), що знаходяться в заданому співвідношенні або заданому підпорядкуванні (пропорції).</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67724693"/>
                  </a:ext>
                </a:extLst>
              </a:tr>
              <a:tr h="370840">
                <a:tc>
                  <a:txBody>
                    <a:bodyPr/>
                    <a:lstStyle/>
                    <a:p>
                      <a:pPr algn="ctr">
                        <a:lnSpc>
                          <a:spcPct val="100000"/>
                        </a:lnSpc>
                        <a:spcAft>
                          <a:spcPts val="0"/>
                        </a:spcAft>
                      </a:pPr>
                      <a:r>
                        <a:rPr lang="uk-UA" sz="2400" i="1" dirty="0">
                          <a:effectLst/>
                          <a:latin typeface="Times New Roman" panose="02020603050405020304" pitchFamily="18" charset="0"/>
                          <a:ea typeface="Times New Roman" panose="02020603050405020304" pitchFamily="18" charset="0"/>
                          <a:cs typeface="Times New Roman" panose="02020603050405020304" pitchFamily="18" charset="0"/>
                        </a:rPr>
                        <a:t>Найменших</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0000"/>
                        </a:lnSpc>
                        <a:spcAft>
                          <a:spcPts val="0"/>
                        </a:spcAft>
                      </a:pP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структурна стійкість цілого визначається його найменшою частковою стійкістю.</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22424933"/>
                  </a:ext>
                </a:extLst>
              </a:tr>
              <a:tr h="370840">
                <a:tc gridSpan="2">
                  <a:txBody>
                    <a:bodyPr/>
                    <a:lstStyle/>
                    <a:p>
                      <a:pPr algn="ctr">
                        <a:lnSpc>
                          <a:spcPct val="100000"/>
                        </a:lnSpc>
                        <a:spcAft>
                          <a:spcPts val="0"/>
                        </a:spcAft>
                      </a:pPr>
                      <a:r>
                        <a:rPr lang="uk-UA" sz="2400" b="1" kern="1200" dirty="0" smtClean="0">
                          <a:solidFill>
                            <a:schemeClr val="dk1"/>
                          </a:solidFill>
                          <a:effectLst/>
                          <a:latin typeface="Times New Roman" panose="02020603050405020304" pitchFamily="18" charset="0"/>
                          <a:ea typeface="+mn-ea"/>
                          <a:cs typeface="Times New Roman" panose="02020603050405020304" pitchFamily="18" charset="0"/>
                        </a:rPr>
                        <a:t>Закони, що проявляються у динаміці</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ru-RU"/>
                    </a:p>
                  </a:txBody>
                  <a:tcPr/>
                </a:tc>
                <a:extLst>
                  <a:ext uri="{0D108BD9-81ED-4DB2-BD59-A6C34878D82A}">
                    <a16:rowId xmlns:a16="http://schemas.microsoft.com/office/drawing/2014/main" val="1177446774"/>
                  </a:ext>
                </a:extLst>
              </a:tr>
              <a:tr h="370840">
                <a:tc>
                  <a:txBody>
                    <a:bodyPr/>
                    <a:lstStyle/>
                    <a:p>
                      <a:pPr algn="ctr">
                        <a:lnSpc>
                          <a:spcPct val="100000"/>
                        </a:lnSpc>
                        <a:spcAft>
                          <a:spcPts val="0"/>
                        </a:spcAft>
                      </a:pPr>
                      <a:r>
                        <a:rPr lang="uk-UA" sz="2400" i="1" dirty="0">
                          <a:effectLst/>
                          <a:latin typeface="Times New Roman" panose="02020603050405020304" pitchFamily="18" charset="0"/>
                          <a:ea typeface="Times New Roman" panose="02020603050405020304" pitchFamily="18" charset="0"/>
                          <a:cs typeface="Times New Roman" panose="02020603050405020304" pitchFamily="18" charset="0"/>
                        </a:rPr>
                        <a:t>Синергії</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0000"/>
                        </a:lnSpc>
                        <a:spcAft>
                          <a:spcPts val="0"/>
                        </a:spcAft>
                      </a:pP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для будь-якої організації існує такий набір елементів, при якому її потенціал завжди буде або істотно більше простої суми потенціалів вхідних у неї елементів, або істотно менше.</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1716794"/>
                  </a:ext>
                </a:extLst>
              </a:tr>
              <a:tr h="370840">
                <a:tc>
                  <a:txBody>
                    <a:bodyPr/>
                    <a:lstStyle/>
                    <a:p>
                      <a:pPr algn="ctr">
                        <a:lnSpc>
                          <a:spcPct val="130000"/>
                        </a:lnSpc>
                        <a:spcAft>
                          <a:spcPts val="0"/>
                        </a:spcAft>
                      </a:pPr>
                      <a:r>
                        <a:rPr lang="uk-UA" sz="2400" i="1">
                          <a:effectLst/>
                          <a:latin typeface="Times New Roman" panose="02020603050405020304" pitchFamily="18" charset="0"/>
                          <a:ea typeface="Times New Roman" panose="02020603050405020304" pitchFamily="18" charset="0"/>
                          <a:cs typeface="Times New Roman" panose="02020603050405020304" pitchFamily="18" charset="0"/>
                        </a:rPr>
                        <a:t>Самозбереження </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0000"/>
                        </a:lnSpc>
                        <a:spcAft>
                          <a:spcPts val="0"/>
                        </a:spcAft>
                      </a:pP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кожна матеріальна система прагне зберегти себе (вижити) і використовує для досягнення цього весь свій потенціал (ресурс).</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84397619"/>
                  </a:ext>
                </a:extLst>
              </a:tr>
            </a:tbl>
          </a:graphicData>
        </a:graphic>
      </p:graphicFrame>
    </p:spTree>
    <p:extLst>
      <p:ext uri="{BB962C8B-B14F-4D97-AF65-F5344CB8AC3E}">
        <p14:creationId xmlns:p14="http://schemas.microsoft.com/office/powerpoint/2010/main" val="450918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uk-UA" sz="4000" b="1" dirty="0" smtClean="0">
                <a:solidFill>
                  <a:schemeClr val="tx1"/>
                </a:solidFill>
                <a:latin typeface="Times New Roman" panose="02020603050405020304" pitchFamily="18" charset="0"/>
                <a:cs typeface="Times New Roman" panose="02020603050405020304" pitchFamily="18" charset="0"/>
              </a:rPr>
              <a:t>Тема 1. Поняття і сутність менеджменту</a:t>
            </a:r>
            <a:endParaRPr lang="ru-RU" sz="4000" b="1" dirty="0">
              <a:solidFill>
                <a:schemeClr val="tx1"/>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493818" y="2133599"/>
            <a:ext cx="9010794" cy="4045527"/>
          </a:xfrm>
        </p:spPr>
        <p:txBody>
          <a:bodyPr>
            <a:noAutofit/>
          </a:bodyPr>
          <a:lstStyle/>
          <a:p>
            <a:r>
              <a:rPr lang="uk-UA" sz="3200" b="1" dirty="0" smtClean="0">
                <a:solidFill>
                  <a:schemeClr val="tx1"/>
                </a:solidFill>
                <a:latin typeface="Times New Roman" panose="02020603050405020304" pitchFamily="18" charset="0"/>
                <a:cs typeface="Times New Roman" panose="02020603050405020304" pitchFamily="18" charset="0"/>
              </a:rPr>
              <a:t>1. Предмет, об’єкт і суб’єкт менеджменту. </a:t>
            </a:r>
          </a:p>
          <a:p>
            <a:r>
              <a:rPr lang="uk-UA" sz="3200" b="1" dirty="0" smtClean="0">
                <a:solidFill>
                  <a:schemeClr val="tx1"/>
                </a:solidFill>
                <a:latin typeface="Times New Roman" panose="02020603050405020304" pitchFamily="18" charset="0"/>
                <a:cs typeface="Times New Roman" panose="02020603050405020304" pitchFamily="18" charset="0"/>
              </a:rPr>
              <a:t>2. Організації як об’єкти управління. </a:t>
            </a:r>
          </a:p>
          <a:p>
            <a:r>
              <a:rPr lang="uk-UA" sz="3200" b="1" dirty="0" smtClean="0">
                <a:solidFill>
                  <a:schemeClr val="tx1"/>
                </a:solidFill>
                <a:latin typeface="Times New Roman" panose="02020603050405020304" pitchFamily="18" charset="0"/>
                <a:cs typeface="Times New Roman" panose="02020603050405020304" pitchFamily="18" charset="0"/>
              </a:rPr>
              <a:t>3. Життєвий цикл організації. </a:t>
            </a:r>
          </a:p>
          <a:p>
            <a:r>
              <a:rPr lang="uk-UA" sz="3200" b="1" dirty="0" smtClean="0">
                <a:solidFill>
                  <a:schemeClr val="tx1"/>
                </a:solidFill>
                <a:latin typeface="Times New Roman" panose="02020603050405020304" pitchFamily="18" charset="0"/>
                <a:cs typeface="Times New Roman" panose="02020603050405020304" pitchFamily="18" charset="0"/>
              </a:rPr>
              <a:t>4. Закони організації.</a:t>
            </a:r>
            <a:endParaRPr lang="uk-UA" sz="3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79103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487197514"/>
              </p:ext>
            </p:extLst>
          </p:nvPr>
        </p:nvGraphicFramePr>
        <p:xfrm>
          <a:off x="1607128" y="595313"/>
          <a:ext cx="9897486" cy="5943600"/>
        </p:xfrm>
        <a:graphic>
          <a:graphicData uri="http://schemas.openxmlformats.org/drawingml/2006/table">
            <a:tbl>
              <a:tblPr firstRow="1" bandRow="1">
                <a:tableStyleId>{5C22544A-7EE6-4342-B048-85BDC9FD1C3A}</a:tableStyleId>
              </a:tblPr>
              <a:tblGrid>
                <a:gridCol w="2964873">
                  <a:extLst>
                    <a:ext uri="{9D8B030D-6E8A-4147-A177-3AD203B41FA5}">
                      <a16:colId xmlns:a16="http://schemas.microsoft.com/office/drawing/2014/main" val="567911058"/>
                    </a:ext>
                  </a:extLst>
                </a:gridCol>
                <a:gridCol w="6932613">
                  <a:extLst>
                    <a:ext uri="{9D8B030D-6E8A-4147-A177-3AD203B41FA5}">
                      <a16:colId xmlns:a16="http://schemas.microsoft.com/office/drawing/2014/main" val="235323851"/>
                    </a:ext>
                  </a:extLst>
                </a:gridCol>
              </a:tblGrid>
              <a:tr h="370840">
                <a:tc>
                  <a:txBody>
                    <a:bodyPr/>
                    <a:lstStyle/>
                    <a:p>
                      <a:pPr algn="ctr"/>
                      <a:r>
                        <a:rPr lang="uk-UA" sz="2400" dirty="0" smtClean="0">
                          <a:latin typeface="Times New Roman" panose="02020603050405020304" pitchFamily="18" charset="0"/>
                          <a:cs typeface="Times New Roman" panose="02020603050405020304" pitchFamily="18" charset="0"/>
                        </a:rPr>
                        <a:t>Назва закону </a:t>
                      </a:r>
                      <a:endParaRPr lang="ru-RU" sz="2400" dirty="0">
                        <a:latin typeface="Times New Roman" panose="02020603050405020304" pitchFamily="18" charset="0"/>
                        <a:cs typeface="Times New Roman" panose="02020603050405020304" pitchFamily="18" charset="0"/>
                      </a:endParaRPr>
                    </a:p>
                  </a:txBody>
                  <a:tcPr/>
                </a:tc>
                <a:tc>
                  <a:txBody>
                    <a:bodyPr/>
                    <a:lstStyle/>
                    <a:p>
                      <a:pPr algn="ctr"/>
                      <a:r>
                        <a:rPr lang="uk-UA" sz="2400" dirty="0" smtClean="0">
                          <a:latin typeface="Times New Roman" panose="02020603050405020304" pitchFamily="18" charset="0"/>
                          <a:cs typeface="Times New Roman" panose="02020603050405020304" pitchFamily="18" charset="0"/>
                        </a:rPr>
                        <a:t>Формулювання закону</a:t>
                      </a:r>
                      <a:endParaRPr lang="ru-RU"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031756278"/>
                  </a:ext>
                </a:extLst>
              </a:tr>
              <a:tr h="370840">
                <a:tc>
                  <a:txBody>
                    <a:bodyPr/>
                    <a:lstStyle/>
                    <a:p>
                      <a:pPr algn="ctr">
                        <a:lnSpc>
                          <a:spcPct val="100000"/>
                        </a:lnSpc>
                        <a:spcAft>
                          <a:spcPts val="0"/>
                        </a:spcAft>
                      </a:pPr>
                      <a:r>
                        <a:rPr lang="uk-UA" sz="2400" i="1" dirty="0">
                          <a:effectLst/>
                          <a:latin typeface="Times New Roman" panose="02020603050405020304" pitchFamily="18" charset="0"/>
                          <a:ea typeface="Times New Roman" panose="02020603050405020304" pitchFamily="18" charset="0"/>
                          <a:cs typeface="Times New Roman" panose="02020603050405020304" pitchFamily="18" charset="0"/>
                        </a:rPr>
                        <a:t>Інформованості-впорядкованості</a:t>
                      </a: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0000"/>
                        </a:lnSpc>
                        <a:spcAft>
                          <a:spcPts val="0"/>
                        </a:spcAft>
                      </a:pP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в організаційному цілому не може бути більшого порядку, ніж в упорядкованій інформації; чим більшою інформацією володіє організація про внутрішнє і зовнішнє середовище, тим більшу ймовірність вона має для стійкого функціонування (самозбереження).</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82821595"/>
                  </a:ext>
                </a:extLst>
              </a:tr>
              <a:tr h="370840">
                <a:tc>
                  <a:txBody>
                    <a:bodyPr/>
                    <a:lstStyle/>
                    <a:p>
                      <a:pPr algn="ctr">
                        <a:lnSpc>
                          <a:spcPct val="100000"/>
                        </a:lnSpc>
                        <a:spcAft>
                          <a:spcPts val="0"/>
                        </a:spcAft>
                      </a:pPr>
                      <a:r>
                        <a:rPr lang="uk-UA" sz="2400" i="1" dirty="0">
                          <a:effectLst/>
                          <a:latin typeface="Times New Roman" panose="02020603050405020304" pitchFamily="18" charset="0"/>
                          <a:ea typeface="Times New Roman" panose="02020603050405020304" pitchFamily="18" charset="0"/>
                          <a:cs typeface="Times New Roman" panose="02020603050405020304" pitchFamily="18" charset="0"/>
                        </a:rPr>
                        <a:t>Онтогенезу </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0000"/>
                        </a:lnSpc>
                        <a:spcAft>
                          <a:spcPts val="0"/>
                        </a:spcAft>
                      </a:pP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кожна організація у своєму розвитку долає такі фази життєвого циклу як: становлення, розквіт та згасання.</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97377888"/>
                  </a:ext>
                </a:extLst>
              </a:tr>
              <a:tr h="370840">
                <a:tc>
                  <a:txBody>
                    <a:bodyPr/>
                    <a:lstStyle/>
                    <a:p>
                      <a:pPr algn="ctr">
                        <a:lnSpc>
                          <a:spcPct val="100000"/>
                        </a:lnSpc>
                        <a:spcAft>
                          <a:spcPts val="0"/>
                        </a:spcAft>
                      </a:pPr>
                      <a:r>
                        <a:rPr lang="uk-UA" sz="2400" i="1">
                          <a:effectLst/>
                          <a:latin typeface="Times New Roman" panose="02020603050405020304" pitchFamily="18" charset="0"/>
                          <a:ea typeface="Times New Roman" panose="02020603050405020304" pitchFamily="18" charset="0"/>
                          <a:cs typeface="Times New Roman" panose="02020603050405020304" pitchFamily="18" charset="0"/>
                        </a:rPr>
                        <a:t>Єдності аналізу й синтезу</a:t>
                      </a:r>
                      <a:endParaRPr lang="ru-RU"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lnSpc>
                          <a:spcPct val="100000"/>
                        </a:lnSpc>
                        <a:spcAft>
                          <a:spcPts val="0"/>
                        </a:spcAft>
                      </a:pPr>
                      <a:r>
                        <a:rPr lang="uk-UA" sz="2400" dirty="0">
                          <a:effectLst/>
                          <a:latin typeface="Times New Roman" panose="02020603050405020304" pitchFamily="18" charset="0"/>
                          <a:ea typeface="Times New Roman" panose="02020603050405020304" pitchFamily="18" charset="0"/>
                          <a:cs typeface="Times New Roman" panose="02020603050405020304" pitchFamily="18" charset="0"/>
                        </a:rPr>
                        <a:t>процеси аналізу (роз’єднання, диференціації тощо) доповнюються протилежними процесами синтезу (об’єднання, інтеграції). Аналіз дає знання того, як працюють частини цілого, синтез концентрується на функціях, дає розуміння, чому ці частини діють власне так, а не інакше.</a:t>
                      </a:r>
                      <a:endParaRPr lang="ru-RU"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87289330"/>
                  </a:ext>
                </a:extLst>
              </a:tr>
            </a:tbl>
          </a:graphicData>
        </a:graphic>
      </p:graphicFrame>
    </p:spTree>
    <p:extLst>
      <p:ext uri="{BB962C8B-B14F-4D97-AF65-F5344CB8AC3E}">
        <p14:creationId xmlns:p14="http://schemas.microsoft.com/office/powerpoint/2010/main" val="1271692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789054"/>
          </a:xfrm>
        </p:spPr>
        <p:txBody>
          <a:bodyPr>
            <a:noAutofit/>
          </a:bodyPr>
          <a:lstStyle/>
          <a:p>
            <a:pPr marL="342900" lvl="0" indent="-342900">
              <a:spcBef>
                <a:spcPts val="1000"/>
              </a:spcBef>
            </a:pPr>
            <a:r>
              <a:rPr lang="ru-RU" b="1" dirty="0">
                <a:solidFill>
                  <a:prstClr val="black"/>
                </a:solidFill>
                <a:latin typeface="Times New Roman" panose="02020603050405020304" pitchFamily="18" charset="0"/>
                <a:ea typeface="+mn-ea"/>
                <a:cs typeface="Times New Roman" panose="02020603050405020304" pitchFamily="18" charset="0"/>
              </a:rPr>
              <a:t>1. Предмет, </a:t>
            </a:r>
            <a:r>
              <a:rPr lang="ru-RU" b="1" dirty="0" err="1">
                <a:solidFill>
                  <a:prstClr val="black"/>
                </a:solidFill>
                <a:latin typeface="Times New Roman" panose="02020603050405020304" pitchFamily="18" charset="0"/>
                <a:ea typeface="+mn-ea"/>
                <a:cs typeface="Times New Roman" panose="02020603050405020304" pitchFamily="18" charset="0"/>
              </a:rPr>
              <a:t>об’єкт</a:t>
            </a:r>
            <a:r>
              <a:rPr lang="ru-RU" b="1" dirty="0">
                <a:solidFill>
                  <a:prstClr val="black"/>
                </a:solidFill>
                <a:latin typeface="Times New Roman" panose="02020603050405020304" pitchFamily="18" charset="0"/>
                <a:ea typeface="+mn-ea"/>
                <a:cs typeface="Times New Roman" panose="02020603050405020304" pitchFamily="18" charset="0"/>
              </a:rPr>
              <a:t> і </a:t>
            </a:r>
            <a:r>
              <a:rPr lang="ru-RU" b="1" dirty="0" err="1">
                <a:solidFill>
                  <a:prstClr val="black"/>
                </a:solidFill>
                <a:latin typeface="Times New Roman" panose="02020603050405020304" pitchFamily="18" charset="0"/>
                <a:ea typeface="+mn-ea"/>
                <a:cs typeface="Times New Roman" panose="02020603050405020304" pitchFamily="18" charset="0"/>
              </a:rPr>
              <a:t>суб’єкт</a:t>
            </a:r>
            <a:r>
              <a:rPr lang="ru-RU" b="1" dirty="0">
                <a:solidFill>
                  <a:prstClr val="black"/>
                </a:solidFill>
                <a:latin typeface="Times New Roman" panose="02020603050405020304" pitchFamily="18" charset="0"/>
                <a:ea typeface="+mn-ea"/>
                <a:cs typeface="Times New Roman" panose="02020603050405020304" pitchFamily="18" charset="0"/>
              </a:rPr>
              <a:t> менеджменту. </a:t>
            </a:r>
            <a:br>
              <a:rPr lang="ru-RU" b="1" dirty="0">
                <a:solidFill>
                  <a:prstClr val="black"/>
                </a:solidFill>
                <a:latin typeface="Times New Roman" panose="02020603050405020304" pitchFamily="18" charset="0"/>
                <a:ea typeface="+mn-ea"/>
                <a:cs typeface="Times New Roman" panose="02020603050405020304" pitchFamily="18" charset="0"/>
              </a:rPr>
            </a:br>
            <a:endParaRPr lang="ru-RU" dirty="0"/>
          </a:p>
        </p:txBody>
      </p:sp>
      <p:sp>
        <p:nvSpPr>
          <p:cNvPr id="3" name="Объект 2"/>
          <p:cNvSpPr>
            <a:spLocks noGrp="1"/>
          </p:cNvSpPr>
          <p:nvPr>
            <p:ph idx="1"/>
          </p:nvPr>
        </p:nvSpPr>
        <p:spPr>
          <a:xfrm>
            <a:off x="1177636" y="1413164"/>
            <a:ext cx="10326976" cy="4498058"/>
          </a:xfrm>
        </p:spPr>
        <p:txBody>
          <a:bodyPr>
            <a:noAutofit/>
          </a:bodyPr>
          <a:lstStyle/>
          <a:p>
            <a:r>
              <a:rPr lang="ru-RU" sz="2400" b="1" i="1" dirty="0">
                <a:solidFill>
                  <a:schemeClr val="tx1"/>
                </a:solidFill>
                <a:latin typeface="Times New Roman" panose="02020603050405020304" pitchFamily="18" charset="0"/>
                <a:cs typeface="Times New Roman" panose="02020603050405020304" pitchFamily="18" charset="0"/>
              </a:rPr>
              <a:t>Менеджмент </a:t>
            </a:r>
            <a:r>
              <a:rPr lang="ru-RU" sz="2400" dirty="0">
                <a:solidFill>
                  <a:schemeClr val="tx1"/>
                </a:solidFill>
                <a:latin typeface="Times New Roman" panose="02020603050405020304" pitchFamily="18" charset="0"/>
                <a:cs typeface="Times New Roman" panose="02020603050405020304" pitchFamily="18" charset="0"/>
              </a:rPr>
              <a:t>– вид </a:t>
            </a:r>
            <a:r>
              <a:rPr lang="ru-RU" sz="2400" dirty="0" err="1">
                <a:solidFill>
                  <a:schemeClr val="tx1"/>
                </a:solidFill>
                <a:latin typeface="Times New Roman" panose="02020603050405020304" pitchFamily="18" charset="0"/>
                <a:cs typeface="Times New Roman" panose="02020603050405020304" pitchFamily="18" charset="0"/>
              </a:rPr>
              <a:t>діяльності</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спрямований</a:t>
            </a:r>
            <a:r>
              <a:rPr lang="ru-RU" sz="2400" dirty="0">
                <a:solidFill>
                  <a:schemeClr val="tx1"/>
                </a:solidFill>
                <a:latin typeface="Times New Roman" panose="02020603050405020304" pitchFamily="18" charset="0"/>
                <a:cs typeface="Times New Roman" panose="02020603050405020304" pitchFamily="18" charset="0"/>
              </a:rPr>
              <a:t> на </a:t>
            </a:r>
            <a:r>
              <a:rPr lang="ru-RU" sz="2400" dirty="0" err="1">
                <a:solidFill>
                  <a:schemeClr val="tx1"/>
                </a:solidFill>
                <a:latin typeface="Times New Roman" panose="02020603050405020304" pitchFamily="18" charset="0"/>
                <a:cs typeface="Times New Roman" panose="02020603050405020304" pitchFamily="18" charset="0"/>
              </a:rPr>
              <a:t>працівників</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організації</a:t>
            </a:r>
            <a:r>
              <a:rPr lang="ru-RU" sz="2400" dirty="0">
                <a:solidFill>
                  <a:schemeClr val="tx1"/>
                </a:solidFill>
                <a:latin typeface="Times New Roman" panose="02020603050405020304" pitchFamily="18" charset="0"/>
                <a:cs typeface="Times New Roman" panose="02020603050405020304" pitchFamily="18" charset="0"/>
              </a:rPr>
              <a:t> з метою </a:t>
            </a:r>
            <a:r>
              <a:rPr lang="ru-RU" sz="2400" dirty="0" err="1">
                <a:solidFill>
                  <a:schemeClr val="tx1"/>
                </a:solidFill>
                <a:latin typeface="Times New Roman" panose="02020603050405020304" pitchFamily="18" charset="0"/>
                <a:cs typeface="Times New Roman" panose="02020603050405020304" pitchFamily="18" charset="0"/>
              </a:rPr>
              <a:t>координації</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їх</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дій</a:t>
            </a:r>
            <a:r>
              <a:rPr lang="ru-RU" sz="2400" dirty="0">
                <a:solidFill>
                  <a:schemeClr val="tx1"/>
                </a:solidFill>
                <a:latin typeface="Times New Roman" panose="02020603050405020304" pitchFamily="18" charset="0"/>
                <a:cs typeface="Times New Roman" panose="02020603050405020304" pitchFamily="18" charset="0"/>
              </a:rPr>
              <a:t> для </a:t>
            </a:r>
            <a:r>
              <a:rPr lang="ru-RU" sz="2400" dirty="0" err="1">
                <a:solidFill>
                  <a:schemeClr val="tx1"/>
                </a:solidFill>
                <a:latin typeface="Times New Roman" panose="02020603050405020304" pitchFamily="18" charset="0"/>
                <a:cs typeface="Times New Roman" panose="02020603050405020304" pitchFamily="18" charset="0"/>
              </a:rPr>
              <a:t>досягнення</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поставлених</a:t>
            </a:r>
            <a:r>
              <a:rPr lang="ru-RU" sz="2400" dirty="0">
                <a:solidFill>
                  <a:schemeClr val="tx1"/>
                </a:solidFill>
                <a:latin typeface="Times New Roman" panose="02020603050405020304" pitchFamily="18" charset="0"/>
                <a:cs typeface="Times New Roman" panose="02020603050405020304" pitchFamily="18" charset="0"/>
              </a:rPr>
              <a:t> перед </a:t>
            </a:r>
            <a:r>
              <a:rPr lang="ru-RU" sz="2400" dirty="0" err="1">
                <a:solidFill>
                  <a:schemeClr val="tx1"/>
                </a:solidFill>
                <a:latin typeface="Times New Roman" panose="02020603050405020304" pitchFamily="18" charset="0"/>
                <a:cs typeface="Times New Roman" panose="02020603050405020304" pitchFamily="18" charset="0"/>
              </a:rPr>
              <a:t>організацією</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цілей</a:t>
            </a:r>
            <a:r>
              <a:rPr lang="ru-RU" sz="2400" dirty="0">
                <a:solidFill>
                  <a:schemeClr val="tx1"/>
                </a:solidFill>
                <a:latin typeface="Times New Roman" panose="02020603050405020304" pitchFamily="18" charset="0"/>
                <a:cs typeface="Times New Roman" panose="02020603050405020304" pitchFamily="18" charset="0"/>
              </a:rPr>
              <a:t>. </a:t>
            </a:r>
            <a:endParaRPr lang="ru-RU" sz="2400" dirty="0" smtClean="0">
              <a:solidFill>
                <a:schemeClr val="tx1"/>
              </a:solidFill>
              <a:latin typeface="Times New Roman" panose="02020603050405020304" pitchFamily="18" charset="0"/>
              <a:cs typeface="Times New Roman" panose="02020603050405020304" pitchFamily="18" charset="0"/>
            </a:endParaRPr>
          </a:p>
          <a:p>
            <a:r>
              <a:rPr lang="ru-RU" sz="2400" b="1" i="1" dirty="0" smtClean="0">
                <a:solidFill>
                  <a:schemeClr val="tx1"/>
                </a:solidFill>
                <a:latin typeface="Times New Roman" panose="02020603050405020304" pitchFamily="18" charset="0"/>
                <a:cs typeface="Times New Roman" panose="02020603050405020304" pitchFamily="18" charset="0"/>
              </a:rPr>
              <a:t>Предметом </a:t>
            </a:r>
            <a:r>
              <a:rPr lang="ru-RU" sz="2400" b="1" i="1" dirty="0">
                <a:solidFill>
                  <a:schemeClr val="tx1"/>
                </a:solidFill>
                <a:latin typeface="Times New Roman" panose="02020603050405020304" pitchFamily="18" charset="0"/>
                <a:cs typeface="Times New Roman" panose="02020603050405020304" pitchFamily="18" charset="0"/>
              </a:rPr>
              <a:t>науки про менеджмент є: </a:t>
            </a:r>
            <a:endParaRPr lang="ru-RU" sz="2400" b="1" i="1" dirty="0" smtClean="0">
              <a:solidFill>
                <a:schemeClr val="tx1"/>
              </a:solidFill>
              <a:latin typeface="Times New Roman" panose="02020603050405020304" pitchFamily="18" charset="0"/>
              <a:cs typeface="Times New Roman" panose="02020603050405020304" pitchFamily="18" charset="0"/>
            </a:endParaRPr>
          </a:p>
          <a:p>
            <a:pPr>
              <a:spcBef>
                <a:spcPts val="0"/>
              </a:spcBef>
              <a:buFont typeface="Wingdings" panose="05000000000000000000" pitchFamily="2" charset="2"/>
              <a:buChar char="Ø"/>
            </a:pPr>
            <a:r>
              <a:rPr lang="ru-RU" sz="2400" dirty="0" err="1" smtClean="0">
                <a:solidFill>
                  <a:schemeClr val="tx1"/>
                </a:solidFill>
                <a:latin typeface="Times New Roman" panose="02020603050405020304" pitchFamily="18" charset="0"/>
                <a:cs typeface="Times New Roman" panose="02020603050405020304" pitchFamily="18" charset="0"/>
              </a:rPr>
              <a:t>теоретичні</a:t>
            </a:r>
            <a:r>
              <a:rPr lang="ru-RU" sz="2400" dirty="0" smtClean="0">
                <a:solidFill>
                  <a:schemeClr val="tx1"/>
                </a:solidFill>
                <a:latin typeface="Times New Roman" panose="02020603050405020304" pitchFamily="18" charset="0"/>
                <a:cs typeface="Times New Roman" panose="02020603050405020304" pitchFamily="18" charset="0"/>
              </a:rPr>
              <a:t> </a:t>
            </a:r>
            <a:r>
              <a:rPr lang="ru-RU" sz="2400" dirty="0">
                <a:solidFill>
                  <a:schemeClr val="tx1"/>
                </a:solidFill>
                <a:latin typeface="Times New Roman" panose="02020603050405020304" pitchFamily="18" charset="0"/>
                <a:cs typeface="Times New Roman" panose="02020603050405020304" pitchFamily="18" charset="0"/>
              </a:rPr>
              <a:t>засади </a:t>
            </a:r>
            <a:r>
              <a:rPr lang="ru-RU" sz="2400" dirty="0" err="1">
                <a:solidFill>
                  <a:schemeClr val="tx1"/>
                </a:solidFill>
                <a:latin typeface="Times New Roman" panose="02020603050405020304" pitchFamily="18" charset="0"/>
                <a:cs typeface="Times New Roman" panose="02020603050405020304" pitchFamily="18" charset="0"/>
              </a:rPr>
              <a:t>управлінської</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smtClean="0">
                <a:solidFill>
                  <a:schemeClr val="tx1"/>
                </a:solidFill>
                <a:latin typeface="Times New Roman" panose="02020603050405020304" pitchFamily="18" charset="0"/>
                <a:cs typeface="Times New Roman" panose="02020603050405020304" pitchFamily="18" charset="0"/>
              </a:rPr>
              <a:t>діяльності</a:t>
            </a:r>
            <a:r>
              <a:rPr lang="ru-RU" sz="2400" dirty="0" smtClean="0">
                <a:solidFill>
                  <a:schemeClr val="tx1"/>
                </a:solidFill>
                <a:latin typeface="Times New Roman" panose="02020603050405020304" pitchFamily="18" charset="0"/>
                <a:cs typeface="Times New Roman" panose="02020603050405020304" pitchFamily="18" charset="0"/>
              </a:rPr>
              <a:t>; </a:t>
            </a:r>
          </a:p>
          <a:p>
            <a:pPr>
              <a:spcBef>
                <a:spcPts val="0"/>
              </a:spcBef>
              <a:buFont typeface="Wingdings" panose="05000000000000000000" pitchFamily="2" charset="2"/>
              <a:buChar char="Ø"/>
            </a:pPr>
            <a:r>
              <a:rPr lang="ru-RU" sz="2400" dirty="0" smtClean="0">
                <a:solidFill>
                  <a:schemeClr val="tx1"/>
                </a:solidFill>
                <a:latin typeface="Times New Roman" panose="02020603050405020304" pitchFamily="18" charset="0"/>
                <a:cs typeface="Times New Roman" panose="02020603050405020304" pitchFamily="18" charset="0"/>
              </a:rPr>
              <a:t>практика </a:t>
            </a:r>
            <a:r>
              <a:rPr lang="ru-RU" sz="2400" dirty="0" err="1">
                <a:solidFill>
                  <a:schemeClr val="tx1"/>
                </a:solidFill>
                <a:latin typeface="Times New Roman" panose="02020603050405020304" pitchFamily="18" charset="0"/>
                <a:cs typeface="Times New Roman" panose="02020603050405020304" pitchFamily="18" charset="0"/>
              </a:rPr>
              <a:t>управління</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smtClean="0">
                <a:solidFill>
                  <a:schemeClr val="tx1"/>
                </a:solidFill>
                <a:latin typeface="Times New Roman" panose="02020603050405020304" pitchFamily="18" charset="0"/>
                <a:cs typeface="Times New Roman" panose="02020603050405020304" pitchFamily="18" charset="0"/>
              </a:rPr>
              <a:t>організаціями</a:t>
            </a:r>
            <a:r>
              <a:rPr lang="ru-RU" sz="2400" dirty="0" smtClean="0">
                <a:solidFill>
                  <a:schemeClr val="tx1"/>
                </a:solidFill>
                <a:latin typeface="Times New Roman" panose="02020603050405020304" pitchFamily="18" charset="0"/>
                <a:cs typeface="Times New Roman" panose="02020603050405020304" pitchFamily="18" charset="0"/>
              </a:rPr>
              <a:t>; </a:t>
            </a:r>
          </a:p>
          <a:p>
            <a:pPr>
              <a:spcBef>
                <a:spcPts val="0"/>
              </a:spcBef>
              <a:buFont typeface="Wingdings" panose="05000000000000000000" pitchFamily="2" charset="2"/>
              <a:buChar char="Ø"/>
            </a:pPr>
            <a:r>
              <a:rPr lang="ru-RU" sz="2400" dirty="0" err="1" smtClean="0">
                <a:solidFill>
                  <a:schemeClr val="tx1"/>
                </a:solidFill>
                <a:latin typeface="Times New Roman" panose="02020603050405020304" pitchFamily="18" charset="0"/>
                <a:cs typeface="Times New Roman" panose="02020603050405020304" pitchFamily="18" charset="0"/>
              </a:rPr>
              <a:t>проектування</a:t>
            </a:r>
            <a:r>
              <a:rPr lang="ru-RU" sz="2400" dirty="0" smtClean="0">
                <a:solidFill>
                  <a:schemeClr val="tx1"/>
                </a:solidFill>
                <a:latin typeface="Times New Roman" panose="02020603050405020304" pitchFamily="18" charset="0"/>
                <a:cs typeface="Times New Roman" panose="02020603050405020304" pitchFamily="18" charset="0"/>
              </a:rPr>
              <a:t> </a:t>
            </a:r>
            <a:r>
              <a:rPr lang="ru-RU" sz="2400" dirty="0">
                <a:solidFill>
                  <a:schemeClr val="tx1"/>
                </a:solidFill>
                <a:latin typeface="Times New Roman" panose="02020603050405020304" pitchFamily="18" charset="0"/>
                <a:cs typeface="Times New Roman" panose="02020603050405020304" pitchFamily="18" charset="0"/>
              </a:rPr>
              <a:t>систем </a:t>
            </a:r>
            <a:r>
              <a:rPr lang="ru-RU" sz="2400" dirty="0" smtClean="0">
                <a:solidFill>
                  <a:schemeClr val="tx1"/>
                </a:solidFill>
                <a:latin typeface="Times New Roman" panose="02020603050405020304" pitchFamily="18" charset="0"/>
                <a:cs typeface="Times New Roman" panose="02020603050405020304" pitchFamily="18" charset="0"/>
              </a:rPr>
              <a:t>менеджменту. </a:t>
            </a:r>
          </a:p>
          <a:p>
            <a:pPr marL="0" indent="0">
              <a:spcBef>
                <a:spcPts val="0"/>
              </a:spcBef>
              <a:buNone/>
            </a:pPr>
            <a:endParaRPr lang="uk-UA" sz="2400" dirty="0">
              <a:solidFill>
                <a:schemeClr val="tx1"/>
              </a:solidFill>
              <a:latin typeface="Times New Roman" panose="02020603050405020304" pitchFamily="18" charset="0"/>
              <a:cs typeface="Times New Roman" panose="02020603050405020304" pitchFamily="18" charset="0"/>
            </a:endParaRPr>
          </a:p>
          <a:p>
            <a:pPr algn="just">
              <a:spcBef>
                <a:spcPts val="0"/>
              </a:spcBef>
            </a:pPr>
            <a:r>
              <a:rPr lang="ru-RU" sz="2400" b="1" i="1" dirty="0" err="1">
                <a:solidFill>
                  <a:schemeClr val="tx1"/>
                </a:solidFill>
                <a:latin typeface="Times New Roman" panose="02020603050405020304" pitchFamily="18" charset="0"/>
                <a:cs typeface="Times New Roman" panose="02020603050405020304" pitchFamily="18" charset="0"/>
              </a:rPr>
              <a:t>Об'єкт</a:t>
            </a:r>
            <a:r>
              <a:rPr lang="ru-RU" sz="2400" b="1" i="1" dirty="0">
                <a:solidFill>
                  <a:schemeClr val="tx1"/>
                </a:solidFill>
                <a:latin typeface="Times New Roman" panose="02020603050405020304" pitchFamily="18" charset="0"/>
                <a:cs typeface="Times New Roman" panose="02020603050405020304" pitchFamily="18" charset="0"/>
              </a:rPr>
              <a:t> менеджменту (</a:t>
            </a:r>
            <a:r>
              <a:rPr lang="ru-RU" sz="2400" b="1" i="1" dirty="0" err="1">
                <a:solidFill>
                  <a:schemeClr val="tx1"/>
                </a:solidFill>
                <a:latin typeface="Times New Roman" panose="02020603050405020304" pitchFamily="18" charset="0"/>
                <a:cs typeface="Times New Roman" panose="02020603050405020304" pitchFamily="18" charset="0"/>
              </a:rPr>
              <a:t>об'єкт</a:t>
            </a:r>
            <a:r>
              <a:rPr lang="ru-RU" sz="2400" b="1" i="1" dirty="0">
                <a:solidFill>
                  <a:schemeClr val="tx1"/>
                </a:solidFill>
                <a:latin typeface="Times New Roman" panose="02020603050405020304" pitchFamily="18" charset="0"/>
                <a:cs typeface="Times New Roman" panose="02020603050405020304" pitchFamily="18" charset="0"/>
              </a:rPr>
              <a:t> </a:t>
            </a:r>
            <a:r>
              <a:rPr lang="ru-RU" sz="2400" b="1" i="1" dirty="0" err="1">
                <a:solidFill>
                  <a:schemeClr val="tx1"/>
                </a:solidFill>
                <a:latin typeface="Times New Roman" panose="02020603050405020304" pitchFamily="18" charset="0"/>
                <a:cs typeface="Times New Roman" panose="02020603050405020304" pitchFamily="18" charset="0"/>
              </a:rPr>
              <a:t>управління</a:t>
            </a:r>
            <a:r>
              <a:rPr lang="ru-RU" sz="2400" b="1" i="1" dirty="0">
                <a:solidFill>
                  <a:schemeClr val="tx1"/>
                </a:solidFill>
                <a:latin typeface="Times New Roman" panose="02020603050405020304" pitchFamily="18" charset="0"/>
                <a:cs typeface="Times New Roman" panose="02020603050405020304" pitchFamily="18" charset="0"/>
              </a:rPr>
              <a:t>) </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процес</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управління</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виробничо-господарською</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діяльністю</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підприємств</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корпорацій</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господарських</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товариств</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об'єднань</a:t>
            </a:r>
            <a:r>
              <a:rPr lang="ru-RU" sz="2400" dirty="0">
                <a:solidFill>
                  <a:schemeClr val="tx1"/>
                </a:solidFill>
                <a:latin typeface="Times New Roman" panose="02020603050405020304" pitchFamily="18" charset="0"/>
                <a:cs typeface="Times New Roman" panose="02020603050405020304" pitchFamily="18" charset="0"/>
              </a:rPr>
              <a:t> та </a:t>
            </a:r>
            <a:r>
              <a:rPr lang="ru-RU" sz="2400" dirty="0" err="1">
                <a:solidFill>
                  <a:schemeClr val="tx1"/>
                </a:solidFill>
                <a:latin typeface="Times New Roman" panose="02020603050405020304" pitchFamily="18" charset="0"/>
                <a:cs typeface="Times New Roman" panose="02020603050405020304" pitchFamily="18" charset="0"/>
              </a:rPr>
              <a:t>інших</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організацій</a:t>
            </a:r>
            <a:r>
              <a:rPr lang="ru-RU" sz="2400" dirty="0">
                <a:solidFill>
                  <a:schemeClr val="tx1"/>
                </a:solidFill>
                <a:latin typeface="Times New Roman" panose="02020603050405020304" pitchFamily="18" charset="0"/>
                <a:cs typeface="Times New Roman" panose="02020603050405020304" pitchFamily="18" charset="0"/>
              </a:rPr>
              <a:t>.</a:t>
            </a:r>
            <a:endParaRPr lang="ru-RU" sz="2400"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ru-RU"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38860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593273" y="540327"/>
            <a:ext cx="9911339" cy="5971309"/>
          </a:xfrm>
        </p:spPr>
        <p:txBody>
          <a:bodyPr>
            <a:normAutofit/>
          </a:bodyPr>
          <a:lstStyle/>
          <a:p>
            <a:pPr algn="just"/>
            <a:r>
              <a:rPr lang="uk-UA" sz="2400" b="1" i="1" dirty="0" smtClean="0">
                <a:solidFill>
                  <a:schemeClr val="tx1"/>
                </a:solidFill>
                <a:latin typeface="Times New Roman" panose="02020603050405020304" pitchFamily="18" charset="0"/>
                <a:cs typeface="Times New Roman" panose="02020603050405020304" pitchFamily="18" charset="0"/>
              </a:rPr>
              <a:t>Суб'єктом менеджменту (суб'єктом управління) </a:t>
            </a:r>
            <a:r>
              <a:rPr lang="uk-UA" sz="2400" dirty="0" smtClean="0">
                <a:solidFill>
                  <a:schemeClr val="tx1"/>
                </a:solidFill>
                <a:latin typeface="Times New Roman" panose="02020603050405020304" pitchFamily="18" charset="0"/>
                <a:cs typeface="Times New Roman" panose="02020603050405020304" pitchFamily="18" charset="0"/>
              </a:rPr>
              <a:t>є працівники керуючої і керованої систем організації, їх професійний та кваліфікаційний рівень, ступінь виконання ними повноважень, обсяги відповідальності, а також взаємозв'язки в системі менеджменту</a:t>
            </a:r>
          </a:p>
          <a:p>
            <a:pPr algn="just"/>
            <a:r>
              <a:rPr lang="uk-UA" sz="2400" b="1" i="1" dirty="0" smtClean="0">
                <a:solidFill>
                  <a:schemeClr val="tx1"/>
                </a:solidFill>
                <a:latin typeface="Times New Roman" panose="02020603050405020304" pitchFamily="18" charset="0"/>
                <a:cs typeface="Times New Roman" panose="02020603050405020304" pitchFamily="18" charset="0"/>
              </a:rPr>
              <a:t>Суб’єкт управлінської діяльності </a:t>
            </a:r>
            <a:r>
              <a:rPr lang="uk-UA" sz="2400" dirty="0" smtClean="0">
                <a:solidFill>
                  <a:schemeClr val="tx1"/>
                </a:solidFill>
                <a:latin typeface="Times New Roman" panose="02020603050405020304" pitchFamily="18" charset="0"/>
                <a:cs typeface="Times New Roman" panose="02020603050405020304" pitchFamily="18" charset="0"/>
              </a:rPr>
              <a:t>– особа, що реалізує управлінські відносини.</a:t>
            </a:r>
          </a:p>
          <a:p>
            <a:r>
              <a:rPr lang="uk-UA" sz="2400" b="1" i="1" dirty="0">
                <a:solidFill>
                  <a:schemeClr val="tx1"/>
                </a:solidFill>
                <a:latin typeface="Times New Roman" panose="02020603050405020304" pitchFamily="18" charset="0"/>
                <a:cs typeface="Times New Roman" panose="02020603050405020304" pitchFamily="18" charset="0"/>
              </a:rPr>
              <a:t>Управління </a:t>
            </a:r>
            <a:r>
              <a:rPr lang="uk-UA" sz="2400" dirty="0">
                <a:solidFill>
                  <a:schemeClr val="tx1"/>
                </a:solidFill>
                <a:latin typeface="Times New Roman" panose="02020603050405020304" pitchFamily="18" charset="0"/>
                <a:cs typeface="Times New Roman" panose="02020603050405020304" pitchFamily="18" charset="0"/>
              </a:rPr>
              <a:t>– це цілеспрямована дія на об'єкт з метою зміни його стану або поведінки у зв'язку зі зміною обставин. Управляти можна </a:t>
            </a:r>
            <a:r>
              <a:rPr lang="uk-UA" sz="2400" dirty="0" smtClean="0">
                <a:solidFill>
                  <a:schemeClr val="tx1"/>
                </a:solidFill>
                <a:latin typeface="Times New Roman" panose="02020603050405020304" pitchFamily="18" charset="0"/>
                <a:cs typeface="Times New Roman" panose="02020603050405020304" pitchFamily="18" charset="0"/>
              </a:rPr>
              <a:t>технічними, суспільними та державними системами, </a:t>
            </a:r>
            <a:r>
              <a:rPr lang="uk-UA" sz="2400" dirty="0">
                <a:solidFill>
                  <a:schemeClr val="tx1"/>
                </a:solidFill>
                <a:latin typeface="Times New Roman" panose="02020603050405020304" pitchFamily="18" charset="0"/>
                <a:cs typeface="Times New Roman" panose="02020603050405020304" pitchFamily="18" charset="0"/>
              </a:rPr>
              <a:t>комп'ютерними мережами, автомобілем, людьми тощо. </a:t>
            </a:r>
            <a:r>
              <a:rPr lang="uk-UA" sz="2400" b="1" i="1" dirty="0" smtClean="0">
                <a:solidFill>
                  <a:schemeClr val="tx1"/>
                </a:solidFill>
                <a:latin typeface="Times New Roman" panose="02020603050405020304" pitchFamily="18" charset="0"/>
                <a:cs typeface="Times New Roman" panose="02020603050405020304" pitchFamily="18" charset="0"/>
              </a:rPr>
              <a:t>Менеджмент</a:t>
            </a:r>
            <a:r>
              <a:rPr lang="uk-UA" sz="2400" dirty="0" smtClean="0">
                <a:solidFill>
                  <a:schemeClr val="tx1"/>
                </a:solidFill>
                <a:latin typeface="Times New Roman" panose="02020603050405020304" pitchFamily="18" charset="0"/>
                <a:cs typeface="Times New Roman" panose="02020603050405020304" pitchFamily="18" charset="0"/>
              </a:rPr>
              <a:t> - це </a:t>
            </a:r>
            <a:r>
              <a:rPr lang="uk-UA" sz="2400" dirty="0">
                <a:solidFill>
                  <a:schemeClr val="tx1"/>
                </a:solidFill>
                <a:latin typeface="Times New Roman" panose="02020603050405020304" pitchFamily="18" charset="0"/>
                <a:cs typeface="Times New Roman" panose="02020603050405020304" pitchFamily="18" charset="0"/>
              </a:rPr>
              <a:t>поняття, яке використовують переважно для характеристики процесів управління господарськими організаціями (підприємствами)</a:t>
            </a:r>
            <a:r>
              <a:rPr lang="uk-UA" sz="2400" dirty="0" smtClean="0">
                <a:solidFill>
                  <a:schemeClr val="tx1"/>
                </a:solidFill>
                <a:latin typeface="Times New Roman" panose="02020603050405020304" pitchFamily="18" charset="0"/>
                <a:cs typeface="Times New Roman" panose="02020603050405020304" pitchFamily="18" charset="0"/>
              </a:rPr>
              <a:t>. </a:t>
            </a:r>
            <a:endParaRPr lang="uk-UA" sz="2400" dirty="0">
              <a:solidFill>
                <a:schemeClr val="tx1"/>
              </a:solidFill>
              <a:latin typeface="Times New Roman" panose="02020603050405020304" pitchFamily="18" charset="0"/>
              <a:cs typeface="Times New Roman" panose="02020603050405020304" pitchFamily="18" charset="0"/>
            </a:endParaRPr>
          </a:p>
          <a:p>
            <a:r>
              <a:rPr lang="uk-UA" sz="2400" b="1" i="1" dirty="0">
                <a:solidFill>
                  <a:schemeClr val="tx1"/>
                </a:solidFill>
                <a:latin typeface="Times New Roman" panose="02020603050405020304" pitchFamily="18" charset="0"/>
                <a:cs typeface="Times New Roman" panose="02020603050405020304" pitchFamily="18" charset="0"/>
              </a:rPr>
              <a:t>Менеджмент</a:t>
            </a:r>
            <a:r>
              <a:rPr lang="uk-UA" sz="2400" dirty="0">
                <a:solidFill>
                  <a:schemeClr val="tx1"/>
                </a:solidFill>
                <a:latin typeface="Times New Roman" panose="02020603050405020304" pitchFamily="18" charset="0"/>
                <a:cs typeface="Times New Roman" panose="02020603050405020304" pitchFamily="18" charset="0"/>
              </a:rPr>
              <a:t> – цілеспрямований вплив на колектив працівників або окремих виконавців з метою виконання поставлених завдань та досягнення визначених цілей</a:t>
            </a:r>
          </a:p>
          <a:p>
            <a:pPr algn="just"/>
            <a:endParaRPr lang="uk-UA"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23539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94509" y="775855"/>
            <a:ext cx="10293927" cy="5541818"/>
          </a:xfrm>
        </p:spPr>
        <p:txBody>
          <a:bodyPr>
            <a:noAutofit/>
          </a:bodyPr>
          <a:lstStyle/>
          <a:p>
            <a:r>
              <a:rPr lang="uk-UA" sz="2400" dirty="0" smtClean="0">
                <a:solidFill>
                  <a:schemeClr val="tx1"/>
                </a:solidFill>
                <a:latin typeface="Times New Roman" panose="02020603050405020304" pitchFamily="18" charset="0"/>
                <a:cs typeface="Times New Roman" panose="02020603050405020304" pitchFamily="18" charset="0"/>
              </a:rPr>
              <a:t>Парадигми менеджменту дають різнобічне трактування цього поняття і його ролі у виробничо-господарській діяльності. Наприклад, Оксфордський словник англійської мови дає такі його тлумачення:</a:t>
            </a:r>
          </a:p>
          <a:p>
            <a:pPr marL="0" indent="0">
              <a:buNone/>
            </a:pPr>
            <a:r>
              <a:rPr lang="uk-UA" sz="2400" dirty="0" smtClean="0">
                <a:solidFill>
                  <a:schemeClr val="tx1"/>
                </a:solidFill>
                <a:latin typeface="Times New Roman" panose="02020603050405020304" pitchFamily="18" charset="0"/>
                <a:cs typeface="Times New Roman" panose="02020603050405020304" pitchFamily="18" charset="0"/>
              </a:rPr>
              <a:t> </a:t>
            </a:r>
          </a:p>
          <a:p>
            <a:pPr>
              <a:spcBef>
                <a:spcPts val="0"/>
              </a:spcBef>
              <a:buFont typeface="Wingdings" panose="05000000000000000000" pitchFamily="2" charset="2"/>
              <a:buChar char="Ø"/>
            </a:pPr>
            <a:r>
              <a:rPr lang="uk-UA" sz="2400" dirty="0" smtClean="0">
                <a:solidFill>
                  <a:schemeClr val="tx1"/>
                </a:solidFill>
                <a:latin typeface="Times New Roman" panose="02020603050405020304" pitchFamily="18" charset="0"/>
                <a:cs typeface="Times New Roman" panose="02020603050405020304" pitchFamily="18" charset="0"/>
              </a:rPr>
              <a:t>Менеджмент – це спосіб та манера спілкування з людьми (працівниками).</a:t>
            </a:r>
          </a:p>
          <a:p>
            <a:pPr marL="0" indent="0">
              <a:spcBef>
                <a:spcPts val="0"/>
              </a:spcBef>
              <a:buNone/>
            </a:pPr>
            <a:r>
              <a:rPr lang="uk-UA" sz="2400" dirty="0" smtClean="0">
                <a:solidFill>
                  <a:schemeClr val="tx1"/>
                </a:solidFill>
                <a:latin typeface="Times New Roman" panose="02020603050405020304" pitchFamily="18" charset="0"/>
                <a:cs typeface="Times New Roman" panose="02020603050405020304" pitchFamily="18" charset="0"/>
              </a:rPr>
              <a:t> </a:t>
            </a:r>
          </a:p>
          <a:p>
            <a:pPr>
              <a:spcBef>
                <a:spcPts val="0"/>
              </a:spcBef>
              <a:buFont typeface="Wingdings" panose="05000000000000000000" pitchFamily="2" charset="2"/>
              <a:buChar char="Ø"/>
            </a:pPr>
            <a:r>
              <a:rPr lang="uk-UA" sz="2400" dirty="0" smtClean="0">
                <a:solidFill>
                  <a:schemeClr val="tx1"/>
                </a:solidFill>
                <a:latin typeface="Times New Roman" panose="02020603050405020304" pitchFamily="18" charset="0"/>
                <a:cs typeface="Times New Roman" panose="02020603050405020304" pitchFamily="18" charset="0"/>
              </a:rPr>
              <a:t>Менеджмент – це влада та мистецтво керівництва. </a:t>
            </a:r>
          </a:p>
          <a:p>
            <a:pPr marL="0" indent="0">
              <a:spcBef>
                <a:spcPts val="0"/>
              </a:spcBef>
              <a:buNone/>
            </a:pPr>
            <a:endParaRPr lang="uk-UA" sz="2400" dirty="0" smtClean="0">
              <a:solidFill>
                <a:schemeClr val="tx1"/>
              </a:solidFill>
              <a:latin typeface="Times New Roman" panose="02020603050405020304" pitchFamily="18" charset="0"/>
              <a:cs typeface="Times New Roman" panose="02020603050405020304" pitchFamily="18" charset="0"/>
            </a:endParaRPr>
          </a:p>
          <a:p>
            <a:pPr>
              <a:spcBef>
                <a:spcPts val="0"/>
              </a:spcBef>
              <a:buFont typeface="Wingdings" panose="05000000000000000000" pitchFamily="2" charset="2"/>
              <a:buChar char="Ø"/>
            </a:pPr>
            <a:r>
              <a:rPr lang="uk-UA" sz="2400" dirty="0" smtClean="0">
                <a:solidFill>
                  <a:schemeClr val="tx1"/>
                </a:solidFill>
                <a:latin typeface="Times New Roman" panose="02020603050405020304" pitchFamily="18" charset="0"/>
                <a:cs typeface="Times New Roman" panose="02020603050405020304" pitchFamily="18" charset="0"/>
              </a:rPr>
              <a:t>Менеджмент – це вміння й адміністративні навички організовувати ефективну роботу апарату (служб працівників). </a:t>
            </a:r>
          </a:p>
          <a:p>
            <a:pPr marL="0" indent="0">
              <a:spcBef>
                <a:spcPts val="0"/>
              </a:spcBef>
              <a:buNone/>
            </a:pPr>
            <a:endParaRPr lang="uk-UA" sz="2400" dirty="0" smtClean="0">
              <a:solidFill>
                <a:schemeClr val="tx1"/>
              </a:solidFill>
              <a:latin typeface="Times New Roman" panose="02020603050405020304" pitchFamily="18" charset="0"/>
              <a:cs typeface="Times New Roman" panose="02020603050405020304" pitchFamily="18" charset="0"/>
            </a:endParaRPr>
          </a:p>
          <a:p>
            <a:pPr>
              <a:spcBef>
                <a:spcPts val="0"/>
              </a:spcBef>
              <a:buFont typeface="Wingdings" panose="05000000000000000000" pitchFamily="2" charset="2"/>
              <a:buChar char="Ø"/>
            </a:pPr>
            <a:r>
              <a:rPr lang="uk-UA" sz="2400" dirty="0" smtClean="0">
                <a:solidFill>
                  <a:schemeClr val="tx1"/>
                </a:solidFill>
                <a:latin typeface="Times New Roman" panose="02020603050405020304" pitchFamily="18" charset="0"/>
                <a:cs typeface="Times New Roman" panose="02020603050405020304" pitchFamily="18" charset="0"/>
              </a:rPr>
              <a:t>Менеджмент – це органи управління, адміністративні одиниці, служби і підрозділи. </a:t>
            </a:r>
          </a:p>
        </p:txBody>
      </p:sp>
    </p:spTree>
    <p:extLst>
      <p:ext uri="{BB962C8B-B14F-4D97-AF65-F5344CB8AC3E}">
        <p14:creationId xmlns:p14="http://schemas.microsoft.com/office/powerpoint/2010/main" val="27087772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19200" y="609600"/>
            <a:ext cx="10285412" cy="5301622"/>
          </a:xfrm>
        </p:spPr>
        <p:txBody>
          <a:bodyPr>
            <a:noAutofit/>
          </a:bodyPr>
          <a:lstStyle/>
          <a:p>
            <a:pPr>
              <a:spcBef>
                <a:spcPts val="0"/>
              </a:spcBef>
            </a:pPr>
            <a:r>
              <a:rPr lang="uk-UA" sz="2400" dirty="0" smtClean="0">
                <a:solidFill>
                  <a:schemeClr val="tx1"/>
                </a:solidFill>
                <a:latin typeface="Times New Roman" panose="02020603050405020304" pitchFamily="18" charset="0"/>
                <a:cs typeface="Times New Roman" panose="02020603050405020304" pitchFamily="18" charset="0"/>
              </a:rPr>
              <a:t>У менеджерів-практиків та вчених ще й досі не існує єдності поглядів щодо сутності менеджменту: </a:t>
            </a:r>
          </a:p>
          <a:p>
            <a:pPr marL="0" indent="0">
              <a:spcBef>
                <a:spcPts val="0"/>
              </a:spcBef>
              <a:buNone/>
            </a:pPr>
            <a:endParaRPr lang="uk-UA" sz="2400" dirty="0" smtClean="0">
              <a:solidFill>
                <a:schemeClr val="tx1"/>
              </a:solidFill>
              <a:latin typeface="Times New Roman" panose="02020603050405020304" pitchFamily="18" charset="0"/>
              <a:cs typeface="Times New Roman" panose="02020603050405020304" pitchFamily="18" charset="0"/>
            </a:endParaRPr>
          </a:p>
          <a:p>
            <a:pPr>
              <a:spcBef>
                <a:spcPts val="0"/>
              </a:spcBef>
              <a:buFont typeface="Wingdings" panose="05000000000000000000" pitchFamily="2" charset="2"/>
              <a:buChar char="Ø"/>
            </a:pPr>
            <a:r>
              <a:rPr lang="uk-UA" sz="2400" dirty="0" smtClean="0">
                <a:solidFill>
                  <a:schemeClr val="tx1"/>
                </a:solidFill>
                <a:latin typeface="Times New Roman" panose="02020603050405020304" pitchFamily="18" charset="0"/>
                <a:cs typeface="Times New Roman" panose="02020603050405020304" pitchFamily="18" charset="0"/>
              </a:rPr>
              <a:t>1) менеджмент – це професія, орієнтована на практичне використання. Головне тут – реальний результат, який забезпечується накопиченим досвідом менеджера; </a:t>
            </a:r>
          </a:p>
          <a:p>
            <a:pPr marL="0" indent="0">
              <a:spcBef>
                <a:spcPts val="0"/>
              </a:spcBef>
              <a:buNone/>
            </a:pPr>
            <a:endParaRPr lang="uk-UA" sz="2400" dirty="0" smtClean="0">
              <a:solidFill>
                <a:schemeClr val="tx1"/>
              </a:solidFill>
              <a:latin typeface="Times New Roman" panose="02020603050405020304" pitchFamily="18" charset="0"/>
              <a:cs typeface="Times New Roman" panose="02020603050405020304" pitchFamily="18" charset="0"/>
            </a:endParaRPr>
          </a:p>
          <a:p>
            <a:pPr>
              <a:spcBef>
                <a:spcPts val="0"/>
              </a:spcBef>
              <a:buFont typeface="Wingdings" panose="05000000000000000000" pitchFamily="2" charset="2"/>
              <a:buChar char="Ø"/>
            </a:pPr>
            <a:r>
              <a:rPr lang="uk-UA" sz="2400" dirty="0" smtClean="0">
                <a:solidFill>
                  <a:schemeClr val="tx1"/>
                </a:solidFill>
                <a:latin typeface="Times New Roman" panose="02020603050405020304" pitchFamily="18" charset="0"/>
                <a:cs typeface="Times New Roman" panose="02020603050405020304" pitchFamily="18" charset="0"/>
              </a:rPr>
              <a:t>2) менеджмент – це процес досягнення мети організації за допомогою інших людей (головне для менеджера – це мистецтво спілкування з людьми та керування ними); </a:t>
            </a:r>
          </a:p>
          <a:p>
            <a:pPr marL="0" indent="0">
              <a:spcBef>
                <a:spcPts val="0"/>
              </a:spcBef>
              <a:buNone/>
            </a:pPr>
            <a:endParaRPr lang="uk-UA" sz="2400" dirty="0" smtClean="0">
              <a:solidFill>
                <a:schemeClr val="tx1"/>
              </a:solidFill>
              <a:latin typeface="Times New Roman" panose="02020603050405020304" pitchFamily="18" charset="0"/>
              <a:cs typeface="Times New Roman" panose="02020603050405020304" pitchFamily="18" charset="0"/>
            </a:endParaRPr>
          </a:p>
          <a:p>
            <a:pPr>
              <a:spcBef>
                <a:spcPts val="0"/>
              </a:spcBef>
              <a:buFont typeface="Wingdings" panose="05000000000000000000" pitchFamily="2" charset="2"/>
              <a:buChar char="Ø"/>
            </a:pPr>
            <a:r>
              <a:rPr lang="uk-UA" sz="2400" dirty="0" smtClean="0">
                <a:solidFill>
                  <a:schemeClr val="tx1"/>
                </a:solidFill>
                <a:latin typeface="Times New Roman" panose="02020603050405020304" pitchFamily="18" charset="0"/>
                <a:cs typeface="Times New Roman" panose="02020603050405020304" pitchFamily="18" charset="0"/>
              </a:rPr>
              <a:t>3) менеджмент – процес прийняття раціональних рішень.</a:t>
            </a:r>
          </a:p>
        </p:txBody>
      </p:sp>
    </p:spTree>
    <p:extLst>
      <p:ext uri="{BB962C8B-B14F-4D97-AF65-F5344CB8AC3E}">
        <p14:creationId xmlns:p14="http://schemas.microsoft.com/office/powerpoint/2010/main" val="2440888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63782" y="595745"/>
            <a:ext cx="10340830" cy="5721927"/>
          </a:xfrm>
        </p:spPr>
        <p:txBody>
          <a:bodyPr>
            <a:normAutofit/>
          </a:bodyPr>
          <a:lstStyle/>
          <a:p>
            <a:pPr>
              <a:spcBef>
                <a:spcPts val="0"/>
              </a:spcBef>
            </a:pPr>
            <a:endParaRPr lang="uk-UA" dirty="0" smtClean="0">
              <a:solidFill>
                <a:schemeClr val="tx1"/>
              </a:solidFill>
              <a:latin typeface="Times New Roman" panose="02020603050405020304" pitchFamily="18" charset="0"/>
              <a:cs typeface="Times New Roman" panose="02020603050405020304" pitchFamily="18" charset="0"/>
            </a:endParaRPr>
          </a:p>
          <a:p>
            <a:pPr>
              <a:spcBef>
                <a:spcPts val="0"/>
              </a:spcBef>
            </a:pPr>
            <a:r>
              <a:rPr lang="uk-UA" sz="2400" dirty="0">
                <a:solidFill>
                  <a:schemeClr val="tx1"/>
                </a:solidFill>
                <a:latin typeface="Times New Roman" panose="02020603050405020304" pitchFamily="18" charset="0"/>
                <a:cs typeface="Times New Roman" panose="02020603050405020304" pitchFamily="18" charset="0"/>
              </a:rPr>
              <a:t>Менеджмент також трактується як сукупність принципів, методів, засобів, функцій і форм управління організаціями, установами з метою реалізації стратегічних планів, досягнення ефективності виробництва і збільшення прибутку. </a:t>
            </a:r>
            <a:r>
              <a:rPr lang="uk-UA" sz="2400" dirty="0" smtClean="0">
                <a:solidFill>
                  <a:schemeClr val="tx1"/>
                </a:solidFill>
                <a:latin typeface="Times New Roman" panose="02020603050405020304" pitchFamily="18" charset="0"/>
                <a:cs typeface="Times New Roman" panose="02020603050405020304" pitchFamily="18" charset="0"/>
              </a:rPr>
              <a:t>Менеджерів </a:t>
            </a:r>
            <a:r>
              <a:rPr lang="uk-UA" sz="2400" dirty="0">
                <a:solidFill>
                  <a:schemeClr val="tx1"/>
                </a:solidFill>
                <a:latin typeface="Times New Roman" panose="02020603050405020304" pitchFamily="18" charset="0"/>
                <a:cs typeface="Times New Roman" panose="02020603050405020304" pitchFamily="18" charset="0"/>
              </a:rPr>
              <a:t>розглядають як розпорядників економічного життя суспільства. </a:t>
            </a:r>
            <a:endParaRPr lang="uk-UA" sz="2400" dirty="0" smtClean="0">
              <a:solidFill>
                <a:schemeClr val="tx1"/>
              </a:solidFill>
              <a:latin typeface="Times New Roman" panose="02020603050405020304" pitchFamily="18" charset="0"/>
              <a:cs typeface="Times New Roman" panose="02020603050405020304" pitchFamily="18" charset="0"/>
            </a:endParaRPr>
          </a:p>
          <a:p>
            <a:pPr>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algn="just">
              <a:spcBef>
                <a:spcPts val="0"/>
              </a:spcBef>
            </a:pPr>
            <a:r>
              <a:rPr lang="uk-UA" sz="2400" b="1" i="1" dirty="0" smtClean="0">
                <a:solidFill>
                  <a:schemeClr val="tx1"/>
                </a:solidFill>
                <a:latin typeface="Times New Roman" panose="02020603050405020304" pitchFamily="18" charset="0"/>
                <a:cs typeface="Times New Roman" panose="02020603050405020304" pitchFamily="18" charset="0"/>
              </a:rPr>
              <a:t>У широкому розумінні менеджмент </a:t>
            </a:r>
            <a:r>
              <a:rPr lang="uk-UA" sz="2400" dirty="0" smtClean="0">
                <a:solidFill>
                  <a:schemeClr val="tx1"/>
                </a:solidFill>
                <a:latin typeface="Times New Roman" panose="02020603050405020304" pitchFamily="18" charset="0"/>
                <a:cs typeface="Times New Roman" panose="02020603050405020304" pitchFamily="18" charset="0"/>
              </a:rPr>
              <a:t>– це одночасно система наукових знань, мистецтва та досвіду, втілених у діяльність професійних управлінців для досягнення цілей організації шляхом використання праці, інтелекту та мотивів поведінки інших людей. </a:t>
            </a:r>
          </a:p>
          <a:p>
            <a:pPr>
              <a:spcBef>
                <a:spcPts val="0"/>
              </a:spcBef>
            </a:pPr>
            <a:endParaRPr lang="uk-UA" sz="2400" smtClean="0">
              <a:solidFill>
                <a:schemeClr val="tx1"/>
              </a:solidFill>
              <a:latin typeface="Times New Roman" panose="02020603050405020304" pitchFamily="18" charset="0"/>
              <a:cs typeface="Times New Roman" panose="02020603050405020304" pitchFamily="18" charset="0"/>
            </a:endParaRPr>
          </a:p>
          <a:p>
            <a:pPr>
              <a:spcBef>
                <a:spcPts val="0"/>
              </a:spcBef>
            </a:pPr>
            <a:endParaRPr lang="uk-UA" sz="2400"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1824468403"/>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309</TotalTime>
  <Words>2693</Words>
  <Application>Microsoft Office PowerPoint</Application>
  <PresentationFormat>Широкоэкранный</PresentationFormat>
  <Paragraphs>183</Paragraphs>
  <Slides>40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40</vt:i4>
      </vt:variant>
    </vt:vector>
  </HeadingPairs>
  <TitlesOfParts>
    <vt:vector size="47" baseType="lpstr">
      <vt:lpstr>Arial</vt:lpstr>
      <vt:lpstr>Calibri</vt:lpstr>
      <vt:lpstr>Century Gothic</vt:lpstr>
      <vt:lpstr>Times New Roman</vt:lpstr>
      <vt:lpstr>Wingdings</vt:lpstr>
      <vt:lpstr>Wingdings 3</vt:lpstr>
      <vt:lpstr>Легкий дым</vt:lpstr>
      <vt:lpstr>MANAGEMENT "Management is, above all, a practice where art, science, and craft meet" - Henry Mintzberg </vt:lpstr>
      <vt:lpstr>Презентация PowerPoint</vt:lpstr>
      <vt:lpstr>Література</vt:lpstr>
      <vt:lpstr>Тема 1. Поняття і сутність менеджменту</vt:lpstr>
      <vt:lpstr>1. Предмет, об’єкт і суб’єкт менеджменту.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2. Організації як об’єкти управління.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3. Життєвий цикл організації.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4. Закони організації.</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МЕНЕДЖМЕНТ "Management is, above all, a practice where art, science, and craft meet" - Henry Mintzberg </dc:title>
  <dc:creator>zhalinska@gmail.com</dc:creator>
  <cp:lastModifiedBy>zhalinska@gmail.com</cp:lastModifiedBy>
  <cp:revision>98</cp:revision>
  <dcterms:created xsi:type="dcterms:W3CDTF">2022-02-07T17:55:30Z</dcterms:created>
  <dcterms:modified xsi:type="dcterms:W3CDTF">2022-02-13T18:34:40Z</dcterms:modified>
</cp:coreProperties>
</file>