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2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57" r:id="rId31"/>
    <p:sldId id="258" r:id="rId32"/>
    <p:sldId id="287" r:id="rId33"/>
    <p:sldId id="288" r:id="rId34"/>
    <p:sldId id="290" r:id="rId35"/>
    <p:sldId id="291" r:id="rId36"/>
    <p:sldId id="289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892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632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085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11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70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06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5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78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023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348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082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41D09-53F6-4404-8ADC-819873DBD24E}" type="datetimeFigureOut">
              <a:rPr lang="uk-UA" smtClean="0"/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378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Тема.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 smtClean="0"/>
              <a:t>брендингом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712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Вчені виділяють три групи ризиків управління брендом: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організаційно- </a:t>
            </a:r>
            <a:r>
              <a:rPr lang="uk-UA" dirty="0"/>
              <a:t>правові, маркетингові та управлінські. Серед організаційно-правових ризиків автори виділяють: копіювання і імітацію, ризик пов'язаний з асоціюванням бренду з порушенням законодавства у комунікаціях бренду. До маркетингових </a:t>
            </a:r>
            <a:r>
              <a:rPr lang="uk-UA" dirty="0" smtClean="0"/>
              <a:t>ризиків 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відносяться: недостатній попит на товар, невідповідність бренду цінностям цільової групи споживачів, слабкий відгук споживача на комунікації бренду. До управлінських ризиків відносять: незбалансованість портфеля брендів, недостатній контроль за комунікаціями бренду, відсутність механізму монетизації бренду</a:t>
            </a:r>
          </a:p>
        </p:txBody>
      </p:sp>
    </p:spTree>
    <p:extLst>
      <p:ext uri="{BB962C8B-B14F-4D97-AF65-F5344CB8AC3E}">
        <p14:creationId xmlns:p14="http://schemas.microsoft.com/office/powerpoint/2010/main" val="72939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Основні групи ризиків, які пов'язані з брендом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267133"/>
              </p:ext>
            </p:extLst>
          </p:nvPr>
        </p:nvGraphicFramePr>
        <p:xfrm>
          <a:off x="1207698" y="1475116"/>
          <a:ext cx="9799607" cy="409754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00712"/>
                <a:gridCol w="2173098"/>
                <a:gridCol w="2583498"/>
                <a:gridCol w="2242299"/>
              </a:tblGrid>
              <a:tr h="715891">
                <a:tc gridSpan="4">
                  <a:txBody>
                    <a:bodyPr/>
                    <a:lstStyle/>
                    <a:p>
                      <a:pPr marL="2745105" marR="273240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бренду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38323">
                <a:tc>
                  <a:txBody>
                    <a:bodyPr/>
                    <a:lstStyle/>
                    <a:p>
                      <a:pPr marL="4953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Управлінські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60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Маркетингові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1689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Юридичні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417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Спеціальні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53067">
                <a:tc>
                  <a:txBody>
                    <a:bodyPr/>
                    <a:lstStyle/>
                    <a:p>
                      <a:pPr marL="635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Низька</a:t>
                      </a:r>
                      <a:r>
                        <a:rPr lang="uk-UA" sz="1200" b="1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якість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товару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48260" algn="ctr">
                        <a:spcBef>
                          <a:spcPts val="485"/>
                        </a:spcBef>
                        <a:spcAft>
                          <a:spcPts val="0"/>
                        </a:spcAft>
                        <a:tabLst>
                          <a:tab pos="791845" algn="l"/>
                        </a:tabLs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Неправильно</a:t>
                      </a:r>
                      <a:r>
                        <a:rPr lang="uk-UA" sz="1200" b="1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обраний	</a:t>
                      </a:r>
                      <a:r>
                        <a:rPr lang="uk-UA" sz="1200" b="1" spc="-5">
                          <a:solidFill>
                            <a:schemeClr val="tx1"/>
                          </a:solidFill>
                          <a:effectLst/>
                        </a:rPr>
                        <a:t>цільовий</a:t>
                      </a:r>
                      <a:r>
                        <a:rPr lang="uk-UA" sz="1200" b="1" spc="-28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сегмент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ідентифікації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Кобрендинг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45133">
                <a:tc>
                  <a:txBody>
                    <a:bodyPr/>
                    <a:lstStyle/>
                    <a:p>
                      <a:pPr marL="635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Репутаційні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438150" algn="ctr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диференціації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2865" marR="48260" algn="ctr">
                        <a:spcBef>
                          <a:spcPts val="485"/>
                        </a:spcBef>
                        <a:spcAft>
                          <a:spcPts val="0"/>
                        </a:spcAft>
                        <a:tabLst>
                          <a:tab pos="1572260" algn="l"/>
                        </a:tabLs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порушення</a:t>
                      </a:r>
                      <a:r>
                        <a:rPr lang="uk-UA" sz="1200" b="1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законодавства	</a:t>
                      </a:r>
                      <a:r>
                        <a:rPr lang="uk-UA" sz="1200" b="1" spc="-2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r>
                        <a:rPr lang="uk-UA" sz="1200" b="1" spc="-29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комунікаціях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бренду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</a:rPr>
                        <a:t>Ребрендинг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45133">
                <a:tc>
                  <a:txBody>
                    <a:bodyPr/>
                    <a:lstStyle/>
                    <a:p>
                      <a:pPr marL="63500" marR="50165" algn="ctr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  <a:tabLst>
                          <a:tab pos="1053465" algn="l"/>
                        </a:tabLs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Дефіцит	</a:t>
                      </a:r>
                      <a:r>
                        <a:rPr lang="uk-UA" sz="1200" b="1" spc="-5">
                          <a:solidFill>
                            <a:schemeClr val="tx1"/>
                          </a:solidFill>
                          <a:effectLst/>
                        </a:rPr>
                        <a:t>внутрішніх</a:t>
                      </a:r>
                      <a:r>
                        <a:rPr lang="uk-UA" sz="1200" b="1" spc="-28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ресурсів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48260" algn="ctr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  <a:tabLst>
                          <a:tab pos="508000" algn="l"/>
                        </a:tabLs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Інші	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маркетингові</a:t>
                      </a:r>
                      <a:r>
                        <a:rPr lang="uk-UA" sz="1200" b="1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Вихід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нові ринки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310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Управлінські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dirty="0" smtClean="0"/>
              <a:t>- </a:t>
            </a:r>
            <a:r>
              <a:rPr lang="uk-UA" dirty="0"/>
              <a:t>це ризики, що виникають в процесі поточної діяльності фірми та здатні вплинути на бренд компанії. Одним із основних управлінських ризиків є ризик низької якості продукту. Продукт, за своєю суттю, є результатом ефективності всієї бізнес моделі компанії. Якщо процеси компанії не дозволяють, в кінцевому підсумку, запропонувати ринку високоякісний, конкурентоспроможний продукт, то всі зусилля, пов'язані з управлінням брендом можуть не мати ніякого результату. Якщо споживач має негативний досвід взаємодії з продуктом, то всі подальші комунікації щодо нього, як правило, виявляються марними.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5015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619"/>
            <a:ext cx="10515600" cy="545234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Значимими є репутаційні ризики. Корпоративна репутація одночасно формується і розвивається в процесі діяльності компанії і в той же час з певного моменту сама починає безпосередньо впливати на діяльність компанії. Також корпоративна репутація впливає і на ставлення до бренду. Якщо в </a:t>
            </a:r>
            <a:r>
              <a:rPr lang="uk-UA" dirty="0" smtClean="0"/>
              <a:t>компанії  відбуваються </a:t>
            </a:r>
            <a:r>
              <a:rPr lang="uk-UA" dirty="0"/>
              <a:t>корпоративні скандали і будь-які інші неприємні історії, то навіть у разі виконання всіх обіцянок бренду споживачеві, останній може відмовлятися від подальшої співпраці з компанією.</a:t>
            </a:r>
          </a:p>
          <a:p>
            <a:pPr algn="just"/>
            <a:r>
              <a:rPr lang="uk-UA" dirty="0"/>
              <a:t>Ще одним управлінським ризиком є ризик дефіциту внутрішніх ресурсів. Даний ризик пов'язаний з тим, що у компанії може не вистачити коштів на підтримку та розвиток свого бренду. Це може виражатися в недостатній комунікативній підтримці бренду, не проведенні необхідних маркетингових досліджень, у відсутності програм лояльності та інших необхідних заходів.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9188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Маркетингові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uk-UA" dirty="0" smtClean="0"/>
              <a:t>- </a:t>
            </a:r>
            <a:r>
              <a:rPr lang="uk-UA" dirty="0"/>
              <a:t>викликані неефективною роботою маркетингового підрозділу підприємства.</a:t>
            </a:r>
          </a:p>
          <a:p>
            <a:pPr algn="just"/>
            <a:r>
              <a:rPr lang="uk-UA" dirty="0"/>
              <a:t>Одним із основних маркетингових ризиків є ризик, який пов'язаний з неправильно обраним цільовим сегментом. Ризик відбувається в тому випадку, коли компанія націлена на неприбутковий сегмент, або на сегмент, який вона не в стані ефективно обслуговувати в силу наявних ресурсів.</a:t>
            </a:r>
          </a:p>
          <a:p>
            <a:pPr algn="just"/>
            <a:r>
              <a:rPr lang="uk-UA" dirty="0"/>
              <a:t>Ризик диференціації пов'язаний з тим, що споживач майже у кожній товарній категорії має великий вибір конкуруючих брендів. Теоретично, кожен з них має представити унікальний набір релевантних для споживача цінностей, проте, на практиці виходить, що </a:t>
            </a:r>
            <a:r>
              <a:rPr lang="uk-UA" dirty="0" err="1"/>
              <a:t>пропонуючий</a:t>
            </a:r>
            <a:r>
              <a:rPr lang="uk-UA" dirty="0"/>
              <a:t> набір цінностей виявляється однаковим.</a:t>
            </a:r>
          </a:p>
        </p:txBody>
      </p:sp>
    </p:spTree>
    <p:extLst>
      <p:ext uri="{BB962C8B-B14F-4D97-AF65-F5344CB8AC3E}">
        <p14:creationId xmlns:p14="http://schemas.microsoft.com/office/powerpoint/2010/main" val="936943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 інших маркетингових ризиків відносяться ризики, які якимось чином можуть негативно вплинути на подальший розвиток компанії. Це може бути: дистрибуція, комунікації, ціноутворення та інше.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9296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Юридичні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uk-UA" dirty="0" smtClean="0"/>
              <a:t>- </a:t>
            </a:r>
            <a:r>
              <a:rPr lang="uk-UA" dirty="0"/>
              <a:t>виникають в ситуаціях, які пов'язані з порушення законодавства у компанії. В межах юридичних ризиків хочемо виділити ризик ідентифікації. Для брендів, великою небезпекою є підробки та імітації. Підробка - це промислове виробництво та реалізація гірших по якості копій товару, які </a:t>
            </a:r>
            <a:r>
              <a:rPr lang="uk-UA" dirty="0" err="1"/>
              <a:t>брендуються</a:t>
            </a:r>
            <a:r>
              <a:rPr lang="uk-UA" dirty="0"/>
              <a:t> відомим знаком, з метою незаконного привласнення доходів. Імітація - продукція, яка неявно має асоціативні ознаки з відомим брендом та виробляється без порушень діючого </a:t>
            </a:r>
            <a:r>
              <a:rPr lang="uk-UA" dirty="0" smtClean="0"/>
              <a:t>законодавства.</a:t>
            </a:r>
            <a:endParaRPr lang="uk-UA" dirty="0"/>
          </a:p>
          <a:p>
            <a:pPr algn="just"/>
            <a:r>
              <a:rPr lang="uk-UA" dirty="0"/>
              <a:t>До юридичних ризиків відноситься ризик порушення законодавства в комунікаціях бренду. Такий рід ризиків виникає через порушення у комунікаціях бренду закону про рекламу та інших законів, які загрожують, як матеріальними наслідками, так і падінням авторитету компанії.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1654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Спеціальні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- </a:t>
            </a:r>
            <a:r>
              <a:rPr lang="uk-UA" dirty="0"/>
              <a:t>пов'язані з деякими унікальними подіями, які стикаються з брендом.</a:t>
            </a:r>
          </a:p>
          <a:p>
            <a:r>
              <a:rPr lang="uk-UA" dirty="0"/>
              <a:t>Досить часто підприємства виходять на нові для себе ринки (іншої продукції), що безумовно пов'язує їх з певними ризиками. Важливим рішенням для компанії в сфері управління брендом у даному випадку може бути: представити новий продукт під існуючим брендом або просувати новий продукт під новим брендом.</a:t>
            </a:r>
          </a:p>
        </p:txBody>
      </p:sp>
    </p:spTree>
    <p:extLst>
      <p:ext uri="{BB962C8B-B14F-4D97-AF65-F5344CB8AC3E}">
        <p14:creationId xmlns:p14="http://schemas.microsoft.com/office/powerpoint/2010/main" val="1212997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b="1" dirty="0" smtClean="0"/>
              <a:t>Переваги </a:t>
            </a:r>
            <a:r>
              <a:rPr lang="uk-UA" b="1" dirty="0"/>
              <a:t>та недоліки двох основних моделей бренд-менеджменту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673715"/>
              </p:ext>
            </p:extLst>
          </p:nvPr>
        </p:nvGraphicFramePr>
        <p:xfrm>
          <a:off x="2009955" y="1599269"/>
          <a:ext cx="7582076" cy="47484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62973"/>
                <a:gridCol w="3036499"/>
                <a:gridCol w="3182604"/>
              </a:tblGrid>
              <a:tr h="473331">
                <a:tc>
                  <a:txBody>
                    <a:bodyPr/>
                    <a:lstStyle/>
                    <a:p>
                      <a:pPr marL="0" marR="7112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Модель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менеджменту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428115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2484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96828">
                <a:tc rowSpan="2">
                  <a:txBody>
                    <a:bodyPr/>
                    <a:lstStyle/>
                    <a:p>
                      <a:pPr marL="0" marR="381000" indent="0" algn="just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Західний</a:t>
                      </a:r>
                      <a:r>
                        <a:rPr lang="uk-UA" sz="1200" b="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підхід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Нижчі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ризики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різні</a:t>
                      </a:r>
                      <a:r>
                        <a:rPr lang="uk-UA" sz="1200" b="0" spc="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невдачі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мають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репутацію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самої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майже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впливають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інші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портфелі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49960" algn="l"/>
                          <a:tab pos="1284605" algn="l"/>
                          <a:tab pos="135128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Просування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індивідуальних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пов'язано	з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великою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складністю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управлінні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0551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успішного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позиціонування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нових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продуктів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рахунок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підходящих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даних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 атрибутів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бренду.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88720" algn="l"/>
                          <a:tab pos="1220470" algn="l"/>
                          <a:tab pos="169672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Інколи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розділена</a:t>
                      </a:r>
                      <a:r>
                        <a:rPr lang="uk-UA" sz="1200" b="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призводить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того,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менше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розуміє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сенс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кожного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суббренда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негативно</a:t>
                      </a:r>
                      <a:r>
                        <a:rPr lang="uk-UA" sz="1200" b="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spc="-29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uk-UA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позначається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		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індивідуальності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980176">
                <a:tc rowSpan="3">
                  <a:txBody>
                    <a:bodyPr/>
                    <a:lstStyle/>
                    <a:p>
                      <a:pPr marL="0" marR="42291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Східний</a:t>
                      </a:r>
                      <a:r>
                        <a:rPr lang="uk-UA" sz="1200" b="0" spc="-29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підхід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Ефективно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просувати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корпоративний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</a:t>
                      </a:r>
                      <a:r>
                        <a:rPr lang="uk-UA" sz="1200" b="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набагато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простіше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дешевше,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ніж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сукупність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індивідуальних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75640" algn="l"/>
                          <a:tab pos="1224915" algn="l"/>
                          <a:tab pos="1334770" algn="l"/>
                          <a:tab pos="1664335" algn="l"/>
                          <a:tab pos="177419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Складно</a:t>
                      </a:r>
                      <a:r>
                        <a:rPr lang="uk-UA" sz="1200" b="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просувати</a:t>
                      </a:r>
                      <a:r>
                        <a:rPr lang="uk-UA" sz="1200" b="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єдиний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корпоративний	бренд		</a:t>
                      </a:r>
                      <a:r>
                        <a:rPr lang="uk-UA" sz="1200" b="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кількох</a:t>
                      </a:r>
                      <a:r>
                        <a:rPr lang="uk-UA" sz="1200" b="0" spc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категоріях,</a:t>
                      </a:r>
                      <a:r>
                        <a:rPr lang="uk-UA" sz="1200" b="0" spc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важко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розповсюджувати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корпоративну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індивідуальність		на	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всі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суббренди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968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Велике значення відіграє не тільки сам товар, а й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пов'язані з ним послуги, які надаються компанією,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значно</a:t>
                      </a:r>
                    </a:p>
                    <a:p>
                      <a:pPr marL="0" indent="0" algn="jus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підвищує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цінність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корпоративного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0245" algn="l"/>
                          <a:tab pos="856615" algn="l"/>
                          <a:tab pos="982345" algn="l"/>
                          <a:tab pos="1210310" algn="l"/>
                          <a:tab pos="148971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		в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системах,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заснованих на східному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підході,		в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більшості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випадків	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здійснюється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зверху	вниз,	а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керівництва</a:t>
                      </a:r>
                      <a:r>
                        <a:rPr lang="uk-UA" sz="1200" b="0" spc="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uk-UA" sz="1200" b="0" spc="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рідко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зустрічаються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спеціалісти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брендингу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9866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Зростає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генератора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цінностей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всіх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контрагентів</a:t>
                      </a:r>
                      <a:r>
                        <a:rPr lang="uk-UA" sz="1200" b="0" spc="30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(персонал,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дистриб'ютори,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постачальники,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інвестори),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тільки для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споживачів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909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9343"/>
            <a:ext cx="10515600" cy="5607620"/>
          </a:xfrm>
        </p:spPr>
        <p:txBody>
          <a:bodyPr/>
          <a:lstStyle/>
          <a:p>
            <a:r>
              <a:rPr lang="uk-UA" dirty="0"/>
              <a:t>Іншою можливою ситуацією, з якою може стикнутися компанія, є альянс брендів або </a:t>
            </a:r>
            <a:r>
              <a:rPr lang="uk-UA" dirty="0" err="1"/>
              <a:t>кобрендинг</a:t>
            </a:r>
            <a:r>
              <a:rPr lang="uk-UA" dirty="0"/>
              <a:t> (</a:t>
            </a:r>
            <a:r>
              <a:rPr lang="uk-UA" dirty="0" err="1"/>
              <a:t>co-branding</a:t>
            </a:r>
            <a:r>
              <a:rPr lang="uk-UA" dirty="0"/>
              <a:t>). </a:t>
            </a:r>
            <a:r>
              <a:rPr lang="uk-UA" dirty="0" err="1"/>
              <a:t>Кобрендинг</a:t>
            </a:r>
            <a:r>
              <a:rPr lang="uk-UA" dirty="0"/>
              <a:t> представляє собою форму стратегічної співпраці двох брендів, які можуть об'єднатися для створення нового товару чи послуги</a:t>
            </a:r>
            <a:r>
              <a:rPr lang="uk-UA" dirty="0" smtClean="0"/>
              <a:t>.</a:t>
            </a:r>
          </a:p>
          <a:p>
            <a:pPr algn="just"/>
            <a:r>
              <a:rPr lang="uk-UA" dirty="0"/>
              <a:t>До основних цілей, які переслідує </a:t>
            </a:r>
            <a:r>
              <a:rPr lang="uk-UA" dirty="0" err="1"/>
              <a:t>кобрендинг</a:t>
            </a:r>
            <a:r>
              <a:rPr lang="uk-UA" dirty="0"/>
              <a:t> відноситься: досягнення підвищення обізнаності покупців; досягнення високої споживчої цінності; нове джерело фінансування (витрати розподіляються між партнерами); розподіл ризиків серед партнерів. Однак, </a:t>
            </a:r>
            <a:r>
              <a:rPr lang="uk-UA" dirty="0" err="1"/>
              <a:t>кобрендинг</a:t>
            </a:r>
            <a:r>
              <a:rPr lang="uk-UA" dirty="0"/>
              <a:t> має свої певні ризики: можливий негативний вплив одного із партнерів-брендів на сприйняття спільного продукту; створення або посилення потенційного </a:t>
            </a:r>
            <a:r>
              <a:rPr lang="uk-UA" dirty="0" smtClean="0"/>
              <a:t>конкурента.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273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574" y="816334"/>
            <a:ext cx="10515600" cy="4351338"/>
          </a:xfrm>
        </p:spPr>
        <p:txBody>
          <a:bodyPr/>
          <a:lstStyle/>
          <a:p>
            <a:r>
              <a:rPr lang="uk-UA" dirty="0"/>
              <a:t>Під </a:t>
            </a:r>
            <a:r>
              <a:rPr lang="uk-UA" dirty="0" err="1"/>
              <a:t>брендингом</a:t>
            </a:r>
            <a:r>
              <a:rPr lang="uk-UA" dirty="0"/>
              <a:t> розуміється процес створення та розвитку бренду і його ідентичності. Це процес створення або розробки бренду, його реєстрація, управління ним, просування та розвиток</a:t>
            </a:r>
          </a:p>
        </p:txBody>
      </p:sp>
    </p:spTree>
    <p:extLst>
      <p:ext uri="{BB962C8B-B14F-4D97-AF65-F5344CB8AC3E}">
        <p14:creationId xmlns:p14="http://schemas.microsoft.com/office/powerpoint/2010/main" val="3063905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Враховуючи те, що бренд - це актив компанії, який може забезпечувати його конкурентні переваги, в основі управління брендом функціонує класичний економічний принцип, відповідно до якого, отримана цінність повинна перевищувати витрати та інвестиції, які націлені на отримання цієї цінності. Іншими словами, управління брендом - це витрати та інвестиції, які повинні покриватись за рахунок цінностей, які генеруються брендом. Визначення бренду для бізнесу компанії відрізняється в залежності від галузей та інших внутрішніх умов.</a:t>
            </a:r>
          </a:p>
        </p:txBody>
      </p:sp>
    </p:spTree>
    <p:extLst>
      <p:ext uri="{BB962C8B-B14F-4D97-AF65-F5344CB8AC3E}">
        <p14:creationId xmlns:p14="http://schemas.microsoft.com/office/powerpoint/2010/main" val="2778984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Існує три головні галузеві особливості, які визначають «дружні» брендам галузі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До </a:t>
            </a:r>
            <a:r>
              <a:rPr lang="uk-UA" dirty="0"/>
              <a:t>цих особливостей відносяться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1) близькість до кінцевого покупця;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) можливість диференціації між конкурентами;</a:t>
            </a:r>
          </a:p>
          <a:p>
            <a:pPr marL="0" indent="0">
              <a:buNone/>
            </a:pPr>
            <a:r>
              <a:rPr lang="uk-UA" dirty="0"/>
              <a:t>3) вплив репутації на прийняття рішення споживачеві про покупку товару чи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2143323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Найбільш ефективна діяльність компанії, яка пов'язана з </a:t>
            </a:r>
            <a:r>
              <a:rPr lang="uk-UA" dirty="0" err="1"/>
              <a:t>брендингом</a:t>
            </a:r>
            <a:r>
              <a:rPr lang="uk-UA" dirty="0"/>
              <a:t> досягається в галузях, до яких відносяться вищеназвані особливості. До них відносяться виробники, які пропонують на ринку: медіа/розваги, продукти харчування, одяг, готелі, автомобілі та інше. Також дослідники розповідають про ще один основний компонент - довіру. У галузях, пов'язаних з виробництвом екологічної продукції та охорони здоров'я, роль бренду буде тільки посилюватися</a:t>
            </a:r>
            <a:r>
              <a:rPr lang="uk-UA" dirty="0" smtClean="0"/>
              <a:t>, 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постільки споживач повинен вірити, що компанія дійсно виробляє екологічно чисту продукцію</a:t>
            </a:r>
          </a:p>
        </p:txBody>
      </p:sp>
    </p:spTree>
    <p:extLst>
      <p:ext uri="{BB962C8B-B14F-4D97-AF65-F5344CB8AC3E}">
        <p14:creationId xmlns:p14="http://schemas.microsoft.com/office/powerpoint/2010/main" val="3132626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Переваги та недоліки наявності та відсутності управління брендом в компанії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089202"/>
              </p:ext>
            </p:extLst>
          </p:nvPr>
        </p:nvGraphicFramePr>
        <p:xfrm>
          <a:off x="1061049" y="1820175"/>
          <a:ext cx="9489058" cy="39508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27853"/>
                <a:gridCol w="4676696"/>
                <a:gridCol w="3084509"/>
              </a:tblGrid>
              <a:tr h="546073">
                <a:tc>
                  <a:txBody>
                    <a:bodyPr/>
                    <a:lstStyle/>
                    <a:p>
                      <a:pPr marL="305435" marR="179070" indent="-102235" algn="just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uk-UA" sz="120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брендом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 marR="6667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 marR="6413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56228">
                <a:tc>
                  <a:txBody>
                    <a:bodyPr/>
                    <a:lstStyle/>
                    <a:p>
                      <a:pPr marL="63500" marR="20447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присутній</a:t>
                      </a:r>
                      <a:r>
                        <a:rPr lang="uk-UA" sz="120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брендинг в</a:t>
                      </a:r>
                      <a:r>
                        <a:rPr lang="uk-UA" sz="120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7235" marR="582295" indent="-13208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маркетингові витрати;</a:t>
                      </a:r>
                      <a:r>
                        <a:rPr lang="uk-UA" sz="120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юридичні витрати;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 marR="64135" algn="just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 рівень </a:t>
                      </a:r>
                      <a:r>
                        <a:rPr lang="uk-UA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впізнаваності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товарів;</a:t>
                      </a:r>
                    </a:p>
                    <a:p>
                      <a:pPr marL="266065" marR="25273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Збут продукції в місцях</a:t>
                      </a:r>
                      <a:r>
                        <a:rPr lang="uk-UA" sz="120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економ-класу;</a:t>
                      </a:r>
                    </a:p>
                    <a:p>
                      <a:pPr marL="260985" marR="247015" indent="-635" algn="just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Продаж продукції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відбувається за рахунок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низької</a:t>
                      </a:r>
                      <a:r>
                        <a:rPr lang="uk-UA" sz="12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ціни на</a:t>
                      </a:r>
                      <a:r>
                        <a:rPr lang="uk-UA" sz="12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748596">
                <a:tc>
                  <a:txBody>
                    <a:bodyPr/>
                    <a:lstStyle/>
                    <a:p>
                      <a:pPr marL="63500" marR="36385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Після</a:t>
                      </a:r>
                      <a:r>
                        <a:rPr lang="uk-UA" sz="120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здійснення</a:t>
                      </a:r>
                      <a:r>
                        <a:rPr lang="uk-UA" sz="120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брендингу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2090" marR="200025" indent="-63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лояльної цільової аудиторії;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Сформовані мережі роздрібної торгівлі,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власні фірмові магазини, активне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збільшення обсягів продажу, пізнаваність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виробника;</a:t>
                      </a:r>
                    </a:p>
                    <a:p>
                      <a:pPr marL="78740" marR="6667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 не звертає увагу на зростання ціни,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 як має прихильність та особисті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уподобання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марки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1295" marR="59690" indent="-11684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маркетингові витрати;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юридичні витрати;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1521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Роль системи </a:t>
            </a:r>
            <a:r>
              <a:rPr lang="uk-UA" dirty="0" err="1"/>
              <a:t>брендингу</a:t>
            </a:r>
            <a:r>
              <a:rPr lang="uk-UA" dirty="0"/>
              <a:t> у забезпеченні посилення попиту споживачів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421" y="1690688"/>
            <a:ext cx="5998690" cy="4351338"/>
          </a:xfrm>
        </p:spPr>
      </p:pic>
    </p:spTree>
    <p:extLst>
      <p:ext uri="{BB962C8B-B14F-4D97-AF65-F5344CB8AC3E}">
        <p14:creationId xmlns:p14="http://schemas.microsoft.com/office/powerpoint/2010/main" val="3443896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 допомогою </a:t>
            </a:r>
            <a:r>
              <a:rPr lang="uk-UA" dirty="0" err="1" smtClean="0"/>
              <a:t>брендингу</a:t>
            </a:r>
            <a:r>
              <a:rPr lang="uk-UA" dirty="0" smtClean="0"/>
              <a:t> можна створити ефективний зв'язок з потенційними споживачами.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До </a:t>
            </a:r>
            <a:r>
              <a:rPr lang="uk-UA" dirty="0"/>
              <a:t>інструментів </a:t>
            </a:r>
            <a:r>
              <a:rPr lang="uk-UA" dirty="0" err="1"/>
              <a:t>брендингу</a:t>
            </a:r>
            <a:r>
              <a:rPr lang="uk-UA" dirty="0"/>
              <a:t> належать:</a:t>
            </a:r>
          </a:p>
          <a:p>
            <a:pPr lvl="0" algn="just"/>
            <a:r>
              <a:rPr lang="uk-UA" dirty="0"/>
              <a:t>Бренд-</a:t>
            </a:r>
            <a:r>
              <a:rPr lang="uk-UA" dirty="0" err="1"/>
              <a:t>нейм</a:t>
            </a:r>
            <a:r>
              <a:rPr lang="uk-UA" dirty="0"/>
              <a:t> - це професійне створення імені бренду, яке підлягає реєстрації в якості торгової марки, з урахуванням маркетингових задач та позиціонуванням бренду. Це не просто назва товару чи послуги, це обов'язкова частина позиціонування бренду. </a:t>
            </a:r>
            <a:r>
              <a:rPr lang="uk-UA" dirty="0" err="1"/>
              <a:t>Нейм</a:t>
            </a:r>
            <a:r>
              <a:rPr lang="uk-UA" dirty="0"/>
              <a:t> повинен чітко відображати зміст всього бренду. Вдала назва допомагає бренду вдало функціонувати та розвиватися на ринку. Якісний </a:t>
            </a:r>
            <a:r>
              <a:rPr lang="uk-UA" dirty="0" err="1"/>
              <a:t>нейм</a:t>
            </a:r>
            <a:r>
              <a:rPr lang="uk-UA" dirty="0"/>
              <a:t> полегшує створення правильного образу товару у свідомості споживачів.</a:t>
            </a:r>
          </a:p>
          <a:p>
            <a:pPr lvl="0" algn="just"/>
            <a:r>
              <a:rPr lang="uk-UA" dirty="0"/>
              <a:t>Індивідуальність бренду - один із головних елементів маркетингу. Це словесне та візуальне вираження бренду. За допомогою індивідуальності бренду можна підвищити обізнаність покупців та розвинути комунікаційні зв'язки.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7521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0279"/>
            <a:ext cx="10515600" cy="523668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uk-UA" dirty="0"/>
              <a:t>Представлення бренду - це розповсюдження інформації, яка відноситься до іміджу компанії, за допомогою інструментів, таких як ім'я бренду, логотипу, реклами, веб-сайту, корпоративної культури, дизайну приміщень та інше. В свою чергу, представлення бренду допомагає розповсюдити повідомлення по всіх каналах, щоб донести загальну концепцію компанії. Даний інструмент </a:t>
            </a:r>
            <a:r>
              <a:rPr lang="uk-UA" dirty="0" err="1"/>
              <a:t>брендингу</a:t>
            </a:r>
            <a:r>
              <a:rPr lang="uk-UA" dirty="0"/>
              <a:t> має великий вплив на обізнаність про бренд, що дає змогу споживачеві більш чітко розпізнавати бренд.</a:t>
            </a:r>
          </a:p>
          <a:p>
            <a:pPr lvl="0" algn="just"/>
            <a:r>
              <a:rPr lang="uk-UA" dirty="0"/>
              <a:t>Соціальний </a:t>
            </a:r>
            <a:r>
              <a:rPr lang="uk-UA" dirty="0" err="1"/>
              <a:t>брендинг</a:t>
            </a:r>
            <a:r>
              <a:rPr lang="uk-UA" dirty="0"/>
              <a:t> - це той, який властивий соціально відповідальному бізнесу. Це в певному розумінні, просування на ринку </a:t>
            </a:r>
            <a:r>
              <a:rPr lang="uk-UA" dirty="0" smtClean="0"/>
              <a:t>такого бренду</a:t>
            </a:r>
            <a:r>
              <a:rPr lang="uk-UA" dirty="0"/>
              <a:t>, який приносить максимальну користь соціуму, з такою системою, яка призводить до суспільної користі. Соціальний </a:t>
            </a:r>
            <a:r>
              <a:rPr lang="uk-UA" dirty="0" err="1"/>
              <a:t>брендинг</a:t>
            </a:r>
            <a:r>
              <a:rPr lang="uk-UA" dirty="0"/>
              <a:t> створює бренди, з яким у споживача складаються міцні взаємовідносини, встановлюється сильний зв'язок між споживачем та брендом.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85806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8906"/>
            <a:ext cx="10515600" cy="5228057"/>
          </a:xfrm>
        </p:spPr>
        <p:txBody>
          <a:bodyPr>
            <a:normAutofit fontScale="92500"/>
          </a:bodyPr>
          <a:lstStyle/>
          <a:p>
            <a:pPr lvl="0" algn="just"/>
            <a:r>
              <a:rPr lang="uk-UA" dirty="0"/>
              <a:t>Позиціонування бренду - основна відмінність, яка створює переваги бренду в окремому секторі ринку у конкретний час. Позиціонування має бути донесене до цільових споживачів за допомогою засобів комунікації. Також, це розробка конкретного образу компанії, яка передає цінності та запам'ятовується споживачам у зв'язці з конкретною задачею. Продукція, яка не має позиціонування, несвідомо попадає до великої групи невідомих пропозицій, до яких споживач звертається в останню чергу. Скоріше всього, він вибере товар з позиціонуванням, яке побудоване на важливих йому критеріях.</a:t>
            </a:r>
          </a:p>
          <a:p>
            <a:pPr algn="just"/>
            <a:r>
              <a:rPr lang="uk-UA" dirty="0"/>
              <a:t>Позиціонування дозволяє донести до аудиторії основну ідею та цінність бренду, які розділяють споживачі; допомагає встановити довіру з цільовою аудиторією, виділити пропозицію бренду серед інших подібних; створювати асоціації, щоб споживачеві було легше згадати вчасно продукцію </a:t>
            </a:r>
            <a:r>
              <a:rPr lang="uk-UA" dirty="0" smtClean="0"/>
              <a:t>бренду.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8583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Імідж бренду - це образ бренду, який склався у свідомості споживачів, уявлення про переваги або недоліки товару. Бренд імідж допомагає компанії виділити товар з поміж інших, спонукати споживача до покупки.</a:t>
            </a:r>
          </a:p>
          <a:p>
            <a:pPr lvl="0"/>
            <a:r>
              <a:rPr lang="uk-UA" dirty="0" err="1"/>
              <a:t>Ребрендинг</a:t>
            </a:r>
            <a:r>
              <a:rPr lang="uk-UA" dirty="0"/>
              <a:t> - це зміна бізнес-процесів та внутрішнього сприйняття бренду. Під час </a:t>
            </a:r>
            <a:r>
              <a:rPr lang="uk-UA" dirty="0" err="1"/>
              <a:t>ребрендингу</a:t>
            </a:r>
            <a:r>
              <a:rPr lang="uk-UA" dirty="0"/>
              <a:t> часто змінюють внутрішню структуру компанії, правила спілкування співробітників, логотип, корпоративні кольори та інше. Під час </a:t>
            </a:r>
            <a:r>
              <a:rPr lang="uk-UA" dirty="0" err="1"/>
              <a:t>ребрендингу</a:t>
            </a:r>
            <a:r>
              <a:rPr lang="uk-UA" dirty="0"/>
              <a:t> компанію приводять у відповідність з ринковою ситуацією, новим позиціонуванням та планами на майбутнє. </a:t>
            </a:r>
            <a:r>
              <a:rPr lang="uk-UA" dirty="0" err="1"/>
              <a:t>Ребрендинг</a:t>
            </a:r>
            <a:r>
              <a:rPr lang="uk-UA" dirty="0"/>
              <a:t> допомагає компанії підвищити привабливість для клієнтів, покращити поточні пропозиції та зробити їх більш відповідними до запитів споживачів.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4097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068"/>
            <a:ext cx="10515600" cy="5762895"/>
          </a:xfrm>
        </p:spPr>
        <p:txBody>
          <a:bodyPr/>
          <a:lstStyle/>
          <a:p>
            <a:pPr algn="just"/>
            <a:r>
              <a:rPr lang="uk-UA" dirty="0"/>
              <a:t>Портфель брендів – це об’єднання брендів або </a:t>
            </a:r>
            <a:r>
              <a:rPr lang="uk-UA" dirty="0" err="1"/>
              <a:t>суббрендів</a:t>
            </a:r>
            <a:r>
              <a:rPr lang="uk-UA" dirty="0"/>
              <a:t> у портфелі компанії, які структуровані за певною ознакою, орієнтовані на різні групи та цінові сегменти і здатні адаптуватися під ринкову ситуацію з метою забезпечення конкурентної стійкості на ринку, привертання уваги та формування позитивного </a:t>
            </a:r>
            <a:r>
              <a:rPr lang="uk-UA" dirty="0" smtClean="0"/>
              <a:t>іміджу.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68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860" y="187337"/>
            <a:ext cx="4926719" cy="5989626"/>
          </a:xfrm>
        </p:spPr>
      </p:pic>
    </p:spTree>
    <p:extLst>
      <p:ext uri="{BB962C8B-B14F-4D97-AF65-F5344CB8AC3E}">
        <p14:creationId xmlns:p14="http://schemas.microsoft.com/office/powerpoint/2010/main" val="502574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5539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1.Технологія управління комунікаціями бренду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0664"/>
            <a:ext cx="10515600" cy="5176299"/>
          </a:xfrm>
        </p:spPr>
        <p:txBody>
          <a:bodyPr/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err="1" smtClean="0"/>
              <a:t>Технологія</a:t>
            </a:r>
            <a:r>
              <a:rPr lang="ru-RU" b="1" dirty="0" smtClean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засоби</a:t>
            </a:r>
            <a:r>
              <a:rPr lang="ru-RU" dirty="0"/>
              <a:t>, порядок, регламент </a:t>
            </a:r>
            <a:r>
              <a:rPr lang="ru-RU" dirty="0" err="1"/>
              <a:t>виконання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інформаційних</a:t>
            </a:r>
            <a:r>
              <a:rPr lang="ru-RU" dirty="0" smtClean="0"/>
              <a:t>, </a:t>
            </a:r>
            <a:r>
              <a:rPr lang="ru-RU" dirty="0" err="1" smtClean="0"/>
              <a:t>обчислювальних</a:t>
            </a:r>
            <a:r>
              <a:rPr lang="ru-RU" dirty="0"/>
              <a:t>, </a:t>
            </a:r>
            <a:r>
              <a:rPr lang="ru-RU" dirty="0" err="1"/>
              <a:t>організаційних</a:t>
            </a:r>
            <a:r>
              <a:rPr lang="ru-RU" dirty="0"/>
              <a:t> та </a:t>
            </a:r>
            <a:r>
              <a:rPr lang="ru-RU" dirty="0" err="1"/>
              <a:t>логічних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спеціалісти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профілю</a:t>
            </a:r>
            <a:r>
              <a:rPr lang="ru-RU" dirty="0"/>
              <a:t> за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smtClean="0"/>
              <a:t>алгоритмом </a:t>
            </a:r>
            <a:r>
              <a:rPr lang="ru-RU" dirty="0" err="1" smtClean="0"/>
              <a:t>ручним</a:t>
            </a:r>
            <a:r>
              <a:rPr lang="ru-RU" dirty="0" smtClean="0"/>
              <a:t> </a:t>
            </a:r>
            <a:r>
              <a:rPr lang="ru-RU" dirty="0"/>
              <a:t>способом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7207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Елементи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моделі</a:t>
            </a:r>
            <a:r>
              <a:rPr lang="ru-RU" b="1" dirty="0" smtClean="0"/>
              <a:t> з </a:t>
            </a:r>
            <a:r>
              <a:rPr lang="ru-RU" b="1" dirty="0" err="1" smtClean="0"/>
              <a:t>погляду</a:t>
            </a:r>
            <a:r>
              <a:rPr lang="ru-RU" b="1" dirty="0" smtClean="0"/>
              <a:t> </a:t>
            </a:r>
            <a:r>
              <a:rPr lang="ru-RU" b="1" dirty="0" err="1" smtClean="0"/>
              <a:t>ланцюга</a:t>
            </a:r>
            <a:r>
              <a:rPr lang="ru-RU" b="1" dirty="0" smtClean="0"/>
              <a:t> </a:t>
            </a:r>
            <a:r>
              <a:rPr lang="ru-RU" b="1" dirty="0" err="1" smtClean="0"/>
              <a:t>планування</a:t>
            </a:r>
            <a:r>
              <a:rPr lang="ru-RU" b="1" dirty="0" smtClean="0"/>
              <a:t> </a:t>
            </a:r>
            <a:r>
              <a:rPr lang="uk-UA" b="1" dirty="0" smtClean="0"/>
              <a:t>виглядають таким чином:</a:t>
            </a:r>
            <a:br>
              <a:rPr lang="uk-UA" b="1" dirty="0" smtClean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 </a:t>
            </a:r>
            <a:r>
              <a:rPr lang="ru-RU" dirty="0" err="1"/>
              <a:t>Аудиторія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складатися</a:t>
            </a:r>
            <a:r>
              <a:rPr lang="ru-RU" dirty="0"/>
              <a:t> з</a:t>
            </a:r>
          </a:p>
          <a:p>
            <a:pPr marL="0" indent="0">
              <a:buNone/>
            </a:pP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контактних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 </a:t>
            </a:r>
            <a:r>
              <a:rPr lang="ru-RU" dirty="0" err="1"/>
              <a:t>або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широкої</a:t>
            </a:r>
            <a:r>
              <a:rPr lang="ru-RU" dirty="0"/>
              <a:t> </a:t>
            </a:r>
            <a:r>
              <a:rPr lang="ru-RU" dirty="0" err="1"/>
              <a:t>публіки</a:t>
            </a:r>
            <a:r>
              <a:rPr lang="ru-RU" dirty="0"/>
              <a:t>. </a:t>
            </a:r>
            <a:r>
              <a:rPr lang="ru-RU" dirty="0" err="1"/>
              <a:t>Цільова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r>
              <a:rPr lang="ru-RU" dirty="0"/>
              <a:t> чинить </a:t>
            </a:r>
            <a:r>
              <a:rPr lang="ru-RU" dirty="0" err="1"/>
              <a:t>визначальний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</a:t>
            </a:r>
          </a:p>
          <a:p>
            <a:pPr marL="0" indent="0">
              <a:buNone/>
            </a:pP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та </a:t>
            </a:r>
            <a:r>
              <a:rPr lang="ru-RU" dirty="0" err="1"/>
              <a:t>яким</a:t>
            </a:r>
            <a:r>
              <a:rPr lang="ru-RU" dirty="0"/>
              <a:t> чином,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та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чийого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імені необхідно розповісти.</a:t>
            </a:r>
          </a:p>
        </p:txBody>
      </p:sp>
    </p:spTree>
    <p:extLst>
      <p:ext uri="{BB962C8B-B14F-4D97-AF65-F5344CB8AC3E}">
        <p14:creationId xmlns:p14="http://schemas.microsoft.com/office/powerpoint/2010/main" val="3586945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0717"/>
            <a:ext cx="10515600" cy="56162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бажаної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. Маркетолог повинен </a:t>
            </a:r>
            <a:r>
              <a:rPr lang="ru-RU" dirty="0" smtClean="0"/>
              <a:t>знати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даний</a:t>
            </a:r>
            <a:r>
              <a:rPr lang="ru-RU" dirty="0"/>
              <a:t> момент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цільова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аудиторія</a:t>
            </a:r>
            <a:r>
              <a:rPr lang="ru-RU" dirty="0"/>
              <a:t> та в </a:t>
            </a:r>
            <a:r>
              <a:rPr lang="ru-RU" dirty="0" err="1"/>
              <a:t>який</a:t>
            </a:r>
            <a:r>
              <a:rPr lang="ru-RU" dirty="0"/>
              <a:t> стан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перевести. </a:t>
            </a:r>
            <a:r>
              <a:rPr lang="ru-RU" dirty="0" err="1"/>
              <a:t>Цільова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знаходитися</a:t>
            </a:r>
            <a:r>
              <a:rPr lang="ru-RU" dirty="0"/>
              <a:t> 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шести </a:t>
            </a:r>
            <a:r>
              <a:rPr lang="ru-RU" dirty="0" err="1"/>
              <a:t>станів</a:t>
            </a:r>
            <a:r>
              <a:rPr lang="ru-RU" dirty="0"/>
              <a:t> </a:t>
            </a:r>
            <a:r>
              <a:rPr lang="ru-RU" dirty="0" err="1"/>
              <a:t>купівельної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готовності</a:t>
            </a:r>
            <a:r>
              <a:rPr lang="ru-RU" dirty="0"/>
              <a:t>: </a:t>
            </a:r>
            <a:r>
              <a:rPr lang="ru-RU" dirty="0" err="1"/>
              <a:t>обізнаності</a:t>
            </a:r>
            <a:r>
              <a:rPr lang="ru-RU" dirty="0"/>
              <a:t>,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схильності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uk-UA" dirty="0"/>
              <a:t>впевненості, купування.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.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повинне</a:t>
            </a:r>
            <a:r>
              <a:rPr lang="ru-RU" dirty="0"/>
              <a:t> </a:t>
            </a:r>
            <a:r>
              <a:rPr lang="ru-RU" dirty="0" err="1"/>
              <a:t>привертати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втримувати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,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та </a:t>
            </a:r>
            <a:r>
              <a:rPr lang="ru-RU" dirty="0" err="1"/>
              <a:t>змушувати</a:t>
            </a:r>
            <a:r>
              <a:rPr lang="ru-RU" dirty="0"/>
              <a:t> </a:t>
            </a:r>
            <a:r>
              <a:rPr lang="ru-RU" dirty="0" err="1"/>
              <a:t>придбати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: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/>
              <a:t>звернення</a:t>
            </a:r>
            <a:r>
              <a:rPr lang="ru-RU" dirty="0"/>
              <a:t>, </a:t>
            </a:r>
            <a:r>
              <a:rPr lang="ru-RU" b="1" i="1" dirty="0"/>
              <a:t>як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err="1"/>
              <a:t>логічно</a:t>
            </a:r>
            <a:r>
              <a:rPr lang="ru-RU" dirty="0"/>
              <a:t> - структура </a:t>
            </a:r>
            <a:r>
              <a:rPr lang="ru-RU" dirty="0" err="1"/>
              <a:t>звернення</a:t>
            </a:r>
            <a:r>
              <a:rPr lang="ru-RU" dirty="0"/>
              <a:t>, та </a:t>
            </a:r>
            <a:r>
              <a:rPr lang="ru-RU" b="1" i="1" dirty="0" smtClean="0"/>
              <a:t>як </a:t>
            </a:r>
            <a:r>
              <a:rPr lang="ru-RU" dirty="0" err="1" smtClean="0"/>
              <a:t>висловити</a:t>
            </a:r>
            <a:r>
              <a:rPr lang="ru-RU" dirty="0" smtClean="0"/>
              <a:t> </a:t>
            </a:r>
            <a:r>
              <a:rPr lang="ru-RU" dirty="0" err="1"/>
              <a:t>зміст</a:t>
            </a:r>
            <a:r>
              <a:rPr lang="ru-RU" dirty="0"/>
              <a:t> з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- форма </a:t>
            </a:r>
            <a:r>
              <a:rPr lang="ru-RU" dirty="0" err="1"/>
              <a:t>звернення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53026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323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800" b="1" dirty="0"/>
              <a:t>Технологія управління комунікаціями бренду</a:t>
            </a: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577" y="659995"/>
            <a:ext cx="5382883" cy="5516968"/>
          </a:xfrm>
        </p:spPr>
      </p:pic>
    </p:spTree>
    <p:extLst>
      <p:ext uri="{BB962C8B-B14F-4D97-AF65-F5344CB8AC3E}">
        <p14:creationId xmlns:p14="http://schemas.microsoft.com/office/powerpoint/2010/main" val="41443071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5992"/>
            <a:ext cx="10515600" cy="54609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Необхідно</a:t>
            </a:r>
            <a:r>
              <a:rPr lang="ru-RU" dirty="0"/>
              <a:t> обрати </a:t>
            </a:r>
            <a:r>
              <a:rPr lang="ru-RU" dirty="0" err="1"/>
              <a:t>дієві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канали </a:t>
            </a:r>
            <a:r>
              <a:rPr lang="ru-RU" dirty="0" err="1"/>
              <a:t>комунікації</a:t>
            </a:r>
            <a:r>
              <a:rPr lang="ru-RU" dirty="0"/>
              <a:t>. </a:t>
            </a:r>
            <a:r>
              <a:rPr lang="ru-RU" dirty="0" err="1"/>
              <a:t>Розрізняють</a:t>
            </a:r>
            <a:r>
              <a:rPr lang="ru-RU" dirty="0"/>
              <a:t> канали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4.1. Канали </a:t>
            </a:r>
            <a:r>
              <a:rPr lang="ru-RU" dirty="0" err="1"/>
              <a:t>особистої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- </a:t>
            </a:r>
            <a:r>
              <a:rPr lang="ru-RU" dirty="0" err="1"/>
              <a:t>беруть</a:t>
            </a:r>
            <a:r>
              <a:rPr lang="ru-RU" dirty="0"/>
              <a:t> участь </a:t>
            </a:r>
            <a:r>
              <a:rPr lang="ru-RU" dirty="0" err="1"/>
              <a:t>двоє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спілкуються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одним. До них </a:t>
            </a:r>
            <a:r>
              <a:rPr lang="ru-RU" dirty="0" err="1"/>
              <a:t>відносять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uk-UA" dirty="0"/>
              <a:t>— </a:t>
            </a:r>
            <a:r>
              <a:rPr lang="uk-UA" dirty="0" err="1"/>
              <a:t>роз’яснювально</a:t>
            </a:r>
            <a:r>
              <a:rPr lang="uk-UA" dirty="0"/>
              <a:t>-пропагандистський канал;</a:t>
            </a:r>
          </a:p>
          <a:p>
            <a:pPr marL="0" indent="0">
              <a:buNone/>
            </a:pPr>
            <a:r>
              <a:rPr lang="uk-UA" dirty="0"/>
              <a:t>— експертно-оцінний;</a:t>
            </a:r>
          </a:p>
          <a:p>
            <a:pPr marL="0" indent="0">
              <a:buNone/>
            </a:pPr>
            <a:r>
              <a:rPr lang="uk-UA" dirty="0"/>
              <a:t>— громадсько-побутовий.</a:t>
            </a:r>
          </a:p>
          <a:p>
            <a:pPr marL="0" indent="0">
              <a:buNone/>
            </a:pPr>
            <a:r>
              <a:rPr lang="ru-RU" dirty="0"/>
              <a:t>4.2.Канали </a:t>
            </a:r>
            <a:r>
              <a:rPr lang="ru-RU" dirty="0" err="1"/>
              <a:t>неособистої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інформації</a:t>
            </a:r>
            <a:r>
              <a:rPr lang="ru-RU" dirty="0"/>
              <a:t>;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контакту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 До них </a:t>
            </a:r>
            <a:r>
              <a:rPr lang="ru-RU" dirty="0" err="1"/>
              <a:t>відносять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та </a:t>
            </a:r>
            <a:r>
              <a:rPr lang="ru-RU" dirty="0" err="1"/>
              <a:t>візуального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(</a:t>
            </a:r>
            <a:r>
              <a:rPr lang="ru-RU" dirty="0" err="1"/>
              <a:t>газети</a:t>
            </a:r>
            <a:r>
              <a:rPr lang="ru-RU" dirty="0"/>
              <a:t>, </a:t>
            </a:r>
            <a:r>
              <a:rPr lang="ru-RU" dirty="0" err="1"/>
              <a:t>радіо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uk-UA" dirty="0"/>
              <a:t>телебачення);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специфічна</a:t>
            </a:r>
            <a:r>
              <a:rPr lang="ru-RU" dirty="0"/>
              <a:t> атмосфера - </a:t>
            </a:r>
            <a:r>
              <a:rPr lang="ru-RU" dirty="0" err="1"/>
              <a:t>навмисно</a:t>
            </a:r>
            <a:r>
              <a:rPr lang="ru-RU" dirty="0"/>
              <a:t> </a:t>
            </a:r>
            <a:r>
              <a:rPr lang="ru-RU" dirty="0" err="1"/>
              <a:t>створене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яке</a:t>
            </a:r>
          </a:p>
          <a:p>
            <a:pPr marL="0" indent="0">
              <a:buNone/>
            </a:pPr>
            <a:r>
              <a:rPr lang="uk-UA" dirty="0"/>
              <a:t>сприяє придбанню (музика, інтер’єр, запахи)</a:t>
            </a:r>
          </a:p>
          <a:p>
            <a:pPr marL="0" indent="0">
              <a:buNone/>
            </a:pPr>
            <a:r>
              <a:rPr lang="ru-RU" dirty="0"/>
              <a:t>— заходи,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характер </a:t>
            </a:r>
            <a:r>
              <a:rPr lang="ru-RU" dirty="0" err="1"/>
              <a:t>події</a:t>
            </a:r>
            <a:r>
              <a:rPr lang="ru-RU" dirty="0"/>
              <a:t> (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виставки</a:t>
            </a:r>
            <a:r>
              <a:rPr lang="ru-RU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94790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0445"/>
            <a:ext cx="10515600" cy="498651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на </a:t>
            </a:r>
            <a:r>
              <a:rPr lang="ru-RU" dirty="0" err="1"/>
              <a:t>аудиторію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як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відправника</a:t>
            </a:r>
            <a:r>
              <a:rPr lang="ru-RU" dirty="0"/>
              <a:t>. </a:t>
            </a:r>
            <a:r>
              <a:rPr lang="ru-RU" dirty="0" err="1"/>
              <a:t>Звернення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, </a:t>
            </a:r>
            <a:r>
              <a:rPr lang="ru-RU" dirty="0" err="1"/>
              <a:t>які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заслуговують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,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переконливими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До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професійність</a:t>
            </a:r>
            <a:r>
              <a:rPr lang="ru-RU" dirty="0"/>
              <a:t>, </a:t>
            </a:r>
            <a:r>
              <a:rPr lang="ru-RU" dirty="0" err="1"/>
              <a:t>сумлінність</a:t>
            </a:r>
            <a:r>
              <a:rPr lang="ru-RU" dirty="0"/>
              <a:t> і</a:t>
            </a:r>
          </a:p>
          <a:p>
            <a:pPr marL="0" indent="0" algn="just">
              <a:buNone/>
            </a:pPr>
            <a:r>
              <a:rPr lang="uk-UA" dirty="0"/>
              <a:t>привабливість.</a:t>
            </a:r>
          </a:p>
          <a:p>
            <a:pPr marL="0" indent="0" algn="just">
              <a:buNone/>
            </a:pPr>
            <a:r>
              <a:rPr lang="ru-RU" dirty="0"/>
              <a:t>6. </a:t>
            </a:r>
            <a:r>
              <a:rPr lang="ru-RU" dirty="0" err="1"/>
              <a:t>Облік</a:t>
            </a:r>
            <a:r>
              <a:rPr lang="ru-RU" dirty="0"/>
              <a:t> потоку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фірма</a:t>
            </a:r>
            <a:r>
              <a:rPr lang="ru-RU" dirty="0"/>
              <a:t> повинна </a:t>
            </a:r>
            <a:r>
              <a:rPr lang="ru-RU" dirty="0" err="1"/>
              <a:t>дослідити</a:t>
            </a:r>
            <a:r>
              <a:rPr lang="ru-RU" dirty="0"/>
              <a:t> та </a:t>
            </a:r>
            <a:r>
              <a:rPr lang="ru-RU" dirty="0" err="1"/>
              <a:t>визначити</a:t>
            </a:r>
            <a:r>
              <a:rPr lang="ru-RU" dirty="0"/>
              <a:t> результат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</a:t>
            </a:r>
          </a:p>
          <a:p>
            <a:pPr marL="0" indent="0" algn="just">
              <a:buNone/>
            </a:pPr>
            <a:r>
              <a:rPr lang="uk-UA" dirty="0"/>
              <a:t>аудиторію через опитування членів цільової аудиторії.</a:t>
            </a:r>
          </a:p>
          <a:p>
            <a:pPr marL="0" indent="0" algn="just">
              <a:buNone/>
            </a:pPr>
            <a:r>
              <a:rPr lang="uk-UA" dirty="0"/>
              <a:t>Управління інтегрованими маркетинговими комунікаціями</a:t>
            </a:r>
          </a:p>
        </p:txBody>
      </p:sp>
    </p:spTree>
    <p:extLst>
      <p:ext uri="{BB962C8B-B14F-4D97-AF65-F5344CB8AC3E}">
        <p14:creationId xmlns:p14="http://schemas.microsoft.com/office/powerpoint/2010/main" val="33436680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6762"/>
            <a:ext cx="10515600" cy="5340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Комунікативна ефективність застосування стратегічного</a:t>
            </a:r>
          </a:p>
          <a:p>
            <a:pPr marL="0" indent="0">
              <a:buNone/>
            </a:pPr>
            <a:r>
              <a:rPr lang="ru-RU" dirty="0" err="1"/>
              <a:t>управління</a:t>
            </a:r>
            <a:r>
              <a:rPr lang="ru-RU" dirty="0"/>
              <a:t> ІМК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поліпшенні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до</a:t>
            </a:r>
          </a:p>
          <a:p>
            <a:pPr marL="0" indent="0">
              <a:buNone/>
            </a:pP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в </a:t>
            </a:r>
            <a:r>
              <a:rPr lang="ru-RU" dirty="0" err="1"/>
              <a:t>бізнес-середовищі</a:t>
            </a:r>
            <a:r>
              <a:rPr lang="ru-RU" dirty="0"/>
              <a:t> і </a:t>
            </a:r>
            <a:r>
              <a:rPr lang="ru-RU" dirty="0" err="1"/>
              <a:t>т.ін</a:t>
            </a:r>
            <a:r>
              <a:rPr lang="ru-RU" dirty="0"/>
              <a:t>. </a:t>
            </a:r>
            <a:r>
              <a:rPr lang="ru-RU" dirty="0" err="1"/>
              <a:t>Розроблена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ІМК </a:t>
            </a:r>
            <a:r>
              <a:rPr lang="ru-RU" dirty="0" err="1"/>
              <a:t>дозволяє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методик та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 smtClean="0"/>
              <a:t>,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з </a:t>
            </a:r>
            <a:r>
              <a:rPr lang="ru-RU" dirty="0" err="1"/>
              <a:t>інтенсивністю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ефективну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9597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Стратегія</a:t>
            </a:r>
            <a:r>
              <a:rPr lang="ru-RU" dirty="0" smtClean="0"/>
              <a:t> ІМК </a:t>
            </a:r>
            <a:r>
              <a:rPr lang="ru-RU" dirty="0" err="1" smtClean="0"/>
              <a:t>націлена</a:t>
            </a:r>
            <a:r>
              <a:rPr lang="ru-RU" dirty="0" smtClean="0"/>
              <a:t> на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uk-UA" dirty="0" smtClean="0"/>
              <a:t>напрямків: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1й </a:t>
            </a:r>
            <a:r>
              <a:rPr lang="uk-UA" dirty="0"/>
              <a:t>- інтеграція вибору, тобто найбільш ефективне поєднання</a:t>
            </a:r>
          </a:p>
          <a:p>
            <a:pPr marL="0" indent="0" algn="just">
              <a:buNone/>
            </a:pP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стимулюванням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цілей комунікації;</a:t>
            </a:r>
          </a:p>
          <a:p>
            <a:pPr marL="0" indent="0" algn="just">
              <a:buNone/>
            </a:pPr>
            <a:r>
              <a:rPr lang="ru-RU" dirty="0"/>
              <a:t>2й -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кожен</a:t>
            </a:r>
            <a:r>
              <a:rPr lang="ru-RU" dirty="0"/>
              <a:t> з</a:t>
            </a:r>
          </a:p>
          <a:p>
            <a:pPr marL="0" indent="0" algn="just">
              <a:buNone/>
            </a:pP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і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просуванням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 err="1"/>
              <a:t>рекламне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узгоджені</a:t>
            </a:r>
            <a:r>
              <a:rPr lang="ru-RU" dirty="0"/>
              <a:t> з </a:t>
            </a:r>
            <a:r>
              <a:rPr lang="ru-RU" dirty="0" err="1"/>
              <a:t>позиціонуванням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марки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синергічної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3й - </a:t>
            </a:r>
            <a:r>
              <a:rPr lang="ru-RU" dirty="0" err="1"/>
              <a:t>інтеграція</a:t>
            </a:r>
            <a:r>
              <a:rPr lang="ru-RU" dirty="0"/>
              <a:t> плану - </a:t>
            </a:r>
            <a:r>
              <a:rPr lang="ru-RU" dirty="0" err="1"/>
              <a:t>графіку</a:t>
            </a:r>
            <a:r>
              <a:rPr lang="ru-RU" dirty="0"/>
              <a:t>: у </a:t>
            </a:r>
            <a:r>
              <a:rPr lang="ru-RU" dirty="0" err="1"/>
              <a:t>яких</a:t>
            </a:r>
            <a:r>
              <a:rPr lang="ru-RU" dirty="0"/>
              <a:t> точках </a:t>
            </a:r>
            <a:r>
              <a:rPr lang="ru-RU" dirty="0" err="1"/>
              <a:t>каналів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</a:t>
            </a:r>
            <a:r>
              <a:rPr lang="ru-RU" dirty="0" err="1"/>
              <a:t>досягають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і, </a:t>
            </a:r>
            <a:r>
              <a:rPr lang="ru-RU" dirty="0" err="1"/>
              <a:t>можливо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збільшують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нашої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торгової марки.</a:t>
            </a:r>
          </a:p>
        </p:txBody>
      </p:sp>
    </p:spTree>
    <p:extLst>
      <p:ext uri="{BB962C8B-B14F-4D97-AF65-F5344CB8AC3E}">
        <p14:creationId xmlns:p14="http://schemas.microsoft.com/office/powerpoint/2010/main" val="17732546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6762"/>
            <a:ext cx="10515600" cy="534020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інтегровані</a:t>
            </a:r>
            <a:r>
              <a:rPr lang="ru-RU" dirty="0"/>
              <a:t> 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спрямовані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синергетичного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 err="1"/>
              <a:t>Синергізм</a:t>
            </a:r>
            <a:r>
              <a:rPr lang="ru-RU" dirty="0"/>
              <a:t> - </a:t>
            </a:r>
            <a:r>
              <a:rPr lang="ru-RU" dirty="0" err="1"/>
              <a:t>перевищення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сукупного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 для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комунікацій</a:t>
            </a:r>
            <a:r>
              <a:rPr lang="ru-RU" dirty="0"/>
              <a:t> над </a:t>
            </a:r>
            <a:r>
              <a:rPr lang="ru-RU" dirty="0" err="1"/>
              <a:t>ефектом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Зберігаючи</a:t>
            </a:r>
            <a:r>
              <a:rPr lang="ru-RU" dirty="0"/>
              <a:t>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 в межах кожного </a:t>
            </a:r>
            <a:r>
              <a:rPr lang="ru-RU" dirty="0" err="1"/>
              <a:t>цільового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сегмента,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підсилюють</a:t>
            </a:r>
            <a:r>
              <a:rPr lang="ru-RU" dirty="0"/>
              <a:t> один одного,</a:t>
            </a:r>
          </a:p>
          <a:p>
            <a:pPr marL="0" indent="0" algn="just">
              <a:buNone/>
            </a:pP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.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таким чином, є</a:t>
            </a:r>
          </a:p>
          <a:p>
            <a:pPr marL="0" indent="0" algn="just">
              <a:buNone/>
            </a:pP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централізованої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сформульованої</a:t>
            </a:r>
            <a:r>
              <a:rPr lang="ru-RU" dirty="0"/>
              <a:t> і</a:t>
            </a:r>
          </a:p>
          <a:p>
            <a:pPr marL="0" indent="0" algn="just">
              <a:buNone/>
            </a:pPr>
            <a:r>
              <a:rPr lang="uk-UA" dirty="0"/>
              <a:t>послідовно здійснюваної стратегії інтеграції маркетингових</a:t>
            </a:r>
          </a:p>
          <a:p>
            <a:pPr marL="0" indent="0" algn="just">
              <a:buNone/>
            </a:pPr>
            <a:r>
              <a:rPr lang="uk-UA" dirty="0" smtClean="0"/>
              <a:t>комунікацій.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11631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Характер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на </a:t>
            </a:r>
            <a:r>
              <a:rPr lang="ru-RU" dirty="0" err="1"/>
              <a:t>синергізм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837" y="2758108"/>
            <a:ext cx="6630325" cy="2486372"/>
          </a:xfrm>
        </p:spPr>
      </p:pic>
    </p:spTree>
    <p:extLst>
      <p:ext uri="{BB962C8B-B14F-4D97-AF65-F5344CB8AC3E}">
        <p14:creationId xmlns:p14="http://schemas.microsoft.com/office/powerpoint/2010/main" val="271827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b="1" dirty="0" smtClean="0"/>
              <a:t>Об'єктивні </a:t>
            </a:r>
            <a:r>
              <a:rPr lang="uk-UA" b="1" dirty="0"/>
              <a:t>причини перешкоджання ефективному управлінню брендами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80333"/>
              </p:ext>
            </p:extLst>
          </p:nvPr>
        </p:nvGraphicFramePr>
        <p:xfrm>
          <a:off x="1259457" y="1854680"/>
          <a:ext cx="9066362" cy="32607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81561"/>
                <a:gridCol w="7284801"/>
              </a:tblGrid>
              <a:tr h="550236">
                <a:tc>
                  <a:txBody>
                    <a:bodyPr/>
                    <a:lstStyle/>
                    <a:p>
                      <a:pPr marL="361315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Причина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7905" marR="227647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Пояснення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96820">
                <a:tc>
                  <a:txBody>
                    <a:bodyPr/>
                    <a:lstStyle/>
                    <a:p>
                      <a:pPr marL="63500" marR="248920">
                        <a:lnSpc>
                          <a:spcPct val="100000"/>
                        </a:lnSpc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1.Споживче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spc="-5">
                          <a:solidFill>
                            <a:schemeClr val="tx1"/>
                          </a:solidFill>
                          <a:effectLst/>
                        </a:rPr>
                        <a:t>перенасичення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5016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Більшість теперішніх споживачів мають вищий рівень життя, ніж був раніше,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відповідно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забезпечені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необхідним.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Сьогодні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покупці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все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рідше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звертають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увагу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різні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маркетингові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акції.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Результат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зниження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споживчої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лояльності;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13728">
                <a:tc>
                  <a:txBody>
                    <a:bodyPr/>
                    <a:lstStyle/>
                    <a:p>
                      <a:pPr marL="63500" marR="180975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2.Зниження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впливу</a:t>
                      </a:r>
                      <a:r>
                        <a:rPr lang="uk-UA" sz="1600" spc="-6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реклами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5016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У зв'язку зі зникненням масового ринку виникає необхідність у більш глибокій</a:t>
                      </a:r>
                      <a:r>
                        <a:rPr lang="uk-UA" sz="1600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сегментації ринку. Сегменти стають все меншими і стає все важче і дорожче за</a:t>
                      </a:r>
                      <a:r>
                        <a:rPr lang="uk-UA" sz="1600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допомогою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реклами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впливати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цільового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споживача.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r>
                        <a:rPr lang="uk-UA" sz="1600" spc="30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результаті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доводиться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шукати альтернативні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способи просування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продукції;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1901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одного </a:t>
            </a:r>
            <a:r>
              <a:rPr lang="ru-RU" dirty="0" err="1" smtClean="0"/>
              <a:t>комунікаційного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різні</a:t>
            </a:r>
            <a:r>
              <a:rPr lang="ru-RU" dirty="0"/>
              <a:t> канали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(</a:t>
            </a:r>
            <a:r>
              <a:rPr lang="ru-RU" dirty="0" err="1"/>
              <a:t>зір</a:t>
            </a:r>
            <a:r>
              <a:rPr lang="ru-RU" dirty="0"/>
              <a:t>, слух, нюх, </a:t>
            </a:r>
            <a:r>
              <a:rPr lang="ru-RU" dirty="0" err="1"/>
              <a:t>дотик</a:t>
            </a:r>
            <a:r>
              <a:rPr lang="ru-RU" dirty="0"/>
              <a:t>). Так, ТВ реклама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ефективнішою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/>
              <a:t>радіореклама</a:t>
            </a:r>
            <a:r>
              <a:rPr lang="ru-RU" dirty="0"/>
              <a:t> через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аудиторію</a:t>
            </a:r>
            <a:r>
              <a:rPr lang="ru-RU" dirty="0"/>
              <a:t>, як </a:t>
            </a:r>
            <a:r>
              <a:rPr lang="ru-RU" dirty="0" err="1" smtClean="0"/>
              <a:t>візуальний</a:t>
            </a:r>
            <a:r>
              <a:rPr lang="ru-RU" dirty="0" smtClean="0"/>
              <a:t> (</a:t>
            </a:r>
            <a:r>
              <a:rPr lang="ru-RU" dirty="0" err="1"/>
              <a:t>зображення</a:t>
            </a:r>
            <a:r>
              <a:rPr lang="ru-RU" dirty="0"/>
              <a:t>), так і </a:t>
            </a:r>
            <a:r>
              <a:rPr lang="ru-RU" dirty="0" err="1"/>
              <a:t>звуковий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величина і </a:t>
            </a:r>
            <a:r>
              <a:rPr lang="ru-RU" dirty="0" err="1" smtClean="0"/>
              <a:t>спрямованість</a:t>
            </a:r>
            <a:r>
              <a:rPr lang="ru-RU" dirty="0" smtClean="0"/>
              <a:t> </a:t>
            </a:r>
            <a:r>
              <a:rPr lang="ru-RU" dirty="0" err="1" smtClean="0"/>
              <a:t>ефекту</a:t>
            </a:r>
            <a:r>
              <a:rPr lang="ru-RU" dirty="0" smtClean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стереотипів</a:t>
            </a:r>
            <a:r>
              <a:rPr lang="ru-RU" dirty="0"/>
              <a:t>, </a:t>
            </a:r>
            <a:r>
              <a:rPr lang="ru-RU" dirty="0" err="1"/>
              <a:t>наявних</a:t>
            </a:r>
            <a:r>
              <a:rPr lang="ru-RU" dirty="0"/>
              <a:t> у </a:t>
            </a:r>
            <a:r>
              <a:rPr lang="ru-RU" dirty="0" err="1" smtClean="0"/>
              <a:t>об’єкта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вияву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На другому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як </a:t>
            </a:r>
            <a:r>
              <a:rPr lang="ru-RU" dirty="0" err="1" smtClean="0"/>
              <a:t>наслідок</a:t>
            </a:r>
            <a:r>
              <a:rPr lang="ru-RU" dirty="0" smtClean="0"/>
              <a:t> комплексного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комплексу </a:t>
            </a:r>
            <a:r>
              <a:rPr lang="ru-RU" dirty="0" err="1"/>
              <a:t>просування</a:t>
            </a:r>
            <a:r>
              <a:rPr lang="ru-RU" dirty="0"/>
              <a:t>. Так</a:t>
            </a:r>
            <a:r>
              <a:rPr lang="ru-RU" dirty="0" smtClean="0"/>
              <a:t>, реклама </a:t>
            </a:r>
            <a:r>
              <a:rPr lang="ru-RU" dirty="0"/>
              <a:t>та заходи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uk-UA" dirty="0" smtClean="0"/>
              <a:t>окремо </a:t>
            </a:r>
            <a:r>
              <a:rPr lang="uk-UA" dirty="0"/>
              <a:t>стимулювання збуту.</a:t>
            </a:r>
          </a:p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третьому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посилюється</a:t>
            </a:r>
            <a:r>
              <a:rPr lang="ru-RU" dirty="0"/>
              <a:t>; коли </a:t>
            </a:r>
            <a:r>
              <a:rPr lang="ru-RU" dirty="0" smtClean="0"/>
              <a:t>в </a:t>
            </a:r>
            <a:r>
              <a:rPr lang="uk-UA" dirty="0" smtClean="0"/>
              <a:t>просуванні </a:t>
            </a:r>
            <a:r>
              <a:rPr lang="uk-UA" dirty="0" err="1"/>
              <a:t>задіюють</a:t>
            </a:r>
            <a:r>
              <a:rPr lang="uk-UA" dirty="0"/>
              <a:t> комунікаційні ресурси всіх </a:t>
            </a:r>
            <a:r>
              <a:rPr lang="uk-UA" dirty="0" smtClean="0"/>
              <a:t>елементів комплексу маркетингу.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60003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/>
              <a:t>В </a:t>
            </a:r>
            <a:r>
              <a:rPr lang="ru-RU" sz="1600" dirty="0" err="1" smtClean="0"/>
              <a:t>індустріальних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країнах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розроблення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маркетингової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комунікаційної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політики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передбачає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застосування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структури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600" dirty="0" smtClean="0"/>
              <a:t>маркетингу </a:t>
            </a:r>
            <a:endParaRPr lang="uk-UA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Обсяги</a:t>
            </a:r>
            <a:r>
              <a:rPr lang="ru-RU" dirty="0"/>
              <a:t> та </a:t>
            </a:r>
            <a:r>
              <a:rPr lang="ru-RU" dirty="0" err="1"/>
              <a:t>спрямованість</a:t>
            </a:r>
            <a:r>
              <a:rPr lang="ru-RU" dirty="0"/>
              <a:t>, </a:t>
            </a:r>
            <a:r>
              <a:rPr lang="ru-RU" dirty="0" err="1"/>
              <a:t>обрання</a:t>
            </a:r>
            <a:r>
              <a:rPr lang="ru-RU" dirty="0"/>
              <a:t> моменту для початку</a:t>
            </a:r>
          </a:p>
          <a:p>
            <a:pPr marL="0" indent="0">
              <a:buNone/>
            </a:pP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товару, на</a:t>
            </a:r>
          </a:p>
          <a:p>
            <a:pPr marL="0" indent="0">
              <a:buNone/>
            </a:pP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на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та </a:t>
            </a:r>
            <a:r>
              <a:rPr lang="ru-RU" dirty="0" err="1"/>
              <a:t>зростання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активніше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аніж</a:t>
            </a:r>
            <a:r>
              <a:rPr lang="ru-RU" dirty="0"/>
              <a:t> на </a:t>
            </a:r>
            <a:r>
              <a:rPr lang="ru-RU" dirty="0" err="1"/>
              <a:t>стадії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зрілості та спаду.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- </a:t>
            </a:r>
            <a:r>
              <a:rPr lang="ru-RU" dirty="0" err="1"/>
              <a:t>виявлення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мотивів</a:t>
            </a:r>
            <a:r>
              <a:rPr lang="ru-RU" dirty="0"/>
              <a:t>, </a:t>
            </a:r>
            <a:r>
              <a:rPr lang="ru-RU" dirty="0" err="1"/>
              <a:t>смаків</a:t>
            </a:r>
            <a:r>
              <a:rPr lang="ru-RU" dirty="0"/>
              <a:t> та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обрання</a:t>
            </a:r>
            <a:r>
              <a:rPr lang="ru-RU" dirty="0"/>
              <a:t> теми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але і на </a:t>
            </a:r>
            <a:r>
              <a:rPr lang="ru-RU" dirty="0" err="1"/>
              <a:t>вибір</a:t>
            </a:r>
            <a:r>
              <a:rPr lang="ru-RU" dirty="0"/>
              <a:t> рекламного</a:t>
            </a:r>
          </a:p>
          <a:p>
            <a:pPr marL="0" indent="0">
              <a:buNone/>
            </a:pPr>
            <a:r>
              <a:rPr lang="uk-UA" dirty="0"/>
              <a:t>засобу втілення.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і товарного знаку продукту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розпочати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рекламним</a:t>
            </a:r>
            <a:r>
              <a:rPr lang="ru-RU" dirty="0"/>
              <a:t> </a:t>
            </a:r>
            <a:r>
              <a:rPr lang="ru-RU" dirty="0" err="1"/>
              <a:t>відділом</a:t>
            </a:r>
            <a:r>
              <a:rPr lang="ru-RU" dirty="0"/>
              <a:t>/агентством,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суттєву</a:t>
            </a:r>
            <a:r>
              <a:rPr lang="ru-RU" dirty="0"/>
              <a:t> роль у </a:t>
            </a:r>
            <a:r>
              <a:rPr lang="ru-RU" dirty="0" err="1"/>
              <a:t>рекламній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Пакування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одну з </a:t>
            </a:r>
            <a:r>
              <a:rPr lang="ru-RU" dirty="0" err="1"/>
              <a:t>вирішальних</a:t>
            </a:r>
            <a:r>
              <a:rPr lang="ru-RU" dirty="0"/>
              <a:t> ролей у </a:t>
            </a:r>
            <a:r>
              <a:rPr lang="ru-RU" dirty="0" err="1"/>
              <a:t>здійснені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свідомість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у </a:t>
            </a:r>
            <a:r>
              <a:rPr lang="ru-RU" dirty="0" err="1"/>
              <a:t>місці</a:t>
            </a:r>
            <a:r>
              <a:rPr lang="ru-RU" dirty="0"/>
              <a:t> продажу. На </a:t>
            </a:r>
            <a:r>
              <a:rPr lang="ru-RU" dirty="0" err="1"/>
              <a:t>сьогодні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екологічного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</a:t>
            </a:r>
            <a:r>
              <a:rPr lang="ru-RU" dirty="0" err="1"/>
              <a:t>сприймають</a:t>
            </a:r>
            <a:r>
              <a:rPr lang="ru-RU" dirty="0"/>
              <a:t> як </a:t>
            </a:r>
            <a:r>
              <a:rPr lang="ru-RU" dirty="0" err="1"/>
              <a:t>доказ</a:t>
            </a:r>
            <a:r>
              <a:rPr lang="ru-RU" dirty="0"/>
              <a:t> того,</a:t>
            </a:r>
          </a:p>
          <a:p>
            <a:pPr marL="0" indent="0">
              <a:buNone/>
            </a:pPr>
            <a:r>
              <a:rPr lang="ru-RU" dirty="0" err="1"/>
              <a:t>що</a:t>
            </a:r>
            <a:r>
              <a:rPr lang="ru-RU" dirty="0"/>
              <a:t> товар не є </a:t>
            </a:r>
            <a:r>
              <a:rPr lang="ru-RU" dirty="0" err="1"/>
              <a:t>шкідливим</a:t>
            </a:r>
            <a:r>
              <a:rPr lang="ru-RU" dirty="0"/>
              <a:t> для </a:t>
            </a:r>
            <a:r>
              <a:rPr lang="ru-RU" dirty="0" err="1"/>
              <a:t>довкілля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428878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1049"/>
            <a:ext cx="10515600" cy="51159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5. Тон </a:t>
            </a:r>
            <a:r>
              <a:rPr lang="ru-RU" dirty="0" err="1"/>
              <a:t>або</a:t>
            </a:r>
            <a:r>
              <a:rPr lang="ru-RU" dirty="0"/>
              <a:t> стиль </a:t>
            </a:r>
            <a:r>
              <a:rPr lang="ru-RU" dirty="0" err="1"/>
              <a:t>реклами</a:t>
            </a:r>
            <a:r>
              <a:rPr lang="ru-RU" dirty="0"/>
              <a:t>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рекламного </a:t>
            </a:r>
            <a:r>
              <a:rPr lang="ru-RU" dirty="0" err="1"/>
              <a:t>засобу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залежать від сегмента ринку.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Спеціалісти</a:t>
            </a:r>
            <a:r>
              <a:rPr lang="ru-RU" dirty="0"/>
              <a:t> з </a:t>
            </a:r>
            <a:r>
              <a:rPr lang="ru-RU" dirty="0" err="1"/>
              <a:t>реклами</a:t>
            </a:r>
            <a:r>
              <a:rPr lang="ru-RU" dirty="0"/>
              <a:t> та </a:t>
            </a:r>
            <a:r>
              <a:rPr lang="ru-RU" dirty="0" err="1"/>
              <a:t>зв’язків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укорінюють</a:t>
            </a:r>
            <a:r>
              <a:rPr lang="ru-RU" dirty="0"/>
              <a:t> образ продукту в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Ціна</a:t>
            </a:r>
            <a:r>
              <a:rPr lang="ru-RU" dirty="0"/>
              <a:t> є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тому </a:t>
            </a:r>
            <a:r>
              <a:rPr lang="ru-RU" dirty="0" err="1"/>
              <a:t>натяк</a:t>
            </a:r>
            <a:r>
              <a:rPr lang="ru-RU" dirty="0"/>
              <a:t> у</a:t>
            </a:r>
          </a:p>
          <a:p>
            <a:pPr marL="0" indent="0">
              <a:buNone/>
            </a:pPr>
            <a:r>
              <a:rPr lang="ru-RU" dirty="0"/>
              <a:t>рекламному </a:t>
            </a:r>
            <a:r>
              <a:rPr lang="ru-RU" dirty="0" err="1"/>
              <a:t>зверненні</a:t>
            </a:r>
            <a:r>
              <a:rPr lang="ru-RU" dirty="0"/>
              <a:t> на </a:t>
            </a:r>
            <a:r>
              <a:rPr lang="ru-RU" dirty="0" err="1"/>
              <a:t>плановані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прейскурантні</a:t>
            </a:r>
            <a:r>
              <a:rPr lang="ru-RU" dirty="0"/>
              <a:t>»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бути </a:t>
            </a:r>
            <a:r>
              <a:rPr lang="ru-RU" dirty="0" err="1"/>
              <a:t>важливим</a:t>
            </a:r>
            <a:r>
              <a:rPr lang="ru-RU" dirty="0"/>
              <a:t> аспектом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комунікаційного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повідомлення.</a:t>
            </a:r>
          </a:p>
          <a:p>
            <a:pPr marL="0" indent="0">
              <a:buNone/>
            </a:pPr>
            <a:r>
              <a:rPr lang="ru-RU" dirty="0"/>
              <a:t>8.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галузевої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такої</a:t>
            </a:r>
            <a:r>
              <a:rPr lang="ru-RU" dirty="0"/>
              <a:t>, як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розсилання</a:t>
            </a:r>
            <a:r>
              <a:rPr lang="ru-RU" dirty="0"/>
              <a:t> у </a:t>
            </a:r>
            <a:r>
              <a:rPr lang="ru-RU" dirty="0" err="1"/>
              <a:t>галузевій</a:t>
            </a:r>
            <a:r>
              <a:rPr lang="ru-RU" dirty="0"/>
              <a:t> </a:t>
            </a:r>
            <a:r>
              <a:rPr lang="ru-RU" dirty="0" err="1"/>
              <a:t>пресі</a:t>
            </a:r>
            <a:r>
              <a:rPr lang="ru-RU" dirty="0"/>
              <a:t> та реклама на</a:t>
            </a:r>
          </a:p>
          <a:p>
            <a:pPr marL="0" indent="0">
              <a:buNone/>
            </a:pPr>
            <a:r>
              <a:rPr lang="uk-UA" dirty="0"/>
              <a:t>виставках.</a:t>
            </a:r>
          </a:p>
          <a:p>
            <a:pPr marL="0" indent="0">
              <a:buNone/>
            </a:pPr>
            <a:r>
              <a:rPr lang="ru-RU" dirty="0"/>
              <a:t>9. У </a:t>
            </a:r>
            <a:r>
              <a:rPr lang="ru-RU" dirty="0" err="1"/>
              <a:t>зв’язках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інституційну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рекламу, яка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образ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а не </a:t>
            </a:r>
            <a:r>
              <a:rPr lang="ru-RU" dirty="0" err="1"/>
              <a:t>лише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продукції, яку вона виготовляє.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Тестовий</a:t>
            </a:r>
            <a:r>
              <a:rPr lang="ru-RU" dirty="0"/>
              <a:t> маркетинг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обмеженої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кампанії, яка є моделлю майбутньої загальнонаціональної кампанії.</a:t>
            </a:r>
          </a:p>
        </p:txBody>
      </p:sp>
    </p:spTree>
    <p:extLst>
      <p:ext uri="{BB962C8B-B14F-4D97-AF65-F5344CB8AC3E}">
        <p14:creationId xmlns:p14="http://schemas.microsoft.com/office/powerpoint/2010/main" val="19097223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8740"/>
            <a:ext cx="10515600" cy="54782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11.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ідеї</a:t>
            </a:r>
            <a:r>
              <a:rPr lang="ru-RU" dirty="0"/>
              <a:t>, </a:t>
            </a:r>
            <a:r>
              <a:rPr lang="ru-RU" dirty="0" err="1"/>
              <a:t>звіти</a:t>
            </a:r>
            <a:r>
              <a:rPr lang="ru-RU" dirty="0"/>
              <a:t> та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чисті</a:t>
            </a:r>
            <a:r>
              <a:rPr lang="ru-RU" dirty="0"/>
              <a:t> </a:t>
            </a:r>
            <a:r>
              <a:rPr lang="ru-RU" dirty="0" err="1"/>
              <a:t>тиражі</a:t>
            </a:r>
            <a:r>
              <a:rPr lang="ru-RU" dirty="0"/>
              <a:t> та коло </a:t>
            </a:r>
            <a:r>
              <a:rPr lang="ru-RU" dirty="0" err="1"/>
              <a:t>читачів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стеження</a:t>
            </a:r>
            <a:r>
              <a:rPr lang="ru-RU" dirty="0"/>
              <a:t> за рекламою,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цифри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витрат</a:t>
            </a:r>
            <a:r>
              <a:rPr lang="ru-RU" dirty="0"/>
              <a:t> на одну </a:t>
            </a:r>
            <a:r>
              <a:rPr lang="ru-RU" dirty="0" err="1"/>
              <a:t>відповідь</a:t>
            </a:r>
            <a:r>
              <a:rPr lang="ru-RU" dirty="0"/>
              <a:t> та </a:t>
            </a:r>
            <a:r>
              <a:rPr lang="ru-RU" dirty="0" err="1"/>
              <a:t>витрат</a:t>
            </a:r>
            <a:r>
              <a:rPr lang="ru-RU" dirty="0"/>
              <a:t> на одну</a:t>
            </a:r>
          </a:p>
          <a:p>
            <a:pPr marL="0" indent="0">
              <a:buNone/>
            </a:pPr>
            <a:r>
              <a:rPr lang="ru-RU" dirty="0"/>
              <a:t>покупку, яка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12. Реклама повинна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про </a:t>
            </a:r>
            <a:r>
              <a:rPr lang="ru-RU" dirty="0" err="1"/>
              <a:t>послуги</a:t>
            </a:r>
            <a:r>
              <a:rPr lang="ru-RU" dirty="0"/>
              <a:t>, на</a:t>
            </a:r>
          </a:p>
          <a:p>
            <a:pPr marL="0" indent="0">
              <a:buNone/>
            </a:pP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могтимуть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товару.</a:t>
            </a:r>
          </a:p>
          <a:p>
            <a:pPr marL="0" indent="0">
              <a:buNone/>
            </a:pPr>
            <a:r>
              <a:rPr lang="ru-RU" dirty="0"/>
              <a:t>13.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доповнити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навіть замінити традиційну рекламу.</a:t>
            </a:r>
          </a:p>
          <a:p>
            <a:pPr marL="0" indent="0">
              <a:buNone/>
            </a:pPr>
            <a:r>
              <a:rPr lang="ru-RU" dirty="0"/>
              <a:t>14. Реклама повинна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про </a:t>
            </a:r>
            <a:r>
              <a:rPr lang="ru-RU" dirty="0" err="1"/>
              <a:t>послуги</a:t>
            </a:r>
            <a:r>
              <a:rPr lang="ru-RU" dirty="0"/>
              <a:t>, на</a:t>
            </a:r>
          </a:p>
          <a:p>
            <a:pPr marL="0" indent="0">
              <a:buNone/>
            </a:pP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могтимуть</a:t>
            </a:r>
            <a:r>
              <a:rPr lang="ru-RU" dirty="0"/>
              <a:t> </a:t>
            </a:r>
            <a:r>
              <a:rPr lang="ru-RU" dirty="0" err="1"/>
              <a:t>розраховувати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товару.</a:t>
            </a:r>
          </a:p>
          <a:p>
            <a:pPr marL="0" indent="0">
              <a:buNone/>
            </a:pPr>
            <a:r>
              <a:rPr lang="uk-UA" dirty="0"/>
              <a:t>15. Постійна діяльність у галузі </a:t>
            </a:r>
            <a:r>
              <a:rPr lang="uk-UA" dirty="0" err="1"/>
              <a:t>зв’язків</a:t>
            </a:r>
            <a:r>
              <a:rPr lang="uk-UA" dirty="0"/>
              <a:t> із громадськістю</a:t>
            </a:r>
          </a:p>
          <a:p>
            <a:pPr marL="0" indent="0">
              <a:buNone/>
            </a:pP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заповнити</a:t>
            </a:r>
            <a:r>
              <a:rPr lang="ru-RU" dirty="0"/>
              <a:t> перерви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рекламними</a:t>
            </a:r>
            <a:r>
              <a:rPr lang="ru-RU" dirty="0"/>
              <a:t> </a:t>
            </a:r>
            <a:r>
              <a:rPr lang="ru-RU" dirty="0" err="1"/>
              <a:t>кампаніями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надовго</a:t>
            </a:r>
            <a:r>
              <a:rPr lang="ru-RU" dirty="0"/>
              <a:t> </a:t>
            </a:r>
            <a:r>
              <a:rPr lang="ru-RU" dirty="0" err="1"/>
              <a:t>закріпити</a:t>
            </a:r>
            <a:r>
              <a:rPr lang="ru-RU" dirty="0"/>
              <a:t> образ </a:t>
            </a:r>
            <a:r>
              <a:rPr lang="ru-RU" dirty="0" err="1"/>
              <a:t>торговельної</a:t>
            </a:r>
            <a:r>
              <a:rPr lang="ru-RU" dirty="0"/>
              <a:t> марки у </a:t>
            </a:r>
            <a:r>
              <a:rPr lang="ru-RU" dirty="0" err="1"/>
              <a:t>сприйнятті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3604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 err="1"/>
              <a:t>Усі</a:t>
            </a:r>
            <a:r>
              <a:rPr lang="ru-RU" sz="1600" b="1" dirty="0"/>
              <a:t> </a:t>
            </a:r>
            <a:r>
              <a:rPr lang="ru-RU" sz="1600" b="1" dirty="0" err="1"/>
              <a:t>фактори</a:t>
            </a:r>
            <a:r>
              <a:rPr lang="ru-RU" sz="1600" b="1" dirty="0"/>
              <a:t>, </a:t>
            </a:r>
            <a:r>
              <a:rPr lang="ru-RU" sz="1600" b="1" dirty="0" err="1"/>
              <a:t>що</a:t>
            </a:r>
            <a:r>
              <a:rPr lang="ru-RU" sz="1600" b="1" dirty="0"/>
              <a:t> </a:t>
            </a:r>
            <a:r>
              <a:rPr lang="ru-RU" sz="1600" b="1" dirty="0" err="1"/>
              <a:t>визначають</a:t>
            </a:r>
            <a:r>
              <a:rPr lang="ru-RU" sz="1600" b="1" dirty="0"/>
              <a:t> структуру </a:t>
            </a:r>
            <a:r>
              <a:rPr lang="ru-RU" sz="1600" b="1" dirty="0" err="1"/>
              <a:t>системи</a:t>
            </a:r>
            <a:r>
              <a:rPr lang="ru-RU" sz="1600" b="1" dirty="0"/>
              <a:t> </a:t>
            </a:r>
            <a:r>
              <a:rPr lang="ru-RU" sz="1600" b="1" dirty="0" err="1"/>
              <a:t>маркетингових</a:t>
            </a: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 err="1"/>
              <a:t>комунікацій</a:t>
            </a:r>
            <a:r>
              <a:rPr lang="ru-RU" sz="1600" b="1" dirty="0"/>
              <a:t>, </a:t>
            </a:r>
            <a:r>
              <a:rPr lang="ru-RU" sz="1600" b="1" dirty="0" err="1"/>
              <a:t>можна</a:t>
            </a:r>
            <a:r>
              <a:rPr lang="ru-RU" sz="1600" b="1" dirty="0"/>
              <a:t> </a:t>
            </a:r>
            <a:r>
              <a:rPr lang="ru-RU" sz="1600" b="1" dirty="0" err="1"/>
              <a:t>об’єднати</a:t>
            </a:r>
            <a:r>
              <a:rPr lang="ru-RU" sz="1600" b="1" dirty="0"/>
              <a:t> в </a:t>
            </a:r>
            <a:r>
              <a:rPr lang="ru-RU" sz="1600" b="1" dirty="0" err="1"/>
              <a:t>такі</a:t>
            </a:r>
            <a:r>
              <a:rPr lang="ru-RU" sz="1600" b="1" dirty="0"/>
              <a:t> </a:t>
            </a:r>
            <a:r>
              <a:rPr lang="ru-RU" sz="1600" b="1" dirty="0" err="1"/>
              <a:t>основні</a:t>
            </a:r>
            <a:r>
              <a:rPr lang="ru-RU" sz="1600" b="1" dirty="0"/>
              <a:t> </a:t>
            </a:r>
            <a:r>
              <a:rPr lang="ru-RU" sz="1600" b="1" dirty="0" err="1"/>
              <a:t>трупи</a:t>
            </a:r>
            <a:endParaRPr lang="uk-UA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та </a:t>
            </a:r>
            <a:r>
              <a:rPr lang="ru-RU" dirty="0" err="1"/>
              <a:t>використовувані</a:t>
            </a:r>
            <a:r>
              <a:rPr lang="ru-RU" dirty="0"/>
              <a:t> нею </a:t>
            </a:r>
            <a:r>
              <a:rPr lang="ru-RU" dirty="0" err="1"/>
              <a:t>стратегії</a:t>
            </a:r>
            <a:r>
              <a:rPr lang="ru-RU" dirty="0"/>
              <a:t>;</a:t>
            </a:r>
          </a:p>
          <a:p>
            <a:r>
              <a:rPr lang="ru-RU" dirty="0"/>
              <a:t>— тип товару </a:t>
            </a:r>
            <a:r>
              <a:rPr lang="ru-RU" dirty="0" err="1"/>
              <a:t>або</a:t>
            </a:r>
            <a:r>
              <a:rPr lang="ru-RU" dirty="0"/>
              <a:t> ринку й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</a:t>
            </a:r>
            <a:r>
              <a:rPr lang="ru-RU" dirty="0" err="1"/>
              <a:t>рекламованого</a:t>
            </a:r>
            <a:endParaRPr lang="ru-RU" dirty="0"/>
          </a:p>
          <a:p>
            <a:r>
              <a:rPr lang="uk-UA" dirty="0"/>
              <a:t>товару;</a:t>
            </a:r>
          </a:p>
          <a:p>
            <a:r>
              <a:rPr lang="uk-UA" dirty="0"/>
              <a:t>— стан споживчої аудиторії;</a:t>
            </a:r>
          </a:p>
          <a:p>
            <a:r>
              <a:rPr lang="uk-UA" dirty="0"/>
              <a:t>— традиції, що склалися в комунікаційній політиці фірми та її</a:t>
            </a:r>
          </a:p>
          <a:p>
            <a:r>
              <a:rPr lang="uk-UA" dirty="0"/>
              <a:t>основних конкурентів.</a:t>
            </a:r>
          </a:p>
        </p:txBody>
      </p:sp>
    </p:spTree>
    <p:extLst>
      <p:ext uri="{BB962C8B-B14F-4D97-AF65-F5344CB8AC3E}">
        <p14:creationId xmlns:p14="http://schemas.microsoft.com/office/powerpoint/2010/main" val="35055547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у </a:t>
            </a:r>
            <a:r>
              <a:rPr lang="ru-RU" dirty="0" err="1"/>
              <a:t>царині</a:t>
            </a:r>
            <a:r>
              <a:rPr lang="ru-RU" dirty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/>
              <a:t>. </a:t>
            </a:r>
            <a:r>
              <a:rPr lang="ru-RU" dirty="0" err="1"/>
              <a:t>Узгодуючи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/>
              <a:t>установки,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б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цілей комунікатора [15].</a:t>
            </a:r>
          </a:p>
          <a:p>
            <a:pPr marL="0" indent="0" algn="just">
              <a:buNone/>
            </a:pPr>
            <a:r>
              <a:rPr lang="uk-UA" dirty="0"/>
              <a:t>Підпорядковуються їм :</a:t>
            </a:r>
          </a:p>
          <a:p>
            <a:pPr marL="0" indent="0" algn="just">
              <a:buNone/>
            </a:pPr>
            <a:r>
              <a:rPr lang="uk-UA" dirty="0"/>
              <a:t>— мотивація споживача;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генерування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актуалізація</a:t>
            </a:r>
            <a:r>
              <a:rPr lang="ru-RU" dirty="0"/>
              <a:t> потреб </a:t>
            </a:r>
            <a:r>
              <a:rPr lang="ru-RU" dirty="0" err="1"/>
              <a:t>покупця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uk-UA" dirty="0"/>
              <a:t>— підтримання доброзичливих взаємин і взаєморозуміння </a:t>
            </a:r>
            <a:r>
              <a:rPr lang="uk-UA" dirty="0" smtClean="0"/>
              <a:t>між </a:t>
            </a:r>
            <a:r>
              <a:rPr lang="ru-RU" dirty="0" err="1" smtClean="0"/>
              <a:t>організацією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громадськістю</a:t>
            </a:r>
            <a:r>
              <a:rPr lang="ru-RU" dirty="0"/>
              <a:t>, партнерами з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сприятливого</a:t>
            </a:r>
            <a:r>
              <a:rPr lang="ru-RU" dirty="0"/>
              <a:t> образу (</a:t>
            </a:r>
            <a:r>
              <a:rPr lang="ru-RU" dirty="0" err="1"/>
              <a:t>іміджу</a:t>
            </a:r>
            <a:r>
              <a:rPr lang="ru-RU" dirty="0"/>
              <a:t>)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про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привернення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до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вироблені</a:t>
            </a:r>
            <a:r>
              <a:rPr lang="ru-RU" dirty="0"/>
              <a:t> </a:t>
            </a:r>
            <a:r>
              <a:rPr lang="ru-RU" dirty="0" err="1"/>
              <a:t>фірмою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в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прихильності</a:t>
            </a:r>
            <a:r>
              <a:rPr lang="ru-RU" dirty="0"/>
              <a:t> до марки товару;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в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до марки і </a:t>
            </a:r>
            <a:r>
              <a:rPr lang="ru-RU" dirty="0" err="1"/>
              <a:t>переконаності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uk-UA" dirty="0" smtClean="0"/>
              <a:t>необхідності </a:t>
            </a:r>
            <a:r>
              <a:rPr lang="uk-UA" dirty="0"/>
              <a:t>її придбання;</a:t>
            </a:r>
          </a:p>
          <a:p>
            <a:pPr marL="0" indent="0" algn="just">
              <a:buNone/>
            </a:pPr>
            <a:r>
              <a:rPr lang="uk-UA" dirty="0"/>
              <a:t>— стимулювання акту придбання;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нагадування</a:t>
            </a:r>
            <a:r>
              <a:rPr lang="ru-RU" dirty="0"/>
              <a:t> про </a:t>
            </a:r>
            <a:r>
              <a:rPr lang="ru-RU" dirty="0" err="1"/>
              <a:t>фірму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і </a:t>
            </a:r>
            <a:r>
              <a:rPr lang="ru-RU" dirty="0" err="1"/>
              <a:t>т.ін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04947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/>
              <a:t>При </a:t>
            </a:r>
            <a:r>
              <a:rPr lang="ru-RU" sz="1800" dirty="0" err="1" smtClean="0"/>
              <a:t>цьому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кожна</a:t>
            </a:r>
            <a:r>
              <a:rPr lang="ru-RU" sz="1800" dirty="0" smtClean="0"/>
              <a:t> з них </a:t>
            </a:r>
            <a:r>
              <a:rPr lang="ru-RU" sz="1800" dirty="0" err="1" smtClean="0"/>
              <a:t>тією</a:t>
            </a:r>
            <a:r>
              <a:rPr lang="ru-RU" sz="1800" dirty="0" smtClean="0"/>
              <a:t>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іншою</a:t>
            </a:r>
            <a:r>
              <a:rPr lang="ru-RU" sz="1800" dirty="0" smtClean="0"/>
              <a:t> </a:t>
            </a:r>
            <a:r>
              <a:rPr lang="ru-RU" sz="1800" dirty="0" err="1" smtClean="0"/>
              <a:t>мірою</a:t>
            </a:r>
            <a:r>
              <a:rPr lang="ru-RU" sz="1800" dirty="0" smtClean="0"/>
              <a:t> 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такі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uk-UA" sz="1800" dirty="0" smtClean="0"/>
              <a:t>узагальнені цілі:</a:t>
            </a:r>
            <a:br>
              <a:rPr lang="uk-UA" sz="1800" dirty="0" smtClean="0"/>
            </a:b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—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достовірну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перспективним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endParaRPr lang="ru-RU" dirty="0"/>
          </a:p>
          <a:p>
            <a:r>
              <a:rPr lang="ru-RU" dirty="0"/>
              <a:t>про </a:t>
            </a:r>
            <a:r>
              <a:rPr lang="ru-RU" dirty="0" err="1"/>
              <a:t>свій</a:t>
            </a:r>
            <a:r>
              <a:rPr lang="ru-RU" dirty="0"/>
              <a:t> продукт,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;</a:t>
            </a:r>
          </a:p>
          <a:p>
            <a:r>
              <a:rPr lang="ru-RU" dirty="0"/>
              <a:t>— </a:t>
            </a:r>
            <a:r>
              <a:rPr lang="ru-RU" dirty="0" err="1"/>
              <a:t>переконати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перевагу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товарам і</a:t>
            </a:r>
          </a:p>
          <a:p>
            <a:r>
              <a:rPr lang="ru-RU" dirty="0"/>
              <a:t>маркам, </a:t>
            </a:r>
            <a:r>
              <a:rPr lang="ru-RU" dirty="0" err="1"/>
              <a:t>купувати</a:t>
            </a:r>
            <a:r>
              <a:rPr lang="ru-RU" dirty="0"/>
              <a:t> в </a:t>
            </a:r>
            <a:r>
              <a:rPr lang="ru-RU" dirty="0" err="1"/>
              <a:t>певних</a:t>
            </a:r>
            <a:r>
              <a:rPr lang="ru-RU" dirty="0"/>
              <a:t> магазинах, </a:t>
            </a:r>
            <a:r>
              <a:rPr lang="ru-RU" dirty="0" err="1"/>
              <a:t>відвідувати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заходи</a:t>
            </a:r>
          </a:p>
          <a:p>
            <a:r>
              <a:rPr lang="uk-UA" dirty="0"/>
              <a:t>і </a:t>
            </a:r>
            <a:r>
              <a:rPr lang="uk-UA" dirty="0" err="1"/>
              <a:t>т.ін</a:t>
            </a:r>
            <a:r>
              <a:rPr lang="uk-UA" dirty="0"/>
              <a:t>;.</a:t>
            </a:r>
          </a:p>
          <a:p>
            <a:r>
              <a:rPr lang="ru-RU" dirty="0"/>
              <a:t>— </a:t>
            </a:r>
            <a:r>
              <a:rPr lang="ru-RU" dirty="0" err="1"/>
              <a:t>змусити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- </a:t>
            </a:r>
            <a:r>
              <a:rPr lang="ru-RU" dirty="0" err="1"/>
              <a:t>скерувати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на </a:t>
            </a:r>
            <a:r>
              <a:rPr lang="ru-RU" dirty="0" err="1"/>
              <a:t>ті</a:t>
            </a:r>
            <a:endParaRPr lang="ru-RU" dirty="0"/>
          </a:p>
          <a:p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момент, а не</a:t>
            </a:r>
          </a:p>
          <a:p>
            <a:r>
              <a:rPr lang="uk-UA" dirty="0"/>
              <a:t>відкладати придбання на майбутнє;</a:t>
            </a:r>
          </a:p>
          <a:p>
            <a:r>
              <a:rPr lang="ru-RU" dirty="0"/>
              <a:t>— </a:t>
            </a:r>
            <a:r>
              <a:rPr lang="ru-RU" dirty="0" err="1"/>
              <a:t>спрямувати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endParaRPr lang="ru-RU" dirty="0"/>
          </a:p>
          <a:p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на той товар (</a:t>
            </a:r>
            <a:r>
              <a:rPr lang="ru-RU" dirty="0" err="1"/>
              <a:t>послугу</a:t>
            </a:r>
            <a:r>
              <a:rPr lang="ru-RU" dirty="0"/>
              <a:t>), </a:t>
            </a:r>
            <a:r>
              <a:rPr lang="ru-RU" dirty="0" err="1"/>
              <a:t>який</a:t>
            </a:r>
            <a:r>
              <a:rPr lang="ru-RU" dirty="0"/>
              <a:t> (яку)</a:t>
            </a:r>
          </a:p>
          <a:p>
            <a:r>
              <a:rPr lang="uk-UA" dirty="0"/>
              <a:t>фірма просуває на ринок;</a:t>
            </a:r>
          </a:p>
          <a:p>
            <a:r>
              <a:rPr lang="uk-UA" dirty="0"/>
              <a:t>Цих цілей досягають з</a:t>
            </a:r>
          </a:p>
        </p:txBody>
      </p:sp>
    </p:spTree>
    <p:extLst>
      <p:ext uri="{BB962C8B-B14F-4D97-AF65-F5344CB8AC3E}">
        <p14:creationId xmlns:p14="http://schemas.microsoft.com/office/powerpoint/2010/main" val="152296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082094"/>
              </p:ext>
            </p:extLst>
          </p:nvPr>
        </p:nvGraphicFramePr>
        <p:xfrm>
          <a:off x="1483743" y="1785668"/>
          <a:ext cx="9325155" cy="36144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01411"/>
                <a:gridCol w="7423744"/>
              </a:tblGrid>
              <a:tr h="1635415">
                <a:tc>
                  <a:txBody>
                    <a:bodyPr/>
                    <a:lstStyle/>
                    <a:p>
                      <a:pPr marL="63500" marR="349885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3.Відсутність</a:t>
                      </a:r>
                      <a:r>
                        <a:rPr lang="uk-UA" sz="1600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товарної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диференціації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marR="4953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сьогоднішній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день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більшість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продуктів,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які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представлені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ринку,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володіють майже однаковими характеристиками. Від цього не застраховані,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навіть,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високотехнологічні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товари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оскільки,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не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дивлячись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3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патентний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захист,</a:t>
                      </a:r>
                      <a:r>
                        <a:rPr lang="uk-UA" sz="1600" spc="-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інновації</a:t>
                      </a:r>
                      <a:r>
                        <a:rPr lang="uk-UA" sz="1600" spc="-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швидко копіюються конкурентами;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979053">
                <a:tc>
                  <a:txBody>
                    <a:bodyPr/>
                    <a:lstStyle/>
                    <a:p>
                      <a:pPr marL="63500" marR="456565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4.Цінова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конкуренція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marR="4953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Попередні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фактори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мають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вплив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ціни.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пов'язано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тим,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що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інколи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єдиною можливістю отримання короткострокової переваги є саме зниження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цін,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за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допомогою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знижок,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акцій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інших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подібних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методів.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Парадокс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полягає в тому що чим частіше виробники йдуть на цей крок, тим більше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підсилюють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владу споживача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ринку.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00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Управління брендом пов'язано з певними ризиками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uk-UA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ідентифікації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Має наступні два основних аспекти: ексклюзивність та цілісність.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 пов'язаний з ексклюзивністю ідентифікаторів бренду (логотип, назва, веб-домен та інше). Ризик пов'язаний з недостатнім виділенням товарного знаку в середовищі серед інших. Тут можна виділити як юридичну сторону питання, так і маркетингову. З точки зору юриспруденції, ризик пов'язаний з некоректною реєстрацією ідентифікаторів бренду і їх недостатнім юридичним захистом. З точки зору маркетингу, ризик пов'язаний з  тим, що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ідентифікатори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виявитися не привабливими для споживача або надмірно схожими з ідентифікаторами інших виробників.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 пов'язаний з цілісним уявленням всіх атрибутів бренду, включаючи чистоту офісу і манеру спілкування співробітників компанії власника бренду.</a:t>
            </a:r>
          </a:p>
        </p:txBody>
      </p:sp>
    </p:spTree>
    <p:extLst>
      <p:ext uri="{BB962C8B-B14F-4D97-AF65-F5344CB8AC3E}">
        <p14:creationId xmlns:p14="http://schemas.microsoft.com/office/powerpoint/2010/main" val="594330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i="1" u="sng" dirty="0"/>
              <a:t>Ризик присутності</a:t>
            </a:r>
            <a:r>
              <a:rPr lang="uk-UA" dirty="0"/>
              <a:t>. </a:t>
            </a:r>
            <a:endParaRPr lang="uk-UA" dirty="0" smtClean="0"/>
          </a:p>
          <a:p>
            <a:pPr lvl="0"/>
            <a:r>
              <a:rPr lang="uk-UA" dirty="0" smtClean="0"/>
              <a:t>Ризик </a:t>
            </a:r>
            <a:r>
              <a:rPr lang="uk-UA" dirty="0"/>
              <a:t>присутності має наступні два основних аспекти: помітність і масштаб. Помітність відображає те, яке місце бренд займає в свідомості цільової аудиторії. Висока помітність не завжди бажана. Відображає чисельність і географічну присутність людей, для яких було досягнуто наявний рівень помітності за певний час.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7846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3577"/>
            <a:ext cx="10515600" cy="4943386"/>
          </a:xfrm>
        </p:spPr>
        <p:txBody>
          <a:bodyPr>
            <a:normAutofit/>
          </a:bodyPr>
          <a:lstStyle/>
          <a:p>
            <a:pPr lvl="0" algn="just"/>
            <a:r>
              <a:rPr lang="uk-UA" b="1" dirty="0"/>
              <a:t>Ризик капіталу бренда. </a:t>
            </a:r>
            <a:r>
              <a:rPr lang="uk-UA" dirty="0"/>
              <a:t>Характеризує здатність бренду підтримувати бажану диференціацію та конкурентні переваги. Капітал бренду включає в себе окремі складові, аналіз яких дозволяє визначити, на які аспекти </a:t>
            </a:r>
            <a:r>
              <a:rPr lang="uk-UA" dirty="0" err="1"/>
              <a:t>брендингу</a:t>
            </a:r>
            <a:r>
              <a:rPr lang="uk-UA" dirty="0"/>
              <a:t> слід звернути більш значну увагу.</a:t>
            </a:r>
          </a:p>
          <a:p>
            <a:pPr lvl="0" algn="just"/>
            <a:r>
              <a:rPr lang="uk-UA" b="1" dirty="0"/>
              <a:t>Репутаційний ризик. </a:t>
            </a:r>
            <a:r>
              <a:rPr lang="uk-UA" dirty="0"/>
              <a:t>Репутація - знання про компанію, яке споживач вважає достовірним. Отже, репутаційні ризики зростають в разі невідповідності очікуванням, заявленим організацією. Значна відповідність законам і стандартам оберігає організацію від неприємних наслідків, але не дає конкурентних переваг.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2679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619"/>
            <a:ext cx="10515600" cy="5452344"/>
          </a:xfrm>
        </p:spPr>
        <p:txBody>
          <a:bodyPr>
            <a:normAutofit/>
          </a:bodyPr>
          <a:lstStyle/>
          <a:p>
            <a:pPr lvl="0" algn="just"/>
            <a:r>
              <a:rPr lang="uk-UA" b="1" dirty="0"/>
              <a:t>Статусний ризик</a:t>
            </a:r>
            <a:r>
              <a:rPr lang="uk-UA" dirty="0"/>
              <a:t>. Пов'язаний з визначенням місця бренду в ієрархії брендів. Даний ризик належить до провідних у своїх галузях брендів. Таке місце дає певні переваги, але в певних умовах може і обмежувати використання деяких ринкових можливостей.</a:t>
            </a:r>
          </a:p>
          <a:p>
            <a:pPr lvl="0" algn="just"/>
            <a:r>
              <a:rPr lang="uk-UA" b="1" dirty="0"/>
              <a:t>Ринковий ризик</a:t>
            </a:r>
            <a:r>
              <a:rPr lang="uk-UA" dirty="0"/>
              <a:t>. Пов'язаний з факторами зовнішнього середовища, ринком та галуззю. Ринковий ризик має наступні два основних аспекти: мотивація і обмеження. Мотивація пов'язана зі зміною потреб цільового ринку, які можуть носити сприятливий і несприятливий для компанії характер. Обмеження включають в себе зовнішні умови діяльності організації, які можуть негативно на неї впливати.</a:t>
            </a:r>
          </a:p>
        </p:txBody>
      </p:sp>
    </p:spTree>
    <p:extLst>
      <p:ext uri="{BB962C8B-B14F-4D97-AF65-F5344CB8AC3E}">
        <p14:creationId xmlns:p14="http://schemas.microsoft.com/office/powerpoint/2010/main" val="37968818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3655</Words>
  <Application>Microsoft Office PowerPoint</Application>
  <PresentationFormat>Широкоэкранный</PresentationFormat>
  <Paragraphs>265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Times New Roman</vt:lpstr>
      <vt:lpstr>Тема Office</vt:lpstr>
      <vt:lpstr>Тема. Особливості управління брендингом</vt:lpstr>
      <vt:lpstr>Презентация PowerPoint</vt:lpstr>
      <vt:lpstr>Презентация PowerPoint</vt:lpstr>
      <vt:lpstr>  Об'єктивні причини перешкоджання ефективному управлінню брендами   </vt:lpstr>
      <vt:lpstr>Презентация PowerPoint</vt:lpstr>
      <vt:lpstr>Управління брендом пов'язано з певними ризиками</vt:lpstr>
      <vt:lpstr>Презентация PowerPoint</vt:lpstr>
      <vt:lpstr>Презентация PowerPoint</vt:lpstr>
      <vt:lpstr>Презентация PowerPoint</vt:lpstr>
      <vt:lpstr>Вчені виділяють три групи ризиків управління брендом: </vt:lpstr>
      <vt:lpstr>Основні групи ризиків, які пов'язані з брендом </vt:lpstr>
      <vt:lpstr>Управлінські ризики </vt:lpstr>
      <vt:lpstr>Презентация PowerPoint</vt:lpstr>
      <vt:lpstr>Маркетингові ризики </vt:lpstr>
      <vt:lpstr>Презентация PowerPoint</vt:lpstr>
      <vt:lpstr>Юридичні ризики </vt:lpstr>
      <vt:lpstr>Спеціальні ризики </vt:lpstr>
      <vt:lpstr>  Переваги та недоліки двох основних моделей бренд-менеджменту   </vt:lpstr>
      <vt:lpstr>Презентация PowerPoint</vt:lpstr>
      <vt:lpstr>Презентация PowerPoint</vt:lpstr>
      <vt:lpstr>Існує три головні галузеві особливості, які визначають «дружні» брендам галузі</vt:lpstr>
      <vt:lpstr>Презентация PowerPoint</vt:lpstr>
      <vt:lpstr>Переваги та недоліки наявності та відсутності управління брендом в компанії</vt:lpstr>
      <vt:lpstr>Роль системи брендингу у забезпеченні посилення попиту споживачів</vt:lpstr>
      <vt:lpstr>За допомогою брендингу можна створити ефективний зв'язок з потенційними споживачами. </vt:lpstr>
      <vt:lpstr>Презентация PowerPoint</vt:lpstr>
      <vt:lpstr>Презентация PowerPoint</vt:lpstr>
      <vt:lpstr>Презентация PowerPoint</vt:lpstr>
      <vt:lpstr>Презентация PowerPoint</vt:lpstr>
      <vt:lpstr>1.Технологія управління комунікаціями бренду</vt:lpstr>
      <vt:lpstr>Елементи комунікаційної моделі з погляду ланцюга планування виглядають таким чином: </vt:lpstr>
      <vt:lpstr>Презентация PowerPoint</vt:lpstr>
      <vt:lpstr>Технологія управління комунікаціями бренду</vt:lpstr>
      <vt:lpstr>Презентация PowerPoint</vt:lpstr>
      <vt:lpstr>Презентация PowerPoint</vt:lpstr>
      <vt:lpstr>Презентация PowerPoint</vt:lpstr>
      <vt:lpstr>Стратегія ІМК націлена на реалізацію трьох основних напрямків: </vt:lpstr>
      <vt:lpstr>Презентация PowerPoint</vt:lpstr>
      <vt:lpstr>Характер впливу основних факторів на синергізм</vt:lpstr>
      <vt:lpstr>Презентация PowerPoint</vt:lpstr>
      <vt:lpstr>В індустріальних країнах розроблення маркетингової комунікаційної політики передбачає застосування такої структури маркетингу </vt:lpstr>
      <vt:lpstr>Презентация PowerPoint</vt:lpstr>
      <vt:lpstr>Презентация PowerPoint</vt:lpstr>
      <vt:lpstr>Усі фактори, що визначають структуру системи маркетингових комунікацій, можна об’єднати в такі основні трупи</vt:lpstr>
      <vt:lpstr>Презентация PowerPoint</vt:lpstr>
      <vt:lpstr>При цьому кожна з них тією чи іншою мірою має такі узагальнені цілі: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Тема. Особливості управління брендингом </dc:title>
  <dc:creator>Пащенко Ольга Петрівна</dc:creator>
  <cp:lastModifiedBy>Пащенко Ольга Петрівна</cp:lastModifiedBy>
  <cp:revision>43</cp:revision>
  <dcterms:created xsi:type="dcterms:W3CDTF">2022-10-25T13:33:56Z</dcterms:created>
  <dcterms:modified xsi:type="dcterms:W3CDTF">2022-10-25T14:45:50Z</dcterms:modified>
</cp:coreProperties>
</file>