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dirty="0" err="1"/>
              <a:t>Академічна</a:t>
            </a:r>
            <a:r>
              <a:rPr lang="ru-RU" sz="6600" b="1" dirty="0"/>
              <a:t> </a:t>
            </a:r>
            <a:r>
              <a:rPr lang="ru-RU" sz="6600" b="1" dirty="0" err="1" smtClean="0"/>
              <a:t>доброчесність</a:t>
            </a:r>
            <a:r>
              <a:rPr lang="ru-RU" sz="6600" b="1" dirty="0" smtClean="0"/>
              <a:t/>
            </a:r>
            <a:br>
              <a:rPr lang="ru-RU" sz="6600" b="1" dirty="0" smtClean="0"/>
            </a:br>
            <a:r>
              <a:rPr lang="en-US" sz="3600" b="1" dirty="0"/>
              <a:t>https://</a:t>
            </a:r>
            <a:r>
              <a:rPr lang="en-US" sz="3600" b="1" dirty="0" smtClean="0"/>
              <a:t>docs.ztu.edu.ua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1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341142"/>
            <a:ext cx="11522075" cy="140510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ВИДИ ПОРУШЕНЬ АКАДЕМІЧНОЇ ДОБРОЧЕСНОСТІ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61" y="1940213"/>
            <a:ext cx="11522075" cy="3726295"/>
          </a:xfrm>
        </p:spPr>
        <p:txBody>
          <a:bodyPr numCol="2"/>
          <a:lstStyle/>
          <a:p>
            <a:r>
              <a:rPr lang="uk-UA" b="0" dirty="0" smtClean="0"/>
              <a:t>академічний плагіат    </a:t>
            </a:r>
          </a:p>
          <a:p>
            <a:r>
              <a:rPr lang="uk-UA" b="0" dirty="0" err="1" smtClean="0"/>
              <a:t>самоплагіат</a:t>
            </a:r>
            <a:r>
              <a:rPr lang="uk-UA" b="0" dirty="0" smtClean="0"/>
              <a:t>     </a:t>
            </a:r>
          </a:p>
          <a:p>
            <a:r>
              <a:rPr lang="uk-UA" b="0" dirty="0"/>
              <a:t>ф</a:t>
            </a:r>
            <a:r>
              <a:rPr lang="uk-UA" b="0" dirty="0" smtClean="0"/>
              <a:t>абрикація</a:t>
            </a:r>
          </a:p>
          <a:p>
            <a:r>
              <a:rPr lang="uk-UA" b="0" dirty="0" smtClean="0"/>
              <a:t> фальсифікація     </a:t>
            </a:r>
          </a:p>
          <a:p>
            <a:r>
              <a:rPr lang="uk-UA" b="0" dirty="0" smtClean="0"/>
              <a:t>списування    </a:t>
            </a:r>
          </a:p>
          <a:p>
            <a:r>
              <a:rPr lang="uk-UA" b="0" dirty="0" smtClean="0"/>
              <a:t>обман   </a:t>
            </a:r>
          </a:p>
          <a:p>
            <a:r>
              <a:rPr lang="uk-UA" b="0" dirty="0" smtClean="0"/>
              <a:t>хабарництво </a:t>
            </a:r>
          </a:p>
          <a:p>
            <a:r>
              <a:rPr lang="uk-UA" b="0" dirty="0" smtClean="0"/>
              <a:t>використання родинних або службових </a:t>
            </a:r>
            <a:r>
              <a:rPr lang="uk-UA" b="0" dirty="0" err="1" smtClean="0"/>
              <a:t>зв'язків</a:t>
            </a:r>
            <a:r>
              <a:rPr lang="uk-UA" b="0" dirty="0" smtClean="0"/>
              <a:t> </a:t>
            </a:r>
          </a:p>
          <a:p>
            <a:r>
              <a:rPr lang="uk-UA" b="0" dirty="0" smtClean="0"/>
              <a:t>використання шантажу    </a:t>
            </a:r>
          </a:p>
          <a:p>
            <a:r>
              <a:rPr lang="uk-UA" b="0" dirty="0" smtClean="0"/>
              <a:t>зловмисне звинувачення </a:t>
            </a: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151948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21039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ДОТРИМАННЯ </a:t>
            </a:r>
            <a:r>
              <a:rPr lang="ru-RU" sz="4000" b="1" dirty="0" smtClean="0"/>
              <a:t>АКАДЕМІЧНОЇ ДОБРОЧЕСНОСТІ</a:t>
            </a:r>
            <a:endParaRPr lang="ru-RU" sz="40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61" y="1650189"/>
            <a:ext cx="11522075" cy="3920836"/>
          </a:xfrm>
        </p:spPr>
        <p:txBody>
          <a:bodyPr/>
          <a:lstStyle/>
          <a:p>
            <a:r>
              <a:rPr lang="ru-RU" sz="2600" b="0" dirty="0" err="1"/>
              <a:t>дотримання</a:t>
            </a:r>
            <a:r>
              <a:rPr lang="ru-RU" sz="2600" b="0" dirty="0"/>
              <a:t> норм </a:t>
            </a:r>
            <a:r>
              <a:rPr lang="ru-RU" sz="2600" b="0" dirty="0" err="1"/>
              <a:t>законодавства</a:t>
            </a:r>
            <a:r>
              <a:rPr lang="ru-RU" sz="2600" b="0" dirty="0"/>
              <a:t> про </a:t>
            </a:r>
            <a:r>
              <a:rPr lang="ru-RU" sz="2600" dirty="0" err="1"/>
              <a:t>авторське</a:t>
            </a:r>
            <a:r>
              <a:rPr lang="ru-RU" sz="2600" dirty="0"/>
              <a:t> право </a:t>
            </a:r>
            <a:r>
              <a:rPr lang="ru-RU" sz="2600" b="0" dirty="0"/>
              <a:t>і </a:t>
            </a:r>
            <a:r>
              <a:rPr lang="ru-RU" sz="2600" b="0" dirty="0" err="1"/>
              <a:t>суміжні</a:t>
            </a:r>
            <a:r>
              <a:rPr lang="ru-RU" sz="2600" b="0" dirty="0"/>
              <a:t> права; </a:t>
            </a:r>
            <a:endParaRPr lang="ru-RU" sz="2600" b="0" dirty="0" smtClean="0"/>
          </a:p>
          <a:p>
            <a:r>
              <a:rPr lang="ru-RU" sz="2600" b="0" dirty="0" err="1" smtClean="0"/>
              <a:t>дотримання</a:t>
            </a:r>
            <a:r>
              <a:rPr lang="ru-RU" sz="2600" b="0" dirty="0" smtClean="0"/>
              <a:t> </a:t>
            </a:r>
            <a:r>
              <a:rPr lang="ru-RU" sz="2600" b="0" dirty="0" err="1"/>
              <a:t>загальноприйнятих</a:t>
            </a:r>
            <a:r>
              <a:rPr lang="ru-RU" sz="2600" b="0" dirty="0"/>
              <a:t> </a:t>
            </a:r>
            <a:r>
              <a:rPr lang="ru-RU" sz="2600" dirty="0" err="1"/>
              <a:t>етичних</a:t>
            </a:r>
            <a:r>
              <a:rPr lang="ru-RU" sz="2600" dirty="0"/>
              <a:t> норм</a:t>
            </a:r>
            <a:r>
              <a:rPr lang="ru-RU" sz="2600" b="0" dirty="0"/>
              <a:t>; </a:t>
            </a:r>
            <a:endParaRPr lang="ru-RU" sz="2600" b="0" dirty="0" smtClean="0"/>
          </a:p>
          <a:p>
            <a:r>
              <a:rPr lang="ru-RU" sz="2600" dirty="0" err="1" smtClean="0"/>
              <a:t>посилання</a:t>
            </a:r>
            <a:r>
              <a:rPr lang="ru-RU" sz="2600" b="0" dirty="0" smtClean="0"/>
              <a:t> </a:t>
            </a:r>
            <a:r>
              <a:rPr lang="ru-RU" sz="2600" b="0" dirty="0"/>
              <a:t>на </a:t>
            </a:r>
            <a:r>
              <a:rPr lang="ru-RU" sz="2600" b="0" dirty="0" err="1"/>
              <a:t>джерела</a:t>
            </a:r>
            <a:r>
              <a:rPr lang="ru-RU" sz="2600" b="0" dirty="0"/>
              <a:t> </a:t>
            </a:r>
            <a:r>
              <a:rPr lang="ru-RU" sz="2600" b="0" dirty="0" err="1"/>
              <a:t>інформації</a:t>
            </a:r>
            <a:r>
              <a:rPr lang="ru-RU" sz="2600" b="0" dirty="0"/>
              <a:t> у </a:t>
            </a:r>
            <a:r>
              <a:rPr lang="ru-RU" sz="2600" b="0" dirty="0" err="1"/>
              <a:t>разі</a:t>
            </a:r>
            <a:r>
              <a:rPr lang="ru-RU" sz="2600" b="0" dirty="0"/>
              <a:t> </a:t>
            </a:r>
            <a:r>
              <a:rPr lang="ru-RU" sz="2600" b="0" dirty="0" err="1"/>
              <a:t>використання</a:t>
            </a:r>
            <a:r>
              <a:rPr lang="ru-RU" sz="2600" b="0" dirty="0"/>
              <a:t> </a:t>
            </a:r>
            <a:r>
              <a:rPr lang="ru-RU" sz="2600" b="0" dirty="0" err="1"/>
              <a:t>ідей</a:t>
            </a:r>
            <a:r>
              <a:rPr lang="ru-RU" sz="2600" b="0" dirty="0"/>
              <a:t>, </a:t>
            </a:r>
            <a:r>
              <a:rPr lang="ru-RU" sz="2600" b="0" dirty="0" err="1"/>
              <a:t>розробок</a:t>
            </a:r>
            <a:r>
              <a:rPr lang="ru-RU" sz="2600" b="0" dirty="0"/>
              <a:t>, </a:t>
            </a:r>
            <a:r>
              <a:rPr lang="ru-RU" sz="2600" b="0" dirty="0" err="1"/>
              <a:t>тверджень</a:t>
            </a:r>
            <a:r>
              <a:rPr lang="ru-RU" sz="2600" b="0" dirty="0"/>
              <a:t>, </a:t>
            </a:r>
            <a:r>
              <a:rPr lang="ru-RU" sz="2600" b="0" dirty="0" err="1"/>
              <a:t>відомостей</a:t>
            </a:r>
            <a:r>
              <a:rPr lang="ru-RU" sz="2600" b="0" dirty="0" smtClean="0"/>
              <a:t>;</a:t>
            </a:r>
          </a:p>
          <a:p>
            <a:r>
              <a:rPr lang="ru-RU" sz="2600" b="0" dirty="0" smtClean="0"/>
              <a:t> </a:t>
            </a:r>
            <a:r>
              <a:rPr lang="ru-RU" sz="2600" b="0" dirty="0" err="1" smtClean="0"/>
              <a:t>надання</a:t>
            </a:r>
            <a:r>
              <a:rPr lang="ru-RU" sz="2600" b="0" dirty="0" smtClean="0"/>
              <a:t> </a:t>
            </a:r>
            <a:r>
              <a:rPr lang="ru-RU" sz="2600" dirty="0" err="1"/>
              <a:t>достовірної</a:t>
            </a:r>
            <a:r>
              <a:rPr lang="ru-RU" sz="2600" dirty="0"/>
              <a:t> </a:t>
            </a:r>
            <a:r>
              <a:rPr lang="ru-RU" sz="2600" dirty="0" err="1"/>
              <a:t>інформації</a:t>
            </a:r>
            <a:r>
              <a:rPr lang="ru-RU" sz="2600" dirty="0"/>
              <a:t> </a:t>
            </a:r>
            <a:r>
              <a:rPr lang="ru-RU" sz="2600" b="0" dirty="0"/>
              <a:t>про </a:t>
            </a:r>
            <a:r>
              <a:rPr lang="ru-RU" sz="2600" b="0" dirty="0" err="1"/>
              <a:t>результати</a:t>
            </a:r>
            <a:r>
              <a:rPr lang="ru-RU" sz="2600" b="0" dirty="0"/>
              <a:t> </a:t>
            </a:r>
            <a:r>
              <a:rPr lang="ru-RU" sz="2600" b="0" dirty="0" err="1"/>
              <a:t>власної</a:t>
            </a:r>
            <a:r>
              <a:rPr lang="ru-RU" sz="2600" b="0" dirty="0"/>
              <a:t> </a:t>
            </a:r>
            <a:r>
              <a:rPr lang="ru-RU" sz="2600" b="0" dirty="0" err="1"/>
              <a:t>навчальної</a:t>
            </a:r>
            <a:r>
              <a:rPr lang="ru-RU" sz="2600" b="0" dirty="0"/>
              <a:t>, </a:t>
            </a:r>
            <a:r>
              <a:rPr lang="ru-RU" sz="2600" b="0" dirty="0" err="1"/>
              <a:t>наукової</a:t>
            </a:r>
            <a:r>
              <a:rPr lang="ru-RU" sz="2600" b="0" dirty="0"/>
              <a:t>, </a:t>
            </a:r>
            <a:r>
              <a:rPr lang="ru-RU" sz="2600" b="0" dirty="0" err="1"/>
              <a:t>творчої</a:t>
            </a:r>
            <a:r>
              <a:rPr lang="ru-RU" sz="2600" b="0" dirty="0"/>
              <a:t> </a:t>
            </a:r>
            <a:r>
              <a:rPr lang="ru-RU" sz="2600" b="0" dirty="0" err="1"/>
              <a:t>діяльності</a:t>
            </a:r>
            <a:r>
              <a:rPr lang="ru-RU" sz="2600" b="0" dirty="0"/>
              <a:t>, </a:t>
            </a:r>
            <a:r>
              <a:rPr lang="ru-RU" sz="2600" b="0" dirty="0" err="1"/>
              <a:t>використані</a:t>
            </a:r>
            <a:r>
              <a:rPr lang="ru-RU" sz="2600" b="0" dirty="0"/>
              <a:t> методики </a:t>
            </a:r>
            <a:r>
              <a:rPr lang="ru-RU" sz="2600" b="0" dirty="0" err="1"/>
              <a:t>досліджень</a:t>
            </a:r>
            <a:r>
              <a:rPr lang="ru-RU" sz="2600" b="0" dirty="0"/>
              <a:t> і </a:t>
            </a:r>
            <a:r>
              <a:rPr lang="ru-RU" sz="2600" b="0" dirty="0" err="1"/>
              <a:t>джерела</a:t>
            </a:r>
            <a:r>
              <a:rPr lang="ru-RU" sz="2600" b="0" dirty="0"/>
              <a:t> </a:t>
            </a:r>
            <a:r>
              <a:rPr lang="ru-RU" sz="2600" b="0" dirty="0" err="1"/>
              <a:t>інформації</a:t>
            </a:r>
            <a:r>
              <a:rPr lang="ru-RU" sz="2600" b="0" dirty="0"/>
              <a:t>; </a:t>
            </a:r>
            <a:endParaRPr lang="ru-RU" sz="2600" b="0" dirty="0" smtClean="0"/>
          </a:p>
          <a:p>
            <a:r>
              <a:rPr lang="ru-RU" sz="2600" dirty="0" err="1" smtClean="0"/>
              <a:t>самостійне</a:t>
            </a:r>
            <a:r>
              <a:rPr lang="ru-RU" sz="2600" dirty="0" smtClean="0"/>
              <a:t> </a:t>
            </a:r>
            <a:r>
              <a:rPr lang="ru-RU" sz="2600" dirty="0" err="1"/>
              <a:t>виконання</a:t>
            </a:r>
            <a:r>
              <a:rPr lang="ru-RU" sz="2600" dirty="0"/>
              <a:t> </a:t>
            </a:r>
            <a:r>
              <a:rPr lang="ru-RU" sz="2600" b="0" dirty="0" err="1"/>
              <a:t>завдань</a:t>
            </a:r>
            <a:r>
              <a:rPr lang="ru-RU" sz="2600" b="0" dirty="0"/>
              <a:t> поточного та </a:t>
            </a:r>
            <a:r>
              <a:rPr lang="ru-RU" sz="2600" b="0" dirty="0" err="1"/>
              <a:t>підсумкового</a:t>
            </a:r>
            <a:r>
              <a:rPr lang="ru-RU" sz="2600" b="0" dirty="0"/>
              <a:t> контролю </a:t>
            </a:r>
            <a:r>
              <a:rPr lang="ru-RU" sz="2600" b="0" dirty="0" err="1"/>
              <a:t>результатів</a:t>
            </a:r>
            <a:r>
              <a:rPr lang="ru-RU" sz="2600" b="0" dirty="0"/>
              <a:t> </a:t>
            </a:r>
            <a:r>
              <a:rPr lang="ru-RU" sz="2600" b="0" dirty="0" err="1" smtClean="0"/>
              <a:t>навчання</a:t>
            </a:r>
            <a:r>
              <a:rPr lang="ru-RU" sz="2600" b="0" dirty="0" smtClean="0"/>
              <a:t>. </a:t>
            </a:r>
            <a:endParaRPr lang="ru-RU" sz="2600" b="0" dirty="0"/>
          </a:p>
        </p:txBody>
      </p:sp>
    </p:spTree>
    <p:extLst>
      <p:ext uri="{BB962C8B-B14F-4D97-AF65-F5344CB8AC3E}">
        <p14:creationId xmlns:p14="http://schemas.microsoft.com/office/powerpoint/2010/main" val="226370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1688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АКАДЕМІЧНА ВІДПОВІДАЛЬНІСТЬ ЗА ПОРУШЕННЯ</a:t>
            </a:r>
            <a:endParaRPr lang="ru-RU" sz="40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61" y="1357745"/>
            <a:ext cx="11522075" cy="4176713"/>
          </a:xfrm>
        </p:spPr>
        <p:txBody>
          <a:bodyPr/>
          <a:lstStyle/>
          <a:p>
            <a:r>
              <a:rPr lang="ru-RU" sz="2000" dirty="0" err="1" smtClean="0"/>
              <a:t>зниження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результатів</a:t>
            </a:r>
            <a:r>
              <a:rPr lang="ru-RU" sz="2000" b="0" dirty="0" smtClean="0"/>
              <a:t> </a:t>
            </a:r>
            <a:r>
              <a:rPr lang="ru-RU" sz="2000" dirty="0" err="1" smtClean="0"/>
              <a:t>оцінювання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контрольної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роботи</a:t>
            </a:r>
            <a:r>
              <a:rPr lang="ru-RU" sz="2000" b="0" dirty="0" smtClean="0"/>
              <a:t>, </a:t>
            </a:r>
            <a:r>
              <a:rPr lang="ru-RU" sz="2000" b="0" dirty="0" err="1" smtClean="0"/>
              <a:t>екзамену</a:t>
            </a:r>
            <a:r>
              <a:rPr lang="ru-RU" sz="2000" b="0" dirty="0" smtClean="0"/>
              <a:t>, </a:t>
            </a:r>
            <a:r>
              <a:rPr lang="ru-RU" sz="2000" b="0" dirty="0" err="1" smtClean="0"/>
              <a:t>заліку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тощо</a:t>
            </a:r>
            <a:r>
              <a:rPr lang="ru-RU" sz="2000" b="0" dirty="0" smtClean="0"/>
              <a:t>; </a:t>
            </a:r>
          </a:p>
          <a:p>
            <a:r>
              <a:rPr lang="ru-RU" sz="2000" b="0" dirty="0" smtClean="0"/>
              <a:t> </a:t>
            </a:r>
            <a:r>
              <a:rPr lang="ru-RU" sz="2000" dirty="0" err="1" smtClean="0"/>
              <a:t>повторне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проходження</a:t>
            </a:r>
            <a:r>
              <a:rPr lang="ru-RU" sz="2000" b="0" dirty="0" smtClean="0"/>
              <a:t> </a:t>
            </a:r>
            <a:r>
              <a:rPr lang="ru-RU" sz="2000" dirty="0" err="1" smtClean="0"/>
              <a:t>оцінювання</a:t>
            </a:r>
            <a:r>
              <a:rPr lang="ru-RU" sz="2000" b="0" dirty="0" smtClean="0"/>
              <a:t> (</a:t>
            </a:r>
            <a:r>
              <a:rPr lang="ru-RU" sz="2000" b="0" dirty="0" err="1" smtClean="0"/>
              <a:t>контрольна</a:t>
            </a:r>
            <a:r>
              <a:rPr lang="ru-RU" sz="2000" b="0" dirty="0" smtClean="0"/>
              <a:t> робота, </a:t>
            </a:r>
            <a:r>
              <a:rPr lang="ru-RU" sz="2000" b="0" dirty="0" err="1" smtClean="0"/>
              <a:t>екзамен</a:t>
            </a:r>
            <a:r>
              <a:rPr lang="ru-RU" sz="2000" b="0" dirty="0" smtClean="0"/>
              <a:t>, </a:t>
            </a:r>
            <a:r>
              <a:rPr lang="ru-RU" sz="2000" b="0" dirty="0" err="1" smtClean="0"/>
              <a:t>залік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тощо</a:t>
            </a:r>
            <a:r>
              <a:rPr lang="ru-RU" sz="2000" b="0" dirty="0" smtClean="0"/>
              <a:t>);</a:t>
            </a:r>
          </a:p>
          <a:p>
            <a:r>
              <a:rPr lang="ru-RU" sz="2000" b="0" dirty="0" smtClean="0"/>
              <a:t> </a:t>
            </a:r>
            <a:r>
              <a:rPr lang="ru-RU" sz="2000" dirty="0" err="1" smtClean="0"/>
              <a:t>повторне</a:t>
            </a:r>
            <a:r>
              <a:rPr lang="ru-RU" sz="2000" b="0" dirty="0" smtClean="0"/>
              <a:t> </a:t>
            </a:r>
            <a:r>
              <a:rPr lang="ru-RU" sz="2000" dirty="0" err="1" smtClean="0"/>
              <a:t>проходження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відповідного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освітнього</a:t>
            </a:r>
            <a:r>
              <a:rPr lang="ru-RU" sz="2000" b="0" dirty="0" smtClean="0"/>
              <a:t> компонента </a:t>
            </a:r>
            <a:r>
              <a:rPr lang="ru-RU" sz="2000" b="0" dirty="0" err="1" smtClean="0"/>
              <a:t>освітньої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програми</a:t>
            </a:r>
            <a:r>
              <a:rPr lang="ru-RU" sz="2000" b="0" dirty="0" smtClean="0"/>
              <a:t>;</a:t>
            </a:r>
          </a:p>
          <a:p>
            <a:r>
              <a:rPr lang="ru-RU" sz="2000" b="0" dirty="0" smtClean="0"/>
              <a:t> </a:t>
            </a:r>
            <a:r>
              <a:rPr lang="ru-RU" sz="2000" b="0" dirty="0" err="1" smtClean="0"/>
              <a:t>призначення</a:t>
            </a:r>
            <a:r>
              <a:rPr lang="ru-RU" sz="2000" b="0" dirty="0" smtClean="0"/>
              <a:t> </a:t>
            </a:r>
            <a:r>
              <a:rPr lang="ru-RU" sz="2000" dirty="0" err="1" smtClean="0"/>
              <a:t>додаткових</a:t>
            </a:r>
            <a:r>
              <a:rPr lang="ru-RU" sz="2000" b="0" dirty="0" smtClean="0"/>
              <a:t> </a:t>
            </a:r>
            <a:r>
              <a:rPr lang="ru-RU" sz="2000" dirty="0" err="1" smtClean="0"/>
              <a:t>контрольних</a:t>
            </a:r>
            <a:r>
              <a:rPr lang="ru-RU" sz="2000" b="0" dirty="0" smtClean="0"/>
              <a:t> </a:t>
            </a:r>
            <a:r>
              <a:rPr lang="ru-RU" sz="2000" dirty="0" err="1" smtClean="0"/>
              <a:t>заходів</a:t>
            </a:r>
            <a:r>
              <a:rPr lang="ru-RU" sz="2000" b="0" dirty="0" smtClean="0"/>
              <a:t> (</a:t>
            </a:r>
            <a:r>
              <a:rPr lang="ru-RU" sz="2000" b="0" dirty="0" err="1" smtClean="0"/>
              <a:t>додаткові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індивідуальні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завдання</a:t>
            </a:r>
            <a:r>
              <a:rPr lang="ru-RU" sz="2000" b="0" dirty="0" smtClean="0"/>
              <a:t>, </a:t>
            </a:r>
            <a:r>
              <a:rPr lang="ru-RU" sz="2000" b="0" dirty="0" err="1" smtClean="0"/>
              <a:t>додаткові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контрольні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роботи</a:t>
            </a:r>
            <a:r>
              <a:rPr lang="ru-RU" sz="2000" b="0" dirty="0" smtClean="0"/>
              <a:t>, тести </a:t>
            </a:r>
            <a:r>
              <a:rPr lang="ru-RU" sz="2000" b="0" dirty="0" err="1" smtClean="0"/>
              <a:t>тощо</a:t>
            </a:r>
            <a:r>
              <a:rPr lang="ru-RU" sz="2000" b="0" dirty="0" smtClean="0"/>
              <a:t>);</a:t>
            </a:r>
          </a:p>
          <a:p>
            <a:r>
              <a:rPr lang="ru-RU" sz="2000" b="0" dirty="0" err="1" smtClean="0"/>
              <a:t>проведення</a:t>
            </a:r>
            <a:r>
              <a:rPr lang="ru-RU" sz="2000" b="0" dirty="0" smtClean="0"/>
              <a:t> </a:t>
            </a:r>
            <a:r>
              <a:rPr lang="ru-RU" sz="2000" dirty="0" err="1" smtClean="0"/>
              <a:t>додаткової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перевірки</a:t>
            </a:r>
            <a:r>
              <a:rPr lang="ru-RU" sz="2000" dirty="0" smtClean="0"/>
              <a:t> </a:t>
            </a:r>
            <a:r>
              <a:rPr lang="ru-RU" sz="2000" b="0" dirty="0" err="1" smtClean="0"/>
              <a:t>усіх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робіт</a:t>
            </a:r>
            <a:r>
              <a:rPr lang="ru-RU" sz="2000" b="0" dirty="0" smtClean="0"/>
              <a:t> авторства </a:t>
            </a:r>
            <a:r>
              <a:rPr lang="ru-RU" sz="2000" b="0" dirty="0" err="1" smtClean="0"/>
              <a:t>порушника</a:t>
            </a:r>
            <a:r>
              <a:rPr lang="ru-RU" sz="2000" b="0" dirty="0" smtClean="0"/>
              <a:t>;</a:t>
            </a:r>
          </a:p>
          <a:p>
            <a:r>
              <a:rPr lang="ru-RU" sz="2000" dirty="0" err="1" smtClean="0"/>
              <a:t>позбавлення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наданих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Університетом</a:t>
            </a:r>
            <a:r>
              <a:rPr lang="ru-RU" sz="2000" b="0" dirty="0" smtClean="0"/>
              <a:t> </a:t>
            </a:r>
            <a:r>
              <a:rPr lang="ru-RU" sz="2000" dirty="0" err="1" smtClean="0"/>
              <a:t>пільг</a:t>
            </a:r>
            <a:r>
              <a:rPr lang="ru-RU" sz="2000" b="0" dirty="0" smtClean="0"/>
              <a:t> з оплати </a:t>
            </a:r>
            <a:r>
              <a:rPr lang="ru-RU" sz="2000" b="0" dirty="0" err="1" smtClean="0"/>
              <a:t>навчання</a:t>
            </a:r>
            <a:r>
              <a:rPr lang="ru-RU" sz="2000" b="0" dirty="0" smtClean="0"/>
              <a:t>; </a:t>
            </a:r>
          </a:p>
          <a:p>
            <a:r>
              <a:rPr lang="ru-RU" sz="2000" dirty="0" err="1" smtClean="0"/>
              <a:t>позбавлення</a:t>
            </a:r>
            <a:r>
              <a:rPr lang="ru-RU" sz="2000" b="0" dirty="0" smtClean="0"/>
              <a:t> права </a:t>
            </a:r>
            <a:r>
              <a:rPr lang="ru-RU" sz="2000" b="0" dirty="0" err="1" smtClean="0"/>
              <a:t>брати</a:t>
            </a:r>
            <a:r>
              <a:rPr lang="ru-RU" sz="2000" b="0" dirty="0" smtClean="0"/>
              <a:t> </a:t>
            </a:r>
            <a:r>
              <a:rPr lang="ru-RU" sz="2000" dirty="0" smtClean="0"/>
              <a:t>участь</a:t>
            </a:r>
            <a:r>
              <a:rPr lang="ru-RU" sz="2000" b="0" dirty="0" smtClean="0"/>
              <a:t> у конкурсах на </a:t>
            </a:r>
            <a:r>
              <a:rPr lang="ru-RU" sz="2000" b="0" dirty="0" err="1" smtClean="0"/>
              <a:t>отримання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стипендій</a:t>
            </a:r>
            <a:r>
              <a:rPr lang="ru-RU" sz="2000" b="0" dirty="0" smtClean="0"/>
              <a:t>, </a:t>
            </a:r>
            <a:r>
              <a:rPr lang="ru-RU" sz="2000" b="0" dirty="0" err="1" smtClean="0"/>
              <a:t>грантів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тощо</a:t>
            </a:r>
            <a:r>
              <a:rPr lang="ru-RU" sz="2000" b="0" dirty="0" smtClean="0"/>
              <a:t>;</a:t>
            </a:r>
          </a:p>
          <a:p>
            <a:r>
              <a:rPr lang="ru-RU" sz="2000" b="0" dirty="0" err="1" smtClean="0"/>
              <a:t>оголошення</a:t>
            </a:r>
            <a:r>
              <a:rPr lang="ru-RU" sz="2000" b="0" dirty="0" smtClean="0"/>
              <a:t> </a:t>
            </a:r>
            <a:r>
              <a:rPr lang="ru-RU" sz="2000" dirty="0" err="1" smtClean="0"/>
              <a:t>догани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із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занесенням</a:t>
            </a:r>
            <a:r>
              <a:rPr lang="ru-RU" sz="2000" b="0" dirty="0" smtClean="0"/>
              <a:t> до </a:t>
            </a:r>
            <a:r>
              <a:rPr lang="ru-RU" sz="2000" b="0" dirty="0" err="1" smtClean="0"/>
              <a:t>особової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справи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порушника</a:t>
            </a:r>
            <a:r>
              <a:rPr lang="ru-RU" sz="2000" b="0" dirty="0" smtClean="0"/>
              <a:t>; </a:t>
            </a:r>
          </a:p>
          <a:p>
            <a:r>
              <a:rPr lang="ru-RU" sz="2000" dirty="0" err="1" smtClean="0"/>
              <a:t>відрахування</a:t>
            </a:r>
            <a:r>
              <a:rPr lang="ru-RU" sz="2000" b="0" dirty="0" smtClean="0"/>
              <a:t> з </a:t>
            </a:r>
            <a:r>
              <a:rPr lang="ru-RU" sz="2000" b="0" dirty="0" err="1" smtClean="0"/>
              <a:t>Університету</a:t>
            </a:r>
            <a:endParaRPr lang="ru-RU" sz="2000" b="0" dirty="0"/>
          </a:p>
        </p:txBody>
      </p:sp>
    </p:spTree>
    <p:extLst>
      <p:ext uri="{BB962C8B-B14F-4D97-AF65-F5344CB8AC3E}">
        <p14:creationId xmlns:p14="http://schemas.microsoft.com/office/powerpoint/2010/main" val="12267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3"/>
            <a:ext cx="11522075" cy="1404937"/>
          </a:xfrm>
        </p:spPr>
        <p:txBody>
          <a:bodyPr>
            <a:noAutofit/>
          </a:bodyPr>
          <a:lstStyle/>
          <a:p>
            <a:pPr algn="ctr"/>
            <a:r>
              <a:rPr lang="ru-RU" sz="3600" dirty="0" err="1"/>
              <a:t>Кожна</a:t>
            </a:r>
            <a:r>
              <a:rPr lang="ru-RU" sz="3600" dirty="0"/>
              <a:t> особа, </a:t>
            </a:r>
            <a:r>
              <a:rPr lang="ru-RU" sz="3600" dirty="0" err="1"/>
              <a:t>стосовно</a:t>
            </a:r>
            <a:r>
              <a:rPr lang="ru-RU" sz="3600" dirty="0"/>
              <a:t> </a:t>
            </a:r>
            <a:r>
              <a:rPr lang="ru-RU" sz="3600" dirty="0" err="1"/>
              <a:t>якої</a:t>
            </a:r>
            <a:r>
              <a:rPr lang="ru-RU" sz="3600" dirty="0"/>
              <a:t> порушено </a:t>
            </a:r>
            <a:r>
              <a:rPr lang="ru-RU" sz="3600" dirty="0" err="1"/>
              <a:t>питання</a:t>
            </a:r>
            <a:r>
              <a:rPr lang="ru-RU" sz="3600" dirty="0"/>
              <a:t> про </a:t>
            </a:r>
            <a:r>
              <a:rPr lang="ru-RU" sz="3600" dirty="0" err="1"/>
              <a:t>порушення</a:t>
            </a:r>
            <a:r>
              <a:rPr lang="ru-RU" sz="3600" dirty="0"/>
              <a:t> нею </a:t>
            </a:r>
            <a:r>
              <a:rPr lang="ru-RU" sz="3600" dirty="0" err="1"/>
              <a:t>академічної</a:t>
            </a:r>
            <a:r>
              <a:rPr lang="ru-RU" sz="3600" dirty="0"/>
              <a:t> </a:t>
            </a:r>
            <a:r>
              <a:rPr lang="ru-RU" sz="3600" dirty="0" err="1"/>
              <a:t>доброчесності</a:t>
            </a:r>
            <a:r>
              <a:rPr lang="ru-RU" sz="3600" dirty="0"/>
              <a:t>, </a:t>
            </a:r>
            <a:r>
              <a:rPr lang="ru-RU" sz="3600" dirty="0" err="1"/>
              <a:t>має</a:t>
            </a:r>
            <a:r>
              <a:rPr lang="ru-RU" sz="3600" dirty="0"/>
              <a:t> </a:t>
            </a:r>
            <a:r>
              <a:rPr lang="ru-RU" sz="3600" dirty="0" err="1"/>
              <a:t>такі</a:t>
            </a:r>
            <a:r>
              <a:rPr lang="ru-RU" sz="3600" dirty="0"/>
              <a:t> </a:t>
            </a:r>
            <a:r>
              <a:rPr lang="ru-RU" sz="3600" b="1" dirty="0"/>
              <a:t>права</a:t>
            </a:r>
            <a:r>
              <a:rPr lang="ru-RU" sz="3600" dirty="0"/>
              <a:t>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59088" y="1773382"/>
            <a:ext cx="11522075" cy="3886345"/>
          </a:xfrm>
        </p:spPr>
        <p:txBody>
          <a:bodyPr/>
          <a:lstStyle/>
          <a:p>
            <a:r>
              <a:rPr lang="ru-RU" sz="3200" b="0" dirty="0" err="1"/>
              <a:t>ознайомлюватися</a:t>
            </a:r>
            <a:r>
              <a:rPr lang="ru-RU" sz="3200" b="0" dirty="0"/>
              <a:t> з </a:t>
            </a:r>
            <a:r>
              <a:rPr lang="ru-RU" sz="3200" b="0" dirty="0" err="1"/>
              <a:t>усіма</a:t>
            </a:r>
            <a:r>
              <a:rPr lang="ru-RU" sz="3200" b="0" dirty="0"/>
              <a:t> </a:t>
            </a:r>
            <a:r>
              <a:rPr lang="ru-RU" sz="3200" b="0" dirty="0" err="1"/>
              <a:t>матеріалами</a:t>
            </a:r>
            <a:r>
              <a:rPr lang="ru-RU" sz="3200" b="0" dirty="0"/>
              <a:t> </a:t>
            </a:r>
            <a:r>
              <a:rPr lang="ru-RU" sz="3200" b="0" dirty="0" err="1" smtClean="0"/>
              <a:t>перевірки</a:t>
            </a:r>
            <a:endParaRPr lang="ru-RU" sz="3200" b="0" dirty="0" smtClean="0"/>
          </a:p>
          <a:p>
            <a:pPr algn="just"/>
            <a:r>
              <a:rPr lang="ru-RU" sz="3200" b="0" dirty="0" err="1"/>
              <a:t>надавати</a:t>
            </a:r>
            <a:r>
              <a:rPr lang="ru-RU" sz="3200" b="0" dirty="0"/>
              <a:t> </a:t>
            </a:r>
            <a:r>
              <a:rPr lang="ru-RU" sz="3200" b="0" dirty="0" err="1"/>
              <a:t>усні</a:t>
            </a:r>
            <a:r>
              <a:rPr lang="ru-RU" sz="3200" b="0" dirty="0"/>
              <a:t> та </a:t>
            </a:r>
            <a:r>
              <a:rPr lang="ru-RU" sz="3200" b="0" dirty="0" err="1"/>
              <a:t>письмові</a:t>
            </a:r>
            <a:r>
              <a:rPr lang="ru-RU" sz="3200" b="0" dirty="0"/>
              <a:t> </a:t>
            </a:r>
            <a:r>
              <a:rPr lang="ru-RU" sz="3200" b="0" dirty="0" err="1"/>
              <a:t>пояснення</a:t>
            </a:r>
            <a:r>
              <a:rPr lang="ru-RU" sz="3200" b="0" dirty="0"/>
              <a:t> </a:t>
            </a:r>
            <a:r>
              <a:rPr lang="ru-RU" sz="3200" b="0" dirty="0" err="1"/>
              <a:t>або</a:t>
            </a:r>
            <a:r>
              <a:rPr lang="ru-RU" sz="3200" b="0" dirty="0"/>
              <a:t> </a:t>
            </a:r>
            <a:r>
              <a:rPr lang="ru-RU" sz="3200" b="0" dirty="0" err="1"/>
              <a:t>відмовитися</a:t>
            </a:r>
            <a:r>
              <a:rPr lang="ru-RU" sz="3200" b="0" dirty="0"/>
              <a:t> </a:t>
            </a:r>
            <a:r>
              <a:rPr lang="ru-RU" sz="3200" b="0" dirty="0" err="1"/>
              <a:t>від</a:t>
            </a:r>
            <a:r>
              <a:rPr lang="ru-RU" sz="3200" b="0" dirty="0"/>
              <a:t> </a:t>
            </a:r>
            <a:r>
              <a:rPr lang="ru-RU" sz="3200" b="0" dirty="0" err="1"/>
              <a:t>надання</a:t>
            </a:r>
            <a:r>
              <a:rPr lang="ru-RU" sz="3200" b="0" dirty="0"/>
              <a:t> будь-</a:t>
            </a:r>
            <a:r>
              <a:rPr lang="ru-RU" sz="3200" b="0" dirty="0" err="1"/>
              <a:t>яких</a:t>
            </a:r>
            <a:r>
              <a:rPr lang="ru-RU" sz="3200" b="0" dirty="0"/>
              <a:t> </a:t>
            </a:r>
            <a:r>
              <a:rPr lang="ru-RU" sz="3200" b="0" dirty="0" err="1" smtClean="0"/>
              <a:t>пояснень</a:t>
            </a:r>
            <a:endParaRPr lang="ru-RU" sz="3200" b="0" dirty="0" smtClean="0"/>
          </a:p>
          <a:p>
            <a:pPr algn="just"/>
            <a:r>
              <a:rPr lang="ru-RU" sz="2800" b="0" dirty="0"/>
              <a:t>знати про дату, час і </a:t>
            </a:r>
            <a:r>
              <a:rPr lang="ru-RU" sz="2800" b="0" dirty="0" err="1"/>
              <a:t>місце</a:t>
            </a:r>
            <a:r>
              <a:rPr lang="ru-RU" sz="2800" b="0" dirty="0"/>
              <a:t> та бути </a:t>
            </a:r>
            <a:r>
              <a:rPr lang="ru-RU" sz="2800" b="0" dirty="0" err="1"/>
              <a:t>присутньою</a:t>
            </a:r>
            <a:r>
              <a:rPr lang="ru-RU" sz="2800" b="0" dirty="0"/>
              <a:t> </a:t>
            </a:r>
            <a:r>
              <a:rPr lang="ru-RU" sz="2800" b="0" dirty="0" err="1"/>
              <a:t>під</a:t>
            </a:r>
            <a:r>
              <a:rPr lang="ru-RU" sz="2800" b="0" dirty="0"/>
              <a:t> час </a:t>
            </a:r>
            <a:r>
              <a:rPr lang="ru-RU" sz="2800" b="0" dirty="0" err="1"/>
              <a:t>розгляду</a:t>
            </a:r>
            <a:r>
              <a:rPr lang="ru-RU" sz="2800" b="0" dirty="0"/>
              <a:t> </a:t>
            </a:r>
            <a:r>
              <a:rPr lang="ru-RU" sz="2800" b="0" dirty="0" err="1"/>
              <a:t>питання</a:t>
            </a:r>
            <a:r>
              <a:rPr lang="ru-RU" sz="2800" b="0" dirty="0"/>
              <a:t> про </a:t>
            </a:r>
            <a:r>
              <a:rPr lang="ru-RU" sz="2800" b="0" dirty="0" err="1"/>
              <a:t>встановлення</a:t>
            </a:r>
            <a:r>
              <a:rPr lang="ru-RU" sz="2800" b="0" dirty="0"/>
              <a:t> факту </a:t>
            </a:r>
            <a:r>
              <a:rPr lang="ru-RU" sz="2800" b="0" dirty="0" err="1"/>
              <a:t>порушення</a:t>
            </a:r>
            <a:r>
              <a:rPr lang="ru-RU" sz="2800" b="0" dirty="0"/>
              <a:t> </a:t>
            </a:r>
            <a:r>
              <a:rPr lang="ru-RU" sz="2800" b="0" dirty="0" err="1"/>
              <a:t>академічної</a:t>
            </a:r>
            <a:r>
              <a:rPr lang="ru-RU" sz="2800" b="0" dirty="0"/>
              <a:t> </a:t>
            </a:r>
            <a:r>
              <a:rPr lang="ru-RU" sz="2800" b="0" dirty="0" err="1"/>
              <a:t>доброчесності</a:t>
            </a:r>
            <a:r>
              <a:rPr lang="ru-RU" sz="2800" b="0" dirty="0"/>
              <a:t> та </a:t>
            </a:r>
            <a:r>
              <a:rPr lang="ru-RU" sz="2800" b="0" dirty="0" err="1"/>
              <a:t>притягнення</a:t>
            </a:r>
            <a:r>
              <a:rPr lang="ru-RU" sz="2800" b="0" dirty="0"/>
              <a:t> </a:t>
            </a:r>
            <a:r>
              <a:rPr lang="ru-RU" sz="2800" b="0" dirty="0" err="1"/>
              <a:t>її</a:t>
            </a:r>
            <a:r>
              <a:rPr lang="ru-RU" sz="2800" b="0" dirty="0"/>
              <a:t> до </a:t>
            </a:r>
            <a:r>
              <a:rPr lang="ru-RU" sz="2800" b="0" dirty="0" err="1"/>
              <a:t>академічної</a:t>
            </a:r>
            <a:r>
              <a:rPr lang="ru-RU" sz="2800" b="0" dirty="0"/>
              <a:t> </a:t>
            </a:r>
            <a:r>
              <a:rPr lang="ru-RU" sz="2800" b="0" dirty="0" err="1" smtClean="0"/>
              <a:t>відповідальності</a:t>
            </a:r>
            <a:endParaRPr lang="ru-RU" sz="2800" b="0" dirty="0" smtClean="0"/>
          </a:p>
          <a:p>
            <a:pPr algn="just"/>
            <a:r>
              <a:rPr lang="ru-RU" sz="2800" b="0" dirty="0" err="1"/>
              <a:t>оскаржити</a:t>
            </a:r>
            <a:r>
              <a:rPr lang="ru-RU" sz="2800" b="0" dirty="0"/>
              <a:t> </a:t>
            </a:r>
            <a:r>
              <a:rPr lang="ru-RU" sz="2800" b="0" dirty="0" err="1"/>
              <a:t>рішення</a:t>
            </a:r>
            <a:r>
              <a:rPr lang="ru-RU" sz="2800" b="0" dirty="0"/>
              <a:t> про </a:t>
            </a:r>
            <a:r>
              <a:rPr lang="ru-RU" sz="2800" b="0" dirty="0" err="1"/>
              <a:t>притягнення</a:t>
            </a:r>
            <a:r>
              <a:rPr lang="ru-RU" sz="2800" b="0" dirty="0"/>
              <a:t> до </a:t>
            </a:r>
            <a:r>
              <a:rPr lang="ru-RU" sz="2800" b="0" dirty="0" err="1"/>
              <a:t>академічної</a:t>
            </a:r>
            <a:r>
              <a:rPr lang="ru-RU" sz="2800" b="0" dirty="0"/>
              <a:t> </a:t>
            </a:r>
            <a:r>
              <a:rPr lang="ru-RU" sz="2800" b="0" dirty="0" err="1"/>
              <a:t>відповідальності</a:t>
            </a:r>
            <a:r>
              <a:rPr lang="ru-RU" sz="2800" b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050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60" y="901123"/>
            <a:ext cx="11522075" cy="4543713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Кодекс академічної доброчесності Державного університету «Житомирська політехніка»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 smtClean="0"/>
              <a:t>Положення про академічну доброчесність та етику академічних взаємовідносин </a:t>
            </a:r>
            <a:r>
              <a:rPr lang="uk-UA" dirty="0"/>
              <a:t>Державного університету «Житомирська політехніка</a:t>
            </a:r>
            <a:r>
              <a:rPr lang="uk-UA" dirty="0" smtClean="0"/>
              <a:t>»</a:t>
            </a:r>
          </a:p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en-US" dirty="0" smtClean="0"/>
              <a:t>https</a:t>
            </a:r>
            <a:r>
              <a:rPr lang="en-US" dirty="0"/>
              <a:t>://docs.ztu.edu.ua</a:t>
            </a:r>
            <a:endParaRPr lang="uk-UA" dirty="0"/>
          </a:p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8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210" y="332510"/>
            <a:ext cx="11839575" cy="5411065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63" y="332510"/>
            <a:ext cx="11522075" cy="543805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6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536" y="332509"/>
            <a:ext cx="11620500" cy="505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7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625186" y="509443"/>
            <a:ext cx="5372100" cy="47434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2002" y="509443"/>
            <a:ext cx="4895850" cy="503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13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896650" y="221674"/>
            <a:ext cx="5037201" cy="555682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8618" y="64874"/>
            <a:ext cx="5338390" cy="5623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60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0"/>
          </p:nvPr>
        </p:nvSpPr>
        <p:spPr>
          <a:xfrm>
            <a:off x="431945" y="272040"/>
            <a:ext cx="11522075" cy="4646323"/>
          </a:xfrm>
        </p:spPr>
        <p:txBody>
          <a:bodyPr/>
          <a:lstStyle/>
          <a:p>
            <a:pPr algn="just"/>
            <a:r>
              <a:rPr lang="ru-RU" dirty="0" err="1" smtClean="0"/>
              <a:t>Академічна</a:t>
            </a:r>
            <a:r>
              <a:rPr lang="ru-RU" dirty="0" smtClean="0"/>
              <a:t> </a:t>
            </a:r>
            <a:r>
              <a:rPr lang="ru-RU" dirty="0" err="1"/>
              <a:t>доброчесність</a:t>
            </a:r>
            <a:r>
              <a:rPr lang="ru-RU" dirty="0"/>
              <a:t> – </a:t>
            </a:r>
            <a:r>
              <a:rPr lang="ru-RU" sz="2800" b="0" dirty="0" err="1"/>
              <a:t>це</a:t>
            </a:r>
            <a:r>
              <a:rPr lang="ru-RU" sz="2800" b="0" dirty="0"/>
              <a:t> </a:t>
            </a:r>
            <a:endParaRPr lang="en-US" sz="2800" b="0" dirty="0" smtClean="0"/>
          </a:p>
          <a:p>
            <a:pPr algn="just"/>
            <a:r>
              <a:rPr lang="ru-RU" sz="2800" b="0" dirty="0" smtClean="0"/>
              <a:t>сукупність </a:t>
            </a:r>
            <a:r>
              <a:rPr lang="ru-RU" sz="2800" dirty="0" err="1"/>
              <a:t>етичних</a:t>
            </a:r>
            <a:r>
              <a:rPr lang="ru-RU" sz="2800" b="0" dirty="0"/>
              <a:t> </a:t>
            </a:r>
            <a:r>
              <a:rPr lang="ru-RU" sz="2800" dirty="0" err="1"/>
              <a:t>принципів</a:t>
            </a:r>
            <a:r>
              <a:rPr lang="ru-RU" sz="2800" b="0" dirty="0"/>
              <a:t> і </a:t>
            </a:r>
            <a:r>
              <a:rPr lang="ru-RU" sz="2800" b="0" dirty="0" err="1"/>
              <a:t>визначених</a:t>
            </a:r>
            <a:r>
              <a:rPr lang="ru-RU" sz="2800" b="0" dirty="0"/>
              <a:t> законом </a:t>
            </a:r>
            <a:r>
              <a:rPr lang="ru-RU" sz="2800" dirty="0"/>
              <a:t>правил</a:t>
            </a:r>
            <a:r>
              <a:rPr lang="ru-RU" sz="2800" b="0" dirty="0"/>
              <a:t>, </a:t>
            </a:r>
            <a:r>
              <a:rPr lang="ru-RU" sz="2800" b="0" dirty="0" err="1"/>
              <a:t>якими</a:t>
            </a:r>
            <a:r>
              <a:rPr lang="ru-RU" sz="2800" b="0" dirty="0"/>
              <a:t> </a:t>
            </a:r>
            <a:r>
              <a:rPr lang="ru-RU" sz="2800" b="0" dirty="0" err="1"/>
              <a:t>мають</a:t>
            </a:r>
            <a:r>
              <a:rPr lang="ru-RU" sz="2800" b="0" dirty="0"/>
              <a:t> </a:t>
            </a:r>
            <a:r>
              <a:rPr lang="ru-RU" sz="2800" b="0" dirty="0" err="1"/>
              <a:t>керуватися</a:t>
            </a:r>
            <a:r>
              <a:rPr lang="ru-RU" sz="2800" b="0" dirty="0"/>
              <a:t> </a:t>
            </a:r>
            <a:r>
              <a:rPr lang="ru-RU" sz="2800" b="0" dirty="0" err="1"/>
              <a:t>учасники</a:t>
            </a:r>
            <a:r>
              <a:rPr lang="ru-RU" sz="2800" b="0" dirty="0"/>
              <a:t> </a:t>
            </a:r>
            <a:r>
              <a:rPr lang="ru-RU" sz="2800" b="0" dirty="0" err="1"/>
              <a:t>освітнього</a:t>
            </a:r>
            <a:r>
              <a:rPr lang="ru-RU" sz="2800" b="0" dirty="0"/>
              <a:t> </a:t>
            </a:r>
            <a:r>
              <a:rPr lang="ru-RU" sz="2800" b="0" dirty="0" err="1"/>
              <a:t>процесу</a:t>
            </a:r>
            <a:r>
              <a:rPr lang="ru-RU" sz="2800" b="0" dirty="0"/>
              <a:t> </a:t>
            </a:r>
            <a:r>
              <a:rPr lang="ru-RU" sz="2800" b="0" dirty="0" err="1"/>
              <a:t>під</a:t>
            </a:r>
            <a:r>
              <a:rPr lang="ru-RU" sz="2800" b="0" dirty="0"/>
              <a:t> час </a:t>
            </a:r>
            <a:r>
              <a:rPr lang="ru-RU" sz="2800" b="0" dirty="0" err="1"/>
              <a:t>навчання</a:t>
            </a:r>
            <a:r>
              <a:rPr lang="ru-RU" sz="2800" b="0" dirty="0"/>
              <a:t>, </a:t>
            </a:r>
            <a:r>
              <a:rPr lang="ru-RU" sz="2800" b="0" dirty="0" err="1"/>
              <a:t>викладання</a:t>
            </a:r>
            <a:r>
              <a:rPr lang="ru-RU" sz="2800" b="0" dirty="0"/>
              <a:t> і </a:t>
            </a:r>
            <a:r>
              <a:rPr lang="ru-RU" sz="2800" b="0" dirty="0" err="1"/>
              <a:t>провадження</a:t>
            </a:r>
            <a:r>
              <a:rPr lang="ru-RU" sz="2800" b="0" dirty="0"/>
              <a:t> </a:t>
            </a:r>
            <a:r>
              <a:rPr lang="ru-RU" sz="2800" b="0" dirty="0" err="1"/>
              <a:t>наукової</a:t>
            </a:r>
            <a:r>
              <a:rPr lang="ru-RU" sz="2800" b="0" dirty="0"/>
              <a:t> (</a:t>
            </a:r>
            <a:r>
              <a:rPr lang="ru-RU" sz="2800" b="0" dirty="0" err="1"/>
              <a:t>творчої</a:t>
            </a:r>
            <a:r>
              <a:rPr lang="ru-RU" sz="2800" b="0" dirty="0"/>
              <a:t>) </a:t>
            </a:r>
            <a:r>
              <a:rPr lang="ru-RU" sz="2800" b="0" dirty="0" err="1"/>
              <a:t>діяльності</a:t>
            </a:r>
            <a:r>
              <a:rPr lang="ru-RU" sz="2800" b="0" dirty="0"/>
              <a:t> з метою </a:t>
            </a:r>
            <a:r>
              <a:rPr lang="ru-RU" sz="2800" b="0" dirty="0" err="1"/>
              <a:t>забезпечення</a:t>
            </a:r>
            <a:r>
              <a:rPr lang="ru-RU" sz="2800" b="0" dirty="0"/>
              <a:t> </a:t>
            </a:r>
            <a:r>
              <a:rPr lang="ru-RU" sz="2800" dirty="0" err="1"/>
              <a:t>довіри</a:t>
            </a:r>
            <a:r>
              <a:rPr lang="ru-RU" sz="2800" b="0" dirty="0"/>
              <a:t> до </a:t>
            </a:r>
            <a:r>
              <a:rPr lang="ru-RU" sz="2800" b="0" dirty="0" err="1"/>
              <a:t>результатів</a:t>
            </a:r>
            <a:r>
              <a:rPr lang="ru-RU" sz="2800" b="0" dirty="0"/>
              <a:t> </a:t>
            </a:r>
            <a:r>
              <a:rPr lang="ru-RU" sz="2800" b="0" dirty="0" err="1"/>
              <a:t>навчання</a:t>
            </a:r>
            <a:r>
              <a:rPr lang="ru-RU" sz="2800" b="0" dirty="0"/>
              <a:t> та/</a:t>
            </a:r>
            <a:r>
              <a:rPr lang="ru-RU" sz="2800" b="0" dirty="0" err="1"/>
              <a:t>або</a:t>
            </a:r>
            <a:r>
              <a:rPr lang="ru-RU" sz="2800" b="0" dirty="0"/>
              <a:t> </a:t>
            </a:r>
            <a:r>
              <a:rPr lang="ru-RU" sz="2800" b="0" dirty="0" err="1"/>
              <a:t>наукових</a:t>
            </a:r>
            <a:r>
              <a:rPr lang="ru-RU" sz="2800" b="0" dirty="0"/>
              <a:t> (</a:t>
            </a:r>
            <a:r>
              <a:rPr lang="ru-RU" sz="2800" b="0" dirty="0" err="1"/>
              <a:t>творчих</a:t>
            </a:r>
            <a:r>
              <a:rPr lang="ru-RU" sz="2800" b="0" dirty="0"/>
              <a:t>) </a:t>
            </a:r>
            <a:r>
              <a:rPr lang="ru-RU" sz="2800" b="0" dirty="0" err="1"/>
              <a:t>досягнень</a:t>
            </a:r>
            <a:r>
              <a:rPr lang="ru-RU" sz="2800" b="0" dirty="0"/>
              <a:t>; </a:t>
            </a:r>
            <a:endParaRPr lang="ru-RU" sz="2800" b="0" dirty="0" smtClean="0"/>
          </a:p>
          <a:p>
            <a:pPr marL="0" indent="0" algn="just">
              <a:buNone/>
            </a:pPr>
            <a:endParaRPr lang="ru-RU" dirty="0" smtClean="0"/>
          </a:p>
          <a:p>
            <a:pPr algn="just"/>
            <a:r>
              <a:rPr lang="ru-RU" dirty="0" err="1" smtClean="0"/>
              <a:t>Академічна</a:t>
            </a:r>
            <a:r>
              <a:rPr lang="ru-RU" dirty="0" smtClean="0"/>
              <a:t> </a:t>
            </a:r>
            <a:r>
              <a:rPr lang="ru-RU" dirty="0" err="1"/>
              <a:t>етика</a:t>
            </a:r>
            <a:r>
              <a:rPr lang="ru-RU" dirty="0"/>
              <a:t> </a:t>
            </a:r>
            <a:r>
              <a:rPr lang="ru-RU" b="0" dirty="0"/>
              <a:t>– </a:t>
            </a:r>
            <a:r>
              <a:rPr lang="uk-UA" b="0" dirty="0" smtClean="0"/>
              <a:t>це</a:t>
            </a:r>
            <a:endParaRPr lang="en-US" b="0" dirty="0" smtClean="0"/>
          </a:p>
          <a:p>
            <a:pPr algn="just"/>
            <a:r>
              <a:rPr lang="ru-RU" sz="2800" b="0" dirty="0" smtClean="0"/>
              <a:t>сукупність </a:t>
            </a:r>
            <a:r>
              <a:rPr lang="ru-RU" sz="2800" b="0" dirty="0"/>
              <a:t>морально-</a:t>
            </a:r>
            <a:r>
              <a:rPr lang="ru-RU" sz="2800" b="0" dirty="0" err="1"/>
              <a:t>етичних</a:t>
            </a:r>
            <a:r>
              <a:rPr lang="ru-RU" sz="2800" b="0" dirty="0"/>
              <a:t> </a:t>
            </a:r>
            <a:r>
              <a:rPr lang="ru-RU" sz="2800" dirty="0"/>
              <a:t>норм</a:t>
            </a:r>
            <a:r>
              <a:rPr lang="ru-RU" sz="2800" b="0" dirty="0"/>
              <a:t>, </a:t>
            </a:r>
            <a:r>
              <a:rPr lang="ru-RU" sz="2800" dirty="0"/>
              <a:t>правил</a:t>
            </a:r>
            <a:r>
              <a:rPr lang="ru-RU" sz="2800" b="0" dirty="0"/>
              <a:t> і </a:t>
            </a:r>
            <a:r>
              <a:rPr lang="ru-RU" sz="2800" dirty="0" err="1"/>
              <a:t>принципів</a:t>
            </a:r>
            <a:r>
              <a:rPr lang="ru-RU" sz="2800" b="0" dirty="0"/>
              <a:t>, у тому </a:t>
            </a:r>
            <a:r>
              <a:rPr lang="ru-RU" sz="2800" b="0" dirty="0" err="1"/>
              <a:t>числі</a:t>
            </a:r>
            <a:r>
              <a:rPr lang="ru-RU" sz="2800" b="0" dirty="0"/>
              <a:t> правил </a:t>
            </a:r>
            <a:r>
              <a:rPr lang="ru-RU" sz="2800" b="0" dirty="0" err="1"/>
              <a:t>педагогічної</a:t>
            </a:r>
            <a:r>
              <a:rPr lang="ru-RU" sz="2800" b="0" dirty="0"/>
              <a:t> </a:t>
            </a:r>
            <a:r>
              <a:rPr lang="ru-RU" sz="2800" b="0" dirty="0" err="1"/>
              <a:t>етики</a:t>
            </a:r>
            <a:r>
              <a:rPr lang="ru-RU" sz="2800" b="0" dirty="0"/>
              <a:t>, </a:t>
            </a:r>
            <a:r>
              <a:rPr lang="ru-RU" sz="2800" b="0" dirty="0" err="1"/>
              <a:t>академічної</a:t>
            </a:r>
            <a:r>
              <a:rPr lang="ru-RU" sz="2800" b="0" dirty="0"/>
              <a:t> </a:t>
            </a:r>
            <a:r>
              <a:rPr lang="ru-RU" sz="2800" b="0" dirty="0" err="1"/>
              <a:t>доброчесності</a:t>
            </a:r>
            <a:r>
              <a:rPr lang="ru-RU" sz="2800" b="0" dirty="0"/>
              <a:t> й </a:t>
            </a:r>
            <a:r>
              <a:rPr lang="ru-RU" sz="2800" b="0" dirty="0" err="1"/>
              <a:t>ділового</a:t>
            </a:r>
            <a:r>
              <a:rPr lang="ru-RU" sz="2800" b="0" dirty="0"/>
              <a:t> </a:t>
            </a:r>
            <a:r>
              <a:rPr lang="ru-RU" sz="2800" b="0" dirty="0" err="1"/>
              <a:t>етикету</a:t>
            </a:r>
            <a:r>
              <a:rPr lang="ru-RU" sz="2800" b="0" dirty="0"/>
              <a:t>, </a:t>
            </a:r>
            <a:r>
              <a:rPr lang="ru-RU" sz="2800" b="0" dirty="0" err="1"/>
              <a:t>які</a:t>
            </a:r>
            <a:r>
              <a:rPr lang="ru-RU" sz="2800" b="0" dirty="0"/>
              <a:t> </a:t>
            </a:r>
            <a:r>
              <a:rPr lang="ru-RU" sz="2800" dirty="0" err="1"/>
              <a:t>регулюють</a:t>
            </a:r>
            <a:r>
              <a:rPr lang="ru-RU" sz="2800" dirty="0"/>
              <a:t> </a:t>
            </a:r>
            <a:r>
              <a:rPr lang="ru-RU" sz="2800" dirty="0" err="1"/>
              <a:t>міжособистісні</a:t>
            </a:r>
            <a:r>
              <a:rPr lang="ru-RU" sz="2800" dirty="0"/>
              <a:t> </a:t>
            </a:r>
            <a:r>
              <a:rPr lang="ru-RU" sz="2800" dirty="0" err="1"/>
              <a:t>відносини</a:t>
            </a:r>
            <a:r>
              <a:rPr lang="ru-RU" sz="2800" dirty="0"/>
              <a:t> </a:t>
            </a:r>
            <a:r>
              <a:rPr lang="ru-RU" sz="2800" b="0" dirty="0" err="1"/>
              <a:t>учасників</a:t>
            </a:r>
            <a:r>
              <a:rPr lang="ru-RU" sz="2800" b="0" dirty="0"/>
              <a:t> </a:t>
            </a:r>
            <a:r>
              <a:rPr lang="ru-RU" sz="2800" b="0" dirty="0" err="1"/>
              <a:t>освітнього</a:t>
            </a:r>
            <a:r>
              <a:rPr lang="ru-RU" sz="2800" b="0" dirty="0"/>
              <a:t> </a:t>
            </a:r>
            <a:r>
              <a:rPr lang="ru-RU" sz="2800" b="0" dirty="0" err="1" smtClean="0"/>
              <a:t>процесу</a:t>
            </a:r>
            <a:endParaRPr lang="ru-RU" sz="2800" b="0" dirty="0"/>
          </a:p>
        </p:txBody>
      </p:sp>
    </p:spTree>
    <p:extLst>
      <p:ext uri="{BB962C8B-B14F-4D97-AF65-F5344CB8AC3E}">
        <p14:creationId xmlns:p14="http://schemas.microsoft.com/office/powerpoint/2010/main" val="233384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4962" y="341314"/>
            <a:ext cx="11522075" cy="1002577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/>
              <a:t>Кодекс </a:t>
            </a:r>
            <a:r>
              <a:rPr lang="ru-RU" sz="4800" b="1" dirty="0" err="1"/>
              <a:t>академічної</a:t>
            </a:r>
            <a:r>
              <a:rPr lang="ru-RU" sz="4800" b="1" dirty="0"/>
              <a:t> </a:t>
            </a:r>
            <a:r>
              <a:rPr lang="ru-RU" sz="4800" b="1" dirty="0" err="1"/>
              <a:t>доброчесності</a:t>
            </a:r>
            <a:r>
              <a:rPr lang="ru-RU" sz="4800" b="1" dirty="0"/>
              <a:t> </a:t>
            </a:r>
            <a:endParaRPr lang="ru-RU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>
          <a:xfrm>
            <a:off x="334963" y="1066800"/>
            <a:ext cx="11522075" cy="3976255"/>
          </a:xfrm>
        </p:spPr>
        <p:txBody>
          <a:bodyPr/>
          <a:lstStyle/>
          <a:p>
            <a:pPr marL="0" indent="0">
              <a:buNone/>
            </a:pPr>
            <a:endParaRPr lang="ru-RU" sz="3200" b="0" dirty="0" smtClean="0"/>
          </a:p>
          <a:p>
            <a:pPr marL="0" indent="0" algn="just">
              <a:buNone/>
            </a:pPr>
            <a:r>
              <a:rPr lang="ru-RU" sz="3200" b="0" dirty="0" smtClean="0"/>
              <a:t>Державного </a:t>
            </a:r>
            <a:r>
              <a:rPr lang="ru-RU" sz="3200" b="0" dirty="0" err="1"/>
              <a:t>університету</a:t>
            </a:r>
            <a:r>
              <a:rPr lang="ru-RU" sz="3200" b="0" dirty="0"/>
              <a:t> «</a:t>
            </a:r>
            <a:r>
              <a:rPr lang="ru-RU" sz="3200" b="0" dirty="0" err="1"/>
              <a:t>Житомирська</a:t>
            </a:r>
            <a:r>
              <a:rPr lang="ru-RU" sz="3200" b="0" dirty="0"/>
              <a:t> </a:t>
            </a:r>
            <a:r>
              <a:rPr lang="ru-RU" sz="3200" b="0" dirty="0" err="1"/>
              <a:t>політехніка</a:t>
            </a:r>
            <a:r>
              <a:rPr lang="ru-RU" sz="3200" b="0" dirty="0"/>
              <a:t>» </a:t>
            </a:r>
            <a:r>
              <a:rPr lang="ru-RU" sz="3200" dirty="0" err="1"/>
              <a:t>визначає</a:t>
            </a:r>
            <a:r>
              <a:rPr lang="ru-RU" sz="3200" b="0" dirty="0"/>
              <a:t> </a:t>
            </a:r>
            <a:r>
              <a:rPr lang="ru-RU" sz="3200" b="0" dirty="0" err="1"/>
              <a:t>загальноприйняті</a:t>
            </a:r>
            <a:r>
              <a:rPr lang="ru-RU" sz="3200" b="0" dirty="0"/>
              <a:t> </a:t>
            </a:r>
            <a:r>
              <a:rPr lang="ru-RU" sz="3200" b="0" dirty="0" err="1"/>
              <a:t>світовою</a:t>
            </a:r>
            <a:r>
              <a:rPr lang="ru-RU" sz="3200" b="0" dirty="0"/>
              <a:t> </a:t>
            </a:r>
            <a:r>
              <a:rPr lang="ru-RU" sz="3200" b="0" dirty="0" err="1"/>
              <a:t>спільнотою</a:t>
            </a:r>
            <a:r>
              <a:rPr lang="ru-RU" sz="3200" b="0" dirty="0"/>
              <a:t> </a:t>
            </a:r>
            <a:r>
              <a:rPr lang="ru-RU" sz="3200" dirty="0" err="1"/>
              <a:t>стандарти</a:t>
            </a:r>
            <a:r>
              <a:rPr lang="ru-RU" sz="3200" b="0" dirty="0"/>
              <a:t> </a:t>
            </a:r>
            <a:r>
              <a:rPr lang="ru-RU" sz="3200" dirty="0" err="1"/>
              <a:t>здійснення</a:t>
            </a:r>
            <a:r>
              <a:rPr lang="ru-RU" sz="3200" dirty="0"/>
              <a:t> </a:t>
            </a:r>
            <a:r>
              <a:rPr lang="ru-RU" sz="3200" dirty="0" err="1"/>
              <a:t>освітньо-наукової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b="0" dirty="0" err="1"/>
              <a:t>здобувачами</a:t>
            </a:r>
            <a:r>
              <a:rPr lang="ru-RU" sz="3200" b="0" dirty="0"/>
              <a:t> </a:t>
            </a:r>
            <a:r>
              <a:rPr lang="ru-RU" sz="3200" b="0" dirty="0" err="1"/>
              <a:t>вищої</a:t>
            </a:r>
            <a:r>
              <a:rPr lang="ru-RU" sz="3200" b="0" dirty="0"/>
              <a:t> </a:t>
            </a:r>
            <a:r>
              <a:rPr lang="ru-RU" sz="3200" b="0" dirty="0" err="1"/>
              <a:t>освіти</a:t>
            </a:r>
            <a:r>
              <a:rPr lang="ru-RU" sz="3200" b="0" dirty="0"/>
              <a:t>, а </a:t>
            </a:r>
            <a:r>
              <a:rPr lang="ru-RU" sz="3200" b="0" dirty="0" err="1"/>
              <a:t>також</a:t>
            </a:r>
            <a:r>
              <a:rPr lang="ru-RU" sz="3200" b="0" dirty="0"/>
              <a:t> </a:t>
            </a:r>
            <a:r>
              <a:rPr lang="ru-RU" sz="3200" b="0" dirty="0" err="1"/>
              <a:t>науково-педагогічними</a:t>
            </a:r>
            <a:r>
              <a:rPr lang="ru-RU" sz="3200" b="0" dirty="0"/>
              <a:t>, </a:t>
            </a:r>
            <a:r>
              <a:rPr lang="ru-RU" sz="3200" b="0" dirty="0" err="1"/>
              <a:t>науковими</a:t>
            </a:r>
            <a:r>
              <a:rPr lang="ru-RU" sz="3200" b="0" dirty="0"/>
              <a:t> </a:t>
            </a:r>
            <a:r>
              <a:rPr lang="ru-RU" sz="3200" b="0" dirty="0" err="1"/>
              <a:t>працівниками</a:t>
            </a:r>
            <a:r>
              <a:rPr lang="ru-RU" sz="3200" b="0" dirty="0"/>
              <a:t> та </a:t>
            </a:r>
            <a:r>
              <a:rPr lang="ru-RU" sz="3200" b="0" dirty="0" err="1"/>
              <a:t>іншими</a:t>
            </a:r>
            <a:r>
              <a:rPr lang="ru-RU" sz="3200" b="0" dirty="0"/>
              <a:t> </a:t>
            </a:r>
            <a:r>
              <a:rPr lang="ru-RU" sz="3200" b="0" dirty="0" err="1"/>
              <a:t>категоріями</a:t>
            </a:r>
            <a:r>
              <a:rPr lang="ru-RU" sz="3200" b="0" dirty="0"/>
              <a:t> </a:t>
            </a:r>
            <a:r>
              <a:rPr lang="ru-RU" sz="3200" b="0" dirty="0" err="1"/>
              <a:t>співробітників</a:t>
            </a:r>
            <a:r>
              <a:rPr lang="ru-RU" sz="3200" b="0" dirty="0"/>
              <a:t> </a:t>
            </a:r>
            <a:r>
              <a:rPr lang="ru-RU" sz="3200" dirty="0"/>
              <a:t>з </a:t>
            </a:r>
            <a:r>
              <a:rPr lang="ru-RU" sz="3200" dirty="0" err="1"/>
              <a:t>дотриманням</a:t>
            </a:r>
            <a:r>
              <a:rPr lang="ru-RU" sz="3200" dirty="0"/>
              <a:t> </a:t>
            </a:r>
            <a:r>
              <a:rPr lang="ru-RU" sz="3200" b="0" dirty="0"/>
              <a:t>при </a:t>
            </a:r>
            <a:r>
              <a:rPr lang="ru-RU" sz="3200" b="0" dirty="0" err="1"/>
              <a:t>цьому</a:t>
            </a:r>
            <a:r>
              <a:rPr lang="ru-RU" sz="3200" b="0" dirty="0"/>
              <a:t> </a:t>
            </a:r>
            <a:r>
              <a:rPr lang="ru-RU" sz="3200" b="0" dirty="0" err="1"/>
              <a:t>основних</a:t>
            </a:r>
            <a:r>
              <a:rPr lang="ru-RU" sz="3200" b="0" dirty="0"/>
              <a:t> </a:t>
            </a:r>
            <a:r>
              <a:rPr lang="ru-RU" sz="3200" dirty="0" err="1"/>
              <a:t>моральних</a:t>
            </a:r>
            <a:r>
              <a:rPr lang="ru-RU" sz="3200" dirty="0"/>
              <a:t> і </a:t>
            </a:r>
            <a:r>
              <a:rPr lang="ru-RU" sz="3200" dirty="0" err="1"/>
              <a:t>правових</a:t>
            </a:r>
            <a:r>
              <a:rPr lang="ru-RU" sz="3200" dirty="0"/>
              <a:t> норм </a:t>
            </a:r>
            <a:r>
              <a:rPr lang="ru-RU" sz="3200" dirty="0" err="1"/>
              <a:t>академічної</a:t>
            </a:r>
            <a:r>
              <a:rPr lang="ru-RU" sz="3200" dirty="0"/>
              <a:t> </a:t>
            </a:r>
            <a:r>
              <a:rPr lang="ru-RU" sz="3200" dirty="0" err="1"/>
              <a:t>поведінки</a:t>
            </a:r>
            <a:r>
              <a:rPr lang="ru-RU" sz="32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292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34962" y="382877"/>
            <a:ext cx="11522075" cy="974868"/>
          </a:xfrm>
        </p:spPr>
        <p:txBody>
          <a:bodyPr/>
          <a:lstStyle/>
          <a:p>
            <a:pPr algn="ctr"/>
            <a:r>
              <a:rPr lang="ru-RU" b="1" dirty="0" smtClean="0"/>
              <a:t>Мета </a:t>
            </a:r>
            <a:r>
              <a:rPr lang="ru-RU" b="1" dirty="0"/>
              <a:t>Кодексу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just"/>
            <a:r>
              <a:rPr lang="ru-RU" b="0" dirty="0" err="1" smtClean="0"/>
              <a:t>встановлення</a:t>
            </a:r>
            <a:r>
              <a:rPr lang="ru-RU" b="0" dirty="0" smtClean="0"/>
              <a:t> </a:t>
            </a:r>
            <a:r>
              <a:rPr lang="ru-RU" dirty="0" err="1"/>
              <a:t>чесних</a:t>
            </a:r>
            <a:r>
              <a:rPr lang="ru-RU" b="0" dirty="0"/>
              <a:t> і </a:t>
            </a:r>
            <a:r>
              <a:rPr lang="ru-RU" dirty="0" err="1"/>
              <a:t>відкритих</a:t>
            </a:r>
            <a:r>
              <a:rPr lang="ru-RU" b="0" dirty="0"/>
              <a:t> </a:t>
            </a:r>
            <a:r>
              <a:rPr lang="ru-RU" dirty="0" err="1"/>
              <a:t>відносин</a:t>
            </a:r>
            <a:r>
              <a:rPr lang="ru-RU" b="0" dirty="0"/>
              <a:t> </a:t>
            </a:r>
            <a:r>
              <a:rPr lang="ru-RU" b="0" dirty="0" err="1"/>
              <a:t>між</a:t>
            </a:r>
            <a:r>
              <a:rPr lang="ru-RU" b="0" dirty="0"/>
              <a:t> </a:t>
            </a:r>
            <a:r>
              <a:rPr lang="ru-RU" b="0" dirty="0" err="1"/>
              <a:t>усіма</a:t>
            </a:r>
            <a:r>
              <a:rPr lang="ru-RU" b="0" dirty="0"/>
              <a:t> </a:t>
            </a:r>
            <a:r>
              <a:rPr lang="ru-RU" b="0" dirty="0" err="1"/>
              <a:t>учасниками</a:t>
            </a:r>
            <a:r>
              <a:rPr lang="ru-RU" b="0" dirty="0"/>
              <a:t> </a:t>
            </a:r>
            <a:r>
              <a:rPr lang="ru-RU" b="0" dirty="0" err="1"/>
              <a:t>освітньо-наукового</a:t>
            </a:r>
            <a:r>
              <a:rPr lang="ru-RU" b="0" dirty="0"/>
              <a:t> </a:t>
            </a:r>
            <a:r>
              <a:rPr lang="ru-RU" b="0" dirty="0" err="1" smtClean="0"/>
              <a:t>процесу</a:t>
            </a:r>
            <a:endParaRPr lang="ru-RU" b="0" dirty="0" smtClean="0"/>
          </a:p>
          <a:p>
            <a:pPr algn="just"/>
            <a:r>
              <a:rPr lang="ru-RU" b="0" dirty="0" err="1" smtClean="0"/>
              <a:t>забезпечення</a:t>
            </a:r>
            <a:r>
              <a:rPr lang="ru-RU" b="0" dirty="0" smtClean="0"/>
              <a:t> </a:t>
            </a:r>
            <a:r>
              <a:rPr lang="ru-RU" b="0" dirty="0" err="1"/>
              <a:t>дотримання</a:t>
            </a:r>
            <a:r>
              <a:rPr lang="ru-RU" b="0" dirty="0"/>
              <a:t> принципу </a:t>
            </a:r>
            <a:r>
              <a:rPr lang="ru-RU" dirty="0" err="1"/>
              <a:t>нетерпимості</a:t>
            </a:r>
            <a:r>
              <a:rPr lang="ru-RU" b="0" dirty="0"/>
              <a:t> </a:t>
            </a:r>
            <a:r>
              <a:rPr lang="ru-RU" dirty="0"/>
              <a:t>до </a:t>
            </a:r>
            <a:r>
              <a:rPr lang="ru-RU" dirty="0" err="1"/>
              <a:t>порушень</a:t>
            </a:r>
            <a:r>
              <a:rPr lang="ru-RU" dirty="0"/>
              <a:t> </a:t>
            </a:r>
            <a:r>
              <a:rPr lang="ru-RU" b="0" dirty="0" err="1"/>
              <a:t>академічної</a:t>
            </a:r>
            <a:r>
              <a:rPr lang="ru-RU" b="0" dirty="0"/>
              <a:t> </a:t>
            </a:r>
            <a:r>
              <a:rPr lang="ru-RU" b="0" dirty="0" err="1"/>
              <a:t>доброчесності</a:t>
            </a:r>
            <a:r>
              <a:rPr lang="ru-RU" b="0" dirty="0"/>
              <a:t> та </a:t>
            </a:r>
            <a:r>
              <a:rPr lang="ru-RU" b="0" dirty="0" err="1"/>
              <a:t>етики</a:t>
            </a:r>
            <a:r>
              <a:rPr lang="ru-RU" b="0" dirty="0"/>
              <a:t> </a:t>
            </a:r>
            <a:r>
              <a:rPr lang="ru-RU" b="0" dirty="0" err="1"/>
              <a:t>академічних</a:t>
            </a:r>
            <a:r>
              <a:rPr lang="ru-RU" b="0" dirty="0"/>
              <a:t> </a:t>
            </a:r>
            <a:r>
              <a:rPr lang="ru-RU" b="0" dirty="0" err="1"/>
              <a:t>взаємовідносин</a:t>
            </a:r>
            <a:r>
              <a:rPr lang="ru-RU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123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2" y="202768"/>
            <a:ext cx="11522075" cy="139050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Принципи</a:t>
            </a:r>
            <a:r>
              <a:rPr lang="ru-RU" b="1" dirty="0" smtClean="0"/>
              <a:t> та </a:t>
            </a:r>
            <a:r>
              <a:rPr lang="ru-RU" b="1" dirty="0" err="1" smtClean="0"/>
              <a:t>цінност</a:t>
            </a:r>
            <a:r>
              <a:rPr lang="uk-UA" b="1" dirty="0" smtClean="0"/>
              <a:t>і</a:t>
            </a: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sz="3600" dirty="0" err="1" smtClean="0"/>
              <a:t>академічної</a:t>
            </a:r>
            <a:r>
              <a:rPr lang="ru-RU" sz="3600" dirty="0" smtClean="0"/>
              <a:t> </a:t>
            </a:r>
            <a:r>
              <a:rPr lang="ru-RU" sz="3600" dirty="0" err="1"/>
              <a:t>доброчесності</a:t>
            </a:r>
            <a:r>
              <a:rPr lang="ru-RU" sz="3600" dirty="0"/>
              <a:t> та </a:t>
            </a:r>
            <a:r>
              <a:rPr lang="ru-RU" sz="3600" dirty="0" err="1"/>
              <a:t>етики</a:t>
            </a:r>
            <a:r>
              <a:rPr lang="ru-RU" sz="3600" dirty="0"/>
              <a:t> </a:t>
            </a:r>
            <a:r>
              <a:rPr lang="ru-RU" sz="3600" dirty="0" err="1"/>
              <a:t>академічних</a:t>
            </a:r>
            <a:r>
              <a:rPr lang="ru-RU" sz="3600" dirty="0"/>
              <a:t> </a:t>
            </a:r>
            <a:r>
              <a:rPr lang="ru-RU" sz="3600" dirty="0" err="1"/>
              <a:t>взаємовідносин</a:t>
            </a:r>
            <a:r>
              <a:rPr lang="ru-RU" sz="3600" dirty="0"/>
              <a:t>: </a:t>
            </a:r>
            <a:br>
              <a:rPr lang="ru-RU" sz="3600" dirty="0"/>
            </a:b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62" y="1759528"/>
            <a:ext cx="11522075" cy="3574472"/>
          </a:xfrm>
        </p:spPr>
        <p:txBody>
          <a:bodyPr numCol="2"/>
          <a:lstStyle/>
          <a:p>
            <a:pPr algn="just">
              <a:spcBef>
                <a:spcPts val="0"/>
              </a:spcBef>
            </a:pPr>
            <a:r>
              <a:rPr lang="uk-UA" sz="4000" b="0" dirty="0" smtClean="0"/>
              <a:t>доброчесність </a:t>
            </a:r>
          </a:p>
          <a:p>
            <a:pPr algn="just">
              <a:spcBef>
                <a:spcPts val="0"/>
              </a:spcBef>
            </a:pPr>
            <a:r>
              <a:rPr lang="uk-UA" sz="4000" b="0" dirty="0" smtClean="0"/>
              <a:t>чесність </a:t>
            </a:r>
          </a:p>
          <a:p>
            <a:pPr algn="just">
              <a:spcBef>
                <a:spcPts val="0"/>
              </a:spcBef>
            </a:pPr>
            <a:r>
              <a:rPr lang="uk-UA" sz="4000" b="0" dirty="0" smtClean="0"/>
              <a:t>порядність </a:t>
            </a:r>
          </a:p>
          <a:p>
            <a:pPr algn="just">
              <a:spcBef>
                <a:spcPts val="0"/>
              </a:spcBef>
            </a:pPr>
            <a:r>
              <a:rPr lang="uk-UA" sz="4000" b="0" dirty="0" smtClean="0"/>
              <a:t>правдивість </a:t>
            </a:r>
          </a:p>
          <a:p>
            <a:pPr algn="just">
              <a:spcBef>
                <a:spcPts val="0"/>
              </a:spcBef>
            </a:pPr>
            <a:r>
              <a:rPr lang="uk-UA" sz="4000" b="0" dirty="0" smtClean="0"/>
              <a:t>прозорість </a:t>
            </a:r>
          </a:p>
          <a:p>
            <a:pPr algn="just">
              <a:spcBef>
                <a:spcPts val="0"/>
              </a:spcBef>
            </a:pPr>
            <a:r>
              <a:rPr lang="uk-UA" sz="4000" b="0" dirty="0"/>
              <a:t>з</a:t>
            </a:r>
            <a:r>
              <a:rPr lang="uk-UA" sz="4000" b="0" dirty="0" smtClean="0"/>
              <a:t>аконність </a:t>
            </a:r>
          </a:p>
          <a:p>
            <a:pPr algn="just">
              <a:spcBef>
                <a:spcPts val="0"/>
              </a:spcBef>
            </a:pPr>
            <a:r>
              <a:rPr lang="uk-UA" sz="4000" b="0" dirty="0" smtClean="0"/>
              <a:t>повага </a:t>
            </a:r>
          </a:p>
          <a:p>
            <a:pPr algn="just">
              <a:spcBef>
                <a:spcPts val="0"/>
              </a:spcBef>
            </a:pPr>
            <a:r>
              <a:rPr lang="uk-UA" sz="4000" b="0" dirty="0" smtClean="0"/>
              <a:t>довіра </a:t>
            </a:r>
          </a:p>
          <a:p>
            <a:pPr algn="just">
              <a:spcBef>
                <a:spcPts val="0"/>
              </a:spcBef>
            </a:pPr>
            <a:r>
              <a:rPr lang="uk-UA" sz="4000" b="0" dirty="0" smtClean="0"/>
              <a:t>справедливість </a:t>
            </a:r>
          </a:p>
          <a:p>
            <a:pPr algn="just">
              <a:spcBef>
                <a:spcPts val="0"/>
              </a:spcBef>
            </a:pPr>
            <a:r>
              <a:rPr lang="uk-UA" sz="4000" b="0" dirty="0"/>
              <a:t>в</a:t>
            </a:r>
            <a:r>
              <a:rPr lang="uk-UA" sz="4000" b="0" dirty="0" smtClean="0"/>
              <a:t>ідповідальність</a:t>
            </a:r>
          </a:p>
          <a:p>
            <a:pPr algn="just">
              <a:spcBef>
                <a:spcPts val="0"/>
              </a:spcBef>
            </a:pPr>
            <a:r>
              <a:rPr lang="uk-UA" sz="4000" b="0" dirty="0" smtClean="0"/>
              <a:t>сумлінність </a:t>
            </a:r>
          </a:p>
          <a:p>
            <a:pPr algn="just">
              <a:spcBef>
                <a:spcPts val="0"/>
              </a:spcBef>
            </a:pPr>
            <a:r>
              <a:rPr lang="uk-UA" sz="4000" b="0" dirty="0" smtClean="0"/>
              <a:t>професіоналізм</a:t>
            </a:r>
            <a:endParaRPr lang="ru-RU" sz="4400" b="0" dirty="0"/>
          </a:p>
        </p:txBody>
      </p:sp>
    </p:spTree>
    <p:extLst>
      <p:ext uri="{BB962C8B-B14F-4D97-AF65-F5344CB8AC3E}">
        <p14:creationId xmlns:p14="http://schemas.microsoft.com/office/powerpoint/2010/main" val="46461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435</Words>
  <Application>Microsoft Office PowerPoint</Application>
  <PresentationFormat>Широкий екран</PresentationFormat>
  <Paragraphs>63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8" baseType="lpstr">
      <vt:lpstr>Arial</vt:lpstr>
      <vt:lpstr>Montserrat</vt:lpstr>
      <vt:lpstr>Montserrat ExtraBold</vt:lpstr>
      <vt:lpstr>Тема Office</vt:lpstr>
      <vt:lpstr>Академічна доброчесність https://docs.ztu.edu.ua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Кодекс академічної доброчесності </vt:lpstr>
      <vt:lpstr>Мета Кодексу </vt:lpstr>
      <vt:lpstr>Принципи та цінності  академічної доброчесності та етики академічних взаємовідносин:  </vt:lpstr>
      <vt:lpstr>ВИДИ ПОРУШЕНЬ АКАДЕМІЧНОЇ ДОБРОЧЕСНОСТІ</vt:lpstr>
      <vt:lpstr>ДОТРИМАННЯ АКАДЕМІЧНОЇ ДОБРОЧЕСНОСТІ</vt:lpstr>
      <vt:lpstr>АКАДЕМІЧНА ВІДПОВІДАЛЬНІСТЬ ЗА ПОРУШЕННЯ</vt:lpstr>
      <vt:lpstr>Кожна особа, стосовно якої порушено питання про порушення нею академічної доброчесності, має такі права: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Могельницька Людмила Францівна</cp:lastModifiedBy>
  <cp:revision>32</cp:revision>
  <dcterms:created xsi:type="dcterms:W3CDTF">2023-01-12T09:20:21Z</dcterms:created>
  <dcterms:modified xsi:type="dcterms:W3CDTF">2026-01-02T11:39:07Z</dcterms:modified>
</cp:coreProperties>
</file>