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embeddedFontLst>
    <p:embeddedFont>
      <p:font typeface="Roboto"/>
      <p:regular r:id="rId35"/>
      <p:bold r:id="rId36"/>
      <p:italic r:id="rId37"/>
      <p:boldItalic r:id="rId38"/>
    </p:embeddedFont>
    <p:embeddedFont>
      <p:font typeface="Roboto Medium"/>
      <p:regular r:id="rId39"/>
      <p:bold r:id="rId40"/>
      <p:italic r:id="rId41"/>
      <p:boldItalic r:id="rId42"/>
    </p:embeddedFont>
    <p:embeddedFont>
      <p:font typeface="Inter SemiBold"/>
      <p:regular r:id="rId43"/>
      <p:bold r:id="rId44"/>
      <p:italic r:id="rId45"/>
      <p:boldItalic r:id="rId46"/>
    </p:embeddedFont>
    <p:embeddedFont>
      <p:font typeface="Inter"/>
      <p:regular r:id="rId47"/>
      <p:bold r:id="rId48"/>
      <p:italic r:id="rId49"/>
      <p:boldItalic r:id="rId50"/>
    </p:embeddedFont>
    <p:embeddedFont>
      <p:font typeface="Roboto SemiBold"/>
      <p:regular r:id="rId51"/>
      <p:bold r:id="rId52"/>
      <p:italic r:id="rId53"/>
      <p:boldItalic r:id="rId54"/>
    </p:embeddedFont>
    <p:embeddedFont>
      <p:font typeface="Inter Medium"/>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A99971E-F541-41BE-A237-40C4BDDB37C2}">
  <a:tblStyle styleId="{2A99971E-F541-41BE-A237-40C4BDDB37C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edium-bold.fntdata"/><Relationship Id="rId42" Type="http://schemas.openxmlformats.org/officeDocument/2006/relationships/font" Target="fonts/RobotoMedium-boldItalic.fntdata"/><Relationship Id="rId41" Type="http://schemas.openxmlformats.org/officeDocument/2006/relationships/font" Target="fonts/RobotoMedium-italic.fntdata"/><Relationship Id="rId44" Type="http://schemas.openxmlformats.org/officeDocument/2006/relationships/font" Target="fonts/InterSemiBold-bold.fntdata"/><Relationship Id="rId43" Type="http://schemas.openxmlformats.org/officeDocument/2006/relationships/font" Target="fonts/InterSemiBold-regular.fntdata"/><Relationship Id="rId46" Type="http://schemas.openxmlformats.org/officeDocument/2006/relationships/font" Target="fonts/InterSemiBold-boldItalic.fntdata"/><Relationship Id="rId45" Type="http://schemas.openxmlformats.org/officeDocument/2006/relationships/font" Target="fonts/InterSemi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Inter-bold.fntdata"/><Relationship Id="rId47" Type="http://schemas.openxmlformats.org/officeDocument/2006/relationships/font" Target="fonts/Inter-regular.fntdata"/><Relationship Id="rId49" Type="http://schemas.openxmlformats.org/officeDocument/2006/relationships/font" Target="fonts/Inter-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Roboto-regular.fntdata"/><Relationship Id="rId34" Type="http://schemas.openxmlformats.org/officeDocument/2006/relationships/slide" Target="slides/slide28.xml"/><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RobotoMedium-regular.fntdata"/><Relationship Id="rId38" Type="http://schemas.openxmlformats.org/officeDocument/2006/relationships/font" Target="fonts/Roboto-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SemiBold-regular.fntdata"/><Relationship Id="rId50" Type="http://schemas.openxmlformats.org/officeDocument/2006/relationships/font" Target="fonts/Inter-boldItalic.fntdata"/><Relationship Id="rId53" Type="http://schemas.openxmlformats.org/officeDocument/2006/relationships/font" Target="fonts/RobotoSemiBold-italic.fntdata"/><Relationship Id="rId52" Type="http://schemas.openxmlformats.org/officeDocument/2006/relationships/font" Target="fonts/RobotoSemiBold-bold.fntdata"/><Relationship Id="rId11" Type="http://schemas.openxmlformats.org/officeDocument/2006/relationships/slide" Target="slides/slide5.xml"/><Relationship Id="rId55" Type="http://schemas.openxmlformats.org/officeDocument/2006/relationships/font" Target="fonts/InterMedium-regular.fntdata"/><Relationship Id="rId10" Type="http://schemas.openxmlformats.org/officeDocument/2006/relationships/slide" Target="slides/slide4.xml"/><Relationship Id="rId54" Type="http://schemas.openxmlformats.org/officeDocument/2006/relationships/font" Target="fonts/RobotoSemiBold-boldItalic.fntdata"/><Relationship Id="rId13" Type="http://schemas.openxmlformats.org/officeDocument/2006/relationships/slide" Target="slides/slide7.xml"/><Relationship Id="rId57" Type="http://schemas.openxmlformats.org/officeDocument/2006/relationships/font" Target="fonts/InterMedium-italic.fntdata"/><Relationship Id="rId12" Type="http://schemas.openxmlformats.org/officeDocument/2006/relationships/slide" Target="slides/slide6.xml"/><Relationship Id="rId56" Type="http://schemas.openxmlformats.org/officeDocument/2006/relationships/font" Target="fonts/InterMedium-bold.fntdata"/><Relationship Id="rId15" Type="http://schemas.openxmlformats.org/officeDocument/2006/relationships/slide" Target="slides/slide9.xml"/><Relationship Id="rId14" Type="http://schemas.openxmlformats.org/officeDocument/2006/relationships/slide" Target="slides/slide8.xml"/><Relationship Id="rId58" Type="http://schemas.openxmlformats.org/officeDocument/2006/relationships/font" Target="fonts/InterMedium-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0.png"/><Relationship Id="rId5" Type="http://schemas.openxmlformats.org/officeDocument/2006/relationships/image" Target="../media/image45.png"/><Relationship Id="rId6" Type="http://schemas.openxmlformats.org/officeDocument/2006/relationships/image" Target="../media/image17.png"/><Relationship Id="rId7"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8.png"/><Relationship Id="rId6" Type="http://schemas.openxmlformats.org/officeDocument/2006/relationships/image" Target="../media/image39.png"/><Relationship Id="rId7" Type="http://schemas.openxmlformats.org/officeDocument/2006/relationships/image" Target="../media/image26.png"/><Relationship Id="rId8"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38.png"/><Relationship Id="rId5" Type="http://schemas.openxmlformats.org/officeDocument/2006/relationships/image" Target="../media/image27.png"/><Relationship Id="rId6" Type="http://schemas.openxmlformats.org/officeDocument/2006/relationships/image" Target="../media/image29.png"/><Relationship Id="rId7"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30.png"/><Relationship Id="rId6" Type="http://schemas.openxmlformats.org/officeDocument/2006/relationships/image" Target="../media/image42.png"/><Relationship Id="rId7" Type="http://schemas.openxmlformats.org/officeDocument/2006/relationships/image" Target="../media/image31.png"/><Relationship Id="rId8"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43.png"/><Relationship Id="rId9" Type="http://schemas.openxmlformats.org/officeDocument/2006/relationships/image" Target="../media/image41.png"/><Relationship Id="rId5" Type="http://schemas.openxmlformats.org/officeDocument/2006/relationships/image" Target="../media/image37.png"/><Relationship Id="rId6" Type="http://schemas.openxmlformats.org/officeDocument/2006/relationships/image" Target="../media/image46.png"/><Relationship Id="rId7" Type="http://schemas.openxmlformats.org/officeDocument/2006/relationships/image" Target="../media/image48.png"/><Relationship Id="rId8"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49.png"/><Relationship Id="rId5"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23.png"/><Relationship Id="rId7" Type="http://schemas.openxmlformats.org/officeDocument/2006/relationships/image" Target="../media/image1.png"/><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21.png"/><Relationship Id="rId5" Type="http://schemas.openxmlformats.org/officeDocument/2006/relationships/image" Target="../media/image34.png"/><Relationship Id="rId6" Type="http://schemas.openxmlformats.org/officeDocument/2006/relationships/image" Target="../media/image13.png"/><Relationship Id="rId7" Type="http://schemas.openxmlformats.org/officeDocument/2006/relationships/image" Target="../media/image19.png"/><Relationship Id="rId8"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3"/>
          <p:cNvSpPr txBox="1"/>
          <p:nvPr/>
        </p:nvSpPr>
        <p:spPr>
          <a:xfrm>
            <a:off x="2095500" y="2632769"/>
            <a:ext cx="8001000" cy="67047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4800" u="none" cap="none" strike="noStrike">
                <a:solidFill>
                  <a:srgbClr val="1E3A8A"/>
                </a:solidFill>
                <a:latin typeface="Inter"/>
                <a:ea typeface="Inter"/>
                <a:cs typeface="Inter"/>
                <a:sym typeface="Inter"/>
              </a:rPr>
              <a:t>Країни Закавказзя та Азії</a:t>
            </a:r>
            <a:endParaRPr/>
          </a:p>
        </p:txBody>
      </p:sp>
      <p:sp>
        <p:nvSpPr>
          <p:cNvPr id="86" name="Google Shape;86;p13"/>
          <p:cNvSpPr txBox="1"/>
          <p:nvPr/>
        </p:nvSpPr>
        <p:spPr>
          <a:xfrm>
            <a:off x="2286000" y="3493740"/>
            <a:ext cx="7620000" cy="731341"/>
          </a:xfrm>
          <a:prstGeom prst="rect">
            <a:avLst/>
          </a:prstGeom>
          <a:noFill/>
          <a:ln>
            <a:noFill/>
          </a:ln>
        </p:spPr>
        <p:txBody>
          <a:bodyPr anchorCtr="0" anchor="t" bIns="0" lIns="0" spcFirstLastPara="1" rIns="0" wrap="square" tIns="0">
            <a:spAutoFit/>
          </a:bodyPr>
          <a:lstStyle/>
          <a:p>
            <a:pPr indent="0" lvl="0" marL="0" marR="0" rtl="0" algn="ctr">
              <a:lnSpc>
                <a:spcPct val="159944"/>
              </a:lnSpc>
              <a:spcBef>
                <a:spcPts val="0"/>
              </a:spcBef>
              <a:spcAft>
                <a:spcPts val="0"/>
              </a:spcAft>
              <a:buNone/>
            </a:pPr>
            <a:r>
              <a:rPr b="0" i="0" lang="en-US" sz="1800" u="none" cap="none" strike="noStrike">
                <a:solidFill>
                  <a:srgbClr val="475569"/>
                </a:solidFill>
                <a:latin typeface="Roboto"/>
                <a:ea typeface="Roboto"/>
                <a:cs typeface="Roboto"/>
                <a:sym typeface="Roboto"/>
              </a:rPr>
              <a:t>Геополітика, соціально-економічний розвиток та ключові виклики макрорегіону.</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3" name="Shape 193"/>
        <p:cNvGrpSpPr/>
        <p:nvPr/>
      </p:nvGrpSpPr>
      <p:grpSpPr>
        <a:xfrm>
          <a:off x="0" y="0"/>
          <a:ext cx="0" cy="0"/>
          <a:chOff x="0" y="0"/>
          <a:chExt cx="0" cy="0"/>
        </a:xfrm>
      </p:grpSpPr>
      <p:pic>
        <p:nvPicPr>
          <p:cNvPr descr="image.png" id="194" name="Google Shape;194;p2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95" name="Google Shape;195;p22"/>
          <p:cNvPicPr preferRelativeResize="0"/>
          <p:nvPr/>
        </p:nvPicPr>
        <p:blipFill rotWithShape="1">
          <a:blip r:embed="rId4">
            <a:alphaModFix/>
          </a:blip>
          <a:srcRect b="0" l="0" r="0" t="0"/>
          <a:stretch/>
        </p:blipFill>
        <p:spPr>
          <a:xfrm>
            <a:off x="571500" y="1549747"/>
            <a:ext cx="11049000" cy="4739580"/>
          </a:xfrm>
          <a:prstGeom prst="rect">
            <a:avLst/>
          </a:prstGeom>
          <a:noFill/>
          <a:ln>
            <a:noFill/>
          </a:ln>
        </p:spPr>
      </p:pic>
      <p:sp>
        <p:nvSpPr>
          <p:cNvPr id="196" name="Google Shape;196;p22"/>
          <p:cNvSpPr txBox="1"/>
          <p:nvPr/>
        </p:nvSpPr>
        <p:spPr>
          <a:xfrm>
            <a:off x="1809750" y="5597872"/>
            <a:ext cx="8572500" cy="54858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1" lang="en-US" sz="1350" u="none" cap="none" strike="noStrike">
                <a:solidFill>
                  <a:srgbClr val="334155"/>
                </a:solidFill>
                <a:latin typeface="Roboto"/>
                <a:ea typeface="Roboto"/>
                <a:cs typeface="Roboto"/>
                <a:sym typeface="Roboto"/>
              </a:rPr>
              <a:t>Казахстан суттєво випереджає сусідів завдяки розгалуженій добувній та обробній промисловості. Інші країни спираються переважно на монокультуру бавовнику та первинну переробку.</a:t>
            </a:r>
            <a:endParaRPr/>
          </a:p>
        </p:txBody>
      </p:sp>
      <p:sp>
        <p:nvSpPr>
          <p:cNvPr id="197" name="Google Shape;197;p22"/>
          <p:cNvSpPr txBox="1"/>
          <p:nvPr/>
        </p:nvSpPr>
        <p:spPr>
          <a:xfrm>
            <a:off x="571500" y="568672"/>
            <a:ext cx="11601450"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Рівні економічного розвитку</a:t>
            </a:r>
            <a:endParaRPr/>
          </a:p>
        </p:txBody>
      </p:sp>
      <p:sp>
        <p:nvSpPr>
          <p:cNvPr id="198" name="Google Shape;198;p22"/>
          <p:cNvSpPr/>
          <p:nvPr/>
        </p:nvSpPr>
        <p:spPr>
          <a:xfrm>
            <a:off x="571500" y="1149697"/>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2" name="Shape 202"/>
        <p:cNvGrpSpPr/>
        <p:nvPr/>
      </p:nvGrpSpPr>
      <p:grpSpPr>
        <a:xfrm>
          <a:off x="0" y="0"/>
          <a:ext cx="0" cy="0"/>
          <a:chOff x="0" y="0"/>
          <a:chExt cx="0" cy="0"/>
        </a:xfrm>
      </p:grpSpPr>
      <p:pic>
        <p:nvPicPr>
          <p:cNvPr descr="image.png" id="203" name="Google Shape;203;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4" name="Google Shape;204;p23"/>
          <p:cNvSpPr/>
          <p:nvPr/>
        </p:nvSpPr>
        <p:spPr>
          <a:xfrm>
            <a:off x="5715000" y="2807940"/>
            <a:ext cx="762000" cy="38100"/>
          </a:xfrm>
          <a:prstGeom prst="rect">
            <a:avLst/>
          </a:prstGeom>
          <a:solidFill>
            <a:srgbClr val="EF4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5" name="Google Shape;205;p23"/>
          <p:cNvSpPr txBox="1"/>
          <p:nvPr/>
        </p:nvSpPr>
        <p:spPr>
          <a:xfrm>
            <a:off x="1910476" y="3131790"/>
            <a:ext cx="8371046" cy="647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200" u="none" cap="none" strike="noStrike">
                <a:solidFill>
                  <a:srgbClr val="0F172A"/>
                </a:solidFill>
                <a:latin typeface="Inter"/>
                <a:ea typeface="Inter"/>
                <a:cs typeface="Inter"/>
                <a:sym typeface="Inter"/>
              </a:rPr>
              <a:t>Кейс: Екологічна Катастрофа</a:t>
            </a:r>
            <a:endParaRPr/>
          </a:p>
        </p:txBody>
      </p:sp>
      <p:sp>
        <p:nvSpPr>
          <p:cNvPr id="206" name="Google Shape;206;p23"/>
          <p:cNvSpPr txBox="1"/>
          <p:nvPr/>
        </p:nvSpPr>
        <p:spPr>
          <a:xfrm>
            <a:off x="3962400" y="3969990"/>
            <a:ext cx="4267200" cy="365670"/>
          </a:xfrm>
          <a:prstGeom prst="rect">
            <a:avLst/>
          </a:prstGeom>
          <a:noFill/>
          <a:ln>
            <a:noFill/>
          </a:ln>
        </p:spPr>
        <p:txBody>
          <a:bodyPr anchorCtr="0" anchor="t" bIns="0" lIns="0" spcFirstLastPara="1" rIns="0" wrap="square" tIns="0">
            <a:spAutoFit/>
          </a:bodyPr>
          <a:lstStyle/>
          <a:p>
            <a:pPr indent="0" lvl="0" marL="0" marR="0" rtl="0" algn="ctr">
              <a:lnSpc>
                <a:spcPct val="159944"/>
              </a:lnSpc>
              <a:spcBef>
                <a:spcPts val="0"/>
              </a:spcBef>
              <a:spcAft>
                <a:spcPts val="0"/>
              </a:spcAft>
              <a:buNone/>
            </a:pPr>
            <a:r>
              <a:rPr b="0" i="0" lang="en-US" sz="1800" u="none" cap="none" strike="noStrike">
                <a:solidFill>
                  <a:srgbClr val="475569"/>
                </a:solidFill>
                <a:latin typeface="Roboto"/>
                <a:ea typeface="Roboto"/>
                <a:cs typeface="Roboto"/>
                <a:sym typeface="Roboto"/>
              </a:rPr>
              <a:t>Ціна нераціонального господарювання</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0" name="Shape 210"/>
        <p:cNvGrpSpPr/>
        <p:nvPr/>
      </p:nvGrpSpPr>
      <p:grpSpPr>
        <a:xfrm>
          <a:off x="0" y="0"/>
          <a:ext cx="0" cy="0"/>
          <a:chOff x="0" y="0"/>
          <a:chExt cx="0" cy="0"/>
        </a:xfrm>
      </p:grpSpPr>
      <p:pic>
        <p:nvPicPr>
          <p:cNvPr descr="image.png" id="211" name="Google Shape;211;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2" name="Google Shape;212;p24"/>
          <p:cNvSpPr txBox="1"/>
          <p:nvPr/>
        </p:nvSpPr>
        <p:spPr>
          <a:xfrm>
            <a:off x="571500" y="571500"/>
            <a:ext cx="5550693"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Аральська Трагедія</a:t>
            </a:r>
            <a:endParaRPr/>
          </a:p>
        </p:txBody>
      </p:sp>
      <p:sp>
        <p:nvSpPr>
          <p:cNvPr id="213" name="Google Shape;213;p24"/>
          <p:cNvSpPr/>
          <p:nvPr/>
        </p:nvSpPr>
        <p:spPr>
          <a:xfrm>
            <a:off x="571500" y="1152525"/>
            <a:ext cx="5286375"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214" name="Google Shape;214;p24"/>
          <p:cNvPicPr preferRelativeResize="0"/>
          <p:nvPr/>
        </p:nvPicPr>
        <p:blipFill rotWithShape="1">
          <a:blip r:embed="rId4">
            <a:alphaModFix/>
          </a:blip>
          <a:srcRect b="0" l="0" r="0" t="0"/>
          <a:stretch/>
        </p:blipFill>
        <p:spPr>
          <a:xfrm>
            <a:off x="6334125" y="0"/>
            <a:ext cx="5857875" cy="6858000"/>
          </a:xfrm>
          <a:prstGeom prst="rect">
            <a:avLst/>
          </a:prstGeom>
          <a:noFill/>
          <a:ln>
            <a:noFill/>
          </a:ln>
        </p:spPr>
      </p:pic>
      <p:sp>
        <p:nvSpPr>
          <p:cNvPr id="215" name="Google Shape;215;p24"/>
          <p:cNvSpPr txBox="1"/>
          <p:nvPr/>
        </p:nvSpPr>
        <p:spPr>
          <a:xfrm>
            <a:off x="571500" y="2601515"/>
            <a:ext cx="5286375" cy="2493019"/>
          </a:xfrm>
          <a:prstGeom prst="rect">
            <a:avLst/>
          </a:prstGeom>
          <a:noFill/>
          <a:ln>
            <a:noFill/>
          </a:ln>
        </p:spPr>
        <p:txBody>
          <a:bodyPr anchorCtr="0" anchor="t" bIns="0" lIns="0" spcFirstLastPara="1" rIns="0" wrap="square" tIns="0">
            <a:spAutoFit/>
          </a:bodyPr>
          <a:lstStyle/>
          <a:p>
            <a:pPr indent="0" lvl="0" marL="0" marR="0" rtl="0" algn="l">
              <a:lnSpc>
                <a:spcPct val="169939"/>
              </a:lnSpc>
              <a:spcBef>
                <a:spcPts val="0"/>
              </a:spcBef>
              <a:spcAft>
                <a:spcPts val="0"/>
              </a:spcAft>
              <a:buNone/>
            </a:pPr>
            <a:r>
              <a:rPr b="0" i="0" lang="en-US" sz="1650" u="none" cap="none" strike="noStrike">
                <a:solidFill>
                  <a:srgbClr val="334155"/>
                </a:solidFill>
                <a:latin typeface="Roboto"/>
                <a:ea typeface="Roboto"/>
                <a:cs typeface="Roboto"/>
                <a:sym typeface="Roboto"/>
              </a:rPr>
              <a:t>В гонитві за «білим золотом» — бавовною, радянська політика перенаправила русла річок Амудар'я та Сирдар'я. Це призвело до стрімкого висихання Аральського моря. Колись квітучі рибальські міста перетворилися на токсичні соляні пустелі. Це суворе нагадування про ціну нераціонального природокористування.</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9" name="Shape 219"/>
        <p:cNvGrpSpPr/>
        <p:nvPr/>
      </p:nvGrpSpPr>
      <p:grpSpPr>
        <a:xfrm>
          <a:off x="0" y="0"/>
          <a:ext cx="0" cy="0"/>
          <a:chOff x="0" y="0"/>
          <a:chExt cx="0" cy="0"/>
        </a:xfrm>
      </p:grpSpPr>
      <p:pic>
        <p:nvPicPr>
          <p:cNvPr descr="image.png" id="220" name="Google Shape;220;p2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21" name="Google Shape;221;p25"/>
          <p:cNvPicPr preferRelativeResize="0"/>
          <p:nvPr/>
        </p:nvPicPr>
        <p:blipFill rotWithShape="1">
          <a:blip r:embed="rId4">
            <a:alphaModFix/>
          </a:blip>
          <a:srcRect b="0" l="0" r="0" t="0"/>
          <a:stretch/>
        </p:blipFill>
        <p:spPr>
          <a:xfrm>
            <a:off x="571500" y="2552700"/>
            <a:ext cx="5286375" cy="2733526"/>
          </a:xfrm>
          <a:prstGeom prst="rect">
            <a:avLst/>
          </a:prstGeom>
          <a:noFill/>
          <a:ln>
            <a:noFill/>
          </a:ln>
        </p:spPr>
      </p:pic>
      <p:pic>
        <p:nvPicPr>
          <p:cNvPr descr="image.png" id="222" name="Google Shape;222;p25"/>
          <p:cNvPicPr preferRelativeResize="0"/>
          <p:nvPr/>
        </p:nvPicPr>
        <p:blipFill rotWithShape="1">
          <a:blip r:embed="rId5">
            <a:alphaModFix/>
          </a:blip>
          <a:srcRect b="0" l="0" r="0" t="0"/>
          <a:stretch/>
        </p:blipFill>
        <p:spPr>
          <a:xfrm>
            <a:off x="6334125" y="2552700"/>
            <a:ext cx="5286375" cy="2733526"/>
          </a:xfrm>
          <a:prstGeom prst="rect">
            <a:avLst/>
          </a:prstGeom>
          <a:noFill/>
          <a:ln>
            <a:noFill/>
          </a:ln>
        </p:spPr>
      </p:pic>
      <p:sp>
        <p:nvSpPr>
          <p:cNvPr id="223" name="Google Shape;223;p25"/>
          <p:cNvSpPr txBox="1"/>
          <p:nvPr/>
        </p:nvSpPr>
        <p:spPr>
          <a:xfrm>
            <a:off x="962025" y="2943225"/>
            <a:ext cx="4730591" cy="2952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950" u="none" cap="none" strike="noStrike">
                <a:solidFill>
                  <a:srgbClr val="EA580C"/>
                </a:solidFill>
                <a:latin typeface="Inter SemiBold"/>
                <a:ea typeface="Inter SemiBold"/>
                <a:cs typeface="Inter SemiBold"/>
                <a:sym typeface="Inter SemiBold"/>
              </a:rPr>
              <a:t>Економічний фокус</a:t>
            </a:r>
            <a:endParaRPr/>
          </a:p>
        </p:txBody>
      </p:sp>
      <p:sp>
        <p:nvSpPr>
          <p:cNvPr id="224" name="Google Shape;224;p25"/>
          <p:cNvSpPr txBox="1"/>
          <p:nvPr/>
        </p:nvSpPr>
        <p:spPr>
          <a:xfrm>
            <a:off x="962025" y="3381375"/>
            <a:ext cx="4505325" cy="137145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350" u="none" cap="none" strike="noStrike">
                <a:solidFill>
                  <a:srgbClr val="334155"/>
                </a:solidFill>
                <a:latin typeface="Roboto"/>
                <a:ea typeface="Roboto"/>
                <a:cs typeface="Roboto"/>
                <a:sym typeface="Roboto"/>
              </a:rPr>
              <a:t>Формування аграрно-промислового комплексу Південної частини регіону було повністю побудовано на </a:t>
            </a:r>
            <a:r>
              <a:rPr b="1" i="0" lang="en-US" sz="1350" u="none" cap="none" strike="noStrike">
                <a:solidFill>
                  <a:srgbClr val="334155"/>
                </a:solidFill>
                <a:latin typeface="Roboto"/>
                <a:ea typeface="Roboto"/>
                <a:cs typeface="Roboto"/>
                <a:sym typeface="Roboto"/>
              </a:rPr>
              <a:t>монокультурі бавовнику</a:t>
            </a:r>
            <a:r>
              <a:rPr b="0" i="0" lang="en-US" sz="1350" u="none" cap="none" strike="noStrike">
                <a:solidFill>
                  <a:srgbClr val="334155"/>
                </a:solidFill>
                <a:latin typeface="Roboto"/>
                <a:ea typeface="Roboto"/>
                <a:cs typeface="Roboto"/>
                <a:sym typeface="Roboto"/>
              </a:rPr>
              <a:t>. Ця культура вимагає колосальних обсягів води для інтенсивного зрошення в умовах посушливого клімату.</a:t>
            </a:r>
            <a:endParaRPr/>
          </a:p>
        </p:txBody>
      </p:sp>
      <p:sp>
        <p:nvSpPr>
          <p:cNvPr id="225" name="Google Shape;225;p25"/>
          <p:cNvSpPr txBox="1"/>
          <p:nvPr/>
        </p:nvSpPr>
        <p:spPr>
          <a:xfrm>
            <a:off x="6724650" y="2943225"/>
            <a:ext cx="4730591" cy="2952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950" u="none" cap="none" strike="noStrike">
                <a:solidFill>
                  <a:srgbClr val="EF4444"/>
                </a:solidFill>
                <a:latin typeface="Inter SemiBold"/>
                <a:ea typeface="Inter SemiBold"/>
                <a:cs typeface="Inter SemiBold"/>
                <a:sym typeface="Inter SemiBold"/>
              </a:rPr>
              <a:t>Екологічний колапс</a:t>
            </a:r>
            <a:endParaRPr/>
          </a:p>
        </p:txBody>
      </p:sp>
      <p:sp>
        <p:nvSpPr>
          <p:cNvPr id="226" name="Google Shape;226;p25"/>
          <p:cNvSpPr txBox="1"/>
          <p:nvPr/>
        </p:nvSpPr>
        <p:spPr>
          <a:xfrm>
            <a:off x="6724650" y="3381375"/>
            <a:ext cx="4505325" cy="137145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350" u="none" cap="none" strike="noStrike">
                <a:solidFill>
                  <a:srgbClr val="334155"/>
                </a:solidFill>
                <a:latin typeface="Roboto"/>
                <a:ea typeface="Roboto"/>
                <a:cs typeface="Roboto"/>
                <a:sym typeface="Roboto"/>
              </a:rPr>
              <a:t>Забір води з Амудар'ї та Сирдар'ї позбавив Аральське море живлення. Результат: утворення великих площ суходолу, загибель унікальної флори та фауни, зміна клімату та погіршення здоров'я місцевого населення через токсичний пил.</a:t>
            </a:r>
            <a:endParaRPr/>
          </a:p>
        </p:txBody>
      </p:sp>
      <p:sp>
        <p:nvSpPr>
          <p:cNvPr id="227" name="Google Shape;227;p25"/>
          <p:cNvSpPr txBox="1"/>
          <p:nvPr/>
        </p:nvSpPr>
        <p:spPr>
          <a:xfrm>
            <a:off x="571500" y="571500"/>
            <a:ext cx="11601450"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Причини та наслідки кризи</a:t>
            </a:r>
            <a:endParaRPr/>
          </a:p>
        </p:txBody>
      </p:sp>
      <p:sp>
        <p:nvSpPr>
          <p:cNvPr id="228" name="Google Shape;228;p25"/>
          <p:cNvSpPr/>
          <p:nvPr/>
        </p:nvSpPr>
        <p:spPr>
          <a:xfrm>
            <a:off x="571500" y="115252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2" name="Shape 232"/>
        <p:cNvGrpSpPr/>
        <p:nvPr/>
      </p:nvGrpSpPr>
      <p:grpSpPr>
        <a:xfrm>
          <a:off x="0" y="0"/>
          <a:ext cx="0" cy="0"/>
          <a:chOff x="0" y="0"/>
          <a:chExt cx="0" cy="0"/>
        </a:xfrm>
      </p:grpSpPr>
      <p:pic>
        <p:nvPicPr>
          <p:cNvPr descr="image.png" id="233" name="Google Shape;233;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4" name="Google Shape;234;p26"/>
          <p:cNvSpPr/>
          <p:nvPr/>
        </p:nvSpPr>
        <p:spPr>
          <a:xfrm>
            <a:off x="5715000" y="2807940"/>
            <a:ext cx="762000" cy="38100"/>
          </a:xfrm>
          <a:prstGeom prst="rect">
            <a:avLst/>
          </a:prstGeom>
          <a:solidFill>
            <a:srgbClr val="EA58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5" name="Google Shape;235;p26"/>
          <p:cNvSpPr txBox="1"/>
          <p:nvPr/>
        </p:nvSpPr>
        <p:spPr>
          <a:xfrm>
            <a:off x="1305401" y="3131790"/>
            <a:ext cx="9581197" cy="647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200" u="none" cap="none" strike="noStrike">
                <a:solidFill>
                  <a:srgbClr val="1E3A8A"/>
                </a:solidFill>
                <a:latin typeface="Inter"/>
                <a:ea typeface="Inter"/>
                <a:cs typeface="Inter"/>
                <a:sym typeface="Inter"/>
              </a:rPr>
              <a:t>Частина 3: Південно-Західна Азія</a:t>
            </a:r>
            <a:endParaRPr/>
          </a:p>
        </p:txBody>
      </p:sp>
      <p:sp>
        <p:nvSpPr>
          <p:cNvPr id="236" name="Google Shape;236;p26"/>
          <p:cNvSpPr txBox="1"/>
          <p:nvPr/>
        </p:nvSpPr>
        <p:spPr>
          <a:xfrm>
            <a:off x="3333750" y="3969990"/>
            <a:ext cx="5524500" cy="365670"/>
          </a:xfrm>
          <a:prstGeom prst="rect">
            <a:avLst/>
          </a:prstGeom>
          <a:noFill/>
          <a:ln>
            <a:noFill/>
          </a:ln>
        </p:spPr>
        <p:txBody>
          <a:bodyPr anchorCtr="0" anchor="t" bIns="0" lIns="0" spcFirstLastPara="1" rIns="0" wrap="square" tIns="0">
            <a:spAutoFit/>
          </a:bodyPr>
          <a:lstStyle/>
          <a:p>
            <a:pPr indent="0" lvl="0" marL="0" marR="0" rtl="0" algn="ctr">
              <a:lnSpc>
                <a:spcPct val="159944"/>
              </a:lnSpc>
              <a:spcBef>
                <a:spcPts val="0"/>
              </a:spcBef>
              <a:spcAft>
                <a:spcPts val="0"/>
              </a:spcAft>
              <a:buNone/>
            </a:pPr>
            <a:r>
              <a:rPr b="0" i="0" lang="en-US" sz="1800" u="none" cap="none" strike="noStrike">
                <a:solidFill>
                  <a:srgbClr val="475569"/>
                </a:solidFill>
                <a:latin typeface="Roboto"/>
                <a:ea typeface="Roboto"/>
                <a:cs typeface="Roboto"/>
                <a:sym typeface="Roboto"/>
              </a:rPr>
              <a:t>Близький Схід, Мала Азія та Аравійський півострів</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0" name="Shape 240"/>
        <p:cNvGrpSpPr/>
        <p:nvPr/>
      </p:nvGrpSpPr>
      <p:grpSpPr>
        <a:xfrm>
          <a:off x="0" y="0"/>
          <a:ext cx="0" cy="0"/>
          <a:chOff x="0" y="0"/>
          <a:chExt cx="0" cy="0"/>
        </a:xfrm>
      </p:grpSpPr>
      <p:pic>
        <p:nvPicPr>
          <p:cNvPr descr="image.png" id="241" name="Google Shape;241;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2" name="Google Shape;242;p27"/>
          <p:cNvSpPr txBox="1"/>
          <p:nvPr/>
        </p:nvSpPr>
        <p:spPr>
          <a:xfrm>
            <a:off x="1809750" y="2224087"/>
            <a:ext cx="9048750"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Історична спадщина:</a:t>
            </a:r>
            <a:r>
              <a:rPr b="0" i="0" lang="en-US" sz="1500" u="none" cap="none" strike="noStrike">
                <a:solidFill>
                  <a:srgbClr val="334155"/>
                </a:solidFill>
                <a:latin typeface="Roboto"/>
                <a:ea typeface="Roboto"/>
                <a:cs typeface="Roboto"/>
                <a:sym typeface="Roboto"/>
              </a:rPr>
              <a:t> Регіон є місцем зародження найдавніших рабовласницьких держав (Вавилон, Урарту) та виникнення землеробства (10 тис. років тому).</a:t>
            </a:r>
            <a:endParaRPr/>
          </a:p>
        </p:txBody>
      </p:sp>
      <p:sp>
        <p:nvSpPr>
          <p:cNvPr id="243" name="Google Shape;243;p27"/>
          <p:cNvSpPr txBox="1"/>
          <p:nvPr/>
        </p:nvSpPr>
        <p:spPr>
          <a:xfrm>
            <a:off x="1809750" y="3071812"/>
            <a:ext cx="9048750"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Ядро ісламського світу:</a:t>
            </a:r>
            <a:r>
              <a:rPr b="0" i="0" lang="en-US" sz="1500" u="none" cap="none" strike="noStrike">
                <a:solidFill>
                  <a:srgbClr val="334155"/>
                </a:solidFill>
                <a:latin typeface="Roboto"/>
                <a:ea typeface="Roboto"/>
                <a:cs typeface="Roboto"/>
                <a:sym typeface="Roboto"/>
              </a:rPr>
              <a:t> Батьківщина ісламу, християнства та іудаїзму. Найбільші святині світу розташовані саме тут, роблячи регіон центром паломництва.</a:t>
            </a:r>
            <a:endParaRPr/>
          </a:p>
        </p:txBody>
      </p:sp>
      <p:sp>
        <p:nvSpPr>
          <p:cNvPr id="244" name="Google Shape;244;p27"/>
          <p:cNvSpPr txBox="1"/>
          <p:nvPr/>
        </p:nvSpPr>
        <p:spPr>
          <a:xfrm>
            <a:off x="1809750" y="3919537"/>
            <a:ext cx="9048750"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Мілітаризація:</a:t>
            </a:r>
            <a:r>
              <a:rPr b="0" i="0" lang="en-US" sz="1500" u="none" cap="none" strike="noStrike">
                <a:solidFill>
                  <a:srgbClr val="334155"/>
                </a:solidFill>
                <a:latin typeface="Roboto"/>
                <a:ea typeface="Roboto"/>
                <a:cs typeface="Roboto"/>
                <a:sym typeface="Roboto"/>
              </a:rPr>
              <a:t> Найбільший світовий імпортер зброї. Кількість осередків напруженості не має рівних у світі.</a:t>
            </a:r>
            <a:endParaRPr/>
          </a:p>
        </p:txBody>
      </p:sp>
      <p:sp>
        <p:nvSpPr>
          <p:cNvPr id="245" name="Google Shape;245;p27"/>
          <p:cNvSpPr txBox="1"/>
          <p:nvPr/>
        </p:nvSpPr>
        <p:spPr>
          <a:xfrm>
            <a:off x="1809750" y="4767262"/>
            <a:ext cx="9048750"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Конфлікти:</a:t>
            </a:r>
            <a:r>
              <a:rPr b="0" i="0" lang="en-US" sz="1500" u="none" cap="none" strike="noStrike">
                <a:solidFill>
                  <a:srgbClr val="334155"/>
                </a:solidFill>
                <a:latin typeface="Roboto"/>
                <a:ea typeface="Roboto"/>
                <a:cs typeface="Roboto"/>
                <a:sym typeface="Roboto"/>
              </a:rPr>
              <a:t> Тривале протистояння між Ізраїлем та Палестиною, невирішена курдська проблема, розділений Кіпр, а також "гарячі точки" в Лівані та Афганістані.</a:t>
            </a:r>
            <a:endParaRPr/>
          </a:p>
        </p:txBody>
      </p:sp>
      <p:pic>
        <p:nvPicPr>
          <p:cNvPr descr="image.png" id="246" name="Google Shape;246;p27"/>
          <p:cNvPicPr preferRelativeResize="0"/>
          <p:nvPr/>
        </p:nvPicPr>
        <p:blipFill rotWithShape="1">
          <a:blip r:embed="rId4">
            <a:alphaModFix/>
          </a:blip>
          <a:srcRect b="0" l="0" r="0" t="0"/>
          <a:stretch/>
        </p:blipFill>
        <p:spPr>
          <a:xfrm>
            <a:off x="1333500" y="2252662"/>
            <a:ext cx="228600" cy="247650"/>
          </a:xfrm>
          <a:prstGeom prst="rect">
            <a:avLst/>
          </a:prstGeom>
          <a:noFill/>
          <a:ln>
            <a:noFill/>
          </a:ln>
        </p:spPr>
      </p:pic>
      <p:pic>
        <p:nvPicPr>
          <p:cNvPr descr="image.png" id="247" name="Google Shape;247;p27"/>
          <p:cNvPicPr preferRelativeResize="0"/>
          <p:nvPr/>
        </p:nvPicPr>
        <p:blipFill rotWithShape="1">
          <a:blip r:embed="rId5">
            <a:alphaModFix/>
          </a:blip>
          <a:srcRect b="0" l="0" r="0" t="0"/>
          <a:stretch/>
        </p:blipFill>
        <p:spPr>
          <a:xfrm>
            <a:off x="1333500" y="3100387"/>
            <a:ext cx="228600" cy="247650"/>
          </a:xfrm>
          <a:prstGeom prst="rect">
            <a:avLst/>
          </a:prstGeom>
          <a:noFill/>
          <a:ln>
            <a:noFill/>
          </a:ln>
        </p:spPr>
      </p:pic>
      <p:pic>
        <p:nvPicPr>
          <p:cNvPr descr="image.png" id="248" name="Google Shape;248;p27"/>
          <p:cNvPicPr preferRelativeResize="0"/>
          <p:nvPr/>
        </p:nvPicPr>
        <p:blipFill rotWithShape="1">
          <a:blip r:embed="rId6">
            <a:alphaModFix/>
          </a:blip>
          <a:srcRect b="0" l="0" r="0" t="0"/>
          <a:stretch/>
        </p:blipFill>
        <p:spPr>
          <a:xfrm>
            <a:off x="1333500" y="3948112"/>
            <a:ext cx="228600" cy="247650"/>
          </a:xfrm>
          <a:prstGeom prst="rect">
            <a:avLst/>
          </a:prstGeom>
          <a:noFill/>
          <a:ln>
            <a:noFill/>
          </a:ln>
        </p:spPr>
      </p:pic>
      <p:pic>
        <p:nvPicPr>
          <p:cNvPr descr="image.png" id="249" name="Google Shape;249;p27"/>
          <p:cNvPicPr preferRelativeResize="0"/>
          <p:nvPr/>
        </p:nvPicPr>
        <p:blipFill rotWithShape="1">
          <a:blip r:embed="rId7">
            <a:alphaModFix/>
          </a:blip>
          <a:srcRect b="0" l="0" r="0" t="0"/>
          <a:stretch/>
        </p:blipFill>
        <p:spPr>
          <a:xfrm>
            <a:off x="1333500" y="4795837"/>
            <a:ext cx="200025" cy="247650"/>
          </a:xfrm>
          <a:prstGeom prst="rect">
            <a:avLst/>
          </a:prstGeom>
          <a:noFill/>
          <a:ln>
            <a:noFill/>
          </a:ln>
        </p:spPr>
      </p:pic>
      <p:sp>
        <p:nvSpPr>
          <p:cNvPr id="250" name="Google Shape;250;p27"/>
          <p:cNvSpPr txBox="1"/>
          <p:nvPr/>
        </p:nvSpPr>
        <p:spPr>
          <a:xfrm>
            <a:off x="571500" y="571500"/>
            <a:ext cx="11601450"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Колиска цивілізації та нестабільність</a:t>
            </a:r>
            <a:endParaRPr/>
          </a:p>
        </p:txBody>
      </p:sp>
      <p:sp>
        <p:nvSpPr>
          <p:cNvPr id="251" name="Google Shape;251;p27"/>
          <p:cNvSpPr/>
          <p:nvPr/>
        </p:nvSpPr>
        <p:spPr>
          <a:xfrm>
            <a:off x="571500" y="115252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5" name="Shape 255"/>
        <p:cNvGrpSpPr/>
        <p:nvPr/>
      </p:nvGrpSpPr>
      <p:grpSpPr>
        <a:xfrm>
          <a:off x="0" y="0"/>
          <a:ext cx="0" cy="0"/>
          <a:chOff x="0" y="0"/>
          <a:chExt cx="0" cy="0"/>
        </a:xfrm>
      </p:grpSpPr>
      <p:pic>
        <p:nvPicPr>
          <p:cNvPr descr="image.png" id="256" name="Google Shape;256;p2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57" name="Google Shape;257;p28"/>
          <p:cNvPicPr preferRelativeResize="0"/>
          <p:nvPr/>
        </p:nvPicPr>
        <p:blipFill rotWithShape="1">
          <a:blip r:embed="rId4">
            <a:alphaModFix/>
          </a:blip>
          <a:srcRect b="0" l="0" r="0" t="0"/>
          <a:stretch/>
        </p:blipFill>
        <p:spPr>
          <a:xfrm>
            <a:off x="571500" y="2689919"/>
            <a:ext cx="5286375" cy="2459235"/>
          </a:xfrm>
          <a:prstGeom prst="rect">
            <a:avLst/>
          </a:prstGeom>
          <a:noFill/>
          <a:ln>
            <a:noFill/>
          </a:ln>
        </p:spPr>
      </p:pic>
      <p:pic>
        <p:nvPicPr>
          <p:cNvPr descr="image.png" id="258" name="Google Shape;258;p28"/>
          <p:cNvPicPr preferRelativeResize="0"/>
          <p:nvPr/>
        </p:nvPicPr>
        <p:blipFill rotWithShape="1">
          <a:blip r:embed="rId5">
            <a:alphaModFix/>
          </a:blip>
          <a:srcRect b="0" l="0" r="0" t="0"/>
          <a:stretch/>
        </p:blipFill>
        <p:spPr>
          <a:xfrm>
            <a:off x="6334125" y="2689919"/>
            <a:ext cx="5286375" cy="2459235"/>
          </a:xfrm>
          <a:prstGeom prst="rect">
            <a:avLst/>
          </a:prstGeom>
          <a:noFill/>
          <a:ln>
            <a:noFill/>
          </a:ln>
        </p:spPr>
      </p:pic>
      <p:sp>
        <p:nvSpPr>
          <p:cNvPr id="259" name="Google Shape;259;p28"/>
          <p:cNvSpPr txBox="1"/>
          <p:nvPr/>
        </p:nvSpPr>
        <p:spPr>
          <a:xfrm>
            <a:off x="962025" y="3080444"/>
            <a:ext cx="4730591" cy="2952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950" u="none" cap="none" strike="noStrike">
                <a:solidFill>
                  <a:srgbClr val="1E3A8A"/>
                </a:solidFill>
                <a:latin typeface="Inter SemiBold"/>
                <a:ea typeface="Inter SemiBold"/>
                <a:cs typeface="Inter SemiBold"/>
                <a:sym typeface="Inter SemiBold"/>
              </a:rPr>
              <a:t>Енергетичне багатство</a:t>
            </a:r>
            <a:endParaRPr/>
          </a:p>
        </p:txBody>
      </p:sp>
      <p:sp>
        <p:nvSpPr>
          <p:cNvPr id="260" name="Google Shape;260;p28"/>
          <p:cNvSpPr txBox="1"/>
          <p:nvPr/>
        </p:nvSpPr>
        <p:spPr>
          <a:xfrm>
            <a:off x="962025" y="3518594"/>
            <a:ext cx="4505325" cy="1097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350" u="none" cap="none" strike="noStrike">
                <a:solidFill>
                  <a:srgbClr val="334155"/>
                </a:solidFill>
                <a:latin typeface="Roboto"/>
                <a:ea typeface="Roboto"/>
                <a:cs typeface="Roboto"/>
                <a:sym typeface="Roboto"/>
              </a:rPr>
              <a:t>Південно-Західна Азія контролює близько </a:t>
            </a:r>
            <a:r>
              <a:rPr b="1" i="0" lang="en-US" sz="1350" u="none" cap="none" strike="noStrike">
                <a:solidFill>
                  <a:srgbClr val="334155"/>
                </a:solidFill>
                <a:latin typeface="Roboto"/>
                <a:ea typeface="Roboto"/>
                <a:cs typeface="Roboto"/>
                <a:sym typeface="Roboto"/>
              </a:rPr>
              <a:t>60% світових запасів нафти</a:t>
            </a:r>
            <a:r>
              <a:rPr b="0" i="0" lang="en-US" sz="1350" u="none" cap="none" strike="noStrike">
                <a:solidFill>
                  <a:srgbClr val="334155"/>
                </a:solidFill>
                <a:latin typeface="Roboto"/>
                <a:ea typeface="Roboto"/>
                <a:cs typeface="Roboto"/>
                <a:sym typeface="Roboto"/>
              </a:rPr>
              <a:t> та </a:t>
            </a:r>
            <a:r>
              <a:rPr b="1" i="0" lang="en-US" sz="1350" u="none" cap="none" strike="noStrike">
                <a:solidFill>
                  <a:srgbClr val="334155"/>
                </a:solidFill>
                <a:latin typeface="Roboto"/>
                <a:ea typeface="Roboto"/>
                <a:cs typeface="Roboto"/>
                <a:sym typeface="Roboto"/>
              </a:rPr>
              <a:t>30% газу</a:t>
            </a:r>
            <a:r>
              <a:rPr b="0" i="0" lang="en-US" sz="1350" u="none" cap="none" strike="noStrike">
                <a:solidFill>
                  <a:srgbClr val="334155"/>
                </a:solidFill>
                <a:latin typeface="Roboto"/>
                <a:ea typeface="Roboto"/>
                <a:cs typeface="Roboto"/>
                <a:sym typeface="Roboto"/>
              </a:rPr>
              <a:t>. Це основа економічної могутності країн Перської затоки, що фінансує розбудову ультрасучасних "золотих князівств".</a:t>
            </a:r>
            <a:endParaRPr/>
          </a:p>
        </p:txBody>
      </p:sp>
      <p:sp>
        <p:nvSpPr>
          <p:cNvPr id="261" name="Google Shape;261;p28"/>
          <p:cNvSpPr txBox="1"/>
          <p:nvPr/>
        </p:nvSpPr>
        <p:spPr>
          <a:xfrm>
            <a:off x="6724650" y="3080444"/>
            <a:ext cx="4730591" cy="2952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950" u="none" cap="none" strike="noStrike">
                <a:solidFill>
                  <a:srgbClr val="EA580C"/>
                </a:solidFill>
                <a:latin typeface="Inter SemiBold"/>
                <a:ea typeface="Inter SemiBold"/>
                <a:cs typeface="Inter SemiBold"/>
                <a:sym typeface="Inter SemiBold"/>
              </a:rPr>
              <a:t>Водний дефіцит</a:t>
            </a:r>
            <a:endParaRPr/>
          </a:p>
        </p:txBody>
      </p:sp>
      <p:sp>
        <p:nvSpPr>
          <p:cNvPr id="262" name="Google Shape;262;p28"/>
          <p:cNvSpPr txBox="1"/>
          <p:nvPr/>
        </p:nvSpPr>
        <p:spPr>
          <a:xfrm>
            <a:off x="6724650" y="3518594"/>
            <a:ext cx="4505325" cy="1097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350" u="none" cap="none" strike="noStrike">
                <a:solidFill>
                  <a:srgbClr val="334155"/>
                </a:solidFill>
                <a:latin typeface="Roboto"/>
                <a:ea typeface="Roboto"/>
                <a:cs typeface="Roboto"/>
                <a:sym typeface="Roboto"/>
              </a:rPr>
              <a:t>Природні водні ресурси вкрай обмежені. Для виживання регіон покладається на найдавніші традиції іригації та сучасні високотехнологічні заводи з </a:t>
            </a:r>
            <a:r>
              <a:rPr b="1" i="0" lang="en-US" sz="1350" u="none" cap="none" strike="noStrike">
                <a:solidFill>
                  <a:srgbClr val="334155"/>
                </a:solidFill>
                <a:latin typeface="Roboto"/>
                <a:ea typeface="Roboto"/>
                <a:cs typeface="Roboto"/>
                <a:sym typeface="Roboto"/>
              </a:rPr>
              <a:t>опріснення морської води</a:t>
            </a:r>
            <a:r>
              <a:rPr b="0" i="0" lang="en-US" sz="1350" u="none" cap="none" strike="noStrike">
                <a:solidFill>
                  <a:srgbClr val="334155"/>
                </a:solidFill>
                <a:latin typeface="Roboto"/>
                <a:ea typeface="Roboto"/>
                <a:cs typeface="Roboto"/>
                <a:sym typeface="Roboto"/>
              </a:rPr>
              <a:t> (ОАЕ, Саудівська Аравія).</a:t>
            </a:r>
            <a:endParaRPr/>
          </a:p>
        </p:txBody>
      </p:sp>
      <p:sp>
        <p:nvSpPr>
          <p:cNvPr id="263" name="Google Shape;263;p28"/>
          <p:cNvSpPr txBox="1"/>
          <p:nvPr/>
        </p:nvSpPr>
        <p:spPr>
          <a:xfrm>
            <a:off x="571500" y="571500"/>
            <a:ext cx="11601450"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Ресурсний парадокс регіону</a:t>
            </a:r>
            <a:endParaRPr/>
          </a:p>
        </p:txBody>
      </p:sp>
      <p:sp>
        <p:nvSpPr>
          <p:cNvPr id="264" name="Google Shape;264;p28"/>
          <p:cNvSpPr/>
          <p:nvPr/>
        </p:nvSpPr>
        <p:spPr>
          <a:xfrm>
            <a:off x="571500" y="115252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8" name="Shape 268"/>
        <p:cNvGrpSpPr/>
        <p:nvPr/>
      </p:nvGrpSpPr>
      <p:grpSpPr>
        <a:xfrm>
          <a:off x="0" y="0"/>
          <a:ext cx="0" cy="0"/>
          <a:chOff x="0" y="0"/>
          <a:chExt cx="0" cy="0"/>
        </a:xfrm>
      </p:grpSpPr>
      <p:pic>
        <p:nvPicPr>
          <p:cNvPr descr="image.png" id="269" name="Google Shape;269;p2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70" name="Google Shape;270;p29"/>
          <p:cNvPicPr preferRelativeResize="0"/>
          <p:nvPr/>
        </p:nvPicPr>
        <p:blipFill rotWithShape="1">
          <a:blip r:embed="rId4">
            <a:alphaModFix/>
          </a:blip>
          <a:srcRect b="0" l="0" r="0" t="0"/>
          <a:stretch/>
        </p:blipFill>
        <p:spPr>
          <a:xfrm>
            <a:off x="6334125" y="2014537"/>
            <a:ext cx="5286375" cy="3810000"/>
          </a:xfrm>
          <a:prstGeom prst="rect">
            <a:avLst/>
          </a:prstGeom>
          <a:noFill/>
          <a:ln>
            <a:noFill/>
          </a:ln>
        </p:spPr>
      </p:pic>
      <p:sp>
        <p:nvSpPr>
          <p:cNvPr id="271" name="Google Shape;271;p29"/>
          <p:cNvSpPr txBox="1"/>
          <p:nvPr/>
        </p:nvSpPr>
        <p:spPr>
          <a:xfrm>
            <a:off x="571500" y="2014537"/>
            <a:ext cx="5286375" cy="5485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350" u="none" cap="none" strike="noStrike">
                <a:solidFill>
                  <a:srgbClr val="334155"/>
                </a:solidFill>
                <a:latin typeface="Roboto"/>
                <a:ea typeface="Roboto"/>
                <a:cs typeface="Roboto"/>
                <a:sym typeface="Roboto"/>
              </a:rPr>
              <a:t>Регіон володіє колосальним потенціалом для туризму, що базується на унікальних ландшафтах та тисячолітній історії:</a:t>
            </a:r>
            <a:endParaRPr/>
          </a:p>
        </p:txBody>
      </p:sp>
      <p:sp>
        <p:nvSpPr>
          <p:cNvPr id="272" name="Google Shape;272;p29"/>
          <p:cNvSpPr txBox="1"/>
          <p:nvPr/>
        </p:nvSpPr>
        <p:spPr>
          <a:xfrm>
            <a:off x="1428750" y="2753617"/>
            <a:ext cx="4429125"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Паломництво:</a:t>
            </a:r>
            <a:r>
              <a:rPr b="0" i="0" lang="en-US" sz="1500" u="none" cap="none" strike="noStrike">
                <a:solidFill>
                  <a:srgbClr val="334155"/>
                </a:solidFill>
                <a:latin typeface="Roboto"/>
                <a:ea typeface="Roboto"/>
                <a:cs typeface="Roboto"/>
                <a:sym typeface="Roboto"/>
              </a:rPr>
              <a:t> Найбільший у світі центр релігійного туризму (Мекка, Єрусалим).</a:t>
            </a:r>
            <a:endParaRPr/>
          </a:p>
        </p:txBody>
      </p:sp>
      <p:sp>
        <p:nvSpPr>
          <p:cNvPr id="273" name="Google Shape;273;p29"/>
          <p:cNvSpPr txBox="1"/>
          <p:nvPr/>
        </p:nvSpPr>
        <p:spPr>
          <a:xfrm>
            <a:off x="1428750" y="3601342"/>
            <a:ext cx="4429125"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Історичні пам'ятки:</a:t>
            </a:r>
            <a:r>
              <a:rPr b="0" i="0" lang="en-US" sz="1500" u="none" cap="none" strike="noStrike">
                <a:solidFill>
                  <a:srgbClr val="334155"/>
                </a:solidFill>
                <a:latin typeface="Roboto"/>
                <a:ea typeface="Roboto"/>
                <a:cs typeface="Roboto"/>
                <a:sym typeface="Roboto"/>
              </a:rPr>
              <a:t> Руїни Трої, Ефеса, архітектура середньовіччя.</a:t>
            </a:r>
            <a:endParaRPr/>
          </a:p>
        </p:txBody>
      </p:sp>
      <p:sp>
        <p:nvSpPr>
          <p:cNvPr id="274" name="Google Shape;274;p29"/>
          <p:cNvSpPr txBox="1"/>
          <p:nvPr/>
        </p:nvSpPr>
        <p:spPr>
          <a:xfrm>
            <a:off x="1428750" y="4449067"/>
            <a:ext cx="4429125"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Морські курорти:</a:t>
            </a:r>
            <a:r>
              <a:rPr b="0" i="0" lang="en-US" sz="1500" u="none" cap="none" strike="noStrike">
                <a:solidFill>
                  <a:srgbClr val="334155"/>
                </a:solidFill>
                <a:latin typeface="Roboto"/>
                <a:ea typeface="Roboto"/>
                <a:cs typeface="Roboto"/>
                <a:sym typeface="Roboto"/>
              </a:rPr>
              <a:t> Узбережжя Середземного, Чорного та Червоного морів (Анталія, Ізмір).</a:t>
            </a:r>
            <a:endParaRPr/>
          </a:p>
        </p:txBody>
      </p:sp>
      <p:pic>
        <p:nvPicPr>
          <p:cNvPr descr="image.png" id="275" name="Google Shape;275;p29"/>
          <p:cNvPicPr preferRelativeResize="0"/>
          <p:nvPr/>
        </p:nvPicPr>
        <p:blipFill rotWithShape="1">
          <a:blip r:embed="rId5">
            <a:alphaModFix/>
          </a:blip>
          <a:srcRect b="0" l="0" r="0" t="0"/>
          <a:stretch/>
        </p:blipFill>
        <p:spPr>
          <a:xfrm>
            <a:off x="6334125" y="2014537"/>
            <a:ext cx="5286375" cy="3810000"/>
          </a:xfrm>
          <a:prstGeom prst="rect">
            <a:avLst/>
          </a:prstGeom>
          <a:noFill/>
          <a:ln>
            <a:noFill/>
          </a:ln>
        </p:spPr>
      </p:pic>
      <p:pic>
        <p:nvPicPr>
          <p:cNvPr descr="image.png" id="276" name="Google Shape;276;p29"/>
          <p:cNvPicPr preferRelativeResize="0"/>
          <p:nvPr/>
        </p:nvPicPr>
        <p:blipFill rotWithShape="1">
          <a:blip r:embed="rId6">
            <a:alphaModFix/>
          </a:blip>
          <a:srcRect b="0" l="0" r="0" t="0"/>
          <a:stretch/>
        </p:blipFill>
        <p:spPr>
          <a:xfrm>
            <a:off x="952500" y="2782192"/>
            <a:ext cx="257175" cy="247650"/>
          </a:xfrm>
          <a:prstGeom prst="rect">
            <a:avLst/>
          </a:prstGeom>
          <a:noFill/>
          <a:ln>
            <a:noFill/>
          </a:ln>
        </p:spPr>
      </p:pic>
      <p:pic>
        <p:nvPicPr>
          <p:cNvPr descr="image.png" id="277" name="Google Shape;277;p29"/>
          <p:cNvPicPr preferRelativeResize="0"/>
          <p:nvPr/>
        </p:nvPicPr>
        <p:blipFill rotWithShape="1">
          <a:blip r:embed="rId7">
            <a:alphaModFix/>
          </a:blip>
          <a:srcRect b="0" l="0" r="0" t="0"/>
          <a:stretch/>
        </p:blipFill>
        <p:spPr>
          <a:xfrm>
            <a:off x="952500" y="3629917"/>
            <a:ext cx="171450" cy="247650"/>
          </a:xfrm>
          <a:prstGeom prst="rect">
            <a:avLst/>
          </a:prstGeom>
          <a:noFill/>
          <a:ln>
            <a:noFill/>
          </a:ln>
        </p:spPr>
      </p:pic>
      <p:pic>
        <p:nvPicPr>
          <p:cNvPr descr="image.png" id="278" name="Google Shape;278;p29"/>
          <p:cNvPicPr preferRelativeResize="0"/>
          <p:nvPr/>
        </p:nvPicPr>
        <p:blipFill rotWithShape="1">
          <a:blip r:embed="rId8">
            <a:alphaModFix/>
          </a:blip>
          <a:srcRect b="0" l="0" r="0" t="0"/>
          <a:stretch/>
        </p:blipFill>
        <p:spPr>
          <a:xfrm>
            <a:off x="952500" y="4477642"/>
            <a:ext cx="257175" cy="247650"/>
          </a:xfrm>
          <a:prstGeom prst="rect">
            <a:avLst/>
          </a:prstGeom>
          <a:noFill/>
          <a:ln>
            <a:noFill/>
          </a:ln>
        </p:spPr>
      </p:pic>
      <p:sp>
        <p:nvSpPr>
          <p:cNvPr id="279" name="Google Shape;279;p29"/>
          <p:cNvSpPr txBox="1"/>
          <p:nvPr/>
        </p:nvSpPr>
        <p:spPr>
          <a:xfrm>
            <a:off x="571500" y="571500"/>
            <a:ext cx="11601450"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Рекреація та релігійне паломництво</a:t>
            </a:r>
            <a:endParaRPr/>
          </a:p>
        </p:txBody>
      </p:sp>
      <p:sp>
        <p:nvSpPr>
          <p:cNvPr id="280" name="Google Shape;280;p29"/>
          <p:cNvSpPr/>
          <p:nvPr/>
        </p:nvSpPr>
        <p:spPr>
          <a:xfrm>
            <a:off x="571500" y="115252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4" name="Shape 284"/>
        <p:cNvGrpSpPr/>
        <p:nvPr/>
      </p:nvGrpSpPr>
      <p:grpSpPr>
        <a:xfrm>
          <a:off x="0" y="0"/>
          <a:ext cx="0" cy="0"/>
          <a:chOff x="0" y="0"/>
          <a:chExt cx="0" cy="0"/>
        </a:xfrm>
      </p:grpSpPr>
      <p:pic>
        <p:nvPicPr>
          <p:cNvPr descr="image.png" id="285" name="Google Shape;285;p3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6" name="Google Shape;286;p30"/>
          <p:cNvSpPr/>
          <p:nvPr/>
        </p:nvSpPr>
        <p:spPr>
          <a:xfrm>
            <a:off x="5715000" y="2807940"/>
            <a:ext cx="762000" cy="38100"/>
          </a:xfrm>
          <a:prstGeom prst="rect">
            <a:avLst/>
          </a:prstGeom>
          <a:solidFill>
            <a:srgbClr val="EA58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7" name="Google Shape;287;p30"/>
          <p:cNvSpPr txBox="1"/>
          <p:nvPr/>
        </p:nvSpPr>
        <p:spPr>
          <a:xfrm>
            <a:off x="2535555" y="3131790"/>
            <a:ext cx="7120890" cy="647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200" u="none" cap="none" strike="noStrike">
                <a:solidFill>
                  <a:srgbClr val="1E3A8A"/>
                </a:solidFill>
                <a:latin typeface="Inter"/>
                <a:ea typeface="Inter"/>
                <a:cs typeface="Inter"/>
                <a:sym typeface="Inter"/>
              </a:rPr>
              <a:t>Частина 4: Південна Азія</a:t>
            </a:r>
            <a:endParaRPr/>
          </a:p>
        </p:txBody>
      </p:sp>
      <p:sp>
        <p:nvSpPr>
          <p:cNvPr id="288" name="Google Shape;288;p30"/>
          <p:cNvSpPr txBox="1"/>
          <p:nvPr/>
        </p:nvSpPr>
        <p:spPr>
          <a:xfrm>
            <a:off x="3609975" y="3969990"/>
            <a:ext cx="4972050" cy="365670"/>
          </a:xfrm>
          <a:prstGeom prst="rect">
            <a:avLst/>
          </a:prstGeom>
          <a:noFill/>
          <a:ln>
            <a:noFill/>
          </a:ln>
        </p:spPr>
        <p:txBody>
          <a:bodyPr anchorCtr="0" anchor="t" bIns="0" lIns="0" spcFirstLastPara="1" rIns="0" wrap="square" tIns="0">
            <a:spAutoFit/>
          </a:bodyPr>
          <a:lstStyle/>
          <a:p>
            <a:pPr indent="0" lvl="0" marL="0" marR="0" rtl="0" algn="ctr">
              <a:lnSpc>
                <a:spcPct val="159944"/>
              </a:lnSpc>
              <a:spcBef>
                <a:spcPts val="0"/>
              </a:spcBef>
              <a:spcAft>
                <a:spcPts val="0"/>
              </a:spcAft>
              <a:buNone/>
            </a:pPr>
            <a:r>
              <a:rPr b="0" i="0" lang="en-US" sz="1800" u="none" cap="none" strike="noStrike">
                <a:solidFill>
                  <a:srgbClr val="475569"/>
                </a:solidFill>
                <a:latin typeface="Roboto"/>
                <a:ea typeface="Roboto"/>
                <a:cs typeface="Roboto"/>
                <a:sym typeface="Roboto"/>
              </a:rPr>
              <a:t>Індія, Пакистан, Бангладеш, Шрі-Ланка, Непал</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2" name="Shape 292"/>
        <p:cNvGrpSpPr/>
        <p:nvPr/>
      </p:nvGrpSpPr>
      <p:grpSpPr>
        <a:xfrm>
          <a:off x="0" y="0"/>
          <a:ext cx="0" cy="0"/>
          <a:chOff x="0" y="0"/>
          <a:chExt cx="0" cy="0"/>
        </a:xfrm>
      </p:grpSpPr>
      <p:pic>
        <p:nvPicPr>
          <p:cNvPr descr="image.png" id="293" name="Google Shape;293;p3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4" name="Google Shape;294;p31"/>
          <p:cNvSpPr txBox="1"/>
          <p:nvPr/>
        </p:nvSpPr>
        <p:spPr>
          <a:xfrm>
            <a:off x="571500" y="571500"/>
            <a:ext cx="5550693" cy="8953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Географія контрастів Південної Азії</a:t>
            </a:r>
            <a:endParaRPr/>
          </a:p>
        </p:txBody>
      </p:sp>
      <p:sp>
        <p:nvSpPr>
          <p:cNvPr id="295" name="Google Shape;295;p31"/>
          <p:cNvSpPr/>
          <p:nvPr/>
        </p:nvSpPr>
        <p:spPr>
          <a:xfrm>
            <a:off x="571500" y="1590675"/>
            <a:ext cx="5286375"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296" name="Google Shape;296;p31"/>
          <p:cNvPicPr preferRelativeResize="0"/>
          <p:nvPr/>
        </p:nvPicPr>
        <p:blipFill rotWithShape="1">
          <a:blip r:embed="rId4">
            <a:alphaModFix/>
          </a:blip>
          <a:srcRect b="0" l="0" r="0" t="0"/>
          <a:stretch/>
        </p:blipFill>
        <p:spPr>
          <a:xfrm>
            <a:off x="6334125" y="0"/>
            <a:ext cx="5857875" cy="6858000"/>
          </a:xfrm>
          <a:prstGeom prst="rect">
            <a:avLst/>
          </a:prstGeom>
          <a:noFill/>
          <a:ln>
            <a:noFill/>
          </a:ln>
        </p:spPr>
      </p:pic>
      <p:sp>
        <p:nvSpPr>
          <p:cNvPr id="297" name="Google Shape;297;p31"/>
          <p:cNvSpPr txBox="1"/>
          <p:nvPr/>
        </p:nvSpPr>
        <p:spPr>
          <a:xfrm>
            <a:off x="571500" y="2820590"/>
            <a:ext cx="5286375" cy="2493019"/>
          </a:xfrm>
          <a:prstGeom prst="rect">
            <a:avLst/>
          </a:prstGeom>
          <a:noFill/>
          <a:ln>
            <a:noFill/>
          </a:ln>
        </p:spPr>
        <p:txBody>
          <a:bodyPr anchorCtr="0" anchor="t" bIns="0" lIns="0" spcFirstLastPara="1" rIns="0" wrap="square" tIns="0">
            <a:spAutoFit/>
          </a:bodyPr>
          <a:lstStyle/>
          <a:p>
            <a:pPr indent="0" lvl="0" marL="0" marR="0" rtl="0" algn="l">
              <a:lnSpc>
                <a:spcPct val="169939"/>
              </a:lnSpc>
              <a:spcBef>
                <a:spcPts val="0"/>
              </a:spcBef>
              <a:spcAft>
                <a:spcPts val="0"/>
              </a:spcAft>
              <a:buNone/>
            </a:pPr>
            <a:r>
              <a:rPr b="0" i="0" lang="en-US" sz="1650" u="none" cap="none" strike="noStrike">
                <a:solidFill>
                  <a:srgbClr val="334155"/>
                </a:solidFill>
                <a:latin typeface="Roboto"/>
                <a:ea typeface="Roboto"/>
                <a:cs typeface="Roboto"/>
                <a:sym typeface="Roboto"/>
              </a:rPr>
              <a:t>Південна Азія відокремлена від континенту найвищою гірською системою — Гімалаями. Ці величні гори захищають регіон від холодних вітрів, формуючи унікальний жаркий клімат. Перезволожені дельти річок контрастують із тропічними пустелями, створюючи надзвичайно різноманітні умови для проживання.</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0" name="Shape 90"/>
        <p:cNvGrpSpPr/>
        <p:nvPr/>
      </p:nvGrpSpPr>
      <p:grpSpPr>
        <a:xfrm>
          <a:off x="0" y="0"/>
          <a:ext cx="0" cy="0"/>
          <a:chOff x="0" y="0"/>
          <a:chExt cx="0" cy="0"/>
        </a:xfrm>
      </p:grpSpPr>
      <p:pic>
        <p:nvPicPr>
          <p:cNvPr descr="image.png" id="91" name="Google Shape;91;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2" name="Google Shape;92;p14"/>
          <p:cNvSpPr/>
          <p:nvPr/>
        </p:nvSpPr>
        <p:spPr>
          <a:xfrm>
            <a:off x="5715000" y="2807940"/>
            <a:ext cx="762000" cy="38100"/>
          </a:xfrm>
          <a:prstGeom prst="rect">
            <a:avLst/>
          </a:prstGeom>
          <a:solidFill>
            <a:srgbClr val="EA58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3" name="Google Shape;93;p14"/>
          <p:cNvSpPr txBox="1"/>
          <p:nvPr/>
        </p:nvSpPr>
        <p:spPr>
          <a:xfrm>
            <a:off x="2945606" y="3131790"/>
            <a:ext cx="6300787" cy="647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200" u="none" cap="none" strike="noStrike">
                <a:solidFill>
                  <a:srgbClr val="1E3A8A"/>
                </a:solidFill>
                <a:latin typeface="Inter"/>
                <a:ea typeface="Inter"/>
                <a:cs typeface="Inter"/>
                <a:sym typeface="Inter"/>
              </a:rPr>
              <a:t>Частина 1: Закавказзя</a:t>
            </a:r>
            <a:endParaRPr/>
          </a:p>
        </p:txBody>
      </p:sp>
      <p:sp>
        <p:nvSpPr>
          <p:cNvPr id="94" name="Google Shape;94;p14"/>
          <p:cNvSpPr txBox="1"/>
          <p:nvPr/>
        </p:nvSpPr>
        <p:spPr>
          <a:xfrm>
            <a:off x="4481512" y="3969990"/>
            <a:ext cx="3228975" cy="365670"/>
          </a:xfrm>
          <a:prstGeom prst="rect">
            <a:avLst/>
          </a:prstGeom>
          <a:noFill/>
          <a:ln>
            <a:noFill/>
          </a:ln>
        </p:spPr>
        <p:txBody>
          <a:bodyPr anchorCtr="0" anchor="t" bIns="0" lIns="0" spcFirstLastPara="1" rIns="0" wrap="square" tIns="0">
            <a:spAutoFit/>
          </a:bodyPr>
          <a:lstStyle/>
          <a:p>
            <a:pPr indent="0" lvl="0" marL="0" marR="0" rtl="0" algn="ctr">
              <a:lnSpc>
                <a:spcPct val="159944"/>
              </a:lnSpc>
              <a:spcBef>
                <a:spcPts val="0"/>
              </a:spcBef>
              <a:spcAft>
                <a:spcPts val="0"/>
              </a:spcAft>
              <a:buNone/>
            </a:pPr>
            <a:r>
              <a:rPr b="0" i="0" lang="en-US" sz="1800" u="none" cap="none" strike="noStrike">
                <a:solidFill>
                  <a:srgbClr val="475569"/>
                </a:solidFill>
                <a:latin typeface="Roboto"/>
                <a:ea typeface="Roboto"/>
                <a:cs typeface="Roboto"/>
                <a:sym typeface="Roboto"/>
              </a:rPr>
              <a:t>Азербайджан, Вірменія, Грузія</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1" name="Shape 301"/>
        <p:cNvGrpSpPr/>
        <p:nvPr/>
      </p:nvGrpSpPr>
      <p:grpSpPr>
        <a:xfrm>
          <a:off x="0" y="0"/>
          <a:ext cx="0" cy="0"/>
          <a:chOff x="0" y="0"/>
          <a:chExt cx="0" cy="0"/>
        </a:xfrm>
      </p:grpSpPr>
      <p:pic>
        <p:nvPicPr>
          <p:cNvPr descr="image.png" id="302" name="Google Shape;302;p3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3" name="Google Shape;303;p32"/>
          <p:cNvSpPr txBox="1"/>
          <p:nvPr/>
        </p:nvSpPr>
        <p:spPr>
          <a:xfrm>
            <a:off x="571500" y="2943225"/>
            <a:ext cx="5286375" cy="12382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9750" u="none" cap="none" strike="noStrike">
                <a:solidFill>
                  <a:srgbClr val="1E3A8A"/>
                </a:solidFill>
                <a:latin typeface="Inter"/>
                <a:ea typeface="Inter"/>
                <a:cs typeface="Inter"/>
                <a:sym typeface="Inter"/>
              </a:rPr>
              <a:t>1 млрд+</a:t>
            </a:r>
            <a:endParaRPr/>
          </a:p>
        </p:txBody>
      </p:sp>
      <p:sp>
        <p:nvSpPr>
          <p:cNvPr id="304" name="Google Shape;304;p32"/>
          <p:cNvSpPr txBox="1"/>
          <p:nvPr/>
        </p:nvSpPr>
        <p:spPr>
          <a:xfrm>
            <a:off x="571500" y="4276725"/>
            <a:ext cx="5286375" cy="266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1800" u="none" cap="none" strike="noStrike">
                <a:solidFill>
                  <a:srgbClr val="EA580C"/>
                </a:solidFill>
                <a:latin typeface="Roboto SemiBold"/>
                <a:ea typeface="Roboto SemiBold"/>
                <a:cs typeface="Roboto SemiBold"/>
                <a:sym typeface="Roboto SemiBold"/>
              </a:rPr>
              <a:t>Населення Індії</a:t>
            </a:r>
            <a:endParaRPr/>
          </a:p>
        </p:txBody>
      </p:sp>
      <p:sp>
        <p:nvSpPr>
          <p:cNvPr id="305" name="Google Shape;305;p32"/>
          <p:cNvSpPr txBox="1"/>
          <p:nvPr/>
        </p:nvSpPr>
        <p:spPr>
          <a:xfrm>
            <a:off x="6334125" y="2943225"/>
            <a:ext cx="5550693" cy="2952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950" u="none" cap="none" strike="noStrike">
                <a:solidFill>
                  <a:srgbClr val="1E3A8A"/>
                </a:solidFill>
                <a:latin typeface="Inter SemiBold"/>
                <a:ea typeface="Inter SemiBold"/>
                <a:cs typeface="Inter SemiBold"/>
                <a:sym typeface="Inter SemiBold"/>
              </a:rPr>
              <a:t>Перенаселення та бідність</a:t>
            </a:r>
            <a:endParaRPr/>
          </a:p>
        </p:txBody>
      </p:sp>
      <p:sp>
        <p:nvSpPr>
          <p:cNvPr id="306" name="Google Shape;306;p32"/>
          <p:cNvSpPr txBox="1"/>
          <p:nvPr/>
        </p:nvSpPr>
        <p:spPr>
          <a:xfrm>
            <a:off x="6334125" y="3381375"/>
            <a:ext cx="5286375" cy="137145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350" u="none" cap="none" strike="noStrike">
                <a:solidFill>
                  <a:srgbClr val="334155"/>
                </a:solidFill>
                <a:latin typeface="Roboto"/>
                <a:ea typeface="Roboto"/>
                <a:cs typeface="Roboto"/>
                <a:sym typeface="Roboto"/>
              </a:rPr>
              <a:t>Південна Азія — один з найбільш густонаселених регіонів світу (у дельтах річок Бангладеш щільність сягає 1000 осіб/км²). Темпи приросту залишаються критично високими — близько 3% на рік. Це призводить до глобальних проблем: хронічного недоїдання та неписьменності (до 50% населення).</a:t>
            </a:r>
            <a:endParaRPr/>
          </a:p>
        </p:txBody>
      </p:sp>
      <p:sp>
        <p:nvSpPr>
          <p:cNvPr id="307" name="Google Shape;307;p32"/>
          <p:cNvSpPr txBox="1"/>
          <p:nvPr/>
        </p:nvSpPr>
        <p:spPr>
          <a:xfrm>
            <a:off x="571500" y="571500"/>
            <a:ext cx="11601450"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Демографічний колапс регіону</a:t>
            </a:r>
            <a:endParaRPr/>
          </a:p>
        </p:txBody>
      </p:sp>
      <p:sp>
        <p:nvSpPr>
          <p:cNvPr id="308" name="Google Shape;308;p32"/>
          <p:cNvSpPr/>
          <p:nvPr/>
        </p:nvSpPr>
        <p:spPr>
          <a:xfrm>
            <a:off x="571500" y="115252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2" name="Shape 312"/>
        <p:cNvGrpSpPr/>
        <p:nvPr/>
      </p:nvGrpSpPr>
      <p:grpSpPr>
        <a:xfrm>
          <a:off x="0" y="0"/>
          <a:ext cx="0" cy="0"/>
          <a:chOff x="0" y="0"/>
          <a:chExt cx="0" cy="0"/>
        </a:xfrm>
      </p:grpSpPr>
      <p:pic>
        <p:nvPicPr>
          <p:cNvPr descr="image.png" id="313" name="Google Shape;313;p3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4" name="Google Shape;314;p33"/>
          <p:cNvSpPr txBox="1"/>
          <p:nvPr/>
        </p:nvSpPr>
        <p:spPr>
          <a:xfrm>
            <a:off x="1809750" y="2628900"/>
            <a:ext cx="9048750" cy="647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Катастрофічні повені:</a:t>
            </a:r>
            <a:r>
              <a:rPr b="0" i="0" lang="en-US" sz="1500" u="none" cap="none" strike="noStrike">
                <a:solidFill>
                  <a:srgbClr val="334155"/>
                </a:solidFill>
                <a:latin typeface="Roboto"/>
                <a:ea typeface="Roboto"/>
                <a:cs typeface="Roboto"/>
                <a:sym typeface="Roboto"/>
              </a:rPr>
              <a:t> Нестійкий режим річок (Інд, Ганг). До стоку дають паводкові води. Бангладеш періодично затоплюється на 80% території.</a:t>
            </a:r>
            <a:endParaRPr/>
          </a:p>
        </p:txBody>
      </p:sp>
      <p:sp>
        <p:nvSpPr>
          <p:cNvPr id="315" name="Google Shape;315;p33"/>
          <p:cNvSpPr txBox="1"/>
          <p:nvPr/>
        </p:nvSpPr>
        <p:spPr>
          <a:xfrm>
            <a:off x="1809750" y="3514725"/>
            <a:ext cx="9048750"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Деградація ландшафтів:</a:t>
            </a:r>
            <a:r>
              <a:rPr b="0" i="0" lang="en-US" sz="1500" u="none" cap="none" strike="noStrike">
                <a:solidFill>
                  <a:srgbClr val="334155"/>
                </a:solidFill>
                <a:latin typeface="Roboto"/>
                <a:ea typeface="Roboto"/>
                <a:cs typeface="Roboto"/>
                <a:sym typeface="Roboto"/>
              </a:rPr>
              <a:t> Тривале вирубування лісів призвело до утворення антропогенних пустель (Тар в Індії) та масштабної ерозії ґрунтів.</a:t>
            </a:r>
            <a:endParaRPr/>
          </a:p>
        </p:txBody>
      </p:sp>
      <p:sp>
        <p:nvSpPr>
          <p:cNvPr id="316" name="Google Shape;316;p33"/>
          <p:cNvSpPr txBox="1"/>
          <p:nvPr/>
        </p:nvSpPr>
        <p:spPr>
          <a:xfrm>
            <a:off x="1809750" y="4362450"/>
            <a:ext cx="9048750"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Геополітика:</a:t>
            </a:r>
            <a:r>
              <a:rPr b="0" i="0" lang="en-US" sz="1500" u="none" cap="none" strike="noStrike">
                <a:solidFill>
                  <a:srgbClr val="334155"/>
                </a:solidFill>
                <a:latin typeface="Roboto"/>
                <a:ea typeface="Roboto"/>
                <a:cs typeface="Roboto"/>
                <a:sym typeface="Roboto"/>
              </a:rPr>
              <a:t> Невирішений територіальний конфлікт навколо Кашміру між Індією та Пакистаном. Ситуація критична через наявність ядерної зброї у обох держав.</a:t>
            </a:r>
            <a:endParaRPr/>
          </a:p>
        </p:txBody>
      </p:sp>
      <p:pic>
        <p:nvPicPr>
          <p:cNvPr descr="image.png" id="317" name="Google Shape;317;p33"/>
          <p:cNvPicPr preferRelativeResize="0"/>
          <p:nvPr/>
        </p:nvPicPr>
        <p:blipFill rotWithShape="1">
          <a:blip r:embed="rId4">
            <a:alphaModFix/>
          </a:blip>
          <a:srcRect b="0" l="0" r="0" t="0"/>
          <a:stretch/>
        </p:blipFill>
        <p:spPr>
          <a:xfrm>
            <a:off x="1333500" y="2657475"/>
            <a:ext cx="257175" cy="247650"/>
          </a:xfrm>
          <a:prstGeom prst="rect">
            <a:avLst/>
          </a:prstGeom>
          <a:noFill/>
          <a:ln>
            <a:noFill/>
          </a:ln>
        </p:spPr>
      </p:pic>
      <p:pic>
        <p:nvPicPr>
          <p:cNvPr descr="image.png" id="318" name="Google Shape;318;p33"/>
          <p:cNvPicPr preferRelativeResize="0"/>
          <p:nvPr/>
        </p:nvPicPr>
        <p:blipFill rotWithShape="1">
          <a:blip r:embed="rId5">
            <a:alphaModFix/>
          </a:blip>
          <a:srcRect b="0" l="0" r="0" t="0"/>
          <a:stretch/>
        </p:blipFill>
        <p:spPr>
          <a:xfrm>
            <a:off x="7381875" y="2693193"/>
            <a:ext cx="100161" cy="242887"/>
          </a:xfrm>
          <a:prstGeom prst="rect">
            <a:avLst/>
          </a:prstGeom>
          <a:noFill/>
          <a:ln>
            <a:noFill/>
          </a:ln>
        </p:spPr>
      </p:pic>
      <p:pic>
        <p:nvPicPr>
          <p:cNvPr descr="image.png" id="319" name="Google Shape;319;p33"/>
          <p:cNvPicPr preferRelativeResize="0"/>
          <p:nvPr/>
        </p:nvPicPr>
        <p:blipFill rotWithShape="1">
          <a:blip r:embed="rId6">
            <a:alphaModFix/>
          </a:blip>
          <a:srcRect b="0" l="0" r="0" t="0"/>
          <a:stretch/>
        </p:blipFill>
        <p:spPr>
          <a:xfrm>
            <a:off x="1333500" y="3543300"/>
            <a:ext cx="200025" cy="247650"/>
          </a:xfrm>
          <a:prstGeom prst="rect">
            <a:avLst/>
          </a:prstGeom>
          <a:noFill/>
          <a:ln>
            <a:noFill/>
          </a:ln>
        </p:spPr>
      </p:pic>
      <p:pic>
        <p:nvPicPr>
          <p:cNvPr descr="image.png" id="320" name="Google Shape;320;p33"/>
          <p:cNvPicPr preferRelativeResize="0"/>
          <p:nvPr/>
        </p:nvPicPr>
        <p:blipFill rotWithShape="1">
          <a:blip r:embed="rId7">
            <a:alphaModFix/>
          </a:blip>
          <a:srcRect b="0" l="0" r="0" t="0"/>
          <a:stretch/>
        </p:blipFill>
        <p:spPr>
          <a:xfrm>
            <a:off x="1333500" y="4391025"/>
            <a:ext cx="228600" cy="247650"/>
          </a:xfrm>
          <a:prstGeom prst="rect">
            <a:avLst/>
          </a:prstGeom>
          <a:noFill/>
          <a:ln>
            <a:noFill/>
          </a:ln>
        </p:spPr>
      </p:pic>
      <p:sp>
        <p:nvSpPr>
          <p:cNvPr id="321" name="Google Shape;321;p33"/>
          <p:cNvSpPr txBox="1"/>
          <p:nvPr/>
        </p:nvSpPr>
        <p:spPr>
          <a:xfrm>
            <a:off x="571500" y="571500"/>
            <a:ext cx="11601450"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Екологічні та геополітичні загрози</a:t>
            </a:r>
            <a:endParaRPr/>
          </a:p>
        </p:txBody>
      </p:sp>
      <p:sp>
        <p:nvSpPr>
          <p:cNvPr id="322" name="Google Shape;322;p33"/>
          <p:cNvSpPr/>
          <p:nvPr/>
        </p:nvSpPr>
        <p:spPr>
          <a:xfrm>
            <a:off x="571500" y="115252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6" name="Shape 326"/>
        <p:cNvGrpSpPr/>
        <p:nvPr/>
      </p:nvGrpSpPr>
      <p:grpSpPr>
        <a:xfrm>
          <a:off x="0" y="0"/>
          <a:ext cx="0" cy="0"/>
          <a:chOff x="0" y="0"/>
          <a:chExt cx="0" cy="0"/>
        </a:xfrm>
      </p:grpSpPr>
      <p:pic>
        <p:nvPicPr>
          <p:cNvPr descr="image.png" id="327" name="Google Shape;327;p3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8" name="Google Shape;328;p34"/>
          <p:cNvSpPr/>
          <p:nvPr/>
        </p:nvSpPr>
        <p:spPr>
          <a:xfrm>
            <a:off x="5715000" y="2807940"/>
            <a:ext cx="762000" cy="38100"/>
          </a:xfrm>
          <a:prstGeom prst="rect">
            <a:avLst/>
          </a:prstGeom>
          <a:solidFill>
            <a:srgbClr val="EA58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29" name="Google Shape;329;p34"/>
          <p:cNvSpPr txBox="1"/>
          <p:nvPr/>
        </p:nvSpPr>
        <p:spPr>
          <a:xfrm>
            <a:off x="1565433" y="3131790"/>
            <a:ext cx="9061132" cy="647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200" u="none" cap="none" strike="noStrike">
                <a:solidFill>
                  <a:srgbClr val="1E3A8A"/>
                </a:solidFill>
                <a:latin typeface="Inter"/>
                <a:ea typeface="Inter"/>
                <a:cs typeface="Inter"/>
                <a:sym typeface="Inter"/>
              </a:rPr>
              <a:t>Частина 5: Східна та Пд-Сх Азія</a:t>
            </a:r>
            <a:endParaRPr/>
          </a:p>
        </p:txBody>
      </p:sp>
      <p:sp>
        <p:nvSpPr>
          <p:cNvPr id="330" name="Google Shape;330;p34"/>
          <p:cNvSpPr txBox="1"/>
          <p:nvPr/>
        </p:nvSpPr>
        <p:spPr>
          <a:xfrm>
            <a:off x="3486150" y="3969990"/>
            <a:ext cx="5219700" cy="365670"/>
          </a:xfrm>
          <a:prstGeom prst="rect">
            <a:avLst/>
          </a:prstGeom>
          <a:noFill/>
          <a:ln>
            <a:noFill/>
          </a:ln>
        </p:spPr>
        <p:txBody>
          <a:bodyPr anchorCtr="0" anchor="t" bIns="0" lIns="0" spcFirstLastPara="1" rIns="0" wrap="square" tIns="0">
            <a:spAutoFit/>
          </a:bodyPr>
          <a:lstStyle/>
          <a:p>
            <a:pPr indent="0" lvl="0" marL="0" marR="0" rtl="0" algn="ctr">
              <a:lnSpc>
                <a:spcPct val="159944"/>
              </a:lnSpc>
              <a:spcBef>
                <a:spcPts val="0"/>
              </a:spcBef>
              <a:spcAft>
                <a:spcPts val="0"/>
              </a:spcAft>
              <a:buNone/>
            </a:pPr>
            <a:r>
              <a:rPr b="0" i="0" lang="en-US" sz="1800" u="none" cap="none" strike="noStrike">
                <a:solidFill>
                  <a:srgbClr val="475569"/>
                </a:solidFill>
                <a:latin typeface="Roboto"/>
                <a:ea typeface="Roboto"/>
                <a:cs typeface="Roboto"/>
                <a:sym typeface="Roboto"/>
              </a:rPr>
              <a:t>Індокитай, Малайський архіпелаг, Китай, Японія</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4" name="Shape 334"/>
        <p:cNvGrpSpPr/>
        <p:nvPr/>
      </p:nvGrpSpPr>
      <p:grpSpPr>
        <a:xfrm>
          <a:off x="0" y="0"/>
          <a:ext cx="0" cy="0"/>
          <a:chOff x="0" y="0"/>
          <a:chExt cx="0" cy="0"/>
        </a:xfrm>
      </p:grpSpPr>
      <p:pic>
        <p:nvPicPr>
          <p:cNvPr descr="image.png" id="335" name="Google Shape;335;p3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336" name="Google Shape;336;p35"/>
          <p:cNvPicPr preferRelativeResize="0"/>
          <p:nvPr/>
        </p:nvPicPr>
        <p:blipFill rotWithShape="1">
          <a:blip r:embed="rId4">
            <a:alphaModFix/>
          </a:blip>
          <a:srcRect b="0" l="0" r="0" t="0"/>
          <a:stretch/>
        </p:blipFill>
        <p:spPr>
          <a:xfrm>
            <a:off x="6334125" y="2014537"/>
            <a:ext cx="5286375" cy="3810000"/>
          </a:xfrm>
          <a:prstGeom prst="rect">
            <a:avLst/>
          </a:prstGeom>
          <a:noFill/>
          <a:ln>
            <a:noFill/>
          </a:ln>
        </p:spPr>
      </p:pic>
      <p:sp>
        <p:nvSpPr>
          <p:cNvPr id="337" name="Google Shape;337;p35"/>
          <p:cNvSpPr txBox="1"/>
          <p:nvPr/>
        </p:nvSpPr>
        <p:spPr>
          <a:xfrm>
            <a:off x="1428750" y="2166937"/>
            <a:ext cx="4429125"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Морський міст:</a:t>
            </a:r>
            <a:r>
              <a:rPr b="0" i="0" lang="en-US" sz="1500" u="none" cap="none" strike="noStrike">
                <a:solidFill>
                  <a:srgbClr val="334155"/>
                </a:solidFill>
                <a:latin typeface="Roboto"/>
                <a:ea typeface="Roboto"/>
                <a:cs typeface="Roboto"/>
                <a:sym typeface="Roboto"/>
              </a:rPr>
              <a:t> Регіон розташований на найбільшій групі островів на Землі (майже 15000), розділяючи Тихий та Індійський океани.</a:t>
            </a:r>
            <a:endParaRPr/>
          </a:p>
        </p:txBody>
      </p:sp>
      <p:sp>
        <p:nvSpPr>
          <p:cNvPr id="338" name="Google Shape;338;p35"/>
          <p:cNvSpPr txBox="1"/>
          <p:nvPr/>
        </p:nvSpPr>
        <p:spPr>
          <a:xfrm>
            <a:off x="1428750" y="3319462"/>
            <a:ext cx="4429125"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Кліматичні виклики:</a:t>
            </a:r>
            <a:r>
              <a:rPr b="0" i="0" lang="en-US" sz="1500" u="none" cap="none" strike="noStrike">
                <a:solidFill>
                  <a:srgbClr val="334155"/>
                </a:solidFill>
                <a:latin typeface="Roboto"/>
                <a:ea typeface="Roboto"/>
                <a:cs typeface="Roboto"/>
                <a:sym typeface="Roboto"/>
              </a:rPr>
              <a:t> Домінування мусонів та нищівних тайфунів на Філіппінах (до 20 щороку).</a:t>
            </a:r>
            <a:endParaRPr/>
          </a:p>
        </p:txBody>
      </p:sp>
      <p:sp>
        <p:nvSpPr>
          <p:cNvPr id="339" name="Google Shape;339;p35"/>
          <p:cNvSpPr txBox="1"/>
          <p:nvPr/>
        </p:nvSpPr>
        <p:spPr>
          <a:xfrm>
            <a:off x="1428750" y="4167187"/>
            <a:ext cx="4429125"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Ресурси:</a:t>
            </a:r>
            <a:r>
              <a:rPr b="0" i="0" lang="en-US" sz="1500" u="none" cap="none" strike="noStrike">
                <a:solidFill>
                  <a:srgbClr val="334155"/>
                </a:solidFill>
                <a:latin typeface="Roboto"/>
                <a:ea typeface="Roboto"/>
                <a:cs typeface="Roboto"/>
                <a:sym typeface="Roboto"/>
              </a:rPr>
              <a:t> Багатий "Олов'яний пояс", нафта, газ та екваторіальні ліси, які зараз страждають від інтенсивного вирубування.</a:t>
            </a:r>
            <a:endParaRPr/>
          </a:p>
        </p:txBody>
      </p:sp>
      <p:pic>
        <p:nvPicPr>
          <p:cNvPr descr="image.png" id="340" name="Google Shape;340;p35"/>
          <p:cNvPicPr preferRelativeResize="0"/>
          <p:nvPr/>
        </p:nvPicPr>
        <p:blipFill rotWithShape="1">
          <a:blip r:embed="rId5">
            <a:alphaModFix/>
          </a:blip>
          <a:srcRect b="0" l="0" r="0" t="0"/>
          <a:stretch/>
        </p:blipFill>
        <p:spPr>
          <a:xfrm>
            <a:off x="6334125" y="2014537"/>
            <a:ext cx="5286375" cy="3810000"/>
          </a:xfrm>
          <a:prstGeom prst="rect">
            <a:avLst/>
          </a:prstGeom>
          <a:noFill/>
          <a:ln>
            <a:noFill/>
          </a:ln>
        </p:spPr>
      </p:pic>
      <p:pic>
        <p:nvPicPr>
          <p:cNvPr descr="image.png" id="341" name="Google Shape;341;p35"/>
          <p:cNvPicPr preferRelativeResize="0"/>
          <p:nvPr/>
        </p:nvPicPr>
        <p:blipFill rotWithShape="1">
          <a:blip r:embed="rId6">
            <a:alphaModFix/>
          </a:blip>
          <a:srcRect b="0" l="0" r="0" t="0"/>
          <a:stretch/>
        </p:blipFill>
        <p:spPr>
          <a:xfrm>
            <a:off x="952500" y="2195512"/>
            <a:ext cx="228600" cy="247650"/>
          </a:xfrm>
          <a:prstGeom prst="rect">
            <a:avLst/>
          </a:prstGeom>
          <a:noFill/>
          <a:ln>
            <a:noFill/>
          </a:ln>
        </p:spPr>
      </p:pic>
      <p:pic>
        <p:nvPicPr>
          <p:cNvPr descr="image.png" id="342" name="Google Shape;342;p35"/>
          <p:cNvPicPr preferRelativeResize="0"/>
          <p:nvPr/>
        </p:nvPicPr>
        <p:blipFill rotWithShape="1">
          <a:blip r:embed="rId7">
            <a:alphaModFix/>
          </a:blip>
          <a:srcRect b="0" l="0" r="0" t="0"/>
          <a:stretch/>
        </p:blipFill>
        <p:spPr>
          <a:xfrm>
            <a:off x="952500" y="3348037"/>
            <a:ext cx="228600" cy="247650"/>
          </a:xfrm>
          <a:prstGeom prst="rect">
            <a:avLst/>
          </a:prstGeom>
          <a:noFill/>
          <a:ln>
            <a:noFill/>
          </a:ln>
        </p:spPr>
      </p:pic>
      <p:pic>
        <p:nvPicPr>
          <p:cNvPr descr="image.png" id="343" name="Google Shape;343;p35"/>
          <p:cNvPicPr preferRelativeResize="0"/>
          <p:nvPr/>
        </p:nvPicPr>
        <p:blipFill rotWithShape="1">
          <a:blip r:embed="rId8">
            <a:alphaModFix/>
          </a:blip>
          <a:srcRect b="0" l="0" r="0" t="0"/>
          <a:stretch/>
        </p:blipFill>
        <p:spPr>
          <a:xfrm>
            <a:off x="952500" y="4195762"/>
            <a:ext cx="228600" cy="247650"/>
          </a:xfrm>
          <a:prstGeom prst="rect">
            <a:avLst/>
          </a:prstGeom>
          <a:noFill/>
          <a:ln>
            <a:noFill/>
          </a:ln>
        </p:spPr>
      </p:pic>
      <p:sp>
        <p:nvSpPr>
          <p:cNvPr id="344" name="Google Shape;344;p35"/>
          <p:cNvSpPr txBox="1"/>
          <p:nvPr/>
        </p:nvSpPr>
        <p:spPr>
          <a:xfrm>
            <a:off x="571500" y="571500"/>
            <a:ext cx="11601450"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Південно-Східна Азія: Мусони</a:t>
            </a:r>
            <a:endParaRPr/>
          </a:p>
        </p:txBody>
      </p:sp>
      <p:sp>
        <p:nvSpPr>
          <p:cNvPr id="345" name="Google Shape;345;p35"/>
          <p:cNvSpPr/>
          <p:nvPr/>
        </p:nvSpPr>
        <p:spPr>
          <a:xfrm>
            <a:off x="571500" y="115252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9" name="Shape 349"/>
        <p:cNvGrpSpPr/>
        <p:nvPr/>
      </p:nvGrpSpPr>
      <p:grpSpPr>
        <a:xfrm>
          <a:off x="0" y="0"/>
          <a:ext cx="0" cy="0"/>
          <a:chOff x="0" y="0"/>
          <a:chExt cx="0" cy="0"/>
        </a:xfrm>
      </p:grpSpPr>
      <p:pic>
        <p:nvPicPr>
          <p:cNvPr descr="image.png" id="350" name="Google Shape;350;p3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1" name="Google Shape;351;p36"/>
          <p:cNvSpPr txBox="1"/>
          <p:nvPr/>
        </p:nvSpPr>
        <p:spPr>
          <a:xfrm>
            <a:off x="571500" y="571500"/>
            <a:ext cx="5550693" cy="8953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Східна Азія: Технології та Сейсмічність</a:t>
            </a:r>
            <a:endParaRPr/>
          </a:p>
        </p:txBody>
      </p:sp>
      <p:sp>
        <p:nvSpPr>
          <p:cNvPr id="352" name="Google Shape;352;p36"/>
          <p:cNvSpPr/>
          <p:nvPr/>
        </p:nvSpPr>
        <p:spPr>
          <a:xfrm>
            <a:off x="571500" y="1590675"/>
            <a:ext cx="5286375"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353" name="Google Shape;353;p36"/>
          <p:cNvPicPr preferRelativeResize="0"/>
          <p:nvPr/>
        </p:nvPicPr>
        <p:blipFill rotWithShape="1">
          <a:blip r:embed="rId4">
            <a:alphaModFix/>
          </a:blip>
          <a:srcRect b="0" l="0" r="0" t="0"/>
          <a:stretch/>
        </p:blipFill>
        <p:spPr>
          <a:xfrm>
            <a:off x="6334125" y="0"/>
            <a:ext cx="5857875" cy="6858000"/>
          </a:xfrm>
          <a:prstGeom prst="rect">
            <a:avLst/>
          </a:prstGeom>
          <a:noFill/>
          <a:ln>
            <a:noFill/>
          </a:ln>
        </p:spPr>
      </p:pic>
      <p:sp>
        <p:nvSpPr>
          <p:cNvPr id="354" name="Google Shape;354;p36"/>
          <p:cNvSpPr txBox="1"/>
          <p:nvPr/>
        </p:nvSpPr>
        <p:spPr>
          <a:xfrm>
            <a:off x="571500" y="2820590"/>
            <a:ext cx="5286375" cy="2493019"/>
          </a:xfrm>
          <a:prstGeom prst="rect">
            <a:avLst/>
          </a:prstGeom>
          <a:noFill/>
          <a:ln>
            <a:noFill/>
          </a:ln>
        </p:spPr>
        <p:txBody>
          <a:bodyPr anchorCtr="0" anchor="t" bIns="0" lIns="0" spcFirstLastPara="1" rIns="0" wrap="square" tIns="0">
            <a:spAutoFit/>
          </a:bodyPr>
          <a:lstStyle/>
          <a:p>
            <a:pPr indent="0" lvl="0" marL="0" marR="0" rtl="0" algn="l">
              <a:lnSpc>
                <a:spcPct val="169939"/>
              </a:lnSpc>
              <a:spcBef>
                <a:spcPts val="0"/>
              </a:spcBef>
              <a:spcAft>
                <a:spcPts val="0"/>
              </a:spcAft>
              <a:buNone/>
            </a:pPr>
            <a:r>
              <a:rPr b="0" i="0" lang="en-US" sz="1650" u="none" cap="none" strike="noStrike">
                <a:solidFill>
                  <a:srgbClr val="334155"/>
                </a:solidFill>
                <a:latin typeface="Roboto"/>
                <a:ea typeface="Roboto"/>
                <a:cs typeface="Roboto"/>
                <a:sym typeface="Roboto"/>
              </a:rPr>
              <a:t>Регіон характеризується високою сейсмічною та вулканічною активністю. Японські острови мають 150 вулканів, а відчутні землетруси відбуваються кожні три дні. Незважаючи на постійну загрозу цунамі та дефіцит земель, країни східної Азії побудували найпотужніші технологічні економіки світу.</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8" name="Shape 358"/>
        <p:cNvGrpSpPr/>
        <p:nvPr/>
      </p:nvGrpSpPr>
      <p:grpSpPr>
        <a:xfrm>
          <a:off x="0" y="0"/>
          <a:ext cx="0" cy="0"/>
          <a:chOff x="0" y="0"/>
          <a:chExt cx="0" cy="0"/>
        </a:xfrm>
      </p:grpSpPr>
      <p:pic>
        <p:nvPicPr>
          <p:cNvPr descr="image.png" id="359" name="Google Shape;359;p3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0" name="Google Shape;360;p37"/>
          <p:cNvSpPr txBox="1"/>
          <p:nvPr/>
        </p:nvSpPr>
        <p:spPr>
          <a:xfrm>
            <a:off x="1876425" y="1704975"/>
            <a:ext cx="8439150" cy="2800201"/>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0" i="0" lang="en-US" sz="3150" u="none" cap="none" strike="noStrike">
                <a:solidFill>
                  <a:srgbClr val="1E3A8A"/>
                </a:solidFill>
                <a:latin typeface="Inter Medium"/>
                <a:ea typeface="Inter Medium"/>
                <a:cs typeface="Inter Medium"/>
                <a:sym typeface="Inter Medium"/>
              </a:rPr>
              <a:t>Азія — це континент екстремальних контрастів. Від економічного дива Японії до екологічної трагедії Аралу, цей макрорегіон формує майбутнє всієї планети.</a:t>
            </a:r>
            <a:endParaRPr/>
          </a:p>
        </p:txBody>
      </p:sp>
      <p:sp>
        <p:nvSpPr>
          <p:cNvPr id="361" name="Google Shape;361;p37"/>
          <p:cNvSpPr txBox="1"/>
          <p:nvPr/>
        </p:nvSpPr>
        <p:spPr>
          <a:xfrm>
            <a:off x="4605337" y="4886176"/>
            <a:ext cx="2981325" cy="266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1800" u="none" cap="none" strike="noStrike">
                <a:solidFill>
                  <a:srgbClr val="EA580C"/>
                </a:solidFill>
                <a:latin typeface="Roboto SemiBold"/>
                <a:ea typeface="Roboto SemiBold"/>
                <a:cs typeface="Roboto SemiBold"/>
                <a:sym typeface="Roboto SemiBold"/>
              </a:rPr>
              <a:t>ПІДСУМОК ДИСЦИПЛІНИ</a:t>
            </a:r>
            <a:endParaRPr/>
          </a:p>
        </p:txBody>
      </p:sp>
      <p:sp>
        <p:nvSpPr>
          <p:cNvPr id="362" name="Google Shape;362;p37"/>
          <p:cNvSpPr txBox="1"/>
          <p:nvPr/>
        </p:nvSpPr>
        <p:spPr>
          <a:xfrm>
            <a:off x="1209675" y="2085975"/>
            <a:ext cx="561975" cy="1381125"/>
          </a:xfrm>
          <a:prstGeom prst="rect">
            <a:avLst/>
          </a:prstGeom>
          <a:noFill/>
          <a:ln>
            <a:noFill/>
          </a:ln>
        </p:spPr>
        <p:txBody>
          <a:bodyPr anchorCtr="0" anchor="t" bIns="0" lIns="0" spcFirstLastPara="1" rIns="0" wrap="square" tIns="0">
            <a:spAutoFit/>
          </a:bodyPr>
          <a:lstStyle/>
          <a:p>
            <a:pPr indent="0" lvl="0" marL="0" marR="0" rtl="0" algn="l">
              <a:lnSpc>
                <a:spcPct val="0"/>
              </a:lnSpc>
              <a:spcBef>
                <a:spcPts val="0"/>
              </a:spcBef>
              <a:spcAft>
                <a:spcPts val="0"/>
              </a:spcAft>
              <a:buNone/>
            </a:pPr>
            <a:r>
              <a:rPr b="0" i="0" lang="en-US" sz="9000" u="none" cap="none" strike="noStrike">
                <a:solidFill>
                  <a:srgbClr val="CBD5E1"/>
                </a:solidFill>
                <a:latin typeface="Inter Medium"/>
                <a:ea typeface="Inter Medium"/>
                <a:cs typeface="Inter Medium"/>
                <a:sym typeface="Inter Medium"/>
              </a:rPr>
              <a:t>"</a:t>
            </a:r>
            <a:endParaRPr/>
          </a:p>
        </p:txBody>
      </p:sp>
      <p:sp>
        <p:nvSpPr>
          <p:cNvPr id="363" name="Google Shape;363;p37"/>
          <p:cNvSpPr txBox="1"/>
          <p:nvPr/>
        </p:nvSpPr>
        <p:spPr>
          <a:xfrm>
            <a:off x="10420350" y="4600422"/>
            <a:ext cx="561975" cy="1381125"/>
          </a:xfrm>
          <a:prstGeom prst="rect">
            <a:avLst/>
          </a:prstGeom>
          <a:noFill/>
          <a:ln>
            <a:noFill/>
          </a:ln>
        </p:spPr>
        <p:txBody>
          <a:bodyPr anchorCtr="0" anchor="t" bIns="0" lIns="0" spcFirstLastPara="1" rIns="0" wrap="square" tIns="0">
            <a:spAutoFit/>
          </a:bodyPr>
          <a:lstStyle/>
          <a:p>
            <a:pPr indent="0" lvl="0" marL="0" marR="0" rtl="0" algn="l">
              <a:lnSpc>
                <a:spcPct val="0"/>
              </a:lnSpc>
              <a:spcBef>
                <a:spcPts val="0"/>
              </a:spcBef>
              <a:spcAft>
                <a:spcPts val="0"/>
              </a:spcAft>
              <a:buNone/>
            </a:pPr>
            <a:r>
              <a:rPr b="0" i="0" lang="en-US" sz="9000" u="none" cap="none" strike="noStrike">
                <a:solidFill>
                  <a:srgbClr val="CBD5E1"/>
                </a:solidFill>
                <a:latin typeface="Inter Medium"/>
                <a:ea typeface="Inter Medium"/>
                <a:cs typeface="Inter Medium"/>
                <a:sym typeface="Inter Medium"/>
              </a:rPr>
              <a: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7" name="Shape 367"/>
        <p:cNvGrpSpPr/>
        <p:nvPr/>
      </p:nvGrpSpPr>
      <p:grpSpPr>
        <a:xfrm>
          <a:off x="0" y="0"/>
          <a:ext cx="0" cy="0"/>
          <a:chOff x="0" y="0"/>
          <a:chExt cx="0" cy="0"/>
        </a:xfrm>
      </p:grpSpPr>
      <p:pic>
        <p:nvPicPr>
          <p:cNvPr descr="image.png" id="368" name="Google Shape;368;p3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9" name="Google Shape;369;p38"/>
          <p:cNvSpPr txBox="1"/>
          <p:nvPr/>
        </p:nvSpPr>
        <p:spPr>
          <a:xfrm>
            <a:off x="295275" y="2634555"/>
            <a:ext cx="11601450" cy="8286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5400" u="none" cap="none" strike="noStrike">
                <a:solidFill>
                  <a:srgbClr val="1E3A8A"/>
                </a:solidFill>
                <a:latin typeface="Inter"/>
                <a:ea typeface="Inter"/>
                <a:cs typeface="Inter"/>
                <a:sym typeface="Inter"/>
              </a:rPr>
              <a:t>Дякую за увагу</a:t>
            </a:r>
            <a:endParaRPr/>
          </a:p>
        </p:txBody>
      </p:sp>
      <p:sp>
        <p:nvSpPr>
          <p:cNvPr id="370" name="Google Shape;370;p38"/>
          <p:cNvSpPr txBox="1"/>
          <p:nvPr/>
        </p:nvSpPr>
        <p:spPr>
          <a:xfrm>
            <a:off x="571500" y="3653730"/>
            <a:ext cx="11049000" cy="426690"/>
          </a:xfrm>
          <a:prstGeom prst="rect">
            <a:avLst/>
          </a:prstGeom>
          <a:noFill/>
          <a:ln>
            <a:noFill/>
          </a:ln>
        </p:spPr>
        <p:txBody>
          <a:bodyPr anchorCtr="0" anchor="t" bIns="0" lIns="0" spcFirstLastPara="1" rIns="0" wrap="square" tIns="0">
            <a:spAutoFit/>
          </a:bodyPr>
          <a:lstStyle/>
          <a:p>
            <a:pPr indent="0" lvl="0" marL="0" marR="0" rtl="0" algn="ctr">
              <a:lnSpc>
                <a:spcPct val="159952"/>
              </a:lnSpc>
              <a:spcBef>
                <a:spcPts val="0"/>
              </a:spcBef>
              <a:spcAft>
                <a:spcPts val="0"/>
              </a:spcAft>
              <a:buNone/>
            </a:pPr>
            <a:r>
              <a:rPr b="0" i="0" lang="en-US" sz="2100" u="none" cap="none" strike="noStrike">
                <a:solidFill>
                  <a:srgbClr val="475569"/>
                </a:solidFill>
                <a:latin typeface="Roboto"/>
                <a:ea typeface="Roboto"/>
                <a:cs typeface="Roboto"/>
                <a:sym typeface="Roboto"/>
              </a:rPr>
              <a:t>Чи є у вас запитання щодо розглянутих тем?</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4" name="Shape 374"/>
        <p:cNvGrpSpPr/>
        <p:nvPr/>
      </p:nvGrpSpPr>
      <p:grpSpPr>
        <a:xfrm>
          <a:off x="0" y="0"/>
          <a:ext cx="0" cy="0"/>
          <a:chOff x="0" y="0"/>
          <a:chExt cx="0" cy="0"/>
        </a:xfrm>
      </p:grpSpPr>
      <p:pic>
        <p:nvPicPr>
          <p:cNvPr descr="image.png" id="375" name="Google Shape;375;p3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6" name="Google Shape;376;p39"/>
          <p:cNvSpPr/>
          <p:nvPr/>
        </p:nvSpPr>
        <p:spPr>
          <a:xfrm>
            <a:off x="571500" y="1371897"/>
            <a:ext cx="11049000" cy="9828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77" name="Google Shape;377;p39"/>
          <p:cNvSpPr/>
          <p:nvPr/>
        </p:nvSpPr>
        <p:spPr>
          <a:xfrm>
            <a:off x="571500" y="2354758"/>
            <a:ext cx="11049000" cy="78477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78" name="Google Shape;378;p39"/>
          <p:cNvSpPr/>
          <p:nvPr/>
        </p:nvSpPr>
        <p:spPr>
          <a:xfrm>
            <a:off x="571500" y="3139529"/>
            <a:ext cx="11049000" cy="78477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79" name="Google Shape;379;p39"/>
          <p:cNvSpPr/>
          <p:nvPr/>
        </p:nvSpPr>
        <p:spPr>
          <a:xfrm>
            <a:off x="571500" y="3924300"/>
            <a:ext cx="11049000" cy="78477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0" name="Google Shape;380;p39"/>
          <p:cNvSpPr/>
          <p:nvPr/>
        </p:nvSpPr>
        <p:spPr>
          <a:xfrm>
            <a:off x="571500" y="4709070"/>
            <a:ext cx="11049000" cy="78477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1" name="Google Shape;381;p39"/>
          <p:cNvSpPr/>
          <p:nvPr/>
        </p:nvSpPr>
        <p:spPr>
          <a:xfrm>
            <a:off x="571500" y="2345233"/>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2" name="Google Shape;382;p39"/>
          <p:cNvSpPr/>
          <p:nvPr/>
        </p:nvSpPr>
        <p:spPr>
          <a:xfrm>
            <a:off x="571500" y="2345233"/>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3" name="Google Shape;383;p39"/>
          <p:cNvSpPr/>
          <p:nvPr/>
        </p:nvSpPr>
        <p:spPr>
          <a:xfrm>
            <a:off x="571500" y="3130004"/>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4" name="Google Shape;384;p39"/>
          <p:cNvSpPr/>
          <p:nvPr/>
        </p:nvSpPr>
        <p:spPr>
          <a:xfrm>
            <a:off x="571500" y="3130004"/>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5" name="Google Shape;385;p39"/>
          <p:cNvSpPr/>
          <p:nvPr/>
        </p:nvSpPr>
        <p:spPr>
          <a:xfrm>
            <a:off x="571500" y="3914775"/>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6" name="Google Shape;386;p39"/>
          <p:cNvSpPr/>
          <p:nvPr/>
        </p:nvSpPr>
        <p:spPr>
          <a:xfrm>
            <a:off x="571500" y="3914775"/>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7" name="Google Shape;387;p39"/>
          <p:cNvSpPr/>
          <p:nvPr/>
        </p:nvSpPr>
        <p:spPr>
          <a:xfrm>
            <a:off x="571500" y="4699545"/>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8" name="Google Shape;388;p39"/>
          <p:cNvSpPr/>
          <p:nvPr/>
        </p:nvSpPr>
        <p:spPr>
          <a:xfrm>
            <a:off x="571500" y="4699545"/>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89" name="Google Shape;389;p39"/>
          <p:cNvSpPr/>
          <p:nvPr/>
        </p:nvSpPr>
        <p:spPr>
          <a:xfrm>
            <a:off x="571500" y="5484316"/>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90" name="Google Shape;390;p39"/>
          <p:cNvSpPr/>
          <p:nvPr/>
        </p:nvSpPr>
        <p:spPr>
          <a:xfrm>
            <a:off x="571500" y="5484316"/>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391" name="Google Shape;391;p39"/>
          <p:cNvPicPr preferRelativeResize="0"/>
          <p:nvPr/>
        </p:nvPicPr>
        <p:blipFill rotWithShape="1">
          <a:blip r:embed="rId4">
            <a:alphaModFix/>
          </a:blip>
          <a:srcRect b="0" l="0" r="0" t="0"/>
          <a:stretch/>
        </p:blipFill>
        <p:spPr>
          <a:xfrm>
            <a:off x="571500" y="1620440"/>
            <a:ext cx="857250" cy="476250"/>
          </a:xfrm>
          <a:prstGeom prst="rect">
            <a:avLst/>
          </a:prstGeom>
          <a:noFill/>
          <a:ln>
            <a:noFill/>
          </a:ln>
        </p:spPr>
      </p:pic>
      <p:sp>
        <p:nvSpPr>
          <p:cNvPr id="392" name="Google Shape;392;p39"/>
          <p:cNvSpPr txBox="1"/>
          <p:nvPr/>
        </p:nvSpPr>
        <p:spPr>
          <a:xfrm>
            <a:off x="1666875" y="1514772"/>
            <a:ext cx="9953625" cy="3961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Roboto"/>
                <a:ea typeface="Roboto"/>
                <a:cs typeface="Roboto"/>
                <a:sym typeface="Roboto"/>
              </a:rPr>
              <a:t>https://static.vecteezy.com/system/resources/previews/046/685/123/non_2x/caucasian-mountain-dagestan-trees-rocks-mountains-view-of-the-green-mountains-beautiful-summer-landscape-photo.jpg</a:t>
            </a:r>
            <a:endParaRPr/>
          </a:p>
        </p:txBody>
      </p:sp>
      <p:sp>
        <p:nvSpPr>
          <p:cNvPr id="393" name="Google Shape;393;p39"/>
          <p:cNvSpPr txBox="1"/>
          <p:nvPr/>
        </p:nvSpPr>
        <p:spPr>
          <a:xfrm>
            <a:off x="1666875" y="1958578"/>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Roboto"/>
                <a:ea typeface="Roboto"/>
                <a:cs typeface="Roboto"/>
                <a:sym typeface="Roboto"/>
              </a:rPr>
              <a:t>Source: </a:t>
            </a:r>
            <a:r>
              <a:rPr b="0" i="0" lang="en-US" sz="1200" u="none" cap="none" strike="noStrike">
                <a:solidFill>
                  <a:srgbClr val="4F46E5"/>
                </a:solidFill>
                <a:latin typeface="Roboto"/>
                <a:ea typeface="Roboto"/>
                <a:cs typeface="Roboto"/>
                <a:sym typeface="Roboto"/>
              </a:rPr>
              <a:t>www.vecteezy.com</a:t>
            </a:r>
            <a:endParaRPr/>
          </a:p>
        </p:txBody>
      </p:sp>
      <p:pic>
        <p:nvPicPr>
          <p:cNvPr descr="image.png" id="394" name="Google Shape;394;p39"/>
          <p:cNvPicPr preferRelativeResize="0"/>
          <p:nvPr/>
        </p:nvPicPr>
        <p:blipFill rotWithShape="1">
          <a:blip r:embed="rId5">
            <a:alphaModFix/>
          </a:blip>
          <a:srcRect b="0" l="0" r="0" t="0"/>
          <a:stretch/>
        </p:blipFill>
        <p:spPr>
          <a:xfrm>
            <a:off x="571500" y="2504182"/>
            <a:ext cx="857250" cy="476250"/>
          </a:xfrm>
          <a:prstGeom prst="rect">
            <a:avLst/>
          </a:prstGeom>
          <a:noFill/>
          <a:ln>
            <a:noFill/>
          </a:ln>
        </p:spPr>
      </p:pic>
      <p:sp>
        <p:nvSpPr>
          <p:cNvPr id="395" name="Google Shape;395;p39"/>
          <p:cNvSpPr txBox="1"/>
          <p:nvPr/>
        </p:nvSpPr>
        <p:spPr>
          <a:xfrm>
            <a:off x="1666875" y="2497633"/>
            <a:ext cx="9953625" cy="19809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Roboto"/>
                <a:ea typeface="Roboto"/>
                <a:cs typeface="Roboto"/>
                <a:sym typeface="Roboto"/>
              </a:rPr>
              <a:t>https://toursbaku.com/wp-content/uploads/2025/06/Flame-Towers.jpg</a:t>
            </a:r>
            <a:endParaRPr/>
          </a:p>
        </p:txBody>
      </p:sp>
      <p:sp>
        <p:nvSpPr>
          <p:cNvPr id="396" name="Google Shape;396;p39"/>
          <p:cNvSpPr txBox="1"/>
          <p:nvPr/>
        </p:nvSpPr>
        <p:spPr>
          <a:xfrm>
            <a:off x="1666875" y="2743348"/>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Roboto"/>
                <a:ea typeface="Roboto"/>
                <a:cs typeface="Roboto"/>
                <a:sym typeface="Roboto"/>
              </a:rPr>
              <a:t>Source: </a:t>
            </a:r>
            <a:r>
              <a:rPr b="0" i="0" lang="en-US" sz="1200" u="none" cap="none" strike="noStrike">
                <a:solidFill>
                  <a:srgbClr val="4F46E5"/>
                </a:solidFill>
                <a:latin typeface="Roboto"/>
                <a:ea typeface="Roboto"/>
                <a:cs typeface="Roboto"/>
                <a:sym typeface="Roboto"/>
              </a:rPr>
              <a:t>toursbaku.com</a:t>
            </a:r>
            <a:endParaRPr/>
          </a:p>
        </p:txBody>
      </p:sp>
      <p:pic>
        <p:nvPicPr>
          <p:cNvPr descr="image.png" id="397" name="Google Shape;397;p39"/>
          <p:cNvPicPr preferRelativeResize="0"/>
          <p:nvPr/>
        </p:nvPicPr>
        <p:blipFill rotWithShape="1">
          <a:blip r:embed="rId6">
            <a:alphaModFix/>
          </a:blip>
          <a:srcRect b="0" l="0" r="0" t="0"/>
          <a:stretch/>
        </p:blipFill>
        <p:spPr>
          <a:xfrm>
            <a:off x="571500" y="3288952"/>
            <a:ext cx="857250" cy="476250"/>
          </a:xfrm>
          <a:prstGeom prst="rect">
            <a:avLst/>
          </a:prstGeom>
          <a:noFill/>
          <a:ln>
            <a:noFill/>
          </a:ln>
        </p:spPr>
      </p:pic>
      <p:sp>
        <p:nvSpPr>
          <p:cNvPr id="398" name="Google Shape;398;p39"/>
          <p:cNvSpPr txBox="1"/>
          <p:nvPr/>
        </p:nvSpPr>
        <p:spPr>
          <a:xfrm>
            <a:off x="1666875" y="3282404"/>
            <a:ext cx="9953625" cy="19809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Roboto"/>
                <a:ea typeface="Roboto"/>
                <a:cs typeface="Roboto"/>
                <a:sym typeface="Roboto"/>
              </a:rPr>
              <a:t>https://krugxp.com/wp-content/uploads/Central-Asia-main-1024x561.webp</a:t>
            </a:r>
            <a:endParaRPr/>
          </a:p>
        </p:txBody>
      </p:sp>
      <p:sp>
        <p:nvSpPr>
          <p:cNvPr id="399" name="Google Shape;399;p39"/>
          <p:cNvSpPr txBox="1"/>
          <p:nvPr/>
        </p:nvSpPr>
        <p:spPr>
          <a:xfrm>
            <a:off x="1666875" y="3528119"/>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Roboto"/>
                <a:ea typeface="Roboto"/>
                <a:cs typeface="Roboto"/>
                <a:sym typeface="Roboto"/>
              </a:rPr>
              <a:t>Source: </a:t>
            </a:r>
            <a:r>
              <a:rPr b="0" i="0" lang="en-US" sz="1200" u="none" cap="none" strike="noStrike">
                <a:solidFill>
                  <a:srgbClr val="4F46E5"/>
                </a:solidFill>
                <a:latin typeface="Roboto"/>
                <a:ea typeface="Roboto"/>
                <a:cs typeface="Roboto"/>
                <a:sym typeface="Roboto"/>
              </a:rPr>
              <a:t>krugxp.com</a:t>
            </a:r>
            <a:endParaRPr/>
          </a:p>
        </p:txBody>
      </p:sp>
      <p:pic>
        <p:nvPicPr>
          <p:cNvPr descr="image.png" id="400" name="Google Shape;400;p39"/>
          <p:cNvPicPr preferRelativeResize="0"/>
          <p:nvPr/>
        </p:nvPicPr>
        <p:blipFill rotWithShape="1">
          <a:blip r:embed="rId7">
            <a:alphaModFix/>
          </a:blip>
          <a:srcRect b="0" l="0" r="0" t="0"/>
          <a:stretch/>
        </p:blipFill>
        <p:spPr>
          <a:xfrm>
            <a:off x="571500" y="4073723"/>
            <a:ext cx="857250" cy="476250"/>
          </a:xfrm>
          <a:prstGeom prst="rect">
            <a:avLst/>
          </a:prstGeom>
          <a:noFill/>
          <a:ln>
            <a:noFill/>
          </a:ln>
        </p:spPr>
      </p:pic>
      <p:sp>
        <p:nvSpPr>
          <p:cNvPr id="401" name="Google Shape;401;p39"/>
          <p:cNvSpPr txBox="1"/>
          <p:nvPr/>
        </p:nvSpPr>
        <p:spPr>
          <a:xfrm>
            <a:off x="1666875" y="4067175"/>
            <a:ext cx="9953625" cy="19809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Roboto"/>
                <a:ea typeface="Roboto"/>
                <a:cs typeface="Roboto"/>
                <a:sym typeface="Roboto"/>
              </a:rPr>
              <a:t>https://www.travel-tramp.com/wp-content/uploads/2016/10/IMG_1106-2.jpg</a:t>
            </a:r>
            <a:endParaRPr/>
          </a:p>
        </p:txBody>
      </p:sp>
      <p:sp>
        <p:nvSpPr>
          <p:cNvPr id="402" name="Google Shape;402;p39"/>
          <p:cNvSpPr txBox="1"/>
          <p:nvPr/>
        </p:nvSpPr>
        <p:spPr>
          <a:xfrm>
            <a:off x="1666875" y="4312890"/>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Roboto"/>
                <a:ea typeface="Roboto"/>
                <a:cs typeface="Roboto"/>
                <a:sym typeface="Roboto"/>
              </a:rPr>
              <a:t>Source: </a:t>
            </a:r>
            <a:r>
              <a:rPr b="0" i="0" lang="en-US" sz="1200" u="none" cap="none" strike="noStrike">
                <a:solidFill>
                  <a:srgbClr val="4F46E5"/>
                </a:solidFill>
                <a:latin typeface="Roboto"/>
                <a:ea typeface="Roboto"/>
                <a:cs typeface="Roboto"/>
                <a:sym typeface="Roboto"/>
              </a:rPr>
              <a:t>www.travel-tramp.com</a:t>
            </a:r>
            <a:endParaRPr/>
          </a:p>
        </p:txBody>
      </p:sp>
      <p:pic>
        <p:nvPicPr>
          <p:cNvPr descr="image.png" id="403" name="Google Shape;403;p39"/>
          <p:cNvPicPr preferRelativeResize="0"/>
          <p:nvPr/>
        </p:nvPicPr>
        <p:blipFill rotWithShape="1">
          <a:blip r:embed="rId8">
            <a:alphaModFix/>
          </a:blip>
          <a:srcRect b="0" l="0" r="0" t="0"/>
          <a:stretch/>
        </p:blipFill>
        <p:spPr>
          <a:xfrm>
            <a:off x="571500" y="4858494"/>
            <a:ext cx="857250" cy="476250"/>
          </a:xfrm>
          <a:prstGeom prst="rect">
            <a:avLst/>
          </a:prstGeom>
          <a:noFill/>
          <a:ln>
            <a:noFill/>
          </a:ln>
        </p:spPr>
      </p:pic>
      <p:sp>
        <p:nvSpPr>
          <p:cNvPr id="404" name="Google Shape;404;p39"/>
          <p:cNvSpPr txBox="1"/>
          <p:nvPr/>
        </p:nvSpPr>
        <p:spPr>
          <a:xfrm>
            <a:off x="1666875" y="4851945"/>
            <a:ext cx="9953625" cy="19809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Roboto"/>
                <a:ea typeface="Roboto"/>
                <a:cs typeface="Roboto"/>
                <a:sym typeface="Roboto"/>
              </a:rPr>
              <a:t>https://www.oilandgasadvancement.com/wp-content/uploads/2025/11/First-Libyan-Exploration-Bid-in-18-Years.webp</a:t>
            </a:r>
            <a:endParaRPr/>
          </a:p>
        </p:txBody>
      </p:sp>
      <p:sp>
        <p:nvSpPr>
          <p:cNvPr id="405" name="Google Shape;405;p39"/>
          <p:cNvSpPr txBox="1"/>
          <p:nvPr/>
        </p:nvSpPr>
        <p:spPr>
          <a:xfrm>
            <a:off x="1666875" y="5097660"/>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Roboto"/>
                <a:ea typeface="Roboto"/>
                <a:cs typeface="Roboto"/>
                <a:sym typeface="Roboto"/>
              </a:rPr>
              <a:t>Source: </a:t>
            </a:r>
            <a:r>
              <a:rPr b="0" i="0" lang="en-US" sz="1200" u="none" cap="none" strike="noStrike">
                <a:solidFill>
                  <a:srgbClr val="4F46E5"/>
                </a:solidFill>
                <a:latin typeface="Roboto"/>
                <a:ea typeface="Roboto"/>
                <a:cs typeface="Roboto"/>
                <a:sym typeface="Roboto"/>
              </a:rPr>
              <a:t>www.oilandgasadvancement.com</a:t>
            </a:r>
            <a:endParaRPr/>
          </a:p>
        </p:txBody>
      </p:sp>
      <p:pic>
        <p:nvPicPr>
          <p:cNvPr descr="image.png" id="406" name="Google Shape;406;p39"/>
          <p:cNvPicPr preferRelativeResize="0"/>
          <p:nvPr/>
        </p:nvPicPr>
        <p:blipFill rotWithShape="1">
          <a:blip r:embed="rId9">
            <a:alphaModFix/>
          </a:blip>
          <a:srcRect b="0" l="0" r="0" t="0"/>
          <a:stretch/>
        </p:blipFill>
        <p:spPr>
          <a:xfrm>
            <a:off x="571500" y="5742384"/>
            <a:ext cx="857250" cy="476250"/>
          </a:xfrm>
          <a:prstGeom prst="rect">
            <a:avLst/>
          </a:prstGeom>
          <a:noFill/>
          <a:ln>
            <a:noFill/>
          </a:ln>
        </p:spPr>
      </p:pic>
      <p:sp>
        <p:nvSpPr>
          <p:cNvPr id="407" name="Google Shape;407;p39"/>
          <p:cNvSpPr txBox="1"/>
          <p:nvPr/>
        </p:nvSpPr>
        <p:spPr>
          <a:xfrm>
            <a:off x="1666875" y="5636716"/>
            <a:ext cx="9953625" cy="3961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Roboto"/>
                <a:ea typeface="Roboto"/>
                <a:cs typeface="Roboto"/>
                <a:sym typeface="Roboto"/>
              </a:rPr>
              <a:t>https://static.vecteezy.com/system/resources/previews/066/312/640/large_2x/majestic-mountain-peaks-reflect-in-serene-lake-at-dawn-creating-a-breathtaking-landscape-in-the-himalayas-photo.jpeg</a:t>
            </a:r>
            <a:endParaRPr/>
          </a:p>
        </p:txBody>
      </p:sp>
      <p:sp>
        <p:nvSpPr>
          <p:cNvPr id="408" name="Google Shape;408;p39"/>
          <p:cNvSpPr txBox="1"/>
          <p:nvPr/>
        </p:nvSpPr>
        <p:spPr>
          <a:xfrm>
            <a:off x="1666875" y="6080521"/>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Roboto"/>
                <a:ea typeface="Roboto"/>
                <a:cs typeface="Roboto"/>
                <a:sym typeface="Roboto"/>
              </a:rPr>
              <a:t>Source: </a:t>
            </a:r>
            <a:r>
              <a:rPr b="0" i="0" lang="en-US" sz="1200" u="none" cap="none" strike="noStrike">
                <a:solidFill>
                  <a:srgbClr val="4F46E5"/>
                </a:solidFill>
                <a:latin typeface="Roboto"/>
                <a:ea typeface="Roboto"/>
                <a:cs typeface="Roboto"/>
                <a:sym typeface="Roboto"/>
              </a:rPr>
              <a:t>www.vecteezy.com</a:t>
            </a:r>
            <a:endParaRPr/>
          </a:p>
        </p:txBody>
      </p:sp>
      <p:sp>
        <p:nvSpPr>
          <p:cNvPr id="409" name="Google Shape;409;p39"/>
          <p:cNvSpPr txBox="1"/>
          <p:nvPr/>
        </p:nvSpPr>
        <p:spPr>
          <a:xfrm>
            <a:off x="571500" y="390822"/>
            <a:ext cx="11601450"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Image Sources</a:t>
            </a:r>
            <a:endParaRPr/>
          </a:p>
        </p:txBody>
      </p:sp>
      <p:sp>
        <p:nvSpPr>
          <p:cNvPr id="410" name="Google Shape;410;p39"/>
          <p:cNvSpPr/>
          <p:nvPr/>
        </p:nvSpPr>
        <p:spPr>
          <a:xfrm>
            <a:off x="571500" y="971847"/>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4" name="Shape 414"/>
        <p:cNvGrpSpPr/>
        <p:nvPr/>
      </p:nvGrpSpPr>
      <p:grpSpPr>
        <a:xfrm>
          <a:off x="0" y="0"/>
          <a:ext cx="0" cy="0"/>
          <a:chOff x="0" y="0"/>
          <a:chExt cx="0" cy="0"/>
        </a:xfrm>
      </p:grpSpPr>
      <p:pic>
        <p:nvPicPr>
          <p:cNvPr descr="image.png" id="415" name="Google Shape;415;p4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6" name="Google Shape;416;p40"/>
          <p:cNvSpPr/>
          <p:nvPr/>
        </p:nvSpPr>
        <p:spPr>
          <a:xfrm>
            <a:off x="571500" y="2941439"/>
            <a:ext cx="11049000" cy="98286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17" name="Google Shape;417;p40"/>
          <p:cNvSpPr/>
          <p:nvPr/>
        </p:nvSpPr>
        <p:spPr>
          <a:xfrm>
            <a:off x="571500" y="3914775"/>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18" name="Google Shape;418;p40"/>
          <p:cNvSpPr/>
          <p:nvPr/>
        </p:nvSpPr>
        <p:spPr>
          <a:xfrm>
            <a:off x="571500" y="3914775"/>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419" name="Google Shape;419;p40"/>
          <p:cNvPicPr preferRelativeResize="0"/>
          <p:nvPr/>
        </p:nvPicPr>
        <p:blipFill rotWithShape="1">
          <a:blip r:embed="rId4">
            <a:alphaModFix/>
          </a:blip>
          <a:srcRect b="0" l="0" r="0" t="0"/>
          <a:stretch/>
        </p:blipFill>
        <p:spPr>
          <a:xfrm>
            <a:off x="571500" y="3189982"/>
            <a:ext cx="857250" cy="476250"/>
          </a:xfrm>
          <a:prstGeom prst="rect">
            <a:avLst/>
          </a:prstGeom>
          <a:noFill/>
          <a:ln>
            <a:noFill/>
          </a:ln>
        </p:spPr>
      </p:pic>
      <p:sp>
        <p:nvSpPr>
          <p:cNvPr id="420" name="Google Shape;420;p40"/>
          <p:cNvSpPr txBox="1"/>
          <p:nvPr/>
        </p:nvSpPr>
        <p:spPr>
          <a:xfrm>
            <a:off x="1666875" y="3084314"/>
            <a:ext cx="9953625" cy="3961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Roboto"/>
                <a:ea typeface="Roboto"/>
                <a:cs typeface="Roboto"/>
                <a:sym typeface="Roboto"/>
              </a:rPr>
              <a:t>https://static.vecteezy.com/system/resources/thumbnails/077/721/823/small_2x/aerial-view-of-tropical-beach-with-palm-trees-and-turquoise-sea-on-island-in-thailand-crystal-clear-water-and-white-sand-coastline-in-southeast-asia-video.jpg</a:t>
            </a:r>
            <a:endParaRPr/>
          </a:p>
        </p:txBody>
      </p:sp>
      <p:sp>
        <p:nvSpPr>
          <p:cNvPr id="421" name="Google Shape;421;p40"/>
          <p:cNvSpPr txBox="1"/>
          <p:nvPr/>
        </p:nvSpPr>
        <p:spPr>
          <a:xfrm>
            <a:off x="1666875" y="3528119"/>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Roboto"/>
                <a:ea typeface="Roboto"/>
                <a:cs typeface="Roboto"/>
                <a:sym typeface="Roboto"/>
              </a:rPr>
              <a:t>Source: </a:t>
            </a:r>
            <a:r>
              <a:rPr b="0" i="0" lang="en-US" sz="1200" u="none" cap="none" strike="noStrike">
                <a:solidFill>
                  <a:srgbClr val="4F46E5"/>
                </a:solidFill>
                <a:latin typeface="Roboto"/>
                <a:ea typeface="Roboto"/>
                <a:cs typeface="Roboto"/>
                <a:sym typeface="Roboto"/>
              </a:rPr>
              <a:t>www.vecteezy.com</a:t>
            </a:r>
            <a:endParaRPr/>
          </a:p>
        </p:txBody>
      </p:sp>
      <p:pic>
        <p:nvPicPr>
          <p:cNvPr descr="image.png" id="422" name="Google Shape;422;p40"/>
          <p:cNvPicPr preferRelativeResize="0"/>
          <p:nvPr/>
        </p:nvPicPr>
        <p:blipFill rotWithShape="1">
          <a:blip r:embed="rId5">
            <a:alphaModFix/>
          </a:blip>
          <a:srcRect b="0" l="0" r="0" t="0"/>
          <a:stretch/>
        </p:blipFill>
        <p:spPr>
          <a:xfrm>
            <a:off x="571500" y="4172842"/>
            <a:ext cx="857250" cy="476250"/>
          </a:xfrm>
          <a:prstGeom prst="rect">
            <a:avLst/>
          </a:prstGeom>
          <a:noFill/>
          <a:ln>
            <a:noFill/>
          </a:ln>
        </p:spPr>
      </p:pic>
      <p:sp>
        <p:nvSpPr>
          <p:cNvPr id="423" name="Google Shape;423;p40"/>
          <p:cNvSpPr txBox="1"/>
          <p:nvPr/>
        </p:nvSpPr>
        <p:spPr>
          <a:xfrm>
            <a:off x="1666875" y="4067175"/>
            <a:ext cx="9953625" cy="3961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Roboto"/>
                <a:ea typeface="Roboto"/>
                <a:cs typeface="Roboto"/>
                <a:sym typeface="Roboto"/>
              </a:rPr>
              <a:t>https://images.contentstack.io/v3/assets/blt06f605a34f1194ff/bltd426c9dd42a5bf5c/678a9456bf520470087cf015/iStock-1131743616-HEADERMOBILE.jpg?format=webp&amp;quality=60&amp;width=1440</a:t>
            </a:r>
            <a:endParaRPr/>
          </a:p>
        </p:txBody>
      </p:sp>
      <p:sp>
        <p:nvSpPr>
          <p:cNvPr id="424" name="Google Shape;424;p40"/>
          <p:cNvSpPr txBox="1"/>
          <p:nvPr/>
        </p:nvSpPr>
        <p:spPr>
          <a:xfrm>
            <a:off x="1666875" y="4510980"/>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Roboto"/>
                <a:ea typeface="Roboto"/>
                <a:cs typeface="Roboto"/>
                <a:sym typeface="Roboto"/>
              </a:rPr>
              <a:t>Source: </a:t>
            </a:r>
            <a:r>
              <a:rPr b="0" i="0" lang="en-US" sz="1200" u="none" cap="none" strike="noStrike">
                <a:solidFill>
                  <a:srgbClr val="4F46E5"/>
                </a:solidFill>
                <a:latin typeface="Roboto"/>
                <a:ea typeface="Roboto"/>
                <a:cs typeface="Roboto"/>
                <a:sym typeface="Roboto"/>
              </a:rPr>
              <a:t>www.getyourguide.com</a:t>
            </a:r>
            <a:endParaRPr/>
          </a:p>
        </p:txBody>
      </p:sp>
      <p:sp>
        <p:nvSpPr>
          <p:cNvPr id="425" name="Google Shape;425;p40"/>
          <p:cNvSpPr txBox="1"/>
          <p:nvPr/>
        </p:nvSpPr>
        <p:spPr>
          <a:xfrm>
            <a:off x="571500" y="571500"/>
            <a:ext cx="11601450"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Image Sources</a:t>
            </a:r>
            <a:endParaRPr/>
          </a:p>
        </p:txBody>
      </p:sp>
      <p:sp>
        <p:nvSpPr>
          <p:cNvPr id="426" name="Google Shape;426;p40"/>
          <p:cNvSpPr/>
          <p:nvPr/>
        </p:nvSpPr>
        <p:spPr>
          <a:xfrm>
            <a:off x="571500" y="115252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8" name="Shape 98"/>
        <p:cNvGrpSpPr/>
        <p:nvPr/>
      </p:nvGrpSpPr>
      <p:grpSpPr>
        <a:xfrm>
          <a:off x="0" y="0"/>
          <a:ext cx="0" cy="0"/>
          <a:chOff x="0" y="0"/>
          <a:chExt cx="0" cy="0"/>
        </a:xfrm>
      </p:grpSpPr>
      <p:pic>
        <p:nvPicPr>
          <p:cNvPr descr="image.png" id="99" name="Google Shape;99;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0" name="Google Shape;100;p15"/>
          <p:cNvSpPr txBox="1"/>
          <p:nvPr/>
        </p:nvSpPr>
        <p:spPr>
          <a:xfrm>
            <a:off x="571500" y="571500"/>
            <a:ext cx="5550693"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Географічне положення</a:t>
            </a:r>
            <a:endParaRPr/>
          </a:p>
        </p:txBody>
      </p:sp>
      <p:sp>
        <p:nvSpPr>
          <p:cNvPr id="101" name="Google Shape;101;p15"/>
          <p:cNvSpPr/>
          <p:nvPr/>
        </p:nvSpPr>
        <p:spPr>
          <a:xfrm>
            <a:off x="571500" y="1152525"/>
            <a:ext cx="5286375"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102" name="Google Shape;102;p15"/>
          <p:cNvPicPr preferRelativeResize="0"/>
          <p:nvPr/>
        </p:nvPicPr>
        <p:blipFill rotWithShape="1">
          <a:blip r:embed="rId4">
            <a:alphaModFix/>
          </a:blip>
          <a:srcRect b="0" l="0" r="0" t="0"/>
          <a:stretch/>
        </p:blipFill>
        <p:spPr>
          <a:xfrm>
            <a:off x="6334125" y="0"/>
            <a:ext cx="5857875" cy="6858000"/>
          </a:xfrm>
          <a:prstGeom prst="rect">
            <a:avLst/>
          </a:prstGeom>
          <a:noFill/>
          <a:ln>
            <a:noFill/>
          </a:ln>
        </p:spPr>
      </p:pic>
      <p:sp>
        <p:nvSpPr>
          <p:cNvPr id="103" name="Google Shape;103;p15"/>
          <p:cNvSpPr txBox="1"/>
          <p:nvPr/>
        </p:nvSpPr>
        <p:spPr>
          <a:xfrm>
            <a:off x="571500" y="2779662"/>
            <a:ext cx="5286375" cy="2136874"/>
          </a:xfrm>
          <a:prstGeom prst="rect">
            <a:avLst/>
          </a:prstGeom>
          <a:noFill/>
          <a:ln>
            <a:noFill/>
          </a:ln>
        </p:spPr>
        <p:txBody>
          <a:bodyPr anchorCtr="0" anchor="t" bIns="0" lIns="0" spcFirstLastPara="1" rIns="0" wrap="square" tIns="0">
            <a:spAutoFit/>
          </a:bodyPr>
          <a:lstStyle/>
          <a:p>
            <a:pPr indent="0" lvl="0" marL="0" marR="0" rtl="0" algn="l">
              <a:lnSpc>
                <a:spcPct val="169939"/>
              </a:lnSpc>
              <a:spcBef>
                <a:spcPts val="0"/>
              </a:spcBef>
              <a:spcAft>
                <a:spcPts val="0"/>
              </a:spcAft>
              <a:buNone/>
            </a:pPr>
            <a:r>
              <a:rPr b="0" i="0" lang="en-US" sz="1650" u="none" cap="none" strike="noStrike">
                <a:solidFill>
                  <a:srgbClr val="334155"/>
                </a:solidFill>
                <a:latin typeface="Roboto"/>
                <a:ea typeface="Roboto"/>
                <a:cs typeface="Roboto"/>
                <a:sym typeface="Roboto"/>
              </a:rPr>
              <a:t>Країни Закавказзя мають вигідне розташування між Чорним та Каспійським морями. Проте, регіон межує із зонами постійних збройних конфліктів. Невирішені територіальні суперечки всередині самих країн створюють значну політичну напругу та стримують економічний розвиток.</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7" name="Shape 107"/>
        <p:cNvGrpSpPr/>
        <p:nvPr/>
      </p:nvGrpSpPr>
      <p:grpSpPr>
        <a:xfrm>
          <a:off x="0" y="0"/>
          <a:ext cx="0" cy="0"/>
          <a:chOff x="0" y="0"/>
          <a:chExt cx="0" cy="0"/>
        </a:xfrm>
      </p:grpSpPr>
      <p:pic>
        <p:nvPicPr>
          <p:cNvPr descr="image.png" id="108" name="Google Shape;108;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09" name="Google Shape;109;p16"/>
          <p:cNvPicPr preferRelativeResize="0"/>
          <p:nvPr/>
        </p:nvPicPr>
        <p:blipFill rotWithShape="1">
          <a:blip r:embed="rId4">
            <a:alphaModFix/>
          </a:blip>
          <a:srcRect b="0" l="0" r="0" t="0"/>
          <a:stretch/>
        </p:blipFill>
        <p:spPr>
          <a:xfrm>
            <a:off x="571500" y="1430684"/>
            <a:ext cx="11049000" cy="4977705"/>
          </a:xfrm>
          <a:prstGeom prst="rect">
            <a:avLst/>
          </a:prstGeom>
          <a:noFill/>
          <a:ln>
            <a:noFill/>
          </a:ln>
        </p:spPr>
      </p:pic>
      <p:sp>
        <p:nvSpPr>
          <p:cNvPr id="110" name="Google Shape;110;p16"/>
          <p:cNvSpPr txBox="1"/>
          <p:nvPr/>
        </p:nvSpPr>
        <p:spPr>
          <a:xfrm>
            <a:off x="1809750" y="5716934"/>
            <a:ext cx="8572500" cy="54858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1" lang="en-US" sz="1350" u="none" cap="none" strike="noStrike">
                <a:solidFill>
                  <a:srgbClr val="334155"/>
                </a:solidFill>
                <a:latin typeface="Roboto"/>
                <a:ea typeface="Roboto"/>
                <a:cs typeface="Roboto"/>
                <a:sym typeface="Roboto"/>
              </a:rPr>
              <a:t>Загальна кількість населення регіону становить близько 15.6 млн осіб. Регіон характеризується надлишком трудових ресурсів та інтенсивною урбанізацією.</a:t>
            </a:r>
            <a:endParaRPr/>
          </a:p>
        </p:txBody>
      </p:sp>
      <p:sp>
        <p:nvSpPr>
          <p:cNvPr id="111" name="Google Shape;111;p16"/>
          <p:cNvSpPr txBox="1"/>
          <p:nvPr/>
        </p:nvSpPr>
        <p:spPr>
          <a:xfrm>
            <a:off x="571500" y="449609"/>
            <a:ext cx="11601450"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Демографічний розподіл Закавказзя</a:t>
            </a:r>
            <a:endParaRPr/>
          </a:p>
        </p:txBody>
      </p:sp>
      <p:sp>
        <p:nvSpPr>
          <p:cNvPr id="112" name="Google Shape;112;p16"/>
          <p:cNvSpPr/>
          <p:nvPr/>
        </p:nvSpPr>
        <p:spPr>
          <a:xfrm>
            <a:off x="571500" y="1030634"/>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6" name="Shape 116"/>
        <p:cNvGrpSpPr/>
        <p:nvPr/>
      </p:nvGrpSpPr>
      <p:grpSpPr>
        <a:xfrm>
          <a:off x="0" y="0"/>
          <a:ext cx="0" cy="0"/>
          <a:chOff x="0" y="0"/>
          <a:chExt cx="0" cy="0"/>
        </a:xfrm>
      </p:grpSpPr>
      <p:pic>
        <p:nvPicPr>
          <p:cNvPr descr="image.png" id="117" name="Google Shape;117;p1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18" name="Google Shape;118;p17"/>
          <p:cNvPicPr preferRelativeResize="0"/>
          <p:nvPr/>
        </p:nvPicPr>
        <p:blipFill rotWithShape="1">
          <a:blip r:embed="rId4">
            <a:alphaModFix/>
          </a:blip>
          <a:srcRect b="0" l="0" r="0" t="0"/>
          <a:stretch/>
        </p:blipFill>
        <p:spPr>
          <a:xfrm>
            <a:off x="3709987" y="4962971"/>
            <a:ext cx="4772025" cy="707677"/>
          </a:xfrm>
          <a:prstGeom prst="rect">
            <a:avLst/>
          </a:prstGeom>
          <a:noFill/>
          <a:ln>
            <a:noFill/>
          </a:ln>
        </p:spPr>
      </p:pic>
      <p:sp>
        <p:nvSpPr>
          <p:cNvPr id="119" name="Google Shape;119;p17"/>
          <p:cNvSpPr/>
          <p:nvPr/>
        </p:nvSpPr>
        <p:spPr>
          <a:xfrm>
            <a:off x="571500" y="2168425"/>
            <a:ext cx="11049000" cy="2604045"/>
          </a:xfrm>
          <a:prstGeom prst="roundRect">
            <a:avLst>
              <a:gd fmla="val 0" name="adj"/>
            </a:avLst>
          </a:prstGeom>
          <a:solidFill>
            <a:srgbClr val="FFFFFF"/>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aphicFrame>
        <p:nvGraphicFramePr>
          <p:cNvPr id="120" name="Google Shape;120;p17"/>
          <p:cNvGraphicFramePr/>
          <p:nvPr/>
        </p:nvGraphicFramePr>
        <p:xfrm>
          <a:off x="571500" y="2168425"/>
          <a:ext cx="3000000" cy="3000000"/>
        </p:xfrm>
        <a:graphic>
          <a:graphicData uri="http://schemas.openxmlformats.org/drawingml/2006/table">
            <a:tbl>
              <a:tblPr bandRow="1" firstRow="1">
                <a:noFill/>
                <a:tableStyleId>{2A99971E-F541-41BE-A237-40C4BDDB37C2}</a:tableStyleId>
              </a:tblPr>
              <a:tblGrid>
                <a:gridCol w="1646050"/>
                <a:gridCol w="2484100"/>
                <a:gridCol w="4349650"/>
                <a:gridCol w="2569225"/>
              </a:tblGrid>
              <a:tr h="651000">
                <a:tc>
                  <a:txBody>
                    <a:bodyPr/>
                    <a:lstStyle/>
                    <a:p>
                      <a:pPr indent="0" lvl="0" marL="0" marR="0" rtl="0" algn="l">
                        <a:spcBef>
                          <a:spcPts val="0"/>
                        </a:spcBef>
                        <a:spcAft>
                          <a:spcPts val="0"/>
                        </a:spcAft>
                        <a:buNone/>
                      </a:pPr>
                      <a:r>
                        <a:rPr b="1" i="0" lang="en-US" sz="1500" u="none" cap="none" strike="noStrike">
                          <a:solidFill>
                            <a:srgbClr val="1E3A8A"/>
                          </a:solidFill>
                          <a:latin typeface="Inter"/>
                          <a:ea typeface="Inter"/>
                          <a:cs typeface="Inter"/>
                          <a:sym typeface="Inter"/>
                        </a:rPr>
                        <a:t>Країна</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F5F9"/>
                    </a:solidFill>
                  </a:tcPr>
                </a:tc>
                <a:tc>
                  <a:txBody>
                    <a:bodyPr/>
                    <a:lstStyle/>
                    <a:p>
                      <a:pPr indent="0" lvl="0" marL="0" marR="0" rtl="0" algn="l">
                        <a:spcBef>
                          <a:spcPts val="0"/>
                        </a:spcBef>
                        <a:spcAft>
                          <a:spcPts val="0"/>
                        </a:spcAft>
                        <a:buNone/>
                      </a:pPr>
                      <a:r>
                        <a:rPr b="1" i="0" lang="en-US" sz="1500" u="none" cap="none" strike="noStrike">
                          <a:solidFill>
                            <a:srgbClr val="1E3A8A"/>
                          </a:solidFill>
                          <a:latin typeface="Inter"/>
                          <a:ea typeface="Inter"/>
                          <a:cs typeface="Inter"/>
                          <a:sym typeface="Inter"/>
                        </a:rPr>
                        <a:t>ВНП (млрд. дол.)</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F5F9"/>
                    </a:solidFill>
                  </a:tcPr>
                </a:tc>
                <a:tc>
                  <a:txBody>
                    <a:bodyPr/>
                    <a:lstStyle/>
                    <a:p>
                      <a:pPr indent="0" lvl="0" marL="0" marR="0" rtl="0" algn="l">
                        <a:spcBef>
                          <a:spcPts val="0"/>
                        </a:spcBef>
                        <a:spcAft>
                          <a:spcPts val="0"/>
                        </a:spcAft>
                        <a:buNone/>
                      </a:pPr>
                      <a:r>
                        <a:rPr b="1" i="0" lang="en-US" sz="1500" u="none" cap="none" strike="noStrike">
                          <a:solidFill>
                            <a:srgbClr val="1E3A8A"/>
                          </a:solidFill>
                          <a:latin typeface="Inter"/>
                          <a:ea typeface="Inter"/>
                          <a:cs typeface="Inter"/>
                          <a:sym typeface="Inter"/>
                        </a:rPr>
                        <a:t>Домінуючий сектор зайнятості</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F5F9"/>
                    </a:solidFill>
                  </a:tcPr>
                </a:tc>
                <a:tc>
                  <a:txBody>
                    <a:bodyPr/>
                    <a:lstStyle/>
                    <a:p>
                      <a:pPr indent="0" lvl="0" marL="0" marR="0" rtl="0" algn="l">
                        <a:spcBef>
                          <a:spcPts val="0"/>
                        </a:spcBef>
                        <a:spcAft>
                          <a:spcPts val="0"/>
                        </a:spcAft>
                        <a:buNone/>
                      </a:pPr>
                      <a:r>
                        <a:rPr b="1" i="0" lang="en-US" sz="1500" u="none" cap="none" strike="noStrike">
                          <a:solidFill>
                            <a:srgbClr val="1E3A8A"/>
                          </a:solidFill>
                          <a:latin typeface="Inter"/>
                          <a:ea typeface="Inter"/>
                          <a:cs typeface="Inter"/>
                          <a:sym typeface="Inter"/>
                        </a:rPr>
                        <a:t>Рівень безробіття</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F5F9"/>
                    </a:solidFill>
                  </a:tcPr>
                </a:tc>
              </a:tr>
              <a:tr h="651000">
                <a:tc>
                  <a:txBody>
                    <a:bodyPr/>
                    <a:lstStyle/>
                    <a:p>
                      <a:pPr indent="0" lvl="0" marL="0" marR="0" rtl="0" algn="l">
                        <a:spcBef>
                          <a:spcPts val="0"/>
                        </a:spcBef>
                        <a:spcAft>
                          <a:spcPts val="0"/>
                        </a:spcAft>
                        <a:buNone/>
                      </a:pPr>
                      <a:r>
                        <a:rPr b="1" i="0" lang="en-US" sz="1350" u="none" cap="none" strike="noStrike">
                          <a:solidFill>
                            <a:srgbClr val="334155"/>
                          </a:solidFill>
                          <a:latin typeface="Roboto"/>
                          <a:ea typeface="Roboto"/>
                          <a:cs typeface="Roboto"/>
                          <a:sym typeface="Roboto"/>
                        </a:rPr>
                        <a:t>Азербайджан</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350" u="none" cap="none" strike="noStrike">
                          <a:solidFill>
                            <a:srgbClr val="334155"/>
                          </a:solidFill>
                          <a:latin typeface="Roboto"/>
                          <a:ea typeface="Roboto"/>
                          <a:cs typeface="Roboto"/>
                          <a:sym typeface="Roboto"/>
                        </a:rPr>
                        <a:t>30.01</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350" u="none" cap="none" strike="noStrike">
                          <a:solidFill>
                            <a:srgbClr val="334155"/>
                          </a:solidFill>
                          <a:latin typeface="Roboto"/>
                          <a:ea typeface="Roboto"/>
                          <a:cs typeface="Roboto"/>
                          <a:sym typeface="Roboto"/>
                        </a:rPr>
                        <a:t>Сфера обслуговування (52%)</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350" u="none" cap="none" strike="noStrike">
                          <a:solidFill>
                            <a:srgbClr val="334155"/>
                          </a:solidFill>
                          <a:latin typeface="Roboto"/>
                          <a:ea typeface="Roboto"/>
                          <a:cs typeface="Roboto"/>
                          <a:sym typeface="Roboto"/>
                        </a:rPr>
                        <a:t>1.2%</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1000">
                <a:tc>
                  <a:txBody>
                    <a:bodyPr/>
                    <a:lstStyle/>
                    <a:p>
                      <a:pPr indent="0" lvl="0" marL="0" marR="0" rtl="0" algn="l">
                        <a:spcBef>
                          <a:spcPts val="0"/>
                        </a:spcBef>
                        <a:spcAft>
                          <a:spcPts val="0"/>
                        </a:spcAft>
                        <a:buNone/>
                      </a:pPr>
                      <a:r>
                        <a:rPr b="1" i="0" lang="en-US" sz="1350" u="none" cap="none" strike="noStrike">
                          <a:solidFill>
                            <a:srgbClr val="334155"/>
                          </a:solidFill>
                          <a:latin typeface="Roboto"/>
                          <a:ea typeface="Roboto"/>
                          <a:cs typeface="Roboto"/>
                          <a:sym typeface="Roboto"/>
                        </a:rPr>
                        <a:t>Грузія</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350" u="none" cap="none" strike="noStrike">
                          <a:solidFill>
                            <a:srgbClr val="334155"/>
                          </a:solidFill>
                          <a:latin typeface="Roboto"/>
                          <a:ea typeface="Roboto"/>
                          <a:cs typeface="Roboto"/>
                          <a:sym typeface="Roboto"/>
                        </a:rPr>
                        <a:t>14.45</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350" u="none" cap="none" strike="noStrike">
                          <a:solidFill>
                            <a:srgbClr val="334155"/>
                          </a:solidFill>
                          <a:latin typeface="Roboto"/>
                          <a:ea typeface="Roboto"/>
                          <a:cs typeface="Roboto"/>
                          <a:sym typeface="Roboto"/>
                        </a:rPr>
                        <a:t>С/Г та Послуги (по 40%)</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350" u="none" cap="none" strike="noStrike">
                          <a:solidFill>
                            <a:srgbClr val="334155"/>
                          </a:solidFill>
                          <a:latin typeface="Roboto"/>
                          <a:ea typeface="Roboto"/>
                          <a:cs typeface="Roboto"/>
                          <a:sym typeface="Roboto"/>
                        </a:rPr>
                        <a:t>17%</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1000">
                <a:tc>
                  <a:txBody>
                    <a:bodyPr/>
                    <a:lstStyle/>
                    <a:p>
                      <a:pPr indent="0" lvl="0" marL="0" marR="0" rtl="0" algn="l">
                        <a:spcBef>
                          <a:spcPts val="0"/>
                        </a:spcBef>
                        <a:spcAft>
                          <a:spcPts val="0"/>
                        </a:spcAft>
                        <a:buNone/>
                      </a:pPr>
                      <a:r>
                        <a:rPr b="1" i="0" lang="en-US" sz="1350" u="none" cap="none" strike="noStrike">
                          <a:solidFill>
                            <a:srgbClr val="334155"/>
                          </a:solidFill>
                          <a:latin typeface="Roboto"/>
                          <a:ea typeface="Roboto"/>
                          <a:cs typeface="Roboto"/>
                          <a:sym typeface="Roboto"/>
                        </a:rPr>
                        <a:t>Вірменія</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350" u="none" cap="none" strike="noStrike">
                          <a:solidFill>
                            <a:srgbClr val="334155"/>
                          </a:solidFill>
                          <a:latin typeface="Roboto"/>
                          <a:ea typeface="Roboto"/>
                          <a:cs typeface="Roboto"/>
                          <a:sym typeface="Roboto"/>
                        </a:rPr>
                        <a:t>13.65</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350" u="none" cap="none" strike="noStrike">
                          <a:solidFill>
                            <a:srgbClr val="334155"/>
                          </a:solidFill>
                          <a:latin typeface="Roboto"/>
                          <a:ea typeface="Roboto"/>
                          <a:cs typeface="Roboto"/>
                          <a:sym typeface="Roboto"/>
                        </a:rPr>
                        <a:t>Сільське господарство (45%)</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350" u="none" cap="none" strike="noStrike">
                          <a:solidFill>
                            <a:srgbClr val="334155"/>
                          </a:solidFill>
                          <a:latin typeface="Roboto"/>
                          <a:ea typeface="Roboto"/>
                          <a:cs typeface="Roboto"/>
                          <a:sym typeface="Roboto"/>
                        </a:rPr>
                        <a:t>30%</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21" name="Google Shape;121;p17"/>
          <p:cNvSpPr txBox="1"/>
          <p:nvPr/>
        </p:nvSpPr>
        <p:spPr>
          <a:xfrm>
            <a:off x="3938587" y="5058221"/>
            <a:ext cx="4352925" cy="27429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350" u="none" cap="none" strike="noStrike">
                <a:solidFill>
                  <a:srgbClr val="334155"/>
                </a:solidFill>
                <a:latin typeface="Roboto Medium"/>
                <a:ea typeface="Roboto Medium"/>
                <a:cs typeface="Roboto Medium"/>
                <a:sym typeface="Roboto Medium"/>
              </a:rPr>
              <a:t>Частка важкої індустрії у сукупному ВНП Закавказзя:</a:t>
            </a:r>
            <a:endParaRPr/>
          </a:p>
        </p:txBody>
      </p:sp>
      <p:pic>
        <p:nvPicPr>
          <p:cNvPr descr="image.png" id="122" name="Google Shape;122;p17"/>
          <p:cNvPicPr preferRelativeResize="0"/>
          <p:nvPr/>
        </p:nvPicPr>
        <p:blipFill rotWithShape="1">
          <a:blip r:embed="rId5">
            <a:alphaModFix/>
          </a:blip>
          <a:srcRect b="0" l="0" r="0" t="0"/>
          <a:stretch/>
        </p:blipFill>
        <p:spPr>
          <a:xfrm>
            <a:off x="3938587" y="5332511"/>
            <a:ext cx="100161" cy="242887"/>
          </a:xfrm>
          <a:prstGeom prst="rect">
            <a:avLst/>
          </a:prstGeom>
          <a:noFill/>
          <a:ln>
            <a:noFill/>
          </a:ln>
        </p:spPr>
      </p:pic>
      <p:sp>
        <p:nvSpPr>
          <p:cNvPr id="123" name="Google Shape;123;p17"/>
          <p:cNvSpPr/>
          <p:nvPr/>
        </p:nvSpPr>
        <p:spPr>
          <a:xfrm>
            <a:off x="571500" y="2773263"/>
            <a:ext cx="1646039"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4" name="Google Shape;124;p17"/>
          <p:cNvSpPr/>
          <p:nvPr/>
        </p:nvSpPr>
        <p:spPr>
          <a:xfrm>
            <a:off x="2217539" y="2773263"/>
            <a:ext cx="2484090"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5" name="Google Shape;125;p17"/>
          <p:cNvSpPr/>
          <p:nvPr/>
        </p:nvSpPr>
        <p:spPr>
          <a:xfrm>
            <a:off x="4701629" y="2773263"/>
            <a:ext cx="4349650"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6" name="Google Shape;126;p17"/>
          <p:cNvSpPr/>
          <p:nvPr/>
        </p:nvSpPr>
        <p:spPr>
          <a:xfrm>
            <a:off x="9051280" y="2773263"/>
            <a:ext cx="2569219"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7" name="Google Shape;127;p17"/>
          <p:cNvSpPr/>
          <p:nvPr/>
        </p:nvSpPr>
        <p:spPr>
          <a:xfrm>
            <a:off x="571500" y="3438078"/>
            <a:ext cx="1646039"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8" name="Google Shape;128;p17"/>
          <p:cNvSpPr/>
          <p:nvPr/>
        </p:nvSpPr>
        <p:spPr>
          <a:xfrm>
            <a:off x="2217539" y="3438078"/>
            <a:ext cx="2484090"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9" name="Google Shape;129;p17"/>
          <p:cNvSpPr/>
          <p:nvPr/>
        </p:nvSpPr>
        <p:spPr>
          <a:xfrm>
            <a:off x="4701629" y="3438078"/>
            <a:ext cx="4349650"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0" name="Google Shape;130;p17"/>
          <p:cNvSpPr/>
          <p:nvPr/>
        </p:nvSpPr>
        <p:spPr>
          <a:xfrm>
            <a:off x="9051280" y="3438078"/>
            <a:ext cx="2569219"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1" name="Google Shape;131;p17"/>
          <p:cNvSpPr/>
          <p:nvPr/>
        </p:nvSpPr>
        <p:spPr>
          <a:xfrm>
            <a:off x="571500" y="4102893"/>
            <a:ext cx="1646039"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2" name="Google Shape;132;p17"/>
          <p:cNvSpPr/>
          <p:nvPr/>
        </p:nvSpPr>
        <p:spPr>
          <a:xfrm>
            <a:off x="2217539" y="4102893"/>
            <a:ext cx="2484090"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3" name="Google Shape;133;p17"/>
          <p:cNvSpPr/>
          <p:nvPr/>
        </p:nvSpPr>
        <p:spPr>
          <a:xfrm>
            <a:off x="4701629" y="4102893"/>
            <a:ext cx="4349650"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4" name="Google Shape;134;p17"/>
          <p:cNvSpPr/>
          <p:nvPr/>
        </p:nvSpPr>
        <p:spPr>
          <a:xfrm>
            <a:off x="9051280" y="4102893"/>
            <a:ext cx="2569219"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5" name="Google Shape;135;p17"/>
          <p:cNvSpPr txBox="1"/>
          <p:nvPr/>
        </p:nvSpPr>
        <p:spPr>
          <a:xfrm>
            <a:off x="571500" y="571500"/>
            <a:ext cx="11601450"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Економічний потенціал регіону</a:t>
            </a:r>
            <a:endParaRPr/>
          </a:p>
        </p:txBody>
      </p:sp>
      <p:sp>
        <p:nvSpPr>
          <p:cNvPr id="136" name="Google Shape;136;p17"/>
          <p:cNvSpPr/>
          <p:nvPr/>
        </p:nvSpPr>
        <p:spPr>
          <a:xfrm>
            <a:off x="571500" y="115252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0" name="Shape 140"/>
        <p:cNvGrpSpPr/>
        <p:nvPr/>
      </p:nvGrpSpPr>
      <p:grpSpPr>
        <a:xfrm>
          <a:off x="0" y="0"/>
          <a:ext cx="0" cy="0"/>
          <a:chOff x="0" y="0"/>
          <a:chExt cx="0" cy="0"/>
        </a:xfrm>
      </p:grpSpPr>
      <p:pic>
        <p:nvPicPr>
          <p:cNvPr descr="image.png" id="141" name="Google Shape;141;p1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42" name="Google Shape;142;p18"/>
          <p:cNvPicPr preferRelativeResize="0"/>
          <p:nvPr/>
        </p:nvPicPr>
        <p:blipFill rotWithShape="1">
          <a:blip r:embed="rId4">
            <a:alphaModFix/>
          </a:blip>
          <a:srcRect b="0" l="0" r="0" t="0"/>
          <a:stretch/>
        </p:blipFill>
        <p:spPr>
          <a:xfrm>
            <a:off x="6334125" y="1385887"/>
            <a:ext cx="5286375" cy="3810000"/>
          </a:xfrm>
          <a:prstGeom prst="rect">
            <a:avLst/>
          </a:prstGeom>
          <a:noFill/>
          <a:ln>
            <a:noFill/>
          </a:ln>
        </p:spPr>
      </p:pic>
      <p:sp>
        <p:nvSpPr>
          <p:cNvPr id="143" name="Google Shape;143;p18"/>
          <p:cNvSpPr txBox="1"/>
          <p:nvPr/>
        </p:nvSpPr>
        <p:spPr>
          <a:xfrm>
            <a:off x="1428750" y="1538287"/>
            <a:ext cx="4429125"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Паливно-енергетичний комплекс:</a:t>
            </a:r>
            <a:r>
              <a:rPr b="0" i="0" lang="en-US" sz="1500" u="none" cap="none" strike="noStrike">
                <a:solidFill>
                  <a:srgbClr val="334155"/>
                </a:solidFill>
                <a:latin typeface="Roboto"/>
                <a:ea typeface="Roboto"/>
                <a:cs typeface="Roboto"/>
                <a:sym typeface="Roboto"/>
              </a:rPr>
              <a:t> Основа економіки Азербайджану. Щорічний видобуток нафти на Каспії сягає 9 млн. тонн.</a:t>
            </a:r>
            <a:endParaRPr/>
          </a:p>
        </p:txBody>
      </p:sp>
      <p:sp>
        <p:nvSpPr>
          <p:cNvPr id="144" name="Google Shape;144;p18"/>
          <p:cNvSpPr txBox="1"/>
          <p:nvPr/>
        </p:nvSpPr>
        <p:spPr>
          <a:xfrm>
            <a:off x="1428750" y="2690812"/>
            <a:ext cx="4429125"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Енергетика:</a:t>
            </a:r>
            <a:r>
              <a:rPr b="0" i="0" lang="en-US" sz="1500" u="none" cap="none" strike="noStrike">
                <a:solidFill>
                  <a:srgbClr val="334155"/>
                </a:solidFill>
                <a:latin typeface="Roboto"/>
                <a:ea typeface="Roboto"/>
                <a:cs typeface="Roboto"/>
                <a:sym typeface="Roboto"/>
              </a:rPr>
              <a:t> Грузія генерує 79% енергії на ГЕС, Вірменія значно залежить від Мецаморської АЕС (32% енергії).</a:t>
            </a:r>
            <a:endParaRPr/>
          </a:p>
        </p:txBody>
      </p:sp>
      <p:sp>
        <p:nvSpPr>
          <p:cNvPr id="145" name="Google Shape;145;p18"/>
          <p:cNvSpPr txBox="1"/>
          <p:nvPr/>
        </p:nvSpPr>
        <p:spPr>
          <a:xfrm>
            <a:off x="1428750" y="3843337"/>
            <a:ext cx="4429125" cy="1219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Сільське господарство:</a:t>
            </a:r>
            <a:r>
              <a:rPr b="0" i="0" lang="en-US" sz="1500" u="none" cap="none" strike="noStrike">
                <a:solidFill>
                  <a:srgbClr val="334155"/>
                </a:solidFill>
                <a:latin typeface="Roboto"/>
                <a:ea typeface="Roboto"/>
                <a:cs typeface="Roboto"/>
                <a:sym typeface="Roboto"/>
              </a:rPr>
              <a:t> Традиційне субтропічне землеробство. Чай та цитрусові (Грузія), бавовна (Азербайджан), виноградарство (Вірменія, Грузія).</a:t>
            </a:r>
            <a:endParaRPr/>
          </a:p>
        </p:txBody>
      </p:sp>
      <p:sp>
        <p:nvSpPr>
          <p:cNvPr id="146" name="Google Shape;146;p18"/>
          <p:cNvSpPr txBox="1"/>
          <p:nvPr/>
        </p:nvSpPr>
        <p:spPr>
          <a:xfrm>
            <a:off x="1428750" y="5300662"/>
            <a:ext cx="4429125"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0F172A"/>
                </a:solidFill>
                <a:latin typeface="Roboto"/>
                <a:ea typeface="Roboto"/>
                <a:cs typeface="Roboto"/>
                <a:sym typeface="Roboto"/>
              </a:rPr>
              <a:t>Перехідний етап:</a:t>
            </a:r>
            <a:r>
              <a:rPr b="0" i="0" lang="en-US" sz="1500" u="none" cap="none" strike="noStrike">
                <a:solidFill>
                  <a:srgbClr val="334155"/>
                </a:solidFill>
                <a:latin typeface="Roboto"/>
                <a:ea typeface="Roboto"/>
                <a:cs typeface="Roboto"/>
                <a:sym typeface="Roboto"/>
              </a:rPr>
              <a:t> Масова приватизація та залучення іноземних інвестицій є ключовими для стабілізації фінансової сфери.</a:t>
            </a:r>
            <a:endParaRPr/>
          </a:p>
        </p:txBody>
      </p:sp>
      <p:pic>
        <p:nvPicPr>
          <p:cNvPr descr="image.png" id="147" name="Google Shape;147;p18"/>
          <p:cNvPicPr preferRelativeResize="0"/>
          <p:nvPr/>
        </p:nvPicPr>
        <p:blipFill rotWithShape="1">
          <a:blip r:embed="rId5">
            <a:alphaModFix/>
          </a:blip>
          <a:srcRect b="0" l="0" r="0" t="0"/>
          <a:stretch/>
        </p:blipFill>
        <p:spPr>
          <a:xfrm>
            <a:off x="6334125" y="1385887"/>
            <a:ext cx="5286375" cy="3810000"/>
          </a:xfrm>
          <a:prstGeom prst="rect">
            <a:avLst/>
          </a:prstGeom>
          <a:noFill/>
          <a:ln>
            <a:noFill/>
          </a:ln>
        </p:spPr>
      </p:pic>
      <p:pic>
        <p:nvPicPr>
          <p:cNvPr descr="image.png" id="148" name="Google Shape;148;p18"/>
          <p:cNvPicPr preferRelativeResize="0"/>
          <p:nvPr/>
        </p:nvPicPr>
        <p:blipFill rotWithShape="1">
          <a:blip r:embed="rId6">
            <a:alphaModFix/>
          </a:blip>
          <a:srcRect b="0" l="0" r="0" t="0"/>
          <a:stretch/>
        </p:blipFill>
        <p:spPr>
          <a:xfrm>
            <a:off x="952500" y="1566862"/>
            <a:ext cx="257175" cy="247650"/>
          </a:xfrm>
          <a:prstGeom prst="rect">
            <a:avLst/>
          </a:prstGeom>
          <a:noFill/>
          <a:ln>
            <a:noFill/>
          </a:ln>
        </p:spPr>
      </p:pic>
      <p:pic>
        <p:nvPicPr>
          <p:cNvPr descr="image.png" id="149" name="Google Shape;149;p18"/>
          <p:cNvPicPr preferRelativeResize="0"/>
          <p:nvPr/>
        </p:nvPicPr>
        <p:blipFill rotWithShape="1">
          <a:blip r:embed="rId7">
            <a:alphaModFix/>
          </a:blip>
          <a:srcRect b="0" l="0" r="0" t="0"/>
          <a:stretch/>
        </p:blipFill>
        <p:spPr>
          <a:xfrm>
            <a:off x="952500" y="2719387"/>
            <a:ext cx="200025" cy="247650"/>
          </a:xfrm>
          <a:prstGeom prst="rect">
            <a:avLst/>
          </a:prstGeom>
          <a:noFill/>
          <a:ln>
            <a:noFill/>
          </a:ln>
        </p:spPr>
      </p:pic>
      <p:pic>
        <p:nvPicPr>
          <p:cNvPr descr="image.png" id="150" name="Google Shape;150;p18"/>
          <p:cNvPicPr preferRelativeResize="0"/>
          <p:nvPr/>
        </p:nvPicPr>
        <p:blipFill rotWithShape="1">
          <a:blip r:embed="rId8">
            <a:alphaModFix/>
          </a:blip>
          <a:srcRect b="0" l="0" r="0" t="0"/>
          <a:stretch/>
        </p:blipFill>
        <p:spPr>
          <a:xfrm>
            <a:off x="952500" y="3871912"/>
            <a:ext cx="228600" cy="247650"/>
          </a:xfrm>
          <a:prstGeom prst="rect">
            <a:avLst/>
          </a:prstGeom>
          <a:noFill/>
          <a:ln>
            <a:noFill/>
          </a:ln>
        </p:spPr>
      </p:pic>
      <p:pic>
        <p:nvPicPr>
          <p:cNvPr descr="image.png" id="151" name="Google Shape;151;p18"/>
          <p:cNvPicPr preferRelativeResize="0"/>
          <p:nvPr/>
        </p:nvPicPr>
        <p:blipFill rotWithShape="1">
          <a:blip r:embed="rId9">
            <a:alphaModFix/>
          </a:blip>
          <a:srcRect b="0" l="0" r="0" t="0"/>
          <a:stretch/>
        </p:blipFill>
        <p:spPr>
          <a:xfrm>
            <a:off x="952500" y="5329237"/>
            <a:ext cx="228600" cy="247650"/>
          </a:xfrm>
          <a:prstGeom prst="rect">
            <a:avLst/>
          </a:prstGeom>
          <a:noFill/>
          <a:ln>
            <a:noFill/>
          </a:ln>
        </p:spPr>
      </p:pic>
      <p:sp>
        <p:nvSpPr>
          <p:cNvPr id="152" name="Google Shape;152;p18"/>
          <p:cNvSpPr txBox="1"/>
          <p:nvPr/>
        </p:nvSpPr>
        <p:spPr>
          <a:xfrm>
            <a:off x="571500" y="404812"/>
            <a:ext cx="11601450"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Трансформація економіки</a:t>
            </a:r>
            <a:endParaRPr/>
          </a:p>
        </p:txBody>
      </p:sp>
      <p:sp>
        <p:nvSpPr>
          <p:cNvPr id="153" name="Google Shape;153;p18"/>
          <p:cNvSpPr/>
          <p:nvPr/>
        </p:nvSpPr>
        <p:spPr>
          <a:xfrm>
            <a:off x="571500" y="985837"/>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7" name="Shape 157"/>
        <p:cNvGrpSpPr/>
        <p:nvPr/>
      </p:nvGrpSpPr>
      <p:grpSpPr>
        <a:xfrm>
          <a:off x="0" y="0"/>
          <a:ext cx="0" cy="0"/>
          <a:chOff x="0" y="0"/>
          <a:chExt cx="0" cy="0"/>
        </a:xfrm>
      </p:grpSpPr>
      <p:pic>
        <p:nvPicPr>
          <p:cNvPr descr="image.png" id="158" name="Google Shape;158;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9" name="Google Shape;159;p19"/>
          <p:cNvSpPr/>
          <p:nvPr/>
        </p:nvSpPr>
        <p:spPr>
          <a:xfrm>
            <a:off x="5715000" y="2807940"/>
            <a:ext cx="762000" cy="38100"/>
          </a:xfrm>
          <a:prstGeom prst="rect">
            <a:avLst/>
          </a:prstGeom>
          <a:solidFill>
            <a:srgbClr val="EA58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0" name="Google Shape;160;p19"/>
          <p:cNvSpPr txBox="1"/>
          <p:nvPr/>
        </p:nvSpPr>
        <p:spPr>
          <a:xfrm>
            <a:off x="2135505" y="3131790"/>
            <a:ext cx="7920990" cy="647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200" u="none" cap="none" strike="noStrike">
                <a:solidFill>
                  <a:srgbClr val="1E3A8A"/>
                </a:solidFill>
                <a:latin typeface="Inter"/>
                <a:ea typeface="Inter"/>
                <a:cs typeface="Inter"/>
                <a:sym typeface="Inter"/>
              </a:rPr>
              <a:t>Частина 2: Центральна Азія</a:t>
            </a:r>
            <a:endParaRPr/>
          </a:p>
        </p:txBody>
      </p:sp>
      <p:sp>
        <p:nvSpPr>
          <p:cNvPr id="161" name="Google Shape;161;p19"/>
          <p:cNvSpPr txBox="1"/>
          <p:nvPr/>
        </p:nvSpPr>
        <p:spPr>
          <a:xfrm>
            <a:off x="2633662" y="3969990"/>
            <a:ext cx="6924675" cy="365670"/>
          </a:xfrm>
          <a:prstGeom prst="rect">
            <a:avLst/>
          </a:prstGeom>
          <a:noFill/>
          <a:ln>
            <a:noFill/>
          </a:ln>
        </p:spPr>
        <p:txBody>
          <a:bodyPr anchorCtr="0" anchor="t" bIns="0" lIns="0" spcFirstLastPara="1" rIns="0" wrap="square" tIns="0">
            <a:spAutoFit/>
          </a:bodyPr>
          <a:lstStyle/>
          <a:p>
            <a:pPr indent="0" lvl="0" marL="0" marR="0" rtl="0" algn="ctr">
              <a:lnSpc>
                <a:spcPct val="159944"/>
              </a:lnSpc>
              <a:spcBef>
                <a:spcPts val="0"/>
              </a:spcBef>
              <a:spcAft>
                <a:spcPts val="0"/>
              </a:spcAft>
              <a:buNone/>
            </a:pPr>
            <a:r>
              <a:rPr b="0" i="0" lang="en-US" sz="1800" u="none" cap="none" strike="noStrike">
                <a:solidFill>
                  <a:srgbClr val="475569"/>
                </a:solidFill>
                <a:latin typeface="Roboto"/>
                <a:ea typeface="Roboto"/>
                <a:cs typeface="Roboto"/>
                <a:sym typeface="Roboto"/>
              </a:rPr>
              <a:t>Казахстан, Узбекистан, Туркменістан, Таджикистан, Киргизстан</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5" name="Shape 165"/>
        <p:cNvGrpSpPr/>
        <p:nvPr/>
      </p:nvGrpSpPr>
      <p:grpSpPr>
        <a:xfrm>
          <a:off x="0" y="0"/>
          <a:ext cx="0" cy="0"/>
          <a:chOff x="0" y="0"/>
          <a:chExt cx="0" cy="0"/>
        </a:xfrm>
      </p:grpSpPr>
      <p:pic>
        <p:nvPicPr>
          <p:cNvPr descr="image.png" id="166" name="Google Shape;166;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7" name="Google Shape;167;p20"/>
          <p:cNvSpPr txBox="1"/>
          <p:nvPr/>
        </p:nvSpPr>
        <p:spPr>
          <a:xfrm>
            <a:off x="571500" y="571500"/>
            <a:ext cx="5550693"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Серце Азії: Від степів до гір</a:t>
            </a:r>
            <a:endParaRPr/>
          </a:p>
        </p:txBody>
      </p:sp>
      <p:sp>
        <p:nvSpPr>
          <p:cNvPr id="168" name="Google Shape;168;p20"/>
          <p:cNvSpPr/>
          <p:nvPr/>
        </p:nvSpPr>
        <p:spPr>
          <a:xfrm>
            <a:off x="571500" y="1152525"/>
            <a:ext cx="5286375"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169" name="Google Shape;169;p20"/>
          <p:cNvPicPr preferRelativeResize="0"/>
          <p:nvPr/>
        </p:nvPicPr>
        <p:blipFill rotWithShape="1">
          <a:blip r:embed="rId4">
            <a:alphaModFix/>
          </a:blip>
          <a:srcRect b="0" l="0" r="0" t="0"/>
          <a:stretch/>
        </p:blipFill>
        <p:spPr>
          <a:xfrm>
            <a:off x="6334125" y="0"/>
            <a:ext cx="5857875" cy="6858000"/>
          </a:xfrm>
          <a:prstGeom prst="rect">
            <a:avLst/>
          </a:prstGeom>
          <a:noFill/>
          <a:ln>
            <a:noFill/>
          </a:ln>
        </p:spPr>
      </p:pic>
      <p:sp>
        <p:nvSpPr>
          <p:cNvPr id="170" name="Google Shape;170;p20"/>
          <p:cNvSpPr txBox="1"/>
          <p:nvPr/>
        </p:nvSpPr>
        <p:spPr>
          <a:xfrm>
            <a:off x="571500" y="2601515"/>
            <a:ext cx="5286375" cy="2493019"/>
          </a:xfrm>
          <a:prstGeom prst="rect">
            <a:avLst/>
          </a:prstGeom>
          <a:noFill/>
          <a:ln>
            <a:noFill/>
          </a:ln>
        </p:spPr>
        <p:txBody>
          <a:bodyPr anchorCtr="0" anchor="t" bIns="0" lIns="0" spcFirstLastPara="1" rIns="0" wrap="square" tIns="0">
            <a:spAutoFit/>
          </a:bodyPr>
          <a:lstStyle/>
          <a:p>
            <a:pPr indent="0" lvl="0" marL="0" marR="0" rtl="0" algn="l">
              <a:lnSpc>
                <a:spcPct val="169939"/>
              </a:lnSpc>
              <a:spcBef>
                <a:spcPts val="0"/>
              </a:spcBef>
              <a:spcAft>
                <a:spcPts val="0"/>
              </a:spcAft>
              <a:buNone/>
            </a:pPr>
            <a:r>
              <a:rPr b="0" i="0" lang="en-US" sz="1650" u="none" cap="none" strike="noStrike">
                <a:solidFill>
                  <a:srgbClr val="334155"/>
                </a:solidFill>
                <a:latin typeface="Roboto"/>
                <a:ea typeface="Roboto"/>
                <a:cs typeface="Roboto"/>
                <a:sym typeface="Roboto"/>
              </a:rPr>
              <a:t>Центральна Азія — це величезна територія степів, напівпустель та гірських систем. Різко континентальний клімат та нестача зволоження історично сприяли кочовому скотарству. Водночас, наявність найбагатших покладів нафти, газу та руд кольорових металів перетворює регіон на стратегічний хаб.</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4" name="Shape 174"/>
        <p:cNvGrpSpPr/>
        <p:nvPr/>
      </p:nvGrpSpPr>
      <p:grpSpPr>
        <a:xfrm>
          <a:off x="0" y="0"/>
          <a:ext cx="0" cy="0"/>
          <a:chOff x="0" y="0"/>
          <a:chExt cx="0" cy="0"/>
        </a:xfrm>
      </p:grpSpPr>
      <p:pic>
        <p:nvPicPr>
          <p:cNvPr descr="image.png" id="175" name="Google Shape;175;p2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76" name="Google Shape;176;p21"/>
          <p:cNvPicPr preferRelativeResize="0"/>
          <p:nvPr/>
        </p:nvPicPr>
        <p:blipFill rotWithShape="1">
          <a:blip r:embed="rId4">
            <a:alphaModFix/>
          </a:blip>
          <a:srcRect b="0" l="0" r="0" t="0"/>
          <a:stretch/>
        </p:blipFill>
        <p:spPr>
          <a:xfrm>
            <a:off x="571500" y="2014537"/>
            <a:ext cx="3492549" cy="3809851"/>
          </a:xfrm>
          <a:prstGeom prst="rect">
            <a:avLst/>
          </a:prstGeom>
          <a:noFill/>
          <a:ln>
            <a:noFill/>
          </a:ln>
        </p:spPr>
      </p:pic>
      <p:pic>
        <p:nvPicPr>
          <p:cNvPr descr="image.png" id="177" name="Google Shape;177;p21"/>
          <p:cNvPicPr preferRelativeResize="0"/>
          <p:nvPr/>
        </p:nvPicPr>
        <p:blipFill rotWithShape="1">
          <a:blip r:embed="rId5">
            <a:alphaModFix/>
          </a:blip>
          <a:srcRect b="0" l="0" r="0" t="0"/>
          <a:stretch/>
        </p:blipFill>
        <p:spPr>
          <a:xfrm>
            <a:off x="4349799" y="2014537"/>
            <a:ext cx="3492549" cy="3809851"/>
          </a:xfrm>
          <a:prstGeom prst="rect">
            <a:avLst/>
          </a:prstGeom>
          <a:noFill/>
          <a:ln>
            <a:noFill/>
          </a:ln>
        </p:spPr>
      </p:pic>
      <p:pic>
        <p:nvPicPr>
          <p:cNvPr descr="image.png" id="178" name="Google Shape;178;p21"/>
          <p:cNvPicPr preferRelativeResize="0"/>
          <p:nvPr/>
        </p:nvPicPr>
        <p:blipFill rotWithShape="1">
          <a:blip r:embed="rId6">
            <a:alphaModFix/>
          </a:blip>
          <a:srcRect b="0" l="0" r="0" t="0"/>
          <a:stretch/>
        </p:blipFill>
        <p:spPr>
          <a:xfrm>
            <a:off x="8128099" y="2014537"/>
            <a:ext cx="3492549" cy="3809851"/>
          </a:xfrm>
          <a:prstGeom prst="rect">
            <a:avLst/>
          </a:prstGeom>
          <a:noFill/>
          <a:ln>
            <a:noFill/>
          </a:ln>
        </p:spPr>
      </p:pic>
      <p:sp>
        <p:nvSpPr>
          <p:cNvPr id="179" name="Google Shape;179;p21"/>
          <p:cNvSpPr txBox="1"/>
          <p:nvPr/>
        </p:nvSpPr>
        <p:spPr>
          <a:xfrm>
            <a:off x="794225" y="3186112"/>
            <a:ext cx="3047099" cy="5905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1950" u="none" cap="none" strike="noStrike">
                <a:solidFill>
                  <a:srgbClr val="1E3A8A"/>
                </a:solidFill>
                <a:latin typeface="Inter SemiBold"/>
                <a:ea typeface="Inter SemiBold"/>
                <a:cs typeface="Inter SemiBold"/>
                <a:sym typeface="Inter SemiBold"/>
              </a:rPr>
              <a:t>Спадщина Шовкового Шляху</a:t>
            </a:r>
            <a:endParaRPr/>
          </a:p>
        </p:txBody>
      </p:sp>
      <p:sp>
        <p:nvSpPr>
          <p:cNvPr id="180" name="Google Shape;180;p21"/>
          <p:cNvSpPr txBox="1"/>
          <p:nvPr/>
        </p:nvSpPr>
        <p:spPr>
          <a:xfrm>
            <a:off x="866775" y="3919537"/>
            <a:ext cx="2901999" cy="1371451"/>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350" u="none" cap="none" strike="noStrike">
                <a:solidFill>
                  <a:srgbClr val="334155"/>
                </a:solidFill>
                <a:latin typeface="Roboto"/>
                <a:ea typeface="Roboto"/>
                <a:cs typeface="Roboto"/>
                <a:sym typeface="Roboto"/>
              </a:rPr>
              <a:t>Традиційні зв'язки Заходу та Сходу збереглися завдяки розвиненій мережі залізниць та автошляхів, що з'єднують Росію, Китай, Афганістан та Іран.</a:t>
            </a:r>
            <a:endParaRPr/>
          </a:p>
        </p:txBody>
      </p:sp>
      <p:sp>
        <p:nvSpPr>
          <p:cNvPr id="181" name="Google Shape;181;p21"/>
          <p:cNvSpPr txBox="1"/>
          <p:nvPr/>
        </p:nvSpPr>
        <p:spPr>
          <a:xfrm>
            <a:off x="4572524" y="3186112"/>
            <a:ext cx="3047099" cy="5905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1950" u="none" cap="none" strike="noStrike">
                <a:solidFill>
                  <a:srgbClr val="1E3A8A"/>
                </a:solidFill>
                <a:latin typeface="Inter SemiBold"/>
                <a:ea typeface="Inter SemiBold"/>
                <a:cs typeface="Inter SemiBold"/>
                <a:sym typeface="Inter SemiBold"/>
              </a:rPr>
              <a:t>Національне Відродження</a:t>
            </a:r>
            <a:endParaRPr/>
          </a:p>
        </p:txBody>
      </p:sp>
      <p:sp>
        <p:nvSpPr>
          <p:cNvPr id="182" name="Google Shape;182;p21"/>
          <p:cNvSpPr txBox="1"/>
          <p:nvPr/>
        </p:nvSpPr>
        <p:spPr>
          <a:xfrm>
            <a:off x="4645074" y="3919537"/>
            <a:ext cx="2901999" cy="1371451"/>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350" u="none" cap="none" strike="noStrike">
                <a:solidFill>
                  <a:srgbClr val="334155"/>
                </a:solidFill>
                <a:latin typeface="Roboto"/>
                <a:ea typeface="Roboto"/>
                <a:cs typeface="Roboto"/>
                <a:sym typeface="Roboto"/>
              </a:rPr>
              <a:t>Усі країни є пострадянськими державами, які зараз проходять болісний процес відродження ісламської традиції та національної духовності.</a:t>
            </a:r>
            <a:endParaRPr/>
          </a:p>
        </p:txBody>
      </p:sp>
      <p:sp>
        <p:nvSpPr>
          <p:cNvPr id="183" name="Google Shape;183;p21"/>
          <p:cNvSpPr txBox="1"/>
          <p:nvPr/>
        </p:nvSpPr>
        <p:spPr>
          <a:xfrm>
            <a:off x="8350824" y="3186112"/>
            <a:ext cx="3047099" cy="5905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1950" u="none" cap="none" strike="noStrike">
                <a:solidFill>
                  <a:srgbClr val="1E3A8A"/>
                </a:solidFill>
                <a:latin typeface="Inter SemiBold"/>
                <a:ea typeface="Inter SemiBold"/>
                <a:cs typeface="Inter SemiBold"/>
                <a:sym typeface="Inter SemiBold"/>
              </a:rPr>
              <a:t>Демографічний Профіль</a:t>
            </a:r>
            <a:endParaRPr/>
          </a:p>
        </p:txBody>
      </p:sp>
      <p:sp>
        <p:nvSpPr>
          <p:cNvPr id="184" name="Google Shape;184;p21"/>
          <p:cNvSpPr txBox="1"/>
          <p:nvPr/>
        </p:nvSpPr>
        <p:spPr>
          <a:xfrm>
            <a:off x="8423374" y="3919537"/>
            <a:ext cx="2901999" cy="1371451"/>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350" u="none" cap="none" strike="noStrike">
                <a:solidFill>
                  <a:srgbClr val="334155"/>
                </a:solidFill>
                <a:latin typeface="Roboto"/>
                <a:ea typeface="Roboto"/>
                <a:cs typeface="Roboto"/>
                <a:sym typeface="Roboto"/>
              </a:rPr>
              <a:t>Переважає сільське населення (окрім Казахстану) з другим розширеним типом відтворення. Регіон стикається з надлишком робочої сили.</a:t>
            </a:r>
            <a:endParaRPr/>
          </a:p>
        </p:txBody>
      </p:sp>
      <p:pic>
        <p:nvPicPr>
          <p:cNvPr descr="image.png" id="185" name="Google Shape;185;p21"/>
          <p:cNvPicPr preferRelativeResize="0"/>
          <p:nvPr/>
        </p:nvPicPr>
        <p:blipFill rotWithShape="1">
          <a:blip r:embed="rId7">
            <a:alphaModFix/>
          </a:blip>
          <a:srcRect b="0" l="0" r="0" t="0"/>
          <a:stretch/>
        </p:blipFill>
        <p:spPr>
          <a:xfrm>
            <a:off x="2089100" y="2433637"/>
            <a:ext cx="457200" cy="457200"/>
          </a:xfrm>
          <a:prstGeom prst="rect">
            <a:avLst/>
          </a:prstGeom>
          <a:noFill/>
          <a:ln>
            <a:noFill/>
          </a:ln>
        </p:spPr>
      </p:pic>
      <p:pic>
        <p:nvPicPr>
          <p:cNvPr descr="image.png" id="186" name="Google Shape;186;p21"/>
          <p:cNvPicPr preferRelativeResize="0"/>
          <p:nvPr/>
        </p:nvPicPr>
        <p:blipFill rotWithShape="1">
          <a:blip r:embed="rId8">
            <a:alphaModFix/>
          </a:blip>
          <a:srcRect b="0" l="0" r="0" t="0"/>
          <a:stretch/>
        </p:blipFill>
        <p:spPr>
          <a:xfrm>
            <a:off x="5810250" y="2433637"/>
            <a:ext cx="571500" cy="457200"/>
          </a:xfrm>
          <a:prstGeom prst="rect">
            <a:avLst/>
          </a:prstGeom>
          <a:noFill/>
          <a:ln>
            <a:noFill/>
          </a:ln>
        </p:spPr>
      </p:pic>
      <p:pic>
        <p:nvPicPr>
          <p:cNvPr descr="image.png" id="187" name="Google Shape;187;p21"/>
          <p:cNvPicPr preferRelativeResize="0"/>
          <p:nvPr/>
        </p:nvPicPr>
        <p:blipFill rotWithShape="1">
          <a:blip r:embed="rId9">
            <a:alphaModFix/>
          </a:blip>
          <a:srcRect b="0" l="0" r="0" t="0"/>
          <a:stretch/>
        </p:blipFill>
        <p:spPr>
          <a:xfrm>
            <a:off x="9588549" y="2433637"/>
            <a:ext cx="571500" cy="457200"/>
          </a:xfrm>
          <a:prstGeom prst="rect">
            <a:avLst/>
          </a:prstGeom>
          <a:noFill/>
          <a:ln>
            <a:noFill/>
          </a:ln>
        </p:spPr>
      </p:pic>
      <p:sp>
        <p:nvSpPr>
          <p:cNvPr id="188" name="Google Shape;188;p21"/>
          <p:cNvSpPr txBox="1"/>
          <p:nvPr/>
        </p:nvSpPr>
        <p:spPr>
          <a:xfrm>
            <a:off x="571500" y="571500"/>
            <a:ext cx="11601450" cy="45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F172A"/>
                </a:solidFill>
                <a:latin typeface="Inter"/>
                <a:ea typeface="Inter"/>
                <a:cs typeface="Inter"/>
                <a:sym typeface="Inter"/>
              </a:rPr>
              <a:t>Спільні риси країн регіону</a:t>
            </a:r>
            <a:endParaRPr/>
          </a:p>
        </p:txBody>
      </p:sp>
      <p:sp>
        <p:nvSpPr>
          <p:cNvPr id="189" name="Google Shape;189;p21"/>
          <p:cNvSpPr/>
          <p:nvPr/>
        </p:nvSpPr>
        <p:spPr>
          <a:xfrm>
            <a:off x="571500" y="1152525"/>
            <a:ext cx="11049000" cy="1905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