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5"/>
  </p:notesMasterIdLst>
  <p:handoutMasterIdLst>
    <p:handoutMasterId r:id="rId16"/>
  </p:handoutMasterIdLst>
  <p:sldIdLst>
    <p:sldId id="312" r:id="rId5"/>
    <p:sldId id="304" r:id="rId6"/>
    <p:sldId id="307" r:id="rId7"/>
    <p:sldId id="317" r:id="rId8"/>
    <p:sldId id="281" r:id="rId9"/>
    <p:sldId id="282" r:id="rId10"/>
    <p:sldId id="314" r:id="rId11"/>
    <p:sldId id="315" r:id="rId12"/>
    <p:sldId id="318" r:id="rId13"/>
    <p:sldId id="323" r:id="rId14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5388" autoAdjust="0"/>
  </p:normalViewPr>
  <p:slideViewPr>
    <p:cSldViewPr snapToGrid="0" snapToObjects="1">
      <p:cViewPr varScale="1">
        <p:scale>
          <a:sx n="115" d="100"/>
          <a:sy n="115" d="100"/>
        </p:scale>
        <p:origin x="132" y="21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Оцінка рівня продовольчої безпеки України (2025)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Оцінка рівня продовольчої безпеки України(2025)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A88-4468-9833-F3D7DCC79C4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88-4468-9833-F3D7DCC79C4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88-4468-9833-F3D7DCC79C4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88-4468-9833-F3D7DCC79C4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A88-4468-9833-F3D7DCC79C4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88-4468-9833-F3D7DCC79C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F84FFFE-AC8C-478B-B38B-2C282207031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88-4468-9833-F3D7DCC79C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6F1F2F-82EF-4844-936B-53406290EA4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88-4468-9833-F3D7DCC79C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356A4C-AE04-4863-A097-BFF291A13B3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A88-4468-9833-F3D7DCC79C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5955F17-5902-48DA-98E5-1D3D3E4A9BE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88-4468-9833-F3D7DCC79C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ACE0397-3C99-4535-B1F2-7A1E8C6EFB1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A88-4468-9833-F3D7DCC79C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9D5DD21-CCDA-4B16-A77A-E07F5965014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88-4468-9833-F3D7DCC79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Інвестиції, технології, іригація</c:v>
                </c:pt>
                <c:pt idx="1">
                  <c:v>Виробництво зерна (від довоєнного)</c:v>
                </c:pt>
                <c:pt idx="2">
                  <c:v>Площа доступних земель</c:v>
                </c:pt>
                <c:pt idx="3">
                  <c:v>Індекс GFSI</c:v>
                </c:pt>
                <c:pt idx="4">
                  <c:v>Нестача продовольства (зворотній показник)</c:v>
                </c:pt>
                <c:pt idx="5">
                  <c:v>Доступність продуктів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</c:v>
                </c:pt>
                <c:pt idx="1">
                  <c:v>0.66</c:v>
                </c:pt>
                <c:pt idx="2">
                  <c:v>0.75</c:v>
                </c:pt>
                <c:pt idx="3">
                  <c:v>0.62</c:v>
                </c:pt>
                <c:pt idx="4">
                  <c:v>0.85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8-4468-9833-F3D7DCC79C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13228-7B2A-B027-3053-2A257A09A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E5A1F76-63C2-FBE2-96A8-6C77BF55C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AE7DB42-E1D4-9827-B6B7-96654AF91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49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 dirty="0"/>
              <a:t>Вставка рисунка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Продовольча безпека в системі забезпечення економічної безпеки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BC1E8-B0A9-0043-9070-492F01B97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DE699D-F110-A37D-D689-F3BB59CD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081" y="399983"/>
            <a:ext cx="7843837" cy="1012782"/>
          </a:xfrm>
        </p:spPr>
        <p:txBody>
          <a:bodyPr rtlCol="0"/>
          <a:lstStyle>
            <a:defPPr>
              <a:defRPr lang="ru-RU"/>
            </a:defPPr>
          </a:lstStyle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Стратегічний курс та механізм його забезпечення у сфері продовольчої безпеки: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E82CC5-4D5B-C33C-3E4F-854D22291A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69048" y="1669886"/>
            <a:ext cx="8691735" cy="5071736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 забезпечення стратегічного курсу</a:t>
            </a:r>
            <a:r>
              <a:rPr lang="ru-RU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передбачає:</a:t>
            </a:r>
            <a:endParaRPr lang="ru-RU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Двоетапну реалізацію: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 етап (2024–2026 роки)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формування і здійснення заходів підтримки виробників, розвиток агропромислового комплексу, зокрема органічного виробництва.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 етап (2027 рік)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відновлення підприємств харчової промисловості на рівні територіальних громад, адміністративних одиниць та держави.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Інституційна координація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Міністерство аграрної політики та продовольства, інші центральні органи влади, місцеві адміністрації забезпечують виконання операційного плану заходів.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 і звітність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щорічне подання звітів про стан виконання Стратегії до Кабінету Міністрів.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Фінансова підтримка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виділення бюджетних коштів на підтримку аграрного виробництва, розвиток інфраструктури, формування продовольчих резервів.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 безпеки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розмінування сільськогосподарських земель, відновлення логістичних ланцюгів, адаптація до кліматичних змін, регулювання цін на продукти харчування.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Підтримка соціальних ініціатив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забезпечення доступу до продовольства для вразливих груп населення, постраждалих від війни.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стратегія та механізм її реалізації спрямовані на створення стійкої, незалежної та безпечної продовольчої системи, здатної забезпечити населення України якісним і доступним харчуванням навіть в умовах воєнних та економічних викликів.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3A2297-54C2-0C51-A707-A1EC123D6C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9088" r="19088"/>
          <a:stretch>
            <a:fillRect/>
          </a:stretch>
        </p:blipFill>
        <p:spPr>
          <a:xfrm>
            <a:off x="0" y="3429000"/>
            <a:ext cx="3201988" cy="3452813"/>
          </a:xfrm>
        </p:spPr>
      </p:pic>
    </p:spTree>
    <p:extLst>
      <p:ext uri="{BB962C8B-B14F-4D97-AF65-F5344CB8AC3E}">
        <p14:creationId xmlns:p14="http://schemas.microsoft.com/office/powerpoint/2010/main" val="52569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308349"/>
            <a:ext cx="6583680" cy="164697"/>
          </a:xfrm>
        </p:spPr>
        <p:txBody>
          <a:bodyPr rtlCol="0"/>
          <a:lstStyle>
            <a:defPPr>
              <a:defRPr lang="ru-RU"/>
            </a:defPPr>
          </a:lstStyle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Сутність продовольчої безпеки: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2960"/>
            <a:ext cx="7498080" cy="6035040"/>
          </a:xfrm>
        </p:spPr>
        <p:txBody>
          <a:bodyPr rtlCol="0">
            <a:normAutofit fontScale="77500" lnSpcReduction="20000"/>
          </a:bodyPr>
          <a:lstStyle>
            <a:defPPr>
              <a:defRPr lang="ru-RU"/>
            </a:defPPr>
          </a:lstStyle>
          <a:p>
            <a:pPr algn="just" rtl="0"/>
            <a:r>
              <a:rPr lang="ru-RU" b="1" u="sng" dirty="0"/>
              <a:t>Продовольча безпека</a:t>
            </a:r>
            <a:r>
              <a:rPr lang="ru-RU" u="sng" dirty="0"/>
              <a:t> </a:t>
            </a:r>
            <a:r>
              <a:rPr lang="ru-RU" dirty="0"/>
              <a:t>— захищеність життєвих інтересів людини, яка виражається у гарантуванні державою безперешкодного економічного доступу людини до продуктів харчування з метою підтримання її звичайної життєвої діяльності. </a:t>
            </a:r>
          </a:p>
          <a:p>
            <a:pPr algn="just" rtl="0"/>
            <a:r>
              <a:rPr lang="ru-RU" b="1" dirty="0"/>
              <a:t>Сутність продовольчої безпеки</a:t>
            </a:r>
            <a:r>
              <a:rPr lang="ru-RU" dirty="0"/>
              <a:t> полягає у забезпеченні гарантованого, безперервного та економічно доступного доступу населення до якісних і безпечних продуктів харчування в кількості, необхідній для активного й здорового життя. Це означає, що кожна людина має можливість споживати повноцінні продукти відповідно до встановлених фізіологічних норм, незалежно від соціального статусу, місця проживання чи доходу.</a:t>
            </a:r>
          </a:p>
          <a:p>
            <a:pPr algn="just" rtl="0"/>
            <a:r>
              <a:rPr lang="ru-RU" dirty="0"/>
              <a:t>На державному рівні продовольча безпека передбачає також підтримку власного газопромислового комплексу, захист внутрішнього ринку від надмірної залежності від імпорту, а також формування продовольчою резервів для реагування на кризові ситуації.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06B528-4DD7-539F-9F57-EF8ADC8C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09" y="727959"/>
            <a:ext cx="2335878" cy="156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47F793-BEA3-6D62-B46B-2ED5184D3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930" y="2031908"/>
            <a:ext cx="2485524" cy="139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F9A780-7C9D-A60B-FA45-24266FF81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719" y="3428999"/>
            <a:ext cx="2573067" cy="159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0DC104-12A1-7577-AF1F-5138D8064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929" y="4867378"/>
            <a:ext cx="2485523" cy="139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0A9A27-2817-2D54-0996-30233AA927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7226" r="27226"/>
          <a:stretch>
            <a:fillRect/>
          </a:stretch>
        </p:blipFill>
        <p:spPr/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03AF1C9A-8CD7-8D7B-16A5-87F6F014EDF3}"/>
              </a:ext>
            </a:extLst>
          </p:cNvPr>
          <p:cNvSpPr txBox="1">
            <a:spLocks/>
          </p:cNvSpPr>
          <p:nvPr/>
        </p:nvSpPr>
        <p:spPr>
          <a:xfrm>
            <a:off x="5128862" y="1529541"/>
            <a:ext cx="6392579" cy="4721629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u="sng" dirty="0"/>
              <a:t>Ключові аспекти продовольчої безпеки:</a:t>
            </a:r>
          </a:p>
          <a:p>
            <a:pPr marL="0" indent="0" algn="just">
              <a:buNone/>
            </a:pPr>
            <a:r>
              <a:rPr lang="ru-RU" u="sng" dirty="0"/>
              <a:t>1.Фізична доступність </a:t>
            </a:r>
            <a:r>
              <a:rPr lang="ru-RU" dirty="0"/>
              <a:t>— наявність достатньої кількості продовольства на ринку.</a:t>
            </a:r>
          </a:p>
          <a:p>
            <a:pPr marL="0" indent="0" algn="just">
              <a:buNone/>
            </a:pPr>
            <a:r>
              <a:rPr lang="ru-RU" u="sng" dirty="0"/>
              <a:t>2.Економічна доступність </a:t>
            </a:r>
            <a:r>
              <a:rPr lang="ru-RU" dirty="0"/>
              <a:t>— здатність населення купувати необхідні продукти за прийнятними цінами.</a:t>
            </a:r>
          </a:p>
          <a:p>
            <a:pPr marL="0" indent="0" algn="just">
              <a:buNone/>
            </a:pPr>
            <a:r>
              <a:rPr lang="ru-RU" u="sng" dirty="0"/>
              <a:t>3.Якість і безпечність </a:t>
            </a:r>
            <a:r>
              <a:rPr lang="ru-RU" dirty="0"/>
              <a:t>— відповідність продуктів харчування санітарним, гігієнічним та харчовим стандартам.</a:t>
            </a:r>
          </a:p>
          <a:p>
            <a:pPr marL="0" indent="0" algn="just">
              <a:buNone/>
            </a:pPr>
            <a:r>
              <a:rPr lang="ru-RU" u="sng" dirty="0"/>
              <a:t>4. Стабільність </a:t>
            </a:r>
            <a:r>
              <a:rPr lang="ru-RU" dirty="0"/>
              <a:t>— відсутність ризиків тривалих перебоїв у постачанні продовольства через економічні, політичні чи природні фактори.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20" y="524819"/>
            <a:ext cx="7155402" cy="109162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latin typeface="+mn-lt"/>
              </a:rPr>
              <a:t>Основні закони та нормативно-правові акти, якими керується продовольча безпека України:</a:t>
            </a: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17" y="2206452"/>
            <a:ext cx="3492137" cy="4143375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marL="0" indent="0" algn="just" rtl="0">
              <a:buNone/>
            </a:pPr>
            <a:r>
              <a:rPr lang="ru-RU" b="1" dirty="0"/>
              <a:t>1.Стратегія продовольчої безпеки України на період до 2027 року</a:t>
            </a:r>
            <a:r>
              <a:rPr lang="ru-RU" dirty="0"/>
              <a:t>, затверджена Кабінетом Міністрів у 2024 році. Вона визначає цілі, завдання та напрями державної політики у сфері продовольчої безпеки, а також встановлює систему критеріїв і індикаторів для моніторингу її реалізації.</a:t>
            </a:r>
          </a:p>
          <a:p>
            <a:pPr marL="0" indent="0" algn="just" rtl="0">
              <a:buNone/>
            </a:pPr>
            <a:r>
              <a:rPr lang="ru-RU" b="1" dirty="0"/>
              <a:t>2.Закон України "Про основні засади забезпечення продовольчої безпеки України"</a:t>
            </a:r>
            <a:r>
              <a:rPr lang="ru-RU" dirty="0"/>
              <a:t>, який регулює механізми підтримки вітчизняних виробників, контроль якості продуктів харчування та заходи для стабільного забезпечення населення продовольством, особливо в умовах воєнного стану.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AB1102-EE1F-AD0E-46DB-213970B1A1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1888" r="31888"/>
          <a:stretch>
            <a:fillRect/>
          </a:stretch>
        </p:blipFill>
        <p:spPr/>
      </p:pic>
      <p:sp>
        <p:nvSpPr>
          <p:cNvPr id="16" name="Объект 15">
            <a:extLst>
              <a:ext uri="{FF2B5EF4-FFF2-40B4-BE49-F238E27FC236}">
                <a16:creationId xmlns:a16="http://schemas.microsoft.com/office/drawing/2014/main" id="{EB46CF21-0D10-4625-6328-B6A819B7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4436" y="2222642"/>
            <a:ext cx="3921266" cy="4144192"/>
          </a:xfrm>
        </p:spPr>
        <p:txBody>
          <a:bodyPr>
            <a:normAutofit/>
          </a:bodyPr>
          <a:lstStyle/>
          <a:p>
            <a:pPr algn="just"/>
            <a:r>
              <a:rPr lang="ru-RU" sz="1700" b="1" dirty="0"/>
              <a:t>3.Розпорядження Кабінету Міністрів України</a:t>
            </a:r>
            <a:r>
              <a:rPr lang="ru-RU" sz="1700" dirty="0"/>
              <a:t>, які затверджують операційні плани заходів з реалізації Стратегії продовольчої безпеки, а також плани пріоритетних дій у сфері аграрної політики, меліорації та розвитку іригації, що безпосередньо впливають на забезпечення продовольчої безпеки.</a:t>
            </a:r>
          </a:p>
          <a:p>
            <a:pPr algn="just"/>
            <a:r>
              <a:rPr lang="ru-RU" sz="1700" b="1" dirty="0"/>
              <a:t>4.</a:t>
            </a:r>
            <a:r>
              <a:rPr lang="ru-RU" sz="1600" b="1" dirty="0"/>
              <a:t>Міжнародні договори</a:t>
            </a:r>
            <a:r>
              <a:rPr lang="ru-RU" sz="1600" dirty="0"/>
              <a:t>, ратифіковані Україною, які також становлять частину правової основи у сфері продовольчої безпеки.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16017"/>
            <a:ext cx="5259554" cy="829714"/>
          </a:xfrm>
        </p:spPr>
        <p:txBody>
          <a:bodyPr rtlCol="0"/>
          <a:lstStyle>
            <a:defPPr>
              <a:defRPr lang="ru-RU"/>
            </a:defPPr>
          </a:lstStyle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Стан, виклики та загрози продовольчій безпеці держави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11" y="1753608"/>
            <a:ext cx="6882089" cy="4963076"/>
          </a:xfr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</a:lstStyle>
          <a:p>
            <a:pPr algn="ctr">
              <a:buNone/>
            </a:pPr>
            <a:r>
              <a:rPr lang="ru-RU" b="1" u="sng" dirty="0"/>
              <a:t>📈 Основні індикатори (2024–2025)</a:t>
            </a:r>
          </a:p>
          <a:p>
            <a:pPr algn="ctr">
              <a:buNone/>
            </a:pPr>
            <a:endParaRPr lang="ru-RU" b="1" u="sng" dirty="0"/>
          </a:p>
          <a:p>
            <a:pPr algn="just"/>
            <a:r>
              <a:rPr lang="ru-RU" b="1" dirty="0"/>
              <a:t>Індекс доступності продовольства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становить </a:t>
            </a:r>
            <a:r>
              <a:rPr lang="ru-RU" b="1" dirty="0"/>
              <a:t>89 % довоєнного рівня</a:t>
            </a:r>
            <a:r>
              <a:rPr lang="ru-RU" dirty="0"/>
              <a:t> (період вересень 2024 – лютий 2025</a:t>
            </a:r>
            <a:r>
              <a:rPr lang="en-US" dirty="0"/>
              <a:t>) </a:t>
            </a:r>
            <a:endParaRPr lang="uk-UA" dirty="0"/>
          </a:p>
          <a:p>
            <a:pPr algn="just"/>
            <a:r>
              <a:rPr lang="ru-RU" dirty="0"/>
              <a:t>У центральних і західних областях цей показник — </a:t>
            </a:r>
            <a:r>
              <a:rPr lang="ru-RU" b="1" dirty="0"/>
              <a:t>96 %</a:t>
            </a:r>
            <a:r>
              <a:rPr lang="ru-RU" dirty="0"/>
              <a:t>, а в прифронтових регіонах — лише </a:t>
            </a:r>
            <a:r>
              <a:rPr lang="ru-RU" b="1" dirty="0"/>
              <a:t>82–86 %</a:t>
            </a:r>
            <a:r>
              <a:rPr lang="ru-RU" dirty="0"/>
              <a:t> </a:t>
            </a:r>
          </a:p>
          <a:p>
            <a:pPr algn="just"/>
            <a:r>
              <a:rPr lang="ru-RU" b="1" dirty="0"/>
              <a:t>Число осіб з продовольчою нестачею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За даними ООН / </a:t>
            </a:r>
            <a:r>
              <a:rPr lang="en-US" dirty="0"/>
              <a:t>OCHA, </a:t>
            </a:r>
            <a:r>
              <a:rPr lang="ru-RU" b="1" dirty="0"/>
              <a:t>понад 4,9 млн</a:t>
            </a:r>
            <a:r>
              <a:rPr lang="ru-RU" dirty="0"/>
              <a:t> людей (≈ 15 % населення) потребують продовольчої допомоги. Проте рівень нестачі знизився порівняно з 2024 роком. Станом на січень 2025 року </a:t>
            </a:r>
            <a:r>
              <a:rPr lang="en-US" dirty="0"/>
              <a:t>WFP </a:t>
            </a:r>
            <a:r>
              <a:rPr lang="ru-RU" dirty="0"/>
              <a:t>фіксує </a:t>
            </a:r>
            <a:r>
              <a:rPr lang="ru-RU" b="1" dirty="0"/>
              <a:t>2,4 млн осіб із недостатнім споживанням їжі</a:t>
            </a:r>
            <a:r>
              <a:rPr lang="ru-RU" dirty="0"/>
              <a:t>, особливо це загрожує у Донецькій, Херсонській та інших прифронтових областях </a:t>
            </a:r>
          </a:p>
          <a:p>
            <a:pPr algn="just"/>
            <a:r>
              <a:rPr lang="ru-RU" b="1" dirty="0"/>
              <a:t>Глобальний рейтинг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За </a:t>
            </a:r>
            <a:r>
              <a:rPr lang="en-US" dirty="0"/>
              <a:t>Global Food Security Index (2022), </a:t>
            </a:r>
            <a:r>
              <a:rPr lang="ru-RU" dirty="0"/>
              <a:t>Україна займала </a:t>
            </a:r>
            <a:r>
              <a:rPr lang="ru-RU" b="1" dirty="0"/>
              <a:t>71‑ше місце у світі</a:t>
            </a:r>
            <a:r>
              <a:rPr lang="ru-RU" dirty="0"/>
              <a:t>, а за показником доступності була </a:t>
            </a:r>
            <a:r>
              <a:rPr lang="ru-RU" b="1" dirty="0"/>
              <a:t>93‑я</a:t>
            </a:r>
            <a:r>
              <a:rPr lang="ru-RU" dirty="0"/>
              <a:t>, з оцінкою 48/100. У 2025 р. країна піднялась до </a:t>
            </a:r>
            <a:r>
              <a:rPr lang="ru-RU" b="1" dirty="0"/>
              <a:t>58‑ї позиції з 113 країн</a:t>
            </a:r>
            <a:r>
              <a:rPr lang="ru-RU" dirty="0"/>
              <a:t>, набравши </a:t>
            </a:r>
            <a:r>
              <a:rPr lang="ru-RU" b="1" dirty="0"/>
              <a:t>62/100 балів</a:t>
            </a:r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364624-C31E-FA77-CD24-31E59A9B5C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7479" r="27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798" y="0"/>
            <a:ext cx="3846322" cy="60989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>
                <a:latin typeface="+mn-lt"/>
              </a:rPr>
              <a:t>Виклики та загрози: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7658" y="902133"/>
            <a:ext cx="8890160" cy="4571596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just">
              <a:buNone/>
            </a:pPr>
            <a:r>
              <a:rPr lang="ru-RU" b="1" dirty="0"/>
              <a:t>Втрата посівних площ</a:t>
            </a:r>
            <a:r>
              <a:rPr lang="ru-RU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≈ 25 % українських земель – під окупацією або небезпечні через міни / вибухівки</a:t>
            </a:r>
            <a:r>
              <a:rPr lang="en-US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Зниження виробництва зернових на </a:t>
            </a:r>
            <a:r>
              <a:rPr lang="ru-RU" b="1" dirty="0"/>
              <a:t>34 %</a:t>
            </a:r>
            <a:r>
              <a:rPr lang="ru-RU" dirty="0"/>
              <a:t> порівняно з довоєнним рівнем 2021–2022 рр</a:t>
            </a:r>
            <a:r>
              <a:rPr lang="en-US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Пожежі після руйнування Каховської ГЕС перетворили сотні тисяч гектарів на непридатні для с/г землі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ru-RU" b="1" dirty="0"/>
              <a:t>Кліматичні умови</a:t>
            </a:r>
            <a:r>
              <a:rPr lang="ru-RU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Сухість та нестача опадів спричинили падіння врожайності в 2025 році</a:t>
            </a:r>
            <a:r>
              <a:rPr lang="en-US" dirty="0"/>
              <a:t>;</a:t>
            </a: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Різкі зміни клімату та посухи залишають серйозні виклики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ru-RU" b="1" dirty="0"/>
              <a:t>Агресія Росії</a:t>
            </a:r>
            <a:r>
              <a:rPr lang="ru-RU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Удар по зберіганню зерна, портовій інфраструктурі – це фактично використання голоду як зброї камуфляжної тактики.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34E73-EC46-645E-C991-94B57007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628" y="5400779"/>
            <a:ext cx="1865376" cy="12435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94D3F1-6E3E-4C3C-7234-5D76C5E2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050" y="5263731"/>
            <a:ext cx="1865376" cy="1384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7AA5FA-0BC2-6A88-0E1E-182FDBF3F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408" y="5404418"/>
            <a:ext cx="186537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8269" y="74815"/>
            <a:ext cx="4662487" cy="60483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>
                <a:latin typeface="+mn-lt"/>
              </a:rPr>
              <a:t>Позитивні тенденції: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12152" y="1396684"/>
            <a:ext cx="8105775" cy="4597400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marL="342900" indent="-342900" algn="just" rtl="0">
              <a:buFont typeface="Wingdings" panose="05000000000000000000" pitchFamily="2" charset="2"/>
              <a:buChar char="ü"/>
            </a:pPr>
            <a:r>
              <a:rPr lang="ru-RU" dirty="0"/>
              <a:t>Відновлення доступності продуктів до 89 % довоєнного рівня</a:t>
            </a:r>
            <a:r>
              <a:rPr lang="en-US" dirty="0"/>
              <a:t>;</a:t>
            </a:r>
            <a:endParaRPr lang="ru-RU" dirty="0"/>
          </a:p>
          <a:p>
            <a:pPr marL="342900" indent="-342900" algn="just" rtl="0">
              <a:buFont typeface="Wingdings" panose="05000000000000000000" pitchFamily="2" charset="2"/>
              <a:buChar char="ü"/>
            </a:pPr>
            <a:r>
              <a:rPr lang="ru-RU" dirty="0"/>
              <a:t>Поліпшення у глобальному рейтингу: + 3,2 бали до 62/100, 58‑е місце</a:t>
            </a:r>
            <a:r>
              <a:rPr lang="en-US" dirty="0"/>
              <a:t>;</a:t>
            </a:r>
            <a:endParaRPr lang="ru-RU" dirty="0"/>
          </a:p>
          <a:p>
            <a:pPr marL="342900" indent="-342900" algn="just" rtl="0">
              <a:buFont typeface="Wingdings" panose="05000000000000000000" pitchFamily="2" charset="2"/>
              <a:buChar char="ü"/>
            </a:pPr>
            <a:r>
              <a:rPr lang="ru-RU" dirty="0"/>
              <a:t>Кабмін ухвалив Стратегію продовольчої безпеки до 2027 — з акцентами на іригацію, формування резервного фонду, розмінування та EU-інтеграцію</a:t>
            </a:r>
            <a:r>
              <a:rPr lang="en-US" dirty="0"/>
              <a:t>;</a:t>
            </a:r>
            <a:endParaRPr lang="ru-RU" dirty="0"/>
          </a:p>
          <a:p>
            <a:pPr marL="342900" indent="-342900" algn="just" rtl="0">
              <a:buFont typeface="Wingdings" panose="05000000000000000000" pitchFamily="2" charset="2"/>
              <a:buChar char="ü"/>
            </a:pPr>
            <a:r>
              <a:rPr lang="ru-RU" dirty="0"/>
              <a:t>Інвестиції у впровадження нових технологій, іригацій та зрошення покликані зміцнити продовольчу безпеку.</a:t>
            </a:r>
          </a:p>
          <a:p>
            <a:pPr marL="342900" indent="-342900" algn="just" rtl="0"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42900" indent="-342900" algn="just" rtl="0"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42900" indent="-342900" rtl="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E7DC14-BC4E-19FB-59D7-8B95AD8E3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4" y="155448"/>
            <a:ext cx="2990138" cy="199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F14332-3B7A-93B6-7C6B-EB9C7A8D5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44" y="2400707"/>
            <a:ext cx="2990139" cy="205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9C2D28-8862-C38B-E1C5-CC17B2210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44" y="4806956"/>
            <a:ext cx="2983318" cy="198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47148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8</a:t>
            </a:fld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AA76F5E-3C40-E8B1-5EEE-0EC21CAE2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890817"/>
              </p:ext>
            </p:extLst>
          </p:nvPr>
        </p:nvGraphicFramePr>
        <p:xfrm>
          <a:off x="133003" y="692944"/>
          <a:ext cx="7265323" cy="519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7590615-AD43-DB08-8BC6-7CE2A2EC5AC5}"/>
              </a:ext>
            </a:extLst>
          </p:cNvPr>
          <p:cNvSpPr txBox="1"/>
          <p:nvPr/>
        </p:nvSpPr>
        <p:spPr>
          <a:xfrm>
            <a:off x="8203275" y="1282655"/>
            <a:ext cx="3954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1.Доступність продуктів</a:t>
            </a:r>
            <a:r>
              <a:rPr lang="ru-RU" dirty="0"/>
              <a:t>: 89 %</a:t>
            </a:r>
            <a:r>
              <a:rPr lang="uk-UA" dirty="0"/>
              <a:t> </a:t>
            </a:r>
          </a:p>
          <a:p>
            <a:r>
              <a:rPr lang="ru-RU" b="1" dirty="0"/>
              <a:t>2.Частка населення з продовольчою нестачею</a:t>
            </a:r>
            <a:r>
              <a:rPr lang="ru-RU" dirty="0"/>
              <a:t>: 100 – 15 = 85 %</a:t>
            </a:r>
            <a:r>
              <a:rPr lang="uk-UA" dirty="0"/>
              <a:t> </a:t>
            </a:r>
          </a:p>
          <a:p>
            <a:r>
              <a:rPr lang="ru-RU" b="1" dirty="0"/>
              <a:t>3.Рейтинг </a:t>
            </a:r>
            <a:r>
              <a:rPr lang="en-US" b="1" dirty="0"/>
              <a:t>GFSI</a:t>
            </a:r>
            <a:r>
              <a:rPr lang="uk-UA" b="1" dirty="0"/>
              <a:t> (</a:t>
            </a:r>
            <a:r>
              <a:rPr lang="en-US" dirty="0"/>
              <a:t>Global Food Safety Initiative</a:t>
            </a:r>
            <a:r>
              <a:rPr lang="uk-UA" dirty="0"/>
              <a:t>)</a:t>
            </a:r>
            <a:r>
              <a:rPr lang="en-US" dirty="0"/>
              <a:t>: 62 %</a:t>
            </a:r>
            <a:endParaRPr lang="uk-UA" dirty="0"/>
          </a:p>
          <a:p>
            <a:r>
              <a:rPr lang="ru-RU" b="1" dirty="0"/>
              <a:t>4.Площа доступних земель</a:t>
            </a:r>
            <a:r>
              <a:rPr lang="ru-RU" dirty="0"/>
              <a:t>: залежить від окупації, приблизно 75 %</a:t>
            </a:r>
            <a:endParaRPr lang="uk-UA" dirty="0"/>
          </a:p>
          <a:p>
            <a:r>
              <a:rPr lang="ru-RU" b="1" dirty="0"/>
              <a:t>5.Виробництво зерна</a:t>
            </a:r>
            <a:r>
              <a:rPr lang="ru-RU" dirty="0"/>
              <a:t> (від довоєнного): 66 %</a:t>
            </a:r>
            <a:endParaRPr lang="uk-UA" dirty="0"/>
          </a:p>
          <a:p>
            <a:r>
              <a:rPr lang="ru-RU" b="1" dirty="0"/>
              <a:t>6.Інвестиції, технології, іригація</a:t>
            </a:r>
            <a:r>
              <a:rPr lang="ru-RU" dirty="0"/>
              <a:t>: оцінно 60 %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6D99AB-4AF4-2D62-8263-359B70E86551}"/>
              </a:ext>
            </a:extLst>
          </p:cNvPr>
          <p:cNvSpPr txBox="1"/>
          <p:nvPr/>
        </p:nvSpPr>
        <p:spPr>
          <a:xfrm>
            <a:off x="9053947" y="4984341"/>
            <a:ext cx="310341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(Global Food Safety Initiative), - </a:t>
            </a:r>
            <a:r>
              <a:rPr lang="ru-RU" dirty="0"/>
              <a:t>це міжнародна організація, яка працює над покращенням практики безпеки харчових продуктів у всьому світі.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rtlCol="0"/>
          <a:lstStyle>
            <a:defPPr>
              <a:defRPr lang="ru-RU"/>
            </a:defPPr>
          </a:lstStyle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Стратегічний курс та механізм його забезпечення у сфері продовольчої безпеки: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502" y="2402378"/>
            <a:ext cx="8691735" cy="3651230"/>
          </a:xfrm>
        </p:spPr>
        <p:txBody>
          <a:bodyPr rtlCol="0">
            <a:normAutofit fontScale="70000" lnSpcReduction="20000"/>
          </a:bodyPr>
          <a:lstStyle>
            <a:defPPr>
              <a:defRPr lang="ru-RU"/>
            </a:defPPr>
          </a:lstStyle>
          <a:p>
            <a:pPr algn="just">
              <a:buNone/>
            </a:pPr>
            <a:r>
              <a:rPr lang="ru-RU" b="1" dirty="0"/>
              <a:t>Стратегічний курс у сфері продовольчої безпеки України</a:t>
            </a:r>
            <a:r>
              <a:rPr lang="ru-RU" dirty="0"/>
              <a:t> визначено Стратегією продовольчої безпеки на період до 2027 року, затвердженою Кабінетом Міністрів у 2024 році. Ця стратегія має три ключові цілі:</a:t>
            </a:r>
          </a:p>
          <a:p>
            <a:pPr algn="just">
              <a:buNone/>
            </a:pPr>
            <a:endParaRPr lang="ru-RU" dirty="0"/>
          </a:p>
          <a:p>
            <a:pPr algn="just">
              <a:buFont typeface="+mj-lt"/>
              <a:buAutoNum type="arabicPeriod"/>
            </a:pPr>
            <a:r>
              <a:rPr lang="ru-RU" b="1" dirty="0"/>
              <a:t>Наповнення ринку агропродукції</a:t>
            </a:r>
            <a:r>
              <a:rPr lang="ru-RU" dirty="0"/>
              <a:t> — підтримка вітчизняних виробників, зокрема органічної продукції, поступове заміщення імпорту, відновлення підприємств харчової промисловості.</a:t>
            </a:r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pPr algn="just">
              <a:buFont typeface="+mj-lt"/>
              <a:buAutoNum type="arabicPeriod"/>
            </a:pPr>
            <a:r>
              <a:rPr lang="ru-RU" b="1" dirty="0"/>
              <a:t>Забезпечення доступності продовольства для всіх груп населення</a:t>
            </a:r>
            <a:r>
              <a:rPr lang="ru-RU" dirty="0"/>
              <a:t> — зменшення частки витрат на продукти харчування у структурі споживчих витрат громадян.</a:t>
            </a:r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pPr algn="just">
              <a:buFont typeface="+mj-lt"/>
              <a:buAutoNum type="arabicPeriod"/>
            </a:pPr>
            <a:r>
              <a:rPr lang="ru-RU" b="1" dirty="0"/>
              <a:t>Посилення продовольчої безпеки</a:t>
            </a:r>
            <a:r>
              <a:rPr lang="ru-RU" dirty="0"/>
              <a:t> — формування державних резервів продуктів, створення системи моніторингу продовольчої безпеки, розмінування сільськогосподарських земель, адаптація до змін клімату та усунення інших загроз.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EF9430-1FDA-A1EB-AB4B-2904008664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967" r="21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{A638D830-26C4-4386-BDAC-52ADDB1507E8}tf78438558_win32</Template>
  <TotalTime>211</TotalTime>
  <Words>1078</Words>
  <Application>Microsoft Office PowerPoint</Application>
  <PresentationFormat>Широкоэкранный</PresentationFormat>
  <Paragraphs>77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Symbol</vt:lpstr>
      <vt:lpstr>Times New Roman</vt:lpstr>
      <vt:lpstr>Times New Roman</vt:lpstr>
      <vt:lpstr>Wingdings</vt:lpstr>
      <vt:lpstr>Пользовательская</vt:lpstr>
      <vt:lpstr>Продовольча безпека в системі забезпечення економічної безпеки</vt:lpstr>
      <vt:lpstr>Сутність продовольчої безпеки:</vt:lpstr>
      <vt:lpstr>Презентация PowerPoint</vt:lpstr>
      <vt:lpstr>Основні закони та нормативно-правові акти, якими керується продовольча безпека України:</vt:lpstr>
      <vt:lpstr>Стан, виклики та загрози продовольчій безпеці держави</vt:lpstr>
      <vt:lpstr>Виклики та загрози:</vt:lpstr>
      <vt:lpstr>Позитивні тенденції:</vt:lpstr>
      <vt:lpstr>Презентация PowerPoint</vt:lpstr>
      <vt:lpstr>Стратегічний курс та механізм його забезпечення у сфері продовольчої безпеки:</vt:lpstr>
      <vt:lpstr>Стратегічний курс та механізм його забезпечення у сфері продовольчої безпеки: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Продовольча безпека в системі забезпечення економічної безпеки</dc:title>
  <dc:subject/>
  <dc:creator>Каріна Гоша</dc:creator>
  <cp:lastModifiedBy>Каріна Гоша</cp:lastModifiedBy>
  <cp:revision>1</cp:revision>
  <dcterms:created xsi:type="dcterms:W3CDTF">2025-07-10T08:36:48Z</dcterms:created>
  <dcterms:modified xsi:type="dcterms:W3CDTF">2025-07-10T12:08:17Z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