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379" r:id="rId3"/>
    <p:sldId id="364" r:id="rId4"/>
    <p:sldId id="378" r:id="rId5"/>
    <p:sldId id="376" r:id="rId6"/>
    <p:sldId id="365" r:id="rId7"/>
    <p:sldId id="366" r:id="rId8"/>
    <p:sldId id="341" r:id="rId9"/>
    <p:sldId id="367" r:id="rId10"/>
    <p:sldId id="359" r:id="rId11"/>
    <p:sldId id="369" r:id="rId12"/>
    <p:sldId id="377" r:id="rId13"/>
    <p:sldId id="361" r:id="rId14"/>
    <p:sldId id="363" r:id="rId15"/>
    <p:sldId id="306" r:id="rId16"/>
    <p:sldId id="308" r:id="rId17"/>
    <p:sldId id="342" r:id="rId18"/>
    <p:sldId id="362" r:id="rId19"/>
    <p:sldId id="343" r:id="rId20"/>
    <p:sldId id="368" r:id="rId21"/>
    <p:sldId id="344" r:id="rId22"/>
    <p:sldId id="370" r:id="rId23"/>
    <p:sldId id="371" r:id="rId24"/>
    <p:sldId id="372" r:id="rId25"/>
    <p:sldId id="373" r:id="rId26"/>
    <p:sldId id="375" r:id="rId27"/>
    <p:sldId id="360" r:id="rId28"/>
    <p:sldId id="321" r:id="rId29"/>
    <p:sldId id="346" r:id="rId30"/>
    <p:sldId id="347" r:id="rId31"/>
    <p:sldId id="348" r:id="rId32"/>
    <p:sldId id="349" r:id="rId33"/>
    <p:sldId id="350" r:id="rId34"/>
    <p:sldId id="351" r:id="rId35"/>
    <p:sldId id="353" r:id="rId36"/>
    <p:sldId id="354" r:id="rId37"/>
    <p:sldId id="355" r:id="rId38"/>
    <p:sldId id="356" r:id="rId39"/>
    <p:sldId id="357" r:id="rId40"/>
    <p:sldId id="358" r:id="rId41"/>
    <p:sldId id="374" r:id="rId42"/>
    <p:sldId id="272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118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91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94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002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464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076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7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09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07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13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878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27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" y="366"/>
            <a:ext cx="9143024" cy="685726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459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s://repo.btu.kharkov.ua/bitstream/123456789/10411/1/Kaschena_Financial_diagnostics_NP_slst_2018.pdf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000108"/>
            <a:ext cx="7772400" cy="3148972"/>
          </a:xfrm>
        </p:spPr>
        <p:txBody>
          <a:bodyPr>
            <a:normAutofit/>
          </a:bodyPr>
          <a:lstStyle/>
          <a:p>
            <a:br>
              <a:rPr lang="uk-UA" sz="2200" b="1" dirty="0"/>
            </a:br>
            <a:br>
              <a:rPr lang="uk-UA" sz="2200" b="1" dirty="0"/>
            </a:br>
            <a:br>
              <a:rPr lang="uk-UA" sz="2200" b="1" dirty="0"/>
            </a:br>
            <a:br>
              <a:rPr lang="uk-UA" sz="2200" b="1" dirty="0"/>
            </a:br>
            <a:br>
              <a:rPr lang="uk-UA" sz="2200" b="1" dirty="0"/>
            </a:br>
            <a:br>
              <a:rPr lang="uk-UA" sz="2200" b="1" dirty="0"/>
            </a:br>
            <a:endParaRPr lang="ru-RU" sz="27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78896" y="5013176"/>
            <a:ext cx="4365104" cy="1655762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8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ЛЕКТОР: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д.е.н</a:t>
            </a:r>
            <a:r>
              <a:rPr lang="uk-UA" sz="1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., професор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Завідувач кафедри фінансів</a:t>
            </a: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</a:t>
            </a:r>
            <a:r>
              <a:rPr lang="uk-UA" sz="1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і цифрової економіки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Виговська Н.Г.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e-mail:vygng@ukr.net</a:t>
            </a:r>
            <a:endParaRPr lang="uk-UA" sz="1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785795"/>
            <a:ext cx="7515250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EA0D7321-9E1A-F667-AE5B-365CEF8EC4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9712" y="476672"/>
            <a:ext cx="5544616" cy="5700291"/>
          </a:xfrm>
        </p:spPr>
      </p:pic>
    </p:spTree>
    <p:extLst>
      <p:ext uri="{BB962C8B-B14F-4D97-AF65-F5344CB8AC3E}">
        <p14:creationId xmlns:p14="http://schemas.microsoft.com/office/powerpoint/2010/main" val="1032406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AF1692C1-9F8B-20FF-5C8B-DED2FDDCCA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9632" y="1268761"/>
            <a:ext cx="7560840" cy="3960440"/>
          </a:xfrm>
        </p:spPr>
      </p:pic>
    </p:spTree>
    <p:extLst>
      <p:ext uri="{BB962C8B-B14F-4D97-AF65-F5344CB8AC3E}">
        <p14:creationId xmlns:p14="http://schemas.microsoft.com/office/powerpoint/2010/main" val="4065702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268760"/>
            <a:ext cx="7399734" cy="49082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Порядок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діагностики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стану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є таким: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мети та предмета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діагностики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;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вибір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якісних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кількісних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діагностування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критеріїв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оцінювання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;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інформаційної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бази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;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аналітичних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техніко-економічних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математичних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розрахунків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факторного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;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виявлення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стану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досліджуваного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об'єкта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 та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симптомів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кризових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явищ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загальних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тенденцій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фінансово-економічного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об'єкта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;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узагальнення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результатів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діагностування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стану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підготовка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антикризової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програми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;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розроблення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прогнозу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об'єкта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послідовності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управлінських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500043"/>
            <a:ext cx="7786742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643051"/>
            <a:ext cx="7643866" cy="1357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3071810"/>
            <a:ext cx="5286412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285860"/>
            <a:ext cx="6715172" cy="2971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714357"/>
            <a:ext cx="735811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6361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Принципи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фінансово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ї діагностики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825625"/>
            <a:ext cx="7658126" cy="4351338"/>
          </a:xfrm>
        </p:spPr>
        <p:txBody>
          <a:bodyPr>
            <a:normAutofit fontScale="55000" lnSpcReduction="20000"/>
          </a:bodyPr>
          <a:lstStyle/>
          <a:p>
            <a:pPr algn="just">
              <a:spcBef>
                <a:spcPts val="0"/>
              </a:spcBef>
              <a:buNone/>
            </a:pP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err="1">
                <a:latin typeface="Times New Roman" pitchFamily="18" charset="0"/>
                <a:cs typeface="Times New Roman" pitchFamily="18" charset="0"/>
              </a:rPr>
              <a:t>своєчасність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діагностику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необхідно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проводити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кризової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ситуації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появи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перших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ознак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банкрутства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враховувати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динамічність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err="1">
                <a:latin typeface="Times New Roman" pitchFamily="18" charset="0"/>
                <a:cs typeface="Times New Roman" pitchFamily="18" charset="0"/>
              </a:rPr>
              <a:t>комплексність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окремі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явища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процеси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доцільно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досліджувати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комплексі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усіма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іншими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взаємопов'язаними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явищами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чинниками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цілями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err="1">
                <a:latin typeface="Times New Roman" pitchFamily="18" charset="0"/>
                <a:cs typeface="Times New Roman" pitchFamily="18" charset="0"/>
              </a:rPr>
              <a:t>науковість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діагностика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проводиться на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науково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обґрунтованих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принципів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понять,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категорій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закономірностей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на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застосуванні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методології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методів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b="1" i="1" dirty="0" err="1">
                <a:latin typeface="Times New Roman" pitchFamily="18" charset="0"/>
                <a:cs typeface="Times New Roman" pitchFamily="18" charset="0"/>
              </a:rPr>
              <a:t>автентичність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процес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діагностування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базується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первинній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достовірній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b="1" i="1" dirty="0" err="1">
                <a:latin typeface="Times New Roman" pitchFamily="18" charset="0"/>
                <a:cs typeface="Times New Roman" pitchFamily="18" charset="0"/>
              </a:rPr>
              <a:t>точність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відповідність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реальним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фактам,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цілям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вимогам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ставляться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діагностування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b="1" i="1" dirty="0" err="1">
                <a:latin typeface="Times New Roman" pitchFamily="18" charset="0"/>
                <a:cs typeface="Times New Roman" pitchFamily="18" charset="0"/>
              </a:rPr>
              <a:t>об'єктивність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діагностика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здійснюватися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розробленою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програмою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чітко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визначеними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базовими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параметрами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мінімальним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впливом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фактора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суб'єктивізму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; у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діагностики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необхідно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використовувати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реальні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факти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та заходи,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знизити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рівень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неточних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оцінок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b="1" i="1" dirty="0" err="1">
                <a:latin typeface="Times New Roman" pitchFamily="18" charset="0"/>
                <a:cs typeface="Times New Roman" pitchFamily="18" charset="0"/>
              </a:rPr>
              <a:t>ефективність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здійснюючи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діагностику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потрібно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постійно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порівнювати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позитивні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негативні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наслідки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пов'язані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цим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процесом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A516AA88-EF84-BF9B-666C-C3D46DAC88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5736" y="548680"/>
            <a:ext cx="5688632" cy="5976664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E00785E-C1F6-D916-2DE1-682B3EFE5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b="1" dirty="0"/>
              <a:t>Тема 6. Фінансова діагностика в системі контролінгу</a:t>
            </a:r>
          </a:p>
        </p:txBody>
      </p:sp>
    </p:spTree>
    <p:extLst>
      <p:ext uri="{BB962C8B-B14F-4D97-AF65-F5344CB8AC3E}">
        <p14:creationId xmlns:p14="http://schemas.microsoft.com/office/powerpoint/2010/main" val="36554799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545BEFC-7426-EEE0-553A-3551A5D463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5736" y="692696"/>
            <a:ext cx="5328592" cy="5832648"/>
          </a:xfrm>
        </p:spPr>
      </p:pic>
    </p:spTree>
    <p:extLst>
      <p:ext uri="{BB962C8B-B14F-4D97-AF65-F5344CB8AC3E}">
        <p14:creationId xmlns:p14="http://schemas.microsoft.com/office/powerpoint/2010/main" val="23434164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571480"/>
            <a:ext cx="7643866" cy="37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5E2F158-A3FA-D550-F2C7-E0035CE10D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7704" y="332656"/>
            <a:ext cx="5832648" cy="6264696"/>
          </a:xfrm>
        </p:spPr>
      </p:pic>
    </p:spTree>
    <p:extLst>
      <p:ext uri="{BB962C8B-B14F-4D97-AF65-F5344CB8AC3E}">
        <p14:creationId xmlns:p14="http://schemas.microsoft.com/office/powerpoint/2010/main" val="14063497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770FBD1-0678-0FC8-7986-05B0FAA4DC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3688" y="620688"/>
            <a:ext cx="5904656" cy="5556275"/>
          </a:xfrm>
        </p:spPr>
      </p:pic>
    </p:spTree>
    <p:extLst>
      <p:ext uri="{BB962C8B-B14F-4D97-AF65-F5344CB8AC3E}">
        <p14:creationId xmlns:p14="http://schemas.microsoft.com/office/powerpoint/2010/main" val="22562036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81A14039-0069-44B8-27B5-BAFB3CE6A8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9762" y="1916833"/>
            <a:ext cx="5324475" cy="3575124"/>
          </a:xfrm>
        </p:spPr>
      </p:pic>
    </p:spTree>
    <p:extLst>
      <p:ext uri="{BB962C8B-B14F-4D97-AF65-F5344CB8AC3E}">
        <p14:creationId xmlns:p14="http://schemas.microsoft.com/office/powerpoint/2010/main" val="12953006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AC1D68E9-2797-3EBB-D73A-490E4C53EC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3587" y="1052736"/>
            <a:ext cx="5076825" cy="4608512"/>
          </a:xfrm>
        </p:spPr>
      </p:pic>
    </p:spTree>
    <p:extLst>
      <p:ext uri="{BB962C8B-B14F-4D97-AF65-F5344CB8AC3E}">
        <p14:creationId xmlns:p14="http://schemas.microsoft.com/office/powerpoint/2010/main" val="1006342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58D429C-193A-7A0A-D8E4-F3A0BDFD18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5937" y="908720"/>
            <a:ext cx="6530479" cy="5102349"/>
          </a:xfrm>
        </p:spPr>
      </p:pic>
    </p:spTree>
    <p:extLst>
      <p:ext uri="{BB962C8B-B14F-4D97-AF65-F5344CB8AC3E}">
        <p14:creationId xmlns:p14="http://schemas.microsoft.com/office/powerpoint/2010/main" val="35670213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857232"/>
            <a:ext cx="7327726" cy="5319731"/>
          </a:xfrm>
        </p:spPr>
        <p:txBody>
          <a:bodyPr>
            <a:noAutofit/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Так,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діагностичного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стану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стадіями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життєвого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циклу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необхідно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виділити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показників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Стадія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зародження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забезпеченості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ресурсним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потенціалом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приросту майна;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прогнозний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показник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та стану ринку;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забезпеченості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джерелами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виробничих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порівняльні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збуту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цін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підприємств-конкурентів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Стадія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молодість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динаміки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обсягів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збуту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прибутку,беззбиткового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платоспроможність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ефективностівикористання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активів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руху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фінансовоїстійкості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забезпеченості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оборотних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власними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джерелами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коефіцієнт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маневреності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власногокапіталу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коефіцієнт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фінансової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незалежності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);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організаційно-технічного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Стадія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зрілості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приросту майна,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збуту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планів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асортиментності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технічного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операційногоризику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оборотності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фінансової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стійкості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коефіцієнт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фінансової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стійкості;коефіцієнт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фінансової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незалежності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Стадія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спаду (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старіння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резервів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економії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зниження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збільшення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обсягіввиробництва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збільшення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зниження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збитку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);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коефіцієнти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ліквідності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показникиструктури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оборотності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дебіторської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кредиторської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заборгованості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баланс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заборгованостей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показникиоборотності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активів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рентабельності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продажів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 т.ч.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окремих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видів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Стадія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відродження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асортиментності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номенклатурності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коефіцієнт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структуридовгострокових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зобов’язань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; склад та структура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грошових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потоків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рентабельність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капіталу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(за видами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285860"/>
            <a:ext cx="6786610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071546"/>
            <a:ext cx="7215237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ECC3BEAB-9412-A44D-215D-CCCE9F2E77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5837" y="1916833"/>
            <a:ext cx="7172325" cy="2304256"/>
          </a:xfrm>
        </p:spPr>
      </p:pic>
    </p:spTree>
    <p:extLst>
      <p:ext uri="{BB962C8B-B14F-4D97-AF65-F5344CB8AC3E}">
        <p14:creationId xmlns:p14="http://schemas.microsoft.com/office/powerpoint/2010/main" val="19872753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000108"/>
            <a:ext cx="7500990" cy="3131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857232"/>
            <a:ext cx="7072361" cy="2786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357167"/>
            <a:ext cx="7429551" cy="20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714356"/>
            <a:ext cx="7572428" cy="442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500042"/>
            <a:ext cx="7643865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142984"/>
            <a:ext cx="7643866" cy="4125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857232"/>
            <a:ext cx="7643866" cy="378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714356"/>
            <a:ext cx="7929618" cy="3772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142984"/>
            <a:ext cx="7429552" cy="3848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142984"/>
            <a:ext cx="7215238" cy="3967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9C446A0-0B07-589D-DC0C-3C0A2106EA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9632" y="836713"/>
            <a:ext cx="7056784" cy="2088231"/>
          </a:xfrm>
        </p:spPr>
      </p:pic>
    </p:spTree>
    <p:extLst>
      <p:ext uri="{BB962C8B-B14F-4D97-AF65-F5344CB8AC3E}">
        <p14:creationId xmlns:p14="http://schemas.microsoft.com/office/powerpoint/2010/main" val="4993999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000109"/>
            <a:ext cx="792961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EEBDC77-BC47-EF19-C9F4-3D84318227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https://repo.btu.kharkov.ua/bitstream/123456789/10411/1/Kaschena_Financial_diagnostics_NP_slst_2018.pdf</a:t>
            </a:r>
            <a:endParaRPr lang="uk-UA" dirty="0"/>
          </a:p>
          <a:p>
            <a:r>
              <a:rPr lang="uk-UA"/>
              <a:t>Стратегічний аналіз:</a:t>
            </a:r>
            <a:endParaRPr lang="uk-UA" dirty="0"/>
          </a:p>
          <a:p>
            <a:r>
              <a:rPr lang="en-US" dirty="0"/>
              <a:t>https://www.youtube.com/watch?v=zsCegD3DpOo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806317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340768"/>
            <a:ext cx="6768752" cy="3384376"/>
          </a:xfrm>
        </p:spPr>
        <p:txBody>
          <a:bodyPr>
            <a:noAutofit/>
          </a:bodyPr>
          <a:lstStyle/>
          <a:p>
            <a:pPr algn="ctr"/>
            <a:r>
              <a:rPr lang="uk-UA" sz="66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Дякую за увагу !!!</a:t>
            </a:r>
            <a:endParaRPr lang="ru-RU" sz="6600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7E55FB7-8380-2739-9B0D-70190534F8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9712" y="620688"/>
            <a:ext cx="5472608" cy="5688632"/>
          </a:xfrm>
        </p:spPr>
      </p:pic>
    </p:spTree>
    <p:extLst>
      <p:ext uri="{BB962C8B-B14F-4D97-AF65-F5344CB8AC3E}">
        <p14:creationId xmlns:p14="http://schemas.microsoft.com/office/powerpoint/2010/main" val="4185847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152936C-3AB9-905E-6649-73D6EA2D0F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3349" y="980729"/>
            <a:ext cx="6057302" cy="4896544"/>
          </a:xfrm>
        </p:spPr>
      </p:pic>
    </p:spTree>
    <p:extLst>
      <p:ext uri="{BB962C8B-B14F-4D97-AF65-F5344CB8AC3E}">
        <p14:creationId xmlns:p14="http://schemas.microsoft.com/office/powerpoint/2010/main" val="91542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A210BC25-7EC4-4292-096A-AB8A372B4B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7704" y="476672"/>
            <a:ext cx="5040560" cy="5700291"/>
          </a:xfrm>
        </p:spPr>
      </p:pic>
    </p:spTree>
    <p:extLst>
      <p:ext uri="{BB962C8B-B14F-4D97-AF65-F5344CB8AC3E}">
        <p14:creationId xmlns:p14="http://schemas.microsoft.com/office/powerpoint/2010/main" val="1965758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7F556943-8E3F-A74A-0475-299BF89D70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616" y="980729"/>
            <a:ext cx="6912768" cy="3456383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19C19AE-B303-CB99-D923-99421455DE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5736" y="332656"/>
            <a:ext cx="5400600" cy="6192688"/>
          </a:xfrm>
        </p:spPr>
      </p:pic>
    </p:spTree>
    <p:extLst>
      <p:ext uri="{BB962C8B-B14F-4D97-AF65-F5344CB8AC3E}">
        <p14:creationId xmlns:p14="http://schemas.microsoft.com/office/powerpoint/2010/main" val="23626837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powerpointbase.com-853</Template>
  <TotalTime>663</TotalTime>
  <Words>586</Words>
  <Application>Microsoft Office PowerPoint</Application>
  <PresentationFormat>Экран (4:3)</PresentationFormat>
  <Paragraphs>30</Paragraphs>
  <Slides>42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7" baseType="lpstr">
      <vt:lpstr>Arial</vt:lpstr>
      <vt:lpstr>Calibri</vt:lpstr>
      <vt:lpstr>Calibri Light</vt:lpstr>
      <vt:lpstr>Times New Roman</vt:lpstr>
      <vt:lpstr>Тема Office</vt:lpstr>
      <vt:lpstr>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Принципи фінансової діагностики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 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Наташа</dc:creator>
  <cp:lastModifiedBy>Користувач</cp:lastModifiedBy>
  <cp:revision>77</cp:revision>
  <dcterms:created xsi:type="dcterms:W3CDTF">2019-11-04T10:55:19Z</dcterms:created>
  <dcterms:modified xsi:type="dcterms:W3CDTF">2026-03-05T12:20:01Z</dcterms:modified>
</cp:coreProperties>
</file>