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64" r:id="rId3"/>
    <p:sldId id="293" r:id="rId4"/>
    <p:sldId id="294" r:id="rId5"/>
    <p:sldId id="295" r:id="rId6"/>
    <p:sldId id="296" r:id="rId7"/>
    <p:sldId id="263" r:id="rId8"/>
    <p:sldId id="262" r:id="rId9"/>
    <p:sldId id="268" r:id="rId10"/>
    <p:sldId id="261" r:id="rId11"/>
    <p:sldId id="267" r:id="rId12"/>
    <p:sldId id="266" r:id="rId13"/>
    <p:sldId id="265" r:id="rId14"/>
    <p:sldId id="306" r:id="rId15"/>
    <p:sldId id="307" r:id="rId16"/>
    <p:sldId id="305" r:id="rId17"/>
    <p:sldId id="271" r:id="rId18"/>
    <p:sldId id="277" r:id="rId19"/>
    <p:sldId id="291" r:id="rId20"/>
    <p:sldId id="276" r:id="rId21"/>
    <p:sldId id="308" r:id="rId22"/>
    <p:sldId id="275" r:id="rId23"/>
    <p:sldId id="309" r:id="rId24"/>
    <p:sldId id="274" r:id="rId25"/>
    <p:sldId id="278" r:id="rId26"/>
    <p:sldId id="279" r:id="rId27"/>
    <p:sldId id="280" r:id="rId28"/>
    <p:sldId id="281" r:id="rId29"/>
    <p:sldId id="292" r:id="rId30"/>
    <p:sldId id="284" r:id="rId31"/>
    <p:sldId id="283" r:id="rId32"/>
    <p:sldId id="282" r:id="rId33"/>
    <p:sldId id="285" r:id="rId34"/>
    <p:sldId id="286" r:id="rId35"/>
    <p:sldId id="287" r:id="rId36"/>
    <p:sldId id="288" r:id="rId37"/>
    <p:sldId id="289" r:id="rId38"/>
    <p:sldId id="290" r:id="rId39"/>
    <p:sldId id="297" r:id="rId40"/>
    <p:sldId id="298" r:id="rId41"/>
    <p:sldId id="299" r:id="rId42"/>
    <p:sldId id="301" r:id="rId43"/>
    <p:sldId id="302" r:id="rId44"/>
    <p:sldId id="303" r:id="rId45"/>
    <p:sldId id="304" r:id="rId46"/>
    <p:sldId id="257" r:id="rId47"/>
    <p:sldId id="259" r:id="rId48"/>
    <p:sldId id="260" r:id="rId49"/>
    <p:sldId id="300" r:id="rId5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snapToGrid="0">
      <p:cViewPr>
        <p:scale>
          <a:sx n="70" d="100"/>
          <a:sy n="70" d="100"/>
        </p:scale>
        <p:origin x="-720" y="-90"/>
      </p:cViewPr>
      <p:guideLst>
        <p:guide orient="horz" pos="2160"/>
        <p:guide pos="3840"/>
      </p:guideLst>
    </p:cSldViewPr>
  </p:slideViewPr>
  <p:outlineViewPr>
    <p:cViewPr>
      <p:scale>
        <a:sx n="33" d="100"/>
        <a:sy n="33" d="100"/>
      </p:scale>
      <p:origin x="48" y="405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8A6D86-B668-4F21-AA7A-9AAB22ECE8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CDBA3BE8-C11F-44B9-BD0A-135F0B9FC29A}">
      <dgm:prSet phldrT="[Текст]"/>
      <dgm:spPr/>
      <dgm:t>
        <a:bodyPr/>
        <a:lstStyle/>
        <a:p>
          <a:r>
            <a:rPr lang="uk-UA" b="1" noProof="0" dirty="0" smtClean="0"/>
            <a:t>Інформаційна безпека держави </a:t>
          </a:r>
          <a:endParaRPr lang="uk-UA" noProof="0" dirty="0"/>
        </a:p>
      </dgm:t>
    </dgm:pt>
    <dgm:pt modelId="{A2477D60-ABAA-4565-94F1-E4DF1CF9E5DC}" type="parTrans" cxnId="{CB0B23CE-D686-4206-898B-8652F6F0FD50}">
      <dgm:prSet/>
      <dgm:spPr/>
      <dgm:t>
        <a:bodyPr/>
        <a:lstStyle/>
        <a:p>
          <a:endParaRPr lang="uk-UA"/>
        </a:p>
      </dgm:t>
    </dgm:pt>
    <dgm:pt modelId="{A11EE156-3AD3-434F-8C08-86B4E2ECBEB3}" type="sibTrans" cxnId="{CB0B23CE-D686-4206-898B-8652F6F0FD50}">
      <dgm:prSet/>
      <dgm:spPr/>
      <dgm:t>
        <a:bodyPr/>
        <a:lstStyle/>
        <a:p>
          <a:endParaRPr lang="uk-UA"/>
        </a:p>
      </dgm:t>
    </dgm:pt>
    <dgm:pt modelId="{8F2007D4-4B03-4C21-B25F-95AF7B1E3B94}">
      <dgm:prSet phldrT="[Текст]"/>
      <dgm:spPr/>
      <dgm:t>
        <a:bodyPr/>
        <a:lstStyle/>
        <a:p>
          <a:r>
            <a:rPr lang="uk-UA" b="1" noProof="0" dirty="0" smtClean="0"/>
            <a:t>Інформаційна безпека організації </a:t>
          </a:r>
          <a:endParaRPr lang="uk-UA" noProof="0" dirty="0"/>
        </a:p>
      </dgm:t>
    </dgm:pt>
    <dgm:pt modelId="{0AF43059-F85A-44F6-8E83-BBE8D7DFBFC5}" type="parTrans" cxnId="{F38DF42B-2706-4ABD-A2FD-32F966529D49}">
      <dgm:prSet/>
      <dgm:spPr/>
      <dgm:t>
        <a:bodyPr/>
        <a:lstStyle/>
        <a:p>
          <a:endParaRPr lang="uk-UA"/>
        </a:p>
      </dgm:t>
    </dgm:pt>
    <dgm:pt modelId="{6F9B6C61-4AF4-4BF6-B568-6E211FCEDDF4}" type="sibTrans" cxnId="{F38DF42B-2706-4ABD-A2FD-32F966529D49}">
      <dgm:prSet/>
      <dgm:spPr/>
      <dgm:t>
        <a:bodyPr/>
        <a:lstStyle/>
        <a:p>
          <a:endParaRPr lang="uk-UA"/>
        </a:p>
      </dgm:t>
    </dgm:pt>
    <dgm:pt modelId="{528701D3-C1F4-4B13-A0F6-4E3B05EEFE91}">
      <dgm:prSet phldrT="[Текст]"/>
      <dgm:spPr/>
      <dgm:t>
        <a:bodyPr/>
        <a:lstStyle/>
        <a:p>
          <a:r>
            <a:rPr lang="uk-UA" b="1" dirty="0" smtClean="0"/>
            <a:t>Інформаційна безпека особистості </a:t>
          </a:r>
          <a:endParaRPr lang="uk-UA" noProof="0" dirty="0"/>
        </a:p>
      </dgm:t>
    </dgm:pt>
    <dgm:pt modelId="{97B517EC-14F1-47B7-A336-1D9072344377}" type="parTrans" cxnId="{AD062660-E0FD-451D-9F49-515052719FF2}">
      <dgm:prSet/>
      <dgm:spPr/>
      <dgm:t>
        <a:bodyPr/>
        <a:lstStyle/>
        <a:p>
          <a:endParaRPr lang="uk-UA"/>
        </a:p>
      </dgm:t>
    </dgm:pt>
    <dgm:pt modelId="{00222AEE-9553-4F41-98F0-55DBEA83CA55}" type="sibTrans" cxnId="{AD062660-E0FD-451D-9F49-515052719FF2}">
      <dgm:prSet/>
      <dgm:spPr/>
      <dgm:t>
        <a:bodyPr/>
        <a:lstStyle/>
        <a:p>
          <a:endParaRPr lang="uk-UA"/>
        </a:p>
      </dgm:t>
    </dgm:pt>
    <dgm:pt modelId="{6A0F3075-CDDB-415F-A624-F1D8DD556E63}" type="pres">
      <dgm:prSet presAssocID="{D38A6D86-B668-4F21-AA7A-9AAB22ECE8CE}" presName="linear" presStyleCnt="0">
        <dgm:presLayoutVars>
          <dgm:dir/>
          <dgm:animLvl val="lvl"/>
          <dgm:resizeHandles val="exact"/>
        </dgm:presLayoutVars>
      </dgm:prSet>
      <dgm:spPr/>
      <dgm:t>
        <a:bodyPr/>
        <a:lstStyle/>
        <a:p>
          <a:endParaRPr lang="ru-RU"/>
        </a:p>
      </dgm:t>
    </dgm:pt>
    <dgm:pt modelId="{57889D1F-041D-4E1B-9785-FB28040EA8D1}" type="pres">
      <dgm:prSet presAssocID="{CDBA3BE8-C11F-44B9-BD0A-135F0B9FC29A}" presName="parentLin" presStyleCnt="0"/>
      <dgm:spPr/>
    </dgm:pt>
    <dgm:pt modelId="{D00B6146-5E20-414F-9D28-C08C3D3EAAA1}" type="pres">
      <dgm:prSet presAssocID="{CDBA3BE8-C11F-44B9-BD0A-135F0B9FC29A}" presName="parentLeftMargin" presStyleLbl="node1" presStyleIdx="0" presStyleCnt="3"/>
      <dgm:spPr/>
      <dgm:t>
        <a:bodyPr/>
        <a:lstStyle/>
        <a:p>
          <a:endParaRPr lang="ru-RU"/>
        </a:p>
      </dgm:t>
    </dgm:pt>
    <dgm:pt modelId="{33829640-F616-4C42-9DFB-B75B1CAE1522}" type="pres">
      <dgm:prSet presAssocID="{CDBA3BE8-C11F-44B9-BD0A-135F0B9FC29A}" presName="parentText" presStyleLbl="node1" presStyleIdx="0" presStyleCnt="3">
        <dgm:presLayoutVars>
          <dgm:chMax val="0"/>
          <dgm:bulletEnabled val="1"/>
        </dgm:presLayoutVars>
      </dgm:prSet>
      <dgm:spPr/>
      <dgm:t>
        <a:bodyPr/>
        <a:lstStyle/>
        <a:p>
          <a:endParaRPr lang="uk-UA"/>
        </a:p>
      </dgm:t>
    </dgm:pt>
    <dgm:pt modelId="{0D64EDAC-135E-4CF5-9B51-02A0BAF293C1}" type="pres">
      <dgm:prSet presAssocID="{CDBA3BE8-C11F-44B9-BD0A-135F0B9FC29A}" presName="negativeSpace" presStyleCnt="0"/>
      <dgm:spPr/>
    </dgm:pt>
    <dgm:pt modelId="{E5A1EA8D-89D5-478C-AB58-2801A1E7BE4B}" type="pres">
      <dgm:prSet presAssocID="{CDBA3BE8-C11F-44B9-BD0A-135F0B9FC29A}" presName="childText" presStyleLbl="conFgAcc1" presStyleIdx="0" presStyleCnt="3">
        <dgm:presLayoutVars>
          <dgm:bulletEnabled val="1"/>
        </dgm:presLayoutVars>
      </dgm:prSet>
      <dgm:spPr/>
    </dgm:pt>
    <dgm:pt modelId="{14B7B4EF-B090-410D-9B43-AC29C8D1A15B}" type="pres">
      <dgm:prSet presAssocID="{A11EE156-3AD3-434F-8C08-86B4E2ECBEB3}" presName="spaceBetweenRectangles" presStyleCnt="0"/>
      <dgm:spPr/>
    </dgm:pt>
    <dgm:pt modelId="{A97FF42C-1351-4765-BE00-FCC854E88568}" type="pres">
      <dgm:prSet presAssocID="{8F2007D4-4B03-4C21-B25F-95AF7B1E3B94}" presName="parentLin" presStyleCnt="0"/>
      <dgm:spPr/>
    </dgm:pt>
    <dgm:pt modelId="{38FDDEB4-2626-4A7C-B523-7F8B0CEE57BA}" type="pres">
      <dgm:prSet presAssocID="{8F2007D4-4B03-4C21-B25F-95AF7B1E3B94}" presName="parentLeftMargin" presStyleLbl="node1" presStyleIdx="0" presStyleCnt="3"/>
      <dgm:spPr/>
      <dgm:t>
        <a:bodyPr/>
        <a:lstStyle/>
        <a:p>
          <a:endParaRPr lang="ru-RU"/>
        </a:p>
      </dgm:t>
    </dgm:pt>
    <dgm:pt modelId="{7CBC1D7C-2813-40C7-ACDA-93D19BB82138}" type="pres">
      <dgm:prSet presAssocID="{8F2007D4-4B03-4C21-B25F-95AF7B1E3B94}" presName="parentText" presStyleLbl="node1" presStyleIdx="1" presStyleCnt="3">
        <dgm:presLayoutVars>
          <dgm:chMax val="0"/>
          <dgm:bulletEnabled val="1"/>
        </dgm:presLayoutVars>
      </dgm:prSet>
      <dgm:spPr/>
      <dgm:t>
        <a:bodyPr/>
        <a:lstStyle/>
        <a:p>
          <a:endParaRPr lang="uk-UA"/>
        </a:p>
      </dgm:t>
    </dgm:pt>
    <dgm:pt modelId="{1C2CB150-01AB-47AE-B741-8F98F1141392}" type="pres">
      <dgm:prSet presAssocID="{8F2007D4-4B03-4C21-B25F-95AF7B1E3B94}" presName="negativeSpace" presStyleCnt="0"/>
      <dgm:spPr/>
    </dgm:pt>
    <dgm:pt modelId="{9C33A3CA-669C-418F-B41A-D1B6CC5B613B}" type="pres">
      <dgm:prSet presAssocID="{8F2007D4-4B03-4C21-B25F-95AF7B1E3B94}" presName="childText" presStyleLbl="conFgAcc1" presStyleIdx="1" presStyleCnt="3">
        <dgm:presLayoutVars>
          <dgm:bulletEnabled val="1"/>
        </dgm:presLayoutVars>
      </dgm:prSet>
      <dgm:spPr/>
    </dgm:pt>
    <dgm:pt modelId="{FBD77A87-A913-48A0-9F5E-BFE40D1E43C7}" type="pres">
      <dgm:prSet presAssocID="{6F9B6C61-4AF4-4BF6-B568-6E211FCEDDF4}" presName="spaceBetweenRectangles" presStyleCnt="0"/>
      <dgm:spPr/>
    </dgm:pt>
    <dgm:pt modelId="{17C0B127-8C11-422B-BEDE-2DBD8DFCE315}" type="pres">
      <dgm:prSet presAssocID="{528701D3-C1F4-4B13-A0F6-4E3B05EEFE91}" presName="parentLin" presStyleCnt="0"/>
      <dgm:spPr/>
    </dgm:pt>
    <dgm:pt modelId="{7981236A-C93D-4674-BC5B-EA49C1D7AAEE}" type="pres">
      <dgm:prSet presAssocID="{528701D3-C1F4-4B13-A0F6-4E3B05EEFE91}" presName="parentLeftMargin" presStyleLbl="node1" presStyleIdx="1" presStyleCnt="3"/>
      <dgm:spPr/>
      <dgm:t>
        <a:bodyPr/>
        <a:lstStyle/>
        <a:p>
          <a:endParaRPr lang="ru-RU"/>
        </a:p>
      </dgm:t>
    </dgm:pt>
    <dgm:pt modelId="{F5DE63A5-774F-426F-807E-C41487CE7C8F}" type="pres">
      <dgm:prSet presAssocID="{528701D3-C1F4-4B13-A0F6-4E3B05EEFE91}" presName="parentText" presStyleLbl="node1" presStyleIdx="2" presStyleCnt="3">
        <dgm:presLayoutVars>
          <dgm:chMax val="0"/>
          <dgm:bulletEnabled val="1"/>
        </dgm:presLayoutVars>
      </dgm:prSet>
      <dgm:spPr/>
      <dgm:t>
        <a:bodyPr/>
        <a:lstStyle/>
        <a:p>
          <a:endParaRPr lang="uk-UA"/>
        </a:p>
      </dgm:t>
    </dgm:pt>
    <dgm:pt modelId="{0416037B-A7C3-4CFC-A42C-4B1B6E3B5E60}" type="pres">
      <dgm:prSet presAssocID="{528701D3-C1F4-4B13-A0F6-4E3B05EEFE91}" presName="negativeSpace" presStyleCnt="0"/>
      <dgm:spPr/>
    </dgm:pt>
    <dgm:pt modelId="{F9E86C76-F062-4D51-BCEA-C63AB235CAC1}" type="pres">
      <dgm:prSet presAssocID="{528701D3-C1F4-4B13-A0F6-4E3B05EEFE91}" presName="childText" presStyleLbl="conFgAcc1" presStyleIdx="2" presStyleCnt="3">
        <dgm:presLayoutVars>
          <dgm:bulletEnabled val="1"/>
        </dgm:presLayoutVars>
      </dgm:prSet>
      <dgm:spPr/>
    </dgm:pt>
  </dgm:ptLst>
  <dgm:cxnLst>
    <dgm:cxn modelId="{44CB38CB-60F0-49B8-91DD-6DECBB454C00}" type="presOf" srcId="{CDBA3BE8-C11F-44B9-BD0A-135F0B9FC29A}" destId="{33829640-F616-4C42-9DFB-B75B1CAE1522}" srcOrd="1" destOrd="0" presId="urn:microsoft.com/office/officeart/2005/8/layout/list1"/>
    <dgm:cxn modelId="{1B08E267-8D77-45FE-ABCE-2233350B05BC}" type="presOf" srcId="{528701D3-C1F4-4B13-A0F6-4E3B05EEFE91}" destId="{7981236A-C93D-4674-BC5B-EA49C1D7AAEE}" srcOrd="0" destOrd="0" presId="urn:microsoft.com/office/officeart/2005/8/layout/list1"/>
    <dgm:cxn modelId="{F38DF42B-2706-4ABD-A2FD-32F966529D49}" srcId="{D38A6D86-B668-4F21-AA7A-9AAB22ECE8CE}" destId="{8F2007D4-4B03-4C21-B25F-95AF7B1E3B94}" srcOrd="1" destOrd="0" parTransId="{0AF43059-F85A-44F6-8E83-BBE8D7DFBFC5}" sibTransId="{6F9B6C61-4AF4-4BF6-B568-6E211FCEDDF4}"/>
    <dgm:cxn modelId="{CB0B23CE-D686-4206-898B-8652F6F0FD50}" srcId="{D38A6D86-B668-4F21-AA7A-9AAB22ECE8CE}" destId="{CDBA3BE8-C11F-44B9-BD0A-135F0B9FC29A}" srcOrd="0" destOrd="0" parTransId="{A2477D60-ABAA-4565-94F1-E4DF1CF9E5DC}" sibTransId="{A11EE156-3AD3-434F-8C08-86B4E2ECBEB3}"/>
    <dgm:cxn modelId="{DAB0E56A-C8DB-4141-82AA-B102C2E24891}" type="presOf" srcId="{8F2007D4-4B03-4C21-B25F-95AF7B1E3B94}" destId="{38FDDEB4-2626-4A7C-B523-7F8B0CEE57BA}" srcOrd="0" destOrd="0" presId="urn:microsoft.com/office/officeart/2005/8/layout/list1"/>
    <dgm:cxn modelId="{657C5137-7722-4694-9811-9659A7D0EBE4}" type="presOf" srcId="{8F2007D4-4B03-4C21-B25F-95AF7B1E3B94}" destId="{7CBC1D7C-2813-40C7-ACDA-93D19BB82138}" srcOrd="1" destOrd="0" presId="urn:microsoft.com/office/officeart/2005/8/layout/list1"/>
    <dgm:cxn modelId="{04F905CF-FC96-49BB-8C6B-F5ED1ED4ACBC}" type="presOf" srcId="{CDBA3BE8-C11F-44B9-BD0A-135F0B9FC29A}" destId="{D00B6146-5E20-414F-9D28-C08C3D3EAAA1}" srcOrd="0" destOrd="0" presId="urn:microsoft.com/office/officeart/2005/8/layout/list1"/>
    <dgm:cxn modelId="{27B9A6ED-EE13-489F-B241-9129DFC22B45}" type="presOf" srcId="{528701D3-C1F4-4B13-A0F6-4E3B05EEFE91}" destId="{F5DE63A5-774F-426F-807E-C41487CE7C8F}" srcOrd="1" destOrd="0" presId="urn:microsoft.com/office/officeart/2005/8/layout/list1"/>
    <dgm:cxn modelId="{36C3315A-42C8-4C29-B843-0047FA0DF42F}" type="presOf" srcId="{D38A6D86-B668-4F21-AA7A-9AAB22ECE8CE}" destId="{6A0F3075-CDDB-415F-A624-F1D8DD556E63}" srcOrd="0" destOrd="0" presId="urn:microsoft.com/office/officeart/2005/8/layout/list1"/>
    <dgm:cxn modelId="{AD062660-E0FD-451D-9F49-515052719FF2}" srcId="{D38A6D86-B668-4F21-AA7A-9AAB22ECE8CE}" destId="{528701D3-C1F4-4B13-A0F6-4E3B05EEFE91}" srcOrd="2" destOrd="0" parTransId="{97B517EC-14F1-47B7-A336-1D9072344377}" sibTransId="{00222AEE-9553-4F41-98F0-55DBEA83CA55}"/>
    <dgm:cxn modelId="{CF64CE8F-D7BD-43A5-A4C8-319C580D98A5}" type="presParOf" srcId="{6A0F3075-CDDB-415F-A624-F1D8DD556E63}" destId="{57889D1F-041D-4E1B-9785-FB28040EA8D1}" srcOrd="0" destOrd="0" presId="urn:microsoft.com/office/officeart/2005/8/layout/list1"/>
    <dgm:cxn modelId="{BCEF9C14-B480-4BFC-ADCB-CCEC02E4BEF0}" type="presParOf" srcId="{57889D1F-041D-4E1B-9785-FB28040EA8D1}" destId="{D00B6146-5E20-414F-9D28-C08C3D3EAAA1}" srcOrd="0" destOrd="0" presId="urn:microsoft.com/office/officeart/2005/8/layout/list1"/>
    <dgm:cxn modelId="{891A0646-BB5C-4D63-A2ED-F6D9A82FCCFC}" type="presParOf" srcId="{57889D1F-041D-4E1B-9785-FB28040EA8D1}" destId="{33829640-F616-4C42-9DFB-B75B1CAE1522}" srcOrd="1" destOrd="0" presId="urn:microsoft.com/office/officeart/2005/8/layout/list1"/>
    <dgm:cxn modelId="{475C8827-34D5-49D6-8361-310419078A61}" type="presParOf" srcId="{6A0F3075-CDDB-415F-A624-F1D8DD556E63}" destId="{0D64EDAC-135E-4CF5-9B51-02A0BAF293C1}" srcOrd="1" destOrd="0" presId="urn:microsoft.com/office/officeart/2005/8/layout/list1"/>
    <dgm:cxn modelId="{BDB4800E-9056-4055-88AB-BB5E87B4DB30}" type="presParOf" srcId="{6A0F3075-CDDB-415F-A624-F1D8DD556E63}" destId="{E5A1EA8D-89D5-478C-AB58-2801A1E7BE4B}" srcOrd="2" destOrd="0" presId="urn:microsoft.com/office/officeart/2005/8/layout/list1"/>
    <dgm:cxn modelId="{D1B40A7E-2221-4F80-A0F7-ACB8643AC65E}" type="presParOf" srcId="{6A0F3075-CDDB-415F-A624-F1D8DD556E63}" destId="{14B7B4EF-B090-410D-9B43-AC29C8D1A15B}" srcOrd="3" destOrd="0" presId="urn:microsoft.com/office/officeart/2005/8/layout/list1"/>
    <dgm:cxn modelId="{5105276F-254F-4F34-B252-E0176A62FB1C}" type="presParOf" srcId="{6A0F3075-CDDB-415F-A624-F1D8DD556E63}" destId="{A97FF42C-1351-4765-BE00-FCC854E88568}" srcOrd="4" destOrd="0" presId="urn:microsoft.com/office/officeart/2005/8/layout/list1"/>
    <dgm:cxn modelId="{CDD43290-AAFC-4724-8121-130413FFBA40}" type="presParOf" srcId="{A97FF42C-1351-4765-BE00-FCC854E88568}" destId="{38FDDEB4-2626-4A7C-B523-7F8B0CEE57BA}" srcOrd="0" destOrd="0" presId="urn:microsoft.com/office/officeart/2005/8/layout/list1"/>
    <dgm:cxn modelId="{EF1685FD-C82F-40F3-9257-2EB4A1557BCC}" type="presParOf" srcId="{A97FF42C-1351-4765-BE00-FCC854E88568}" destId="{7CBC1D7C-2813-40C7-ACDA-93D19BB82138}" srcOrd="1" destOrd="0" presId="urn:microsoft.com/office/officeart/2005/8/layout/list1"/>
    <dgm:cxn modelId="{825C9BAC-AB49-4D4C-90E0-7A1D4C12E555}" type="presParOf" srcId="{6A0F3075-CDDB-415F-A624-F1D8DD556E63}" destId="{1C2CB150-01AB-47AE-B741-8F98F1141392}" srcOrd="5" destOrd="0" presId="urn:microsoft.com/office/officeart/2005/8/layout/list1"/>
    <dgm:cxn modelId="{6E4BE111-3C38-4A0B-804D-5BE4F15BA03B}" type="presParOf" srcId="{6A0F3075-CDDB-415F-A624-F1D8DD556E63}" destId="{9C33A3CA-669C-418F-B41A-D1B6CC5B613B}" srcOrd="6" destOrd="0" presId="urn:microsoft.com/office/officeart/2005/8/layout/list1"/>
    <dgm:cxn modelId="{E3D750AA-2706-4623-886E-2C1D2AEB9D9E}" type="presParOf" srcId="{6A0F3075-CDDB-415F-A624-F1D8DD556E63}" destId="{FBD77A87-A913-48A0-9F5E-BFE40D1E43C7}" srcOrd="7" destOrd="0" presId="urn:microsoft.com/office/officeart/2005/8/layout/list1"/>
    <dgm:cxn modelId="{892BF420-2769-4F3E-8A90-532B4E83593E}" type="presParOf" srcId="{6A0F3075-CDDB-415F-A624-F1D8DD556E63}" destId="{17C0B127-8C11-422B-BEDE-2DBD8DFCE315}" srcOrd="8" destOrd="0" presId="urn:microsoft.com/office/officeart/2005/8/layout/list1"/>
    <dgm:cxn modelId="{08936BFE-5A26-475D-BBFB-0FCFBE4EC3E5}" type="presParOf" srcId="{17C0B127-8C11-422B-BEDE-2DBD8DFCE315}" destId="{7981236A-C93D-4674-BC5B-EA49C1D7AAEE}" srcOrd="0" destOrd="0" presId="urn:microsoft.com/office/officeart/2005/8/layout/list1"/>
    <dgm:cxn modelId="{33BA0AED-EA24-4F76-AEDB-36E0D5B5135F}" type="presParOf" srcId="{17C0B127-8C11-422B-BEDE-2DBD8DFCE315}" destId="{F5DE63A5-774F-426F-807E-C41487CE7C8F}" srcOrd="1" destOrd="0" presId="urn:microsoft.com/office/officeart/2005/8/layout/list1"/>
    <dgm:cxn modelId="{1A64BBC7-29B3-4E92-88CB-75E2A50890C1}" type="presParOf" srcId="{6A0F3075-CDDB-415F-A624-F1D8DD556E63}" destId="{0416037B-A7C3-4CFC-A42C-4B1B6E3B5E60}" srcOrd="9" destOrd="0" presId="urn:microsoft.com/office/officeart/2005/8/layout/list1"/>
    <dgm:cxn modelId="{BE79D695-C551-4D87-8E0C-B9656066C055}" type="presParOf" srcId="{6A0F3075-CDDB-415F-A624-F1D8DD556E63}" destId="{F9E86C76-F062-4D51-BCEA-C63AB235CAC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1EA8D-89D5-478C-AB58-2801A1E7BE4B}">
      <dsp:nvSpPr>
        <dsp:cNvPr id="0" name=""/>
        <dsp:cNvSpPr/>
      </dsp:nvSpPr>
      <dsp:spPr>
        <a:xfrm>
          <a:off x="0" y="473898"/>
          <a:ext cx="8596312" cy="730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829640-F616-4C42-9DFB-B75B1CAE1522}">
      <dsp:nvSpPr>
        <dsp:cNvPr id="0" name=""/>
        <dsp:cNvSpPr/>
      </dsp:nvSpPr>
      <dsp:spPr>
        <a:xfrm>
          <a:off x="429815" y="45858"/>
          <a:ext cx="6017418" cy="856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289050">
            <a:lnSpc>
              <a:spcPct val="90000"/>
            </a:lnSpc>
            <a:spcBef>
              <a:spcPct val="0"/>
            </a:spcBef>
            <a:spcAft>
              <a:spcPct val="35000"/>
            </a:spcAft>
          </a:pPr>
          <a:r>
            <a:rPr lang="uk-UA" sz="2900" b="1" kern="1200" noProof="0" dirty="0" smtClean="0"/>
            <a:t>Інформаційна безпека держави </a:t>
          </a:r>
          <a:endParaRPr lang="uk-UA" sz="2900" kern="1200" noProof="0" dirty="0"/>
        </a:p>
      </dsp:txBody>
      <dsp:txXfrm>
        <a:off x="471605" y="87648"/>
        <a:ext cx="5933838" cy="772500"/>
      </dsp:txXfrm>
    </dsp:sp>
    <dsp:sp modelId="{9C33A3CA-669C-418F-B41A-D1B6CC5B613B}">
      <dsp:nvSpPr>
        <dsp:cNvPr id="0" name=""/>
        <dsp:cNvSpPr/>
      </dsp:nvSpPr>
      <dsp:spPr>
        <a:xfrm>
          <a:off x="0" y="1789338"/>
          <a:ext cx="8596312" cy="730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BC1D7C-2813-40C7-ACDA-93D19BB82138}">
      <dsp:nvSpPr>
        <dsp:cNvPr id="0" name=""/>
        <dsp:cNvSpPr/>
      </dsp:nvSpPr>
      <dsp:spPr>
        <a:xfrm>
          <a:off x="429815" y="1361298"/>
          <a:ext cx="6017418" cy="856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289050">
            <a:lnSpc>
              <a:spcPct val="90000"/>
            </a:lnSpc>
            <a:spcBef>
              <a:spcPct val="0"/>
            </a:spcBef>
            <a:spcAft>
              <a:spcPct val="35000"/>
            </a:spcAft>
          </a:pPr>
          <a:r>
            <a:rPr lang="uk-UA" sz="2900" b="1" kern="1200" noProof="0" dirty="0" smtClean="0"/>
            <a:t>Інформаційна безпека організації </a:t>
          </a:r>
          <a:endParaRPr lang="uk-UA" sz="2900" kern="1200" noProof="0" dirty="0"/>
        </a:p>
      </dsp:txBody>
      <dsp:txXfrm>
        <a:off x="471605" y="1403088"/>
        <a:ext cx="5933838" cy="772500"/>
      </dsp:txXfrm>
    </dsp:sp>
    <dsp:sp modelId="{F9E86C76-F062-4D51-BCEA-C63AB235CAC1}">
      <dsp:nvSpPr>
        <dsp:cNvPr id="0" name=""/>
        <dsp:cNvSpPr/>
      </dsp:nvSpPr>
      <dsp:spPr>
        <a:xfrm>
          <a:off x="0" y="3104778"/>
          <a:ext cx="8596312" cy="730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DE63A5-774F-426F-807E-C41487CE7C8F}">
      <dsp:nvSpPr>
        <dsp:cNvPr id="0" name=""/>
        <dsp:cNvSpPr/>
      </dsp:nvSpPr>
      <dsp:spPr>
        <a:xfrm>
          <a:off x="429815" y="2676738"/>
          <a:ext cx="6017418" cy="856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289050">
            <a:lnSpc>
              <a:spcPct val="90000"/>
            </a:lnSpc>
            <a:spcBef>
              <a:spcPct val="0"/>
            </a:spcBef>
            <a:spcAft>
              <a:spcPct val="35000"/>
            </a:spcAft>
          </a:pPr>
          <a:r>
            <a:rPr lang="uk-UA" sz="2900" b="1" kern="1200" dirty="0" smtClean="0"/>
            <a:t>Інформаційна безпека особистості </a:t>
          </a:r>
          <a:endParaRPr lang="uk-UA" sz="2900" kern="1200" noProof="0" dirty="0"/>
        </a:p>
      </dsp:txBody>
      <dsp:txXfrm>
        <a:off x="471605" y="2718528"/>
        <a:ext cx="5933838"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843915E-0495-4948-B6AC-238451A4E717}" type="datetimeFigureOut">
              <a:rPr lang="ru-RU" smtClean="0"/>
              <a:t>10.09.2024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1391232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843915E-0495-4948-B6AC-238451A4E717}" type="datetimeFigureOut">
              <a:rPr lang="ru-RU" smtClean="0"/>
              <a:t>10.09.2024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294146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843915E-0495-4948-B6AC-238451A4E717}" type="datetimeFigureOut">
              <a:rPr lang="ru-RU" smtClean="0"/>
              <a:t>10.09.2024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899CA1-11D8-41AB-8235-7462EB1B687B}"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3727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843915E-0495-4948-B6AC-238451A4E717}" type="datetimeFigureOut">
              <a:rPr lang="ru-RU" smtClean="0"/>
              <a:t>10.09.2024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1818638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843915E-0495-4948-B6AC-238451A4E717}" type="datetimeFigureOut">
              <a:rPr lang="ru-RU" smtClean="0"/>
              <a:t>10.09.2024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899CA1-11D8-41AB-8235-7462EB1B687B}"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3471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843915E-0495-4948-B6AC-238451A4E717}" type="datetimeFigureOut">
              <a:rPr lang="ru-RU" smtClean="0"/>
              <a:t>10.09.2024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3286055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843915E-0495-4948-B6AC-238451A4E717}" type="datetimeFigureOut">
              <a:rPr lang="ru-RU" smtClean="0"/>
              <a:t>10.09.2024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1609060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843915E-0495-4948-B6AC-238451A4E717}" type="datetimeFigureOut">
              <a:rPr lang="ru-RU" smtClean="0"/>
              <a:t>10.09.2024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288723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843915E-0495-4948-B6AC-238451A4E717}" type="datetimeFigureOut">
              <a:rPr lang="ru-RU" smtClean="0"/>
              <a:t>10.09.2024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241543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843915E-0495-4948-B6AC-238451A4E717}" type="datetimeFigureOut">
              <a:rPr lang="ru-RU" smtClean="0"/>
              <a:t>10.09.2024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211443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B843915E-0495-4948-B6AC-238451A4E717}" type="datetimeFigureOut">
              <a:rPr lang="ru-RU" smtClean="0"/>
              <a:t>10.09.2024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400435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B843915E-0495-4948-B6AC-238451A4E717}" type="datetimeFigureOut">
              <a:rPr lang="ru-RU" smtClean="0"/>
              <a:t>10.09.2024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388881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B843915E-0495-4948-B6AC-238451A4E717}" type="datetimeFigureOut">
              <a:rPr lang="ru-RU" smtClean="0"/>
              <a:t>10.09.2024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47027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3915E-0495-4948-B6AC-238451A4E717}" type="datetimeFigureOut">
              <a:rPr lang="ru-RU" smtClean="0"/>
              <a:t>10.09.2024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2977795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smtClean="0"/>
              <a:t>Зразок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B843915E-0495-4948-B6AC-238451A4E717}" type="datetimeFigureOut">
              <a:rPr lang="ru-RU" smtClean="0"/>
              <a:t>10.09.2024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253686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B843915E-0495-4948-B6AC-238451A4E717}" type="datetimeFigureOut">
              <a:rPr lang="ru-RU" smtClean="0"/>
              <a:t>10.09.2024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97743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43915E-0495-4948-B6AC-238451A4E717}" type="datetimeFigureOut">
              <a:rPr lang="ru-RU" smtClean="0"/>
              <a:t>10.09.2024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0899CA1-11D8-41AB-8235-7462EB1B687B}" type="slidenum">
              <a:rPr lang="ru-RU" smtClean="0"/>
              <a:t>‹#›</a:t>
            </a:fld>
            <a:endParaRPr lang="ru-RU"/>
          </a:p>
        </p:txBody>
      </p:sp>
    </p:spTree>
    <p:extLst>
      <p:ext uri="{BB962C8B-B14F-4D97-AF65-F5344CB8AC3E}">
        <p14:creationId xmlns:p14="http://schemas.microsoft.com/office/powerpoint/2010/main" val="5505466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icrosoft.com/uk-ua/security/business/security-101/what-is-information-security-infosec"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armyinform.com.ua/2022/07/19/yak-u-voyennyj-chas-zahystyty-informacziyu-v-informsystemah/"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armyinform.com.ua/2022/07/19/yak-u-voyennyj-chas-zahystyty-informacziyu-v-informsystemah/"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armyinform.com.ua/2022/07/19/yak-u-voyennyj-chas-zahystyty-informacziyu-v-informsystema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6100989"/>
          </a:xfrm>
        </p:spPr>
        <p:txBody>
          <a:bodyPr>
            <a:normAutofit/>
          </a:bodyPr>
          <a:lstStyle/>
          <a:p>
            <a:pPr algn="ctr"/>
            <a:r>
              <a:rPr lang="uk-UA" dirty="0" smtClean="0"/>
              <a:t/>
            </a:r>
            <a:br>
              <a:rPr lang="uk-UA" dirty="0" smtClean="0"/>
            </a:br>
            <a:r>
              <a:rPr lang="uk-UA" dirty="0" smtClean="0"/>
              <a:t>Інформаційна безпека.</a:t>
            </a:r>
            <a:br>
              <a:rPr lang="uk-UA" dirty="0" smtClean="0"/>
            </a:br>
            <a:r>
              <a:rPr lang="uk-UA" dirty="0" smtClean="0"/>
              <a:t/>
            </a:r>
            <a:br>
              <a:rPr lang="uk-UA" dirty="0" smtClean="0"/>
            </a:br>
            <a:r>
              <a:rPr lang="uk-UA" dirty="0" smtClean="0"/>
              <a:t>Захист інформації.</a:t>
            </a:r>
            <a:br>
              <a:rPr lang="uk-UA" dirty="0" smtClean="0"/>
            </a:br>
            <a:r>
              <a:rPr lang="uk-UA" dirty="0" smtClean="0"/>
              <a:t/>
            </a:r>
            <a:br>
              <a:rPr lang="uk-UA" dirty="0" smtClean="0"/>
            </a:br>
            <a:r>
              <a:rPr lang="uk-UA" dirty="0" smtClean="0"/>
              <a:t>Законодавче регулювання захисту інформації в </a:t>
            </a:r>
            <a:r>
              <a:rPr lang="uk-UA" dirty="0" err="1" smtClean="0"/>
              <a:t>інфокомунікаційних</a:t>
            </a:r>
            <a:r>
              <a:rPr lang="uk-UA" dirty="0" smtClean="0"/>
              <a:t> системах</a:t>
            </a:r>
            <a:endParaRPr lang="ru-RU" dirty="0"/>
          </a:p>
        </p:txBody>
      </p:sp>
      <p:pic>
        <p:nvPicPr>
          <p:cNvPr id="3" name="Рисунок 2"/>
          <p:cNvPicPr>
            <a:picLocks noChangeAspect="1"/>
          </p:cNvPicPr>
          <p:nvPr/>
        </p:nvPicPr>
        <p:blipFill>
          <a:blip r:embed="rId2"/>
          <a:stretch>
            <a:fillRect/>
          </a:stretch>
        </p:blipFill>
        <p:spPr>
          <a:xfrm>
            <a:off x="4605337" y="4629150"/>
            <a:ext cx="2505075" cy="1714500"/>
          </a:xfrm>
          <a:prstGeom prst="rect">
            <a:avLst/>
          </a:prstGeom>
        </p:spPr>
      </p:pic>
      <p:pic>
        <p:nvPicPr>
          <p:cNvPr id="4" name="Рисунок 3"/>
          <p:cNvPicPr>
            <a:picLocks noChangeAspect="1"/>
          </p:cNvPicPr>
          <p:nvPr/>
        </p:nvPicPr>
        <p:blipFill>
          <a:blip r:embed="rId3"/>
          <a:stretch>
            <a:fillRect/>
          </a:stretch>
        </p:blipFill>
        <p:spPr>
          <a:xfrm>
            <a:off x="1090612" y="4495070"/>
            <a:ext cx="3033713" cy="1848580"/>
          </a:xfrm>
          <a:prstGeom prst="rect">
            <a:avLst/>
          </a:prstGeom>
        </p:spPr>
      </p:pic>
      <p:pic>
        <p:nvPicPr>
          <p:cNvPr id="5" name="Рисунок 4"/>
          <p:cNvPicPr>
            <a:picLocks noChangeAspect="1"/>
          </p:cNvPicPr>
          <p:nvPr/>
        </p:nvPicPr>
        <p:blipFill>
          <a:blip r:embed="rId4"/>
          <a:stretch>
            <a:fillRect/>
          </a:stretch>
        </p:blipFill>
        <p:spPr>
          <a:xfrm>
            <a:off x="7591424" y="4352161"/>
            <a:ext cx="2895600" cy="1991489"/>
          </a:xfrm>
          <a:prstGeom prst="rect">
            <a:avLst/>
          </a:prstGeom>
        </p:spPr>
      </p:pic>
    </p:spTree>
    <p:extLst>
      <p:ext uri="{BB962C8B-B14F-4D97-AF65-F5344CB8AC3E}">
        <p14:creationId xmlns:p14="http://schemas.microsoft.com/office/powerpoint/2010/main" val="836732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6612" y="195942"/>
            <a:ext cx="11409784" cy="6512767"/>
          </a:xfrm>
        </p:spPr>
        <p:txBody>
          <a:bodyPr>
            <a:normAutofit/>
          </a:bodyPr>
          <a:lstStyle/>
          <a:p>
            <a:pPr marL="0" indent="0">
              <a:buNone/>
            </a:pPr>
            <a:r>
              <a:rPr lang="uk-UA" sz="3500" b="1" dirty="0" smtClean="0"/>
              <a:t>Конфіденційність</a:t>
            </a:r>
            <a:r>
              <a:rPr lang="ru-RU" sz="3500" b="1" dirty="0" smtClean="0"/>
              <a:t> </a:t>
            </a:r>
            <a:r>
              <a:rPr lang="ru-RU" sz="3500" b="1" dirty="0"/>
              <a:t>(англ. </a:t>
            </a:r>
            <a:r>
              <a:rPr lang="en-US" sz="3500" b="1" dirty="0"/>
              <a:t>confidentiality) </a:t>
            </a:r>
            <a:r>
              <a:rPr lang="en-US" sz="3500" dirty="0"/>
              <a:t>— </a:t>
            </a:r>
            <a:r>
              <a:rPr lang="uk-UA" sz="3500" dirty="0" smtClean="0"/>
              <a:t>властивість, яка не підлягає розголосові; довірливість, секретність, </a:t>
            </a:r>
            <a:r>
              <a:rPr lang="uk-UA" sz="3500" dirty="0" err="1" smtClean="0"/>
              <a:t>приватність</a:t>
            </a:r>
            <a:r>
              <a:rPr lang="uk-UA" sz="3500" dirty="0" smtClean="0"/>
              <a:t>. </a:t>
            </a:r>
          </a:p>
          <a:p>
            <a:pPr marL="0" indent="0">
              <a:buNone/>
            </a:pPr>
            <a:endParaRPr lang="uk-UA" dirty="0" smtClean="0"/>
          </a:p>
          <a:p>
            <a:pPr marL="0" indent="0">
              <a:buNone/>
            </a:pPr>
            <a:r>
              <a:rPr lang="uk-UA" i="1" u="sng" dirty="0" smtClean="0"/>
              <a:t>Конфіденційність адміністративна</a:t>
            </a:r>
            <a:r>
              <a:rPr lang="ru-RU" i="1" u="sng" dirty="0" smtClean="0"/>
              <a:t> </a:t>
            </a:r>
            <a:r>
              <a:rPr lang="ru-RU" i="1" u="sng" dirty="0"/>
              <a:t>[</a:t>
            </a:r>
            <a:r>
              <a:rPr lang="en-US" i="1" u="sng" dirty="0"/>
              <a:t>mandatory confidentiality] </a:t>
            </a:r>
            <a:r>
              <a:rPr lang="en-US" dirty="0"/>
              <a:t>— </a:t>
            </a:r>
            <a:r>
              <a:rPr lang="uk-UA" dirty="0" smtClean="0"/>
              <a:t>послуга безпеки, що забезпечує конфіденційність інформації відповідно до принципів керування доступом адміністративного рівня.</a:t>
            </a:r>
          </a:p>
          <a:p>
            <a:pPr marL="0" indent="0">
              <a:buNone/>
            </a:pPr>
            <a:endParaRPr lang="uk-UA" dirty="0" smtClean="0"/>
          </a:p>
          <a:p>
            <a:pPr marL="0" indent="0">
              <a:buNone/>
            </a:pPr>
            <a:r>
              <a:rPr lang="uk-UA" i="1" u="sng" dirty="0" smtClean="0"/>
              <a:t>Конфіденційність довірча </a:t>
            </a:r>
            <a:r>
              <a:rPr lang="ru-RU" i="1" u="sng" dirty="0" smtClean="0"/>
              <a:t>[</a:t>
            </a:r>
            <a:r>
              <a:rPr lang="en-US" i="1" u="sng" dirty="0"/>
              <a:t>discretionary confidentiality] </a:t>
            </a:r>
            <a:r>
              <a:rPr lang="en-US" dirty="0"/>
              <a:t>— </a:t>
            </a:r>
            <a:r>
              <a:rPr lang="uk-UA" dirty="0" smtClean="0"/>
              <a:t>послуга безпеки, що забезпечує конфіденційність інформації відповідно до принципів керування доступом довірчого рівня.</a:t>
            </a:r>
          </a:p>
          <a:p>
            <a:pPr marL="0" indent="0">
              <a:buNone/>
            </a:pPr>
            <a:endParaRPr lang="uk-UA" dirty="0" smtClean="0"/>
          </a:p>
          <a:p>
            <a:pPr marL="0" indent="0">
              <a:buNone/>
            </a:pPr>
            <a:r>
              <a:rPr lang="uk-UA" i="1" u="sng" dirty="0" smtClean="0"/>
              <a:t>Конфіденційність інформації</a:t>
            </a:r>
            <a:r>
              <a:rPr lang="ru-RU" i="1" u="sng" dirty="0" smtClean="0"/>
              <a:t> </a:t>
            </a:r>
            <a:r>
              <a:rPr lang="ru-RU" i="1" u="sng" dirty="0"/>
              <a:t>[</a:t>
            </a:r>
            <a:r>
              <a:rPr lang="en-US" i="1" u="sng" dirty="0"/>
              <a:t>information confidentiality] </a:t>
            </a:r>
            <a:r>
              <a:rPr lang="en-US" dirty="0"/>
              <a:t>— </a:t>
            </a:r>
            <a:r>
              <a:rPr lang="uk-UA" dirty="0" smtClean="0"/>
              <a:t>властивість інформації, яка полягає в тому, що інформація не може бути отримана неавторизованим користувачем і (або) процесом. Інформація зберігає конфіденційність, якщо дотримуються встановлені правила ознайомлення з нею</a:t>
            </a:r>
            <a:r>
              <a:rPr lang="ru-RU" dirty="0" smtClean="0"/>
              <a:t>.</a:t>
            </a:r>
            <a:endParaRPr lang="ru-RU" dirty="0"/>
          </a:p>
        </p:txBody>
      </p:sp>
    </p:spTree>
    <p:extLst>
      <p:ext uri="{BB962C8B-B14F-4D97-AF65-F5344CB8AC3E}">
        <p14:creationId xmlns:p14="http://schemas.microsoft.com/office/powerpoint/2010/main" val="173317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5942" y="186612"/>
            <a:ext cx="11996058" cy="6671388"/>
          </a:xfrm>
        </p:spPr>
        <p:txBody>
          <a:bodyPr>
            <a:noAutofit/>
          </a:bodyPr>
          <a:lstStyle/>
          <a:p>
            <a:pPr marL="0" indent="0">
              <a:buNone/>
            </a:pPr>
            <a:r>
              <a:rPr lang="uk-UA" b="1" dirty="0" smtClean="0"/>
              <a:t>Цілісність</a:t>
            </a:r>
            <a:r>
              <a:rPr lang="ru-RU" b="1" dirty="0" smtClean="0"/>
              <a:t> (</a:t>
            </a:r>
            <a:r>
              <a:rPr lang="en-US" b="1" dirty="0" smtClean="0"/>
              <a:t>integrity</a:t>
            </a:r>
            <a:r>
              <a:rPr lang="en-US" b="1" dirty="0"/>
              <a:t>) </a:t>
            </a:r>
            <a:r>
              <a:rPr lang="en-US" dirty="0"/>
              <a:t>— </a:t>
            </a:r>
            <a:r>
              <a:rPr lang="uk-UA" dirty="0" smtClean="0"/>
              <a:t>внутрішня єдність, пов'язаність усіх частин чого-небудь, єдине ціле. </a:t>
            </a:r>
          </a:p>
          <a:p>
            <a:pPr marL="0" indent="0">
              <a:buNone/>
            </a:pPr>
            <a:r>
              <a:rPr lang="ru-RU" sz="2000" i="1" u="sng" dirty="0" err="1" smtClean="0"/>
              <a:t>Цілісність</a:t>
            </a:r>
            <a:r>
              <a:rPr lang="ru-RU" sz="2000" i="1" u="sng" dirty="0" smtClean="0"/>
              <a:t> </a:t>
            </a:r>
            <a:r>
              <a:rPr lang="ru-RU" sz="2000" i="1" u="sng" dirty="0" err="1"/>
              <a:t>даних</a:t>
            </a:r>
            <a:r>
              <a:rPr lang="ru-RU" sz="2000" i="1" u="sng" dirty="0"/>
              <a:t> [</a:t>
            </a:r>
            <a:r>
              <a:rPr lang="en-US" sz="2000" i="1" u="sng" dirty="0"/>
              <a:t>data integrity] </a:t>
            </a:r>
            <a:r>
              <a:rPr lang="en-US" sz="2000" dirty="0"/>
              <a:t>— </a:t>
            </a:r>
            <a:r>
              <a:rPr lang="uk-UA" sz="2000" dirty="0" smtClean="0"/>
              <a:t>в інформаційній системі — стан при якому дані, що зберігаються в системі, в точності відповідають даним у вихідних документах; властивість, що має відношення до набору даних і означає, що дані не можуть бути змінені або зруйновані без санкції на доступ. Цілісність даних вважається збереженою, якщо дані не спотворені і не зруйновані (стерті).</a:t>
            </a:r>
          </a:p>
          <a:p>
            <a:pPr marL="0" indent="0">
              <a:buNone/>
            </a:pPr>
            <a:r>
              <a:rPr lang="ru-RU" sz="2000" i="1" u="sng" dirty="0" err="1" smtClean="0"/>
              <a:t>Цілісність</a:t>
            </a:r>
            <a:r>
              <a:rPr lang="ru-RU" sz="2000" i="1" u="sng" dirty="0" smtClean="0"/>
              <a:t> </a:t>
            </a:r>
            <a:r>
              <a:rPr lang="uk-UA" sz="2000" i="1" u="sng" dirty="0" smtClean="0"/>
              <a:t>інформації</a:t>
            </a:r>
            <a:r>
              <a:rPr lang="ru-RU" sz="2000" i="1" u="sng" dirty="0" smtClean="0"/>
              <a:t> </a:t>
            </a:r>
            <a:r>
              <a:rPr lang="ru-RU" sz="2000" i="1" u="sng" dirty="0"/>
              <a:t>[</a:t>
            </a:r>
            <a:r>
              <a:rPr lang="en-US" sz="2000" i="1" u="sng" dirty="0"/>
              <a:t>information </a:t>
            </a:r>
            <a:r>
              <a:rPr lang="en-US" sz="2000" i="1" u="sng" dirty="0" err="1" smtClean="0"/>
              <a:t>integr</a:t>
            </a:r>
            <a:r>
              <a:rPr lang="uk-UA" sz="2000" i="1" u="sng" dirty="0" smtClean="0"/>
              <a:t>Ф</a:t>
            </a:r>
            <a:r>
              <a:rPr lang="en-US" sz="2000" i="1" u="sng" dirty="0" err="1" smtClean="0"/>
              <a:t>ity</a:t>
            </a:r>
            <a:r>
              <a:rPr lang="en-US" sz="2000" i="1" u="sng" dirty="0"/>
              <a:t>] </a:t>
            </a:r>
            <a:r>
              <a:rPr lang="en-US" sz="2000" dirty="0"/>
              <a:t>— </a:t>
            </a:r>
            <a:r>
              <a:rPr lang="uk-UA" sz="2000" dirty="0" smtClean="0"/>
              <a:t>властивість інформації, яка полягає в тому, що інформація не може бути модифікована неавторизованим користувачем і (або процесом). Інформація зберігає цілісність, якщо дотримуються встановлені правила її модифікації (видалення).</a:t>
            </a:r>
          </a:p>
          <a:p>
            <a:pPr marL="0" indent="0">
              <a:buNone/>
            </a:pPr>
            <a:r>
              <a:rPr lang="uk-UA" sz="2000" i="1" u="sng" dirty="0" smtClean="0"/>
              <a:t>Цілісність бази даних </a:t>
            </a:r>
            <a:r>
              <a:rPr lang="ru-RU" sz="2000" i="1" u="sng" dirty="0" smtClean="0"/>
              <a:t>[</a:t>
            </a:r>
            <a:r>
              <a:rPr lang="en-US" sz="2000" i="1" u="sng" dirty="0"/>
              <a:t>database integrity] </a:t>
            </a:r>
            <a:r>
              <a:rPr lang="en-US" sz="2000" dirty="0"/>
              <a:t>— </a:t>
            </a:r>
            <a:r>
              <a:rPr lang="uk-UA" sz="2000" dirty="0" smtClean="0"/>
              <a:t>стан бази даних, коли всі значення даних правильні в тому сенсі, що відображають стан реального світу (в межах заданих обмежень по точності та часовій узгодженості) і підпорядковуються правилам взаємної не суперечливості</a:t>
            </a:r>
            <a:r>
              <a:rPr lang="ru-RU" sz="2000" dirty="0" smtClean="0"/>
              <a:t>. </a:t>
            </a:r>
          </a:p>
          <a:p>
            <a:pPr marL="0" indent="0">
              <a:buNone/>
            </a:pPr>
            <a:r>
              <a:rPr lang="ru-RU" sz="2000" i="1" u="sng" dirty="0" err="1" smtClean="0"/>
              <a:t>Цілісність</a:t>
            </a:r>
            <a:r>
              <a:rPr lang="ru-RU" sz="2000" i="1" u="sng" dirty="0" smtClean="0"/>
              <a:t> </a:t>
            </a:r>
            <a:r>
              <a:rPr lang="uk-UA" sz="2000" i="1" u="sng" dirty="0" smtClean="0"/>
              <a:t>системи</a:t>
            </a:r>
            <a:r>
              <a:rPr lang="ru-RU" sz="2000" i="1" u="sng" dirty="0" smtClean="0"/>
              <a:t> </a:t>
            </a:r>
            <a:r>
              <a:rPr lang="ru-RU" sz="2000" i="1" u="sng" dirty="0"/>
              <a:t>[</a:t>
            </a:r>
            <a:r>
              <a:rPr lang="en-US" sz="2000" i="1" u="sng" dirty="0"/>
              <a:t>system integrity] </a:t>
            </a:r>
            <a:r>
              <a:rPr lang="en-US" sz="2000" dirty="0"/>
              <a:t>— </a:t>
            </a:r>
            <a:r>
              <a:rPr lang="uk-UA" sz="2000" dirty="0" smtClean="0"/>
              <a:t>властивість системи, яка полягає в тому, що жоден її компонент не може бути усунений, модифікований або доданий з порушенням політики </a:t>
            </a:r>
            <a:r>
              <a:rPr lang="uk-UA" sz="2000" dirty="0" err="1" smtClean="0"/>
              <a:t>безпе</a:t>
            </a:r>
            <a:r>
              <a:rPr lang="ru-RU" sz="2000" dirty="0" err="1" smtClean="0"/>
              <a:t>ки</a:t>
            </a:r>
            <a:r>
              <a:rPr lang="ru-RU" sz="2000" dirty="0" smtClean="0"/>
              <a:t>.</a:t>
            </a:r>
            <a:endParaRPr lang="ru-RU" sz="2000" dirty="0"/>
          </a:p>
        </p:txBody>
      </p:sp>
    </p:spTree>
    <p:extLst>
      <p:ext uri="{BB962C8B-B14F-4D97-AF65-F5344CB8AC3E}">
        <p14:creationId xmlns:p14="http://schemas.microsoft.com/office/powerpoint/2010/main" val="1017887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9918" y="214604"/>
            <a:ext cx="11513976" cy="6354147"/>
          </a:xfrm>
        </p:spPr>
        <p:txBody>
          <a:bodyPr/>
          <a:lstStyle/>
          <a:p>
            <a:pPr marL="0" indent="0">
              <a:buNone/>
            </a:pPr>
            <a:endParaRPr lang="uk-UA" sz="3200" b="1" dirty="0" smtClean="0"/>
          </a:p>
          <a:p>
            <a:pPr marL="0" indent="0">
              <a:buNone/>
            </a:pPr>
            <a:r>
              <a:rPr lang="uk-UA" sz="3200" b="1" dirty="0" smtClean="0"/>
              <a:t>Доступність</a:t>
            </a:r>
            <a:r>
              <a:rPr lang="ru-RU" sz="3200" b="1" dirty="0" smtClean="0"/>
              <a:t> </a:t>
            </a:r>
            <a:r>
              <a:rPr lang="ru-RU" sz="3200" b="1" dirty="0"/>
              <a:t>(англ. </a:t>
            </a:r>
            <a:r>
              <a:rPr lang="ru-RU" sz="3200" b="1" dirty="0" err="1"/>
              <a:t>Availability</a:t>
            </a:r>
            <a:r>
              <a:rPr lang="ru-RU" sz="3200" b="1" dirty="0"/>
              <a:t>) </a:t>
            </a:r>
            <a:r>
              <a:rPr lang="ru-RU" sz="3200" dirty="0"/>
              <a:t>— </a:t>
            </a:r>
            <a:r>
              <a:rPr lang="uk-UA" sz="3200" dirty="0" smtClean="0"/>
              <a:t>властивість інформаційного ресурсу, яка полягає в тому, що користувач та/або процес, який володіє відповідними повноваженнями, може використовувати цей ресурс відповідно до правил, встановлених політикою безпеки не очікуючи довше заданого (прийнятного) інтервалу часу.</a:t>
            </a:r>
          </a:p>
          <a:p>
            <a:pPr marL="0" indent="0">
              <a:buNone/>
            </a:pPr>
            <a:endParaRPr lang="uk-UA" dirty="0" smtClean="0"/>
          </a:p>
          <a:p>
            <a:pPr marL="0" indent="0">
              <a:buNone/>
            </a:pPr>
            <a:r>
              <a:rPr lang="uk-UA" dirty="0" smtClean="0"/>
              <a:t>Суть властивості полягає в тому, що потрібний інформаційний ресурс знаходиться у вигляді, необхідному користувачеві, в місці, необхідному користувачеві, і в той час, коли він йому необхідний</a:t>
            </a:r>
            <a:r>
              <a:rPr lang="ru-RU" dirty="0" smtClean="0"/>
              <a:t>.</a:t>
            </a:r>
            <a:endParaRPr lang="ru-RU" dirty="0"/>
          </a:p>
        </p:txBody>
      </p:sp>
    </p:spTree>
    <p:extLst>
      <p:ext uri="{BB962C8B-B14F-4D97-AF65-F5344CB8AC3E}">
        <p14:creationId xmlns:p14="http://schemas.microsoft.com/office/powerpoint/2010/main" val="203306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11967"/>
            <a:ext cx="11132976" cy="6522098"/>
          </a:xfrm>
        </p:spPr>
        <p:txBody>
          <a:bodyPr/>
          <a:lstStyle/>
          <a:p>
            <a:pPr marL="0" indent="0">
              <a:buNone/>
            </a:pPr>
            <a:endParaRPr lang="ru-RU" dirty="0" smtClean="0"/>
          </a:p>
          <a:p>
            <a:pPr marL="0" indent="0">
              <a:buNone/>
            </a:pPr>
            <a:r>
              <a:rPr lang="uk-UA" dirty="0" smtClean="0"/>
              <a:t>Відповідно до властивостей інформації, виділяють такі </a:t>
            </a:r>
            <a:r>
              <a:rPr lang="uk-UA" b="1" dirty="0" smtClean="0"/>
              <a:t>загрози</a:t>
            </a:r>
            <a:r>
              <a:rPr lang="uk-UA" dirty="0" smtClean="0"/>
              <a:t> </a:t>
            </a:r>
            <a:r>
              <a:rPr lang="uk-UA" b="1" dirty="0" smtClean="0"/>
              <a:t>її безпеці </a:t>
            </a:r>
            <a:r>
              <a:rPr lang="uk-UA" dirty="0" smtClean="0"/>
              <a:t>: </a:t>
            </a:r>
          </a:p>
          <a:p>
            <a:endParaRPr lang="uk-UA" dirty="0" smtClean="0"/>
          </a:p>
          <a:p>
            <a:r>
              <a:rPr lang="uk-UA" i="1" dirty="0" smtClean="0"/>
              <a:t>загрози конфіденційності</a:t>
            </a:r>
            <a:r>
              <a:rPr lang="uk-UA" dirty="0" smtClean="0"/>
              <a:t>: </a:t>
            </a:r>
          </a:p>
          <a:p>
            <a:pPr lvl="1"/>
            <a:r>
              <a:rPr lang="uk-UA" dirty="0" smtClean="0"/>
              <a:t>несанкціонований доступ (НСД);</a:t>
            </a:r>
          </a:p>
          <a:p>
            <a:pPr lvl="1"/>
            <a:r>
              <a:rPr lang="uk-UA" dirty="0" smtClean="0"/>
              <a:t>витік;</a:t>
            </a:r>
          </a:p>
          <a:p>
            <a:pPr lvl="1"/>
            <a:r>
              <a:rPr lang="uk-UA" dirty="0" smtClean="0"/>
              <a:t>розголошення;</a:t>
            </a:r>
          </a:p>
          <a:p>
            <a:pPr marL="457200" lvl="1" indent="0">
              <a:buNone/>
            </a:pPr>
            <a:endParaRPr lang="uk-UA" dirty="0" smtClean="0"/>
          </a:p>
          <a:p>
            <a:r>
              <a:rPr lang="uk-UA" i="1" dirty="0" smtClean="0"/>
              <a:t>загрози цілісності</a:t>
            </a:r>
            <a:r>
              <a:rPr lang="uk-UA" dirty="0" smtClean="0"/>
              <a:t>: </a:t>
            </a:r>
          </a:p>
          <a:p>
            <a:pPr lvl="1"/>
            <a:r>
              <a:rPr lang="uk-UA" dirty="0" smtClean="0"/>
              <a:t>знищення;</a:t>
            </a:r>
          </a:p>
          <a:p>
            <a:pPr lvl="1"/>
            <a:r>
              <a:rPr lang="uk-UA" dirty="0" smtClean="0"/>
              <a:t>модифікація;</a:t>
            </a:r>
          </a:p>
          <a:p>
            <a:pPr marL="457200" lvl="1" indent="0">
              <a:buNone/>
            </a:pPr>
            <a:endParaRPr lang="uk-UA" dirty="0" smtClean="0"/>
          </a:p>
          <a:p>
            <a:r>
              <a:rPr lang="uk-UA" i="1" dirty="0" smtClean="0"/>
              <a:t>загрози доступності</a:t>
            </a:r>
            <a:r>
              <a:rPr lang="uk-UA" dirty="0" smtClean="0"/>
              <a:t>: </a:t>
            </a:r>
          </a:p>
          <a:p>
            <a:pPr lvl="1"/>
            <a:r>
              <a:rPr lang="uk-UA" dirty="0" smtClean="0"/>
              <a:t>блокування;</a:t>
            </a:r>
          </a:p>
          <a:p>
            <a:pPr lvl="1"/>
            <a:r>
              <a:rPr lang="uk-UA" dirty="0" smtClean="0"/>
              <a:t>знищення.</a:t>
            </a:r>
          </a:p>
          <a:p>
            <a:pPr marL="0" indent="0">
              <a:buNone/>
            </a:pPr>
            <a:endParaRPr lang="ru-RU" dirty="0"/>
          </a:p>
        </p:txBody>
      </p:sp>
    </p:spTree>
    <p:extLst>
      <p:ext uri="{BB962C8B-B14F-4D97-AF65-F5344CB8AC3E}">
        <p14:creationId xmlns:p14="http://schemas.microsoft.com/office/powerpoint/2010/main" val="737990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Правову основу технічного захисту інформації в Україні становлять</a:t>
            </a:r>
            <a:endParaRPr lang="uk-UA" dirty="0"/>
          </a:p>
        </p:txBody>
      </p:sp>
      <p:pic>
        <p:nvPicPr>
          <p:cNvPr id="4" name="Рисунок 3"/>
          <p:cNvPicPr>
            <a:picLocks noChangeAspect="1"/>
          </p:cNvPicPr>
          <p:nvPr/>
        </p:nvPicPr>
        <p:blipFill>
          <a:blip r:embed="rId2"/>
          <a:stretch>
            <a:fillRect/>
          </a:stretch>
        </p:blipFill>
        <p:spPr>
          <a:xfrm>
            <a:off x="804862" y="2133600"/>
            <a:ext cx="8162925" cy="3981450"/>
          </a:xfrm>
          <a:prstGeom prst="rect">
            <a:avLst/>
          </a:prstGeom>
        </p:spPr>
      </p:pic>
    </p:spTree>
    <p:extLst>
      <p:ext uri="{BB962C8B-B14F-4D97-AF65-F5344CB8AC3E}">
        <p14:creationId xmlns:p14="http://schemas.microsoft.com/office/powerpoint/2010/main" val="209175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43985" y="1072092"/>
            <a:ext cx="8596668" cy="1826581"/>
          </a:xfrm>
        </p:spPr>
        <p:txBody>
          <a:bodyPr/>
          <a:lstStyle/>
          <a:p>
            <a:r>
              <a:rPr lang="uk-UA" b="1" dirty="0" smtClean="0"/>
              <a:t>Види </a:t>
            </a:r>
            <a:r>
              <a:rPr lang="uk-UA" b="1" dirty="0"/>
              <a:t>захисту інформації</a:t>
            </a:r>
            <a:endParaRPr lang="uk-UA" dirty="0"/>
          </a:p>
        </p:txBody>
      </p:sp>
    </p:spTree>
    <p:extLst>
      <p:ext uri="{BB962C8B-B14F-4D97-AF65-F5344CB8AC3E}">
        <p14:creationId xmlns:p14="http://schemas.microsoft.com/office/powerpoint/2010/main" val="164044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745" y="342900"/>
            <a:ext cx="9428691" cy="1320800"/>
          </a:xfrm>
        </p:spPr>
        <p:txBody>
          <a:bodyPr/>
          <a:lstStyle/>
          <a:p>
            <a:r>
              <a:rPr lang="uk-UA" b="1" dirty="0" smtClean="0"/>
              <a:t>Види захисту інформації поділяються </a:t>
            </a:r>
            <a:endParaRPr lang="uk-UA" dirty="0"/>
          </a:p>
        </p:txBody>
      </p:sp>
      <p:sp>
        <p:nvSpPr>
          <p:cNvPr id="4" name="Объект 2"/>
          <p:cNvSpPr>
            <a:spLocks noGrp="1"/>
          </p:cNvSpPr>
          <p:nvPr>
            <p:ph idx="1"/>
          </p:nvPr>
        </p:nvSpPr>
        <p:spPr>
          <a:xfrm>
            <a:off x="396745" y="1571625"/>
            <a:ext cx="10737980" cy="4953000"/>
          </a:xfrm>
        </p:spPr>
        <p:txBody>
          <a:bodyPr>
            <a:normAutofit fontScale="85000" lnSpcReduction="10000"/>
          </a:bodyPr>
          <a:lstStyle/>
          <a:p>
            <a:pPr marL="0" indent="0">
              <a:buNone/>
            </a:pPr>
            <a:r>
              <a:rPr lang="uk-UA" sz="3300" b="1" dirty="0" smtClean="0">
                <a:latin typeface="Arial" panose="020B0604020202020204" pitchFamily="34" charset="0"/>
                <a:cs typeface="Arial" panose="020B0604020202020204" pitchFamily="34" charset="0"/>
              </a:rPr>
              <a:t>Технічний </a:t>
            </a:r>
            <a:r>
              <a:rPr lang="uk-UA" dirty="0" smtClean="0">
                <a:latin typeface="Arial" panose="020B0604020202020204" pitchFamily="34" charset="0"/>
                <a:cs typeface="Arial" panose="020B0604020202020204" pitchFamily="34" charset="0"/>
              </a:rPr>
              <a:t>— забезпечує обмеження доступу до носія повідомлення апаратно-технічними засобами (антивіруси, </a:t>
            </a:r>
            <a:r>
              <a:rPr lang="uk-UA" dirty="0" err="1" smtClean="0">
                <a:latin typeface="Arial" panose="020B0604020202020204" pitchFamily="34" charset="0"/>
                <a:cs typeface="Arial" panose="020B0604020202020204" pitchFamily="34" charset="0"/>
              </a:rPr>
              <a:t>фаєрволи</a:t>
            </a:r>
            <a:r>
              <a:rPr lang="uk-UA" dirty="0" smtClean="0">
                <a:latin typeface="Arial" panose="020B0604020202020204" pitchFamily="34" charset="0"/>
                <a:cs typeface="Arial" panose="020B0604020202020204" pitchFamily="34" charset="0"/>
              </a:rPr>
              <a:t>, маршрутизатори, смарт-карти тощо):</a:t>
            </a:r>
          </a:p>
          <a:p>
            <a:pPr marL="0" indent="0">
              <a:buNone/>
            </a:pPr>
            <a:r>
              <a:rPr lang="uk-UA" dirty="0" smtClean="0">
                <a:latin typeface="Arial" panose="020B0604020202020204" pitchFamily="34" charset="0"/>
                <a:cs typeface="Arial" panose="020B0604020202020204" pitchFamily="34" charset="0"/>
              </a:rPr>
              <a:t>        попередження витоку по технічним каналам;</a:t>
            </a:r>
          </a:p>
          <a:p>
            <a:pPr marL="0" indent="0">
              <a:buNone/>
            </a:pPr>
            <a:r>
              <a:rPr lang="uk-UA" dirty="0" smtClean="0">
                <a:latin typeface="Arial" panose="020B0604020202020204" pitchFamily="34" charset="0"/>
                <a:cs typeface="Arial" panose="020B0604020202020204" pitchFamily="34" charset="0"/>
              </a:rPr>
              <a:t>        попередження блокування ;</a:t>
            </a:r>
          </a:p>
          <a:p>
            <a:pPr marL="0" indent="0">
              <a:buNone/>
            </a:pPr>
            <a:endParaRPr lang="uk-UA" dirty="0" smtClean="0">
              <a:latin typeface="Arial" panose="020B0604020202020204" pitchFamily="34" charset="0"/>
              <a:cs typeface="Arial" panose="020B0604020202020204" pitchFamily="34" charset="0"/>
            </a:endParaRPr>
          </a:p>
          <a:p>
            <a:pPr marL="0" indent="0">
              <a:buNone/>
            </a:pPr>
            <a:r>
              <a:rPr lang="uk-UA" sz="3000" b="1" dirty="0" smtClean="0">
                <a:latin typeface="Arial" panose="020B0604020202020204" pitchFamily="34" charset="0"/>
                <a:cs typeface="Arial" panose="020B0604020202020204" pitchFamily="34" charset="0"/>
              </a:rPr>
              <a:t>Інженерний</a:t>
            </a:r>
            <a:r>
              <a:rPr lang="uk-UA" dirty="0" smtClean="0">
                <a:latin typeface="Arial" panose="020B0604020202020204" pitchFamily="34" charset="0"/>
                <a:cs typeface="Arial" panose="020B0604020202020204" pitchFamily="34" charset="0"/>
              </a:rPr>
              <a:t> — попереджує руйнування носія внаслідок навмисних дій або природного впливу інженерно-технічними засобами (сюди відносять обмежуючі конструкції, охоронно-пожежна сигналізація).</a:t>
            </a:r>
          </a:p>
          <a:p>
            <a:pPr marL="0" indent="0">
              <a:buNone/>
            </a:pPr>
            <a:endParaRPr lang="uk-UA" dirty="0" smtClean="0">
              <a:latin typeface="Arial" panose="020B0604020202020204" pitchFamily="34" charset="0"/>
              <a:cs typeface="Arial" panose="020B0604020202020204" pitchFamily="34" charset="0"/>
            </a:endParaRPr>
          </a:p>
          <a:p>
            <a:pPr marL="0" indent="0">
              <a:buNone/>
            </a:pPr>
            <a:r>
              <a:rPr lang="uk-UA" sz="3100" b="1" dirty="0" smtClean="0">
                <a:latin typeface="Arial" panose="020B0604020202020204" pitchFamily="34" charset="0"/>
                <a:cs typeface="Arial" panose="020B0604020202020204" pitchFamily="34" charset="0"/>
              </a:rPr>
              <a:t>Криптографічний</a:t>
            </a:r>
            <a:r>
              <a:rPr lang="uk-UA" dirty="0" smtClean="0">
                <a:latin typeface="Arial" panose="020B0604020202020204" pitchFamily="34" charset="0"/>
                <a:cs typeface="Arial" panose="020B0604020202020204" pitchFamily="34" charset="0"/>
              </a:rPr>
              <a:t> — попереджує доступ за допомогою математичних перетворень повідомлення:</a:t>
            </a:r>
          </a:p>
          <a:p>
            <a:pPr marL="0" indent="0">
              <a:buNone/>
            </a:pPr>
            <a:r>
              <a:rPr lang="uk-UA" dirty="0" smtClean="0">
                <a:latin typeface="Arial" panose="020B0604020202020204" pitchFamily="34" charset="0"/>
                <a:cs typeface="Arial" panose="020B0604020202020204" pitchFamily="34" charset="0"/>
              </a:rPr>
              <a:t>        попередження несанкціонованої модифікації ;</a:t>
            </a:r>
          </a:p>
          <a:p>
            <a:pPr marL="0" indent="0">
              <a:buNone/>
            </a:pPr>
            <a:r>
              <a:rPr lang="uk-UA" dirty="0" smtClean="0">
                <a:latin typeface="Arial" panose="020B0604020202020204" pitchFamily="34" charset="0"/>
                <a:cs typeface="Arial" panose="020B0604020202020204" pitchFamily="34" charset="0"/>
              </a:rPr>
              <a:t>        попередження несанкціонованого розголошення.</a:t>
            </a:r>
          </a:p>
          <a:p>
            <a:pPr marL="0" indent="0">
              <a:buNone/>
            </a:pPr>
            <a:endParaRPr lang="uk-UA" b="1" dirty="0" smtClean="0">
              <a:latin typeface="Arial" panose="020B0604020202020204" pitchFamily="34" charset="0"/>
              <a:cs typeface="Arial" panose="020B0604020202020204" pitchFamily="34" charset="0"/>
            </a:endParaRPr>
          </a:p>
          <a:p>
            <a:pPr marL="0" indent="0">
              <a:buNone/>
            </a:pPr>
            <a:r>
              <a:rPr lang="uk-UA" sz="3100" b="1" dirty="0" smtClean="0">
                <a:latin typeface="Arial" panose="020B0604020202020204" pitchFamily="34" charset="0"/>
                <a:cs typeface="Arial" panose="020B0604020202020204" pitchFamily="34" charset="0"/>
              </a:rPr>
              <a:t>Організаційний </a:t>
            </a:r>
            <a:r>
              <a:rPr lang="uk-UA" dirty="0" smtClean="0">
                <a:latin typeface="Arial" panose="020B0604020202020204" pitchFamily="34" charset="0"/>
                <a:cs typeface="Arial" panose="020B0604020202020204" pitchFamily="34" charset="0"/>
              </a:rPr>
              <a:t>— попередження доступу на об'єкт інформаційної діяльності сторонніх осіб за допомогою організаційних заходів (правила розмежування </a:t>
            </a:r>
            <a:r>
              <a:rPr lang="uk-UA" dirty="0" err="1" smtClean="0">
                <a:latin typeface="Arial" panose="020B0604020202020204" pitchFamily="34" charset="0"/>
                <a:cs typeface="Arial" panose="020B0604020202020204" pitchFamily="34" charset="0"/>
              </a:rPr>
              <a:t>дост</a:t>
            </a:r>
            <a:r>
              <a:rPr lang="ru-RU" dirty="0" err="1" smtClean="0">
                <a:latin typeface="Arial" panose="020B0604020202020204" pitchFamily="34" charset="0"/>
                <a:cs typeface="Arial" panose="020B0604020202020204" pitchFamily="34" charset="0"/>
              </a:rPr>
              <a:t>упу</a:t>
            </a:r>
            <a:r>
              <a:rPr lang="ru-RU"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9608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6612" y="2106068"/>
            <a:ext cx="11260494" cy="4070383"/>
          </a:xfrm>
        </p:spPr>
        <p:txBody>
          <a:bodyPr>
            <a:normAutofit/>
          </a:bodyPr>
          <a:lstStyle/>
          <a:p>
            <a:pPr marL="0" indent="0">
              <a:buNone/>
            </a:pPr>
            <a:r>
              <a:rPr lang="ru-RU" sz="3200" b="1" dirty="0"/>
              <a:t>Комплексна система </a:t>
            </a:r>
            <a:r>
              <a:rPr lang="uk-UA" sz="3200" b="1" dirty="0" smtClean="0"/>
              <a:t>захисту інформації </a:t>
            </a:r>
            <a:r>
              <a:rPr lang="ru-RU" sz="3200" b="1" dirty="0" smtClean="0"/>
              <a:t>(</a:t>
            </a:r>
            <a:r>
              <a:rPr lang="ru-RU" sz="3200" b="1" dirty="0"/>
              <a:t>КСЗІ)</a:t>
            </a:r>
            <a:r>
              <a:rPr lang="ru-RU" dirty="0"/>
              <a:t> — </a:t>
            </a:r>
            <a:r>
              <a:rPr lang="uk-UA" dirty="0" smtClean="0"/>
              <a:t>взаємопов'язана сукупність організаційних та інженерно-технічних заходів, засобів і методів захисту інформації </a:t>
            </a:r>
            <a:r>
              <a:rPr lang="ru-RU" dirty="0" smtClean="0"/>
              <a:t>(</a:t>
            </a:r>
            <a:r>
              <a:rPr lang="ru-RU" dirty="0"/>
              <a:t>ЗІ</a:t>
            </a:r>
            <a:r>
              <a:rPr lang="ru-RU" dirty="0" smtClean="0"/>
              <a:t>), спрямованих на забезпечення захисту інформації від розголошення, витоку і несанкціонованого доступу. </a:t>
            </a:r>
            <a:r>
              <a:rPr lang="uk-UA" dirty="0" smtClean="0"/>
              <a:t>Організаційні заходи є </a:t>
            </a:r>
            <a:r>
              <a:rPr lang="uk-UA" dirty="0" err="1" smtClean="0"/>
              <a:t>обов’язквою</a:t>
            </a:r>
            <a:r>
              <a:rPr lang="uk-UA" dirty="0" smtClean="0"/>
              <a:t> складовою побудови КСЗІ.</a:t>
            </a:r>
          </a:p>
          <a:p>
            <a:pPr marL="0" indent="0">
              <a:buNone/>
            </a:pPr>
            <a:endParaRPr lang="en-US" dirty="0" smtClean="0"/>
          </a:p>
          <a:p>
            <a:pPr marL="0" indent="0">
              <a:buNone/>
            </a:pPr>
            <a:r>
              <a:rPr lang="uk-UA" dirty="0"/>
              <a:t>Створення КСЗІ в ІТС здійснюється відповідно до нормативного документа системи технічного захисту інформації </a:t>
            </a:r>
            <a:r>
              <a:rPr lang="uk-UA" i="1" dirty="0"/>
              <a:t>НД ТЗІ 3.7-003-05 "Порядок проведення робіт із створення комплексної системи захисту інформації в інформаційно-телекомунікаційній системі" </a:t>
            </a:r>
            <a:r>
              <a:rPr lang="uk-UA" dirty="0"/>
              <a:t>на підставі технічного завдання (далі - ТЗ), розробленого згідно з вимогами нормативного документу системи технічного захисту інформації  </a:t>
            </a:r>
            <a:r>
              <a:rPr lang="uk-UA" i="1" dirty="0"/>
              <a:t>НД ТЗІ 3.7-001-99 "Методичні вказівки щодо розробки технічного завдання на створення комплексної системи захисту інформації в автоматизованій системі".</a:t>
            </a:r>
            <a:endParaRPr lang="en-US" i="1" dirty="0"/>
          </a:p>
          <a:p>
            <a:pPr marL="0" indent="0">
              <a:buNone/>
            </a:pPr>
            <a:endParaRPr lang="en-US" dirty="0" smtClean="0"/>
          </a:p>
          <a:p>
            <a:pPr marL="0" indent="0">
              <a:buNone/>
            </a:pPr>
            <a:endParaRPr lang="en-US" dirty="0"/>
          </a:p>
          <a:p>
            <a:pPr marL="0" indent="0">
              <a:buNone/>
            </a:pPr>
            <a:endParaRPr lang="ru-RU" dirty="0"/>
          </a:p>
        </p:txBody>
      </p:sp>
      <p:sp>
        <p:nvSpPr>
          <p:cNvPr id="4" name="Заголовок 1"/>
          <p:cNvSpPr>
            <a:spLocks noGrp="1"/>
          </p:cNvSpPr>
          <p:nvPr>
            <p:ph type="title"/>
          </p:nvPr>
        </p:nvSpPr>
        <p:spPr>
          <a:xfrm>
            <a:off x="677334" y="609600"/>
            <a:ext cx="8596668" cy="1320800"/>
          </a:xfrm>
        </p:spPr>
        <p:txBody>
          <a:bodyPr/>
          <a:lstStyle/>
          <a:p>
            <a:r>
              <a:rPr lang="ru-RU" b="1" dirty="0"/>
              <a:t>Комплексна система </a:t>
            </a:r>
            <a:r>
              <a:rPr lang="uk-UA" b="1" dirty="0"/>
              <a:t>захисту </a:t>
            </a:r>
            <a:r>
              <a:rPr lang="uk-UA" b="1" dirty="0" smtClean="0"/>
              <a:t>інформації </a:t>
            </a:r>
            <a:endParaRPr lang="uk-UA" dirty="0"/>
          </a:p>
        </p:txBody>
      </p:sp>
    </p:spTree>
    <p:extLst>
      <p:ext uri="{BB962C8B-B14F-4D97-AF65-F5344CB8AC3E}">
        <p14:creationId xmlns:p14="http://schemas.microsoft.com/office/powerpoint/2010/main" val="4284315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9878" y="838199"/>
            <a:ext cx="10933922" cy="5338763"/>
          </a:xfrm>
        </p:spPr>
        <p:txBody>
          <a:bodyPr>
            <a:noAutofit/>
          </a:bodyPr>
          <a:lstStyle/>
          <a:p>
            <a:pPr marL="0" indent="0">
              <a:buNone/>
            </a:pPr>
            <a:r>
              <a:rPr lang="uk-UA" sz="2000" dirty="0" smtClean="0"/>
              <a:t>До складу КСЗІ входять заходи та засоби, які реалізують способи, методи, механізми захисту інформації від:</a:t>
            </a:r>
          </a:p>
          <a:p>
            <a:pPr marL="0" indent="0">
              <a:buNone/>
            </a:pPr>
            <a:endParaRPr lang="uk-UA" sz="800" dirty="0" smtClean="0"/>
          </a:p>
          <a:p>
            <a:pPr marL="0" indent="0">
              <a:buNone/>
            </a:pPr>
            <a:r>
              <a:rPr lang="uk-UA" sz="2000" dirty="0" smtClean="0"/>
              <a:t>- витоку технічними каналами, до яких відносяться канали побічних електромагнітних випромінювань і наведень, акустоелектричні та інші канали;</a:t>
            </a:r>
          </a:p>
          <a:p>
            <a:pPr marL="0" indent="0">
              <a:buNone/>
            </a:pPr>
            <a:endParaRPr lang="uk-UA" sz="800" dirty="0" smtClean="0"/>
          </a:p>
          <a:p>
            <a:pPr marL="0" indent="0">
              <a:buNone/>
            </a:pPr>
            <a:r>
              <a:rPr lang="uk-UA" sz="2000" dirty="0" smtClean="0"/>
              <a:t>- несанкціонованих дій та несанкціонованого доступу до інформації, що можуть здійснюватися шляхом підключення до апаратури та ліній зв’язку, маскування під зареєстрованого користувача, подолання заходів захисту з метою використання інформації або нав’язування хибної інформації, застосування закладних пристроїв чи програм, використання комп’ютерних вірусів тощо;</a:t>
            </a:r>
          </a:p>
          <a:p>
            <a:pPr marL="0" indent="0">
              <a:buNone/>
            </a:pPr>
            <a:endParaRPr lang="uk-UA" sz="800" dirty="0" smtClean="0"/>
          </a:p>
          <a:p>
            <a:pPr marL="0" indent="0">
              <a:buNone/>
            </a:pPr>
            <a:r>
              <a:rPr lang="uk-UA" sz="2000" dirty="0" smtClean="0"/>
              <a:t>- спеціального впливу на інформацію, який може здійснюватися шляхом формування полів і сигналів з метою порушення цілісності інформації або руйнування системи захисту.</a:t>
            </a:r>
            <a:endParaRPr lang="uk-UA" sz="2000" dirty="0"/>
          </a:p>
        </p:txBody>
      </p:sp>
    </p:spTree>
    <p:extLst>
      <p:ext uri="{BB962C8B-B14F-4D97-AF65-F5344CB8AC3E}">
        <p14:creationId xmlns:p14="http://schemas.microsoft.com/office/powerpoint/2010/main" val="2218534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1753" y="1711390"/>
            <a:ext cx="5538497" cy="4279835"/>
          </a:xfrm>
        </p:spPr>
        <p:txBody>
          <a:bodyPr>
            <a:normAutofit/>
          </a:bodyPr>
          <a:lstStyle/>
          <a:p>
            <a:r>
              <a:rPr lang="uk-UA" b="1" dirty="0" smtClean="0"/>
              <a:t>Аудит</a:t>
            </a:r>
          </a:p>
          <a:p>
            <a:pPr lvl="1"/>
            <a:r>
              <a:rPr lang="uk-UA" dirty="0" smtClean="0"/>
              <a:t>Аналіз поточного стану інформаційної безпеки</a:t>
            </a:r>
          </a:p>
          <a:p>
            <a:r>
              <a:rPr lang="uk-UA" b="1" dirty="0" smtClean="0"/>
              <a:t>Розробка технічного завдання</a:t>
            </a:r>
          </a:p>
          <a:p>
            <a:pPr lvl="1"/>
            <a:r>
              <a:rPr lang="uk-UA" dirty="0" smtClean="0"/>
              <a:t>Аналіз вразливості інформаційної системи</a:t>
            </a:r>
          </a:p>
          <a:p>
            <a:pPr lvl="1"/>
            <a:r>
              <a:rPr lang="uk-UA" dirty="0" smtClean="0"/>
              <a:t>Визначення вимог до системи захисту</a:t>
            </a:r>
          </a:p>
          <a:p>
            <a:pPr lvl="1"/>
            <a:r>
              <a:rPr lang="uk-UA" dirty="0" smtClean="0"/>
              <a:t>Розробка інформаційної моделі КСЗІ</a:t>
            </a:r>
          </a:p>
          <a:p>
            <a:r>
              <a:rPr lang="uk-UA" b="1" dirty="0" smtClean="0"/>
              <a:t>Визначення технічного рішення</a:t>
            </a:r>
          </a:p>
          <a:p>
            <a:pPr lvl="1"/>
            <a:r>
              <a:rPr lang="uk-UA" dirty="0" smtClean="0"/>
              <a:t>Визначення детального переліку обладнання, програмного забезпечення та змісту робіт</a:t>
            </a:r>
          </a:p>
          <a:p>
            <a:pPr lvl="1"/>
            <a:r>
              <a:rPr lang="uk-UA" dirty="0" smtClean="0"/>
              <a:t>Опис технічного рішення (робочий проект)</a:t>
            </a:r>
          </a:p>
          <a:p>
            <a:pPr lvl="1"/>
            <a:r>
              <a:rPr lang="uk-UA" dirty="0" smtClean="0"/>
              <a:t>Визначення вартості</a:t>
            </a:r>
          </a:p>
          <a:p>
            <a:pPr marL="0" indent="0">
              <a:buNone/>
            </a:pPr>
            <a:endParaRPr lang="ru-RU" dirty="0"/>
          </a:p>
        </p:txBody>
      </p:sp>
      <p:sp>
        <p:nvSpPr>
          <p:cNvPr id="4" name="Заголовок 1"/>
          <p:cNvSpPr>
            <a:spLocks noGrp="1"/>
          </p:cNvSpPr>
          <p:nvPr>
            <p:ph type="title"/>
          </p:nvPr>
        </p:nvSpPr>
        <p:spPr>
          <a:xfrm>
            <a:off x="705909" y="628650"/>
            <a:ext cx="8596668" cy="1320800"/>
          </a:xfrm>
        </p:spPr>
        <p:txBody>
          <a:bodyPr/>
          <a:lstStyle/>
          <a:p>
            <a:r>
              <a:rPr lang="uk-UA" b="1" dirty="0"/>
              <a:t>Алгоритм побудови КСЗІ</a:t>
            </a:r>
          </a:p>
        </p:txBody>
      </p:sp>
      <p:sp>
        <p:nvSpPr>
          <p:cNvPr id="5" name="Объект 2"/>
          <p:cNvSpPr txBox="1">
            <a:spLocks/>
          </p:cNvSpPr>
          <p:nvPr/>
        </p:nvSpPr>
        <p:spPr>
          <a:xfrm>
            <a:off x="5653856" y="3365500"/>
            <a:ext cx="5538497" cy="31210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uk-UA" b="1" dirty="0" smtClean="0"/>
              <a:t>Реалізація КСЗІ</a:t>
            </a:r>
          </a:p>
          <a:p>
            <a:pPr lvl="1"/>
            <a:r>
              <a:rPr lang="uk-UA" dirty="0" smtClean="0"/>
              <a:t>Побудова повного комплексу засобів захисту</a:t>
            </a:r>
          </a:p>
          <a:p>
            <a:pPr lvl="1"/>
            <a:r>
              <a:rPr lang="uk-UA" dirty="0" smtClean="0"/>
              <a:t>Тестування КСЗІ</a:t>
            </a:r>
          </a:p>
          <a:p>
            <a:r>
              <a:rPr lang="uk-UA" b="1" dirty="0" smtClean="0"/>
              <a:t>Експертиза</a:t>
            </a:r>
          </a:p>
          <a:p>
            <a:pPr lvl="1"/>
            <a:r>
              <a:rPr lang="uk-UA" dirty="0" smtClean="0"/>
              <a:t>Отримання експертного висновку (атестата)</a:t>
            </a:r>
          </a:p>
          <a:p>
            <a:r>
              <a:rPr lang="uk-UA" b="1" dirty="0" smtClean="0"/>
              <a:t>Експлуатація</a:t>
            </a:r>
          </a:p>
          <a:p>
            <a:pPr lvl="1"/>
            <a:r>
              <a:rPr lang="uk-UA" dirty="0" smtClean="0"/>
              <a:t>Підтримка актуальності КСЗІ протягом життєвого циклу</a:t>
            </a:r>
          </a:p>
          <a:p>
            <a:pPr marL="0" indent="0">
              <a:buFont typeface="Wingdings 3" charset="2"/>
              <a:buNone/>
            </a:pPr>
            <a:endParaRPr lang="ru-RU" dirty="0"/>
          </a:p>
        </p:txBody>
      </p:sp>
    </p:spTree>
    <p:extLst>
      <p:ext uri="{BB962C8B-B14F-4D97-AF65-F5344CB8AC3E}">
        <p14:creationId xmlns:p14="http://schemas.microsoft.com/office/powerpoint/2010/main" val="56676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2596" y="1334278"/>
            <a:ext cx="11672596" cy="4842685"/>
          </a:xfrm>
        </p:spPr>
        <p:txBody>
          <a:bodyPr>
            <a:normAutofit/>
          </a:bodyPr>
          <a:lstStyle/>
          <a:p>
            <a:pPr marL="0" indent="0">
              <a:buNone/>
            </a:pPr>
            <a:r>
              <a:rPr lang="uk-UA" sz="3600" b="1" dirty="0" smtClean="0"/>
              <a:t>Інформаційна безпека </a:t>
            </a:r>
            <a:r>
              <a:rPr lang="uk-UA" sz="3200" dirty="0" smtClean="0"/>
              <a:t>— це стан захищеності систем обробки і зберігання даних, при якому забезпечено </a:t>
            </a:r>
            <a:r>
              <a:rPr lang="uk-UA" sz="3200" b="1" dirty="0" smtClean="0"/>
              <a:t>конфіденційність</a:t>
            </a:r>
            <a:r>
              <a:rPr lang="uk-UA" sz="3200" dirty="0" smtClean="0"/>
              <a:t>, </a:t>
            </a:r>
            <a:r>
              <a:rPr lang="uk-UA" sz="3200" b="1" dirty="0" smtClean="0"/>
              <a:t>доступність</a:t>
            </a:r>
            <a:r>
              <a:rPr lang="uk-UA" sz="3200" dirty="0" smtClean="0"/>
              <a:t> і </a:t>
            </a:r>
            <a:r>
              <a:rPr lang="uk-UA" sz="3200" b="1" dirty="0" smtClean="0"/>
              <a:t>цілісність</a:t>
            </a:r>
            <a:r>
              <a:rPr lang="uk-UA" sz="3200" dirty="0" smtClean="0"/>
              <a:t> інформації, використання й розвиток в інтересах громадян або комплекс заходів, спрямованих на забезпечення захищеності інформації особи, суспільства і держави від несанкціонованого доступу, використання, оприлюднення, руйнування, внесення змін, ознайомлення, перевірки запису чи знищення</a:t>
            </a:r>
            <a:endParaRPr lang="uk-UA" sz="3200" dirty="0"/>
          </a:p>
        </p:txBody>
      </p:sp>
    </p:spTree>
    <p:extLst>
      <p:ext uri="{BB962C8B-B14F-4D97-AF65-F5344CB8AC3E}">
        <p14:creationId xmlns:p14="http://schemas.microsoft.com/office/powerpoint/2010/main" val="772053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715" y="778264"/>
            <a:ext cx="8381285" cy="5079611"/>
          </a:xfrm>
        </p:spPr>
        <p:txBody>
          <a:bodyPr/>
          <a:lstStyle/>
          <a:p>
            <a:pPr marL="0" indent="0">
              <a:buNone/>
            </a:pPr>
            <a:r>
              <a:rPr lang="uk-UA" dirty="0" smtClean="0"/>
              <a:t>Одним з напрямків захисту інформації в комп'ютерних системах є технічний захист інформації (ТЗІ). </a:t>
            </a:r>
          </a:p>
          <a:p>
            <a:pPr marL="0" indent="0">
              <a:buNone/>
            </a:pPr>
            <a:r>
              <a:rPr lang="uk-UA" dirty="0" smtClean="0"/>
              <a:t>В свою чергу, питання ТЗІ розбиваються на два великих класи задач:</a:t>
            </a:r>
          </a:p>
          <a:p>
            <a:pPr marL="0" indent="0">
              <a:buNone/>
            </a:pPr>
            <a:endParaRPr lang="uk-UA" dirty="0" smtClean="0"/>
          </a:p>
          <a:p>
            <a:pPr marL="0" indent="0">
              <a:buNone/>
            </a:pPr>
            <a:r>
              <a:rPr lang="uk-UA" dirty="0" smtClean="0"/>
              <a:t>   - захист інформації від несанкціонованого доступу (НСД) </a:t>
            </a:r>
          </a:p>
          <a:p>
            <a:pPr marL="0" indent="0">
              <a:buNone/>
            </a:pPr>
            <a:r>
              <a:rPr lang="uk-UA" dirty="0" smtClean="0"/>
              <a:t>   - захист інформації від витоку технічними каналами.</a:t>
            </a:r>
          </a:p>
          <a:p>
            <a:pPr marL="0" indent="0">
              <a:buNone/>
            </a:pPr>
            <a:endParaRPr lang="uk-UA" dirty="0" smtClean="0"/>
          </a:p>
          <a:p>
            <a:pPr marL="0" indent="0">
              <a:buNone/>
            </a:pPr>
            <a:r>
              <a:rPr lang="uk-UA" dirty="0" smtClean="0"/>
              <a:t>Для забезпечення ТЗІ створюється комплекс технічного захисту інформації, що є складовою КСЗІ.</a:t>
            </a:r>
          </a:p>
          <a:p>
            <a:endParaRPr lang="ru-RU" dirty="0"/>
          </a:p>
        </p:txBody>
      </p:sp>
    </p:spTree>
    <p:extLst>
      <p:ext uri="{BB962C8B-B14F-4D97-AF65-F5344CB8AC3E}">
        <p14:creationId xmlns:p14="http://schemas.microsoft.com/office/powerpoint/2010/main" val="3804733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7335" y="1538817"/>
            <a:ext cx="8596668" cy="1826581"/>
          </a:xfrm>
        </p:spPr>
        <p:txBody>
          <a:bodyPr>
            <a:normAutofit/>
          </a:bodyPr>
          <a:lstStyle/>
          <a:p>
            <a:r>
              <a:rPr lang="uk-UA" b="1" dirty="0" smtClean="0"/>
              <a:t>Технічний захист інформації</a:t>
            </a:r>
            <a:br>
              <a:rPr lang="uk-UA" b="1" dirty="0" smtClean="0"/>
            </a:br>
            <a:r>
              <a:rPr lang="uk-UA" b="1" dirty="0" smtClean="0"/>
              <a:t> на мережевому рівні</a:t>
            </a:r>
            <a:endParaRPr lang="uk-UA" dirty="0"/>
          </a:p>
        </p:txBody>
      </p:sp>
    </p:spTree>
    <p:extLst>
      <p:ext uri="{BB962C8B-B14F-4D97-AF65-F5344CB8AC3E}">
        <p14:creationId xmlns:p14="http://schemas.microsoft.com/office/powerpoint/2010/main" val="1163009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620" y="1552575"/>
            <a:ext cx="9671180" cy="5081490"/>
          </a:xfrm>
        </p:spPr>
        <p:txBody>
          <a:bodyPr>
            <a:normAutofit/>
          </a:bodyPr>
          <a:lstStyle/>
          <a:p>
            <a:pPr marL="0" indent="0">
              <a:buNone/>
            </a:pPr>
            <a:r>
              <a:rPr lang="ru-RU" dirty="0" smtClean="0"/>
              <a:t>    </a:t>
            </a:r>
            <a:r>
              <a:rPr lang="uk-UA" b="1" dirty="0" err="1" smtClean="0"/>
              <a:t>міжмережеві</a:t>
            </a:r>
            <a:r>
              <a:rPr lang="uk-UA" b="1" dirty="0" smtClean="0"/>
              <a:t> екрани </a:t>
            </a:r>
            <a:r>
              <a:rPr lang="ru-RU" dirty="0" smtClean="0"/>
              <a:t>(</a:t>
            </a:r>
            <a:r>
              <a:rPr lang="ru-RU" dirty="0"/>
              <a:t>англ. </a:t>
            </a:r>
            <a:r>
              <a:rPr lang="en-US" dirty="0"/>
              <a:t>Firewall) — </a:t>
            </a:r>
            <a:r>
              <a:rPr lang="ru-RU" dirty="0" smtClean="0"/>
              <a:t>д</a:t>
            </a:r>
            <a:r>
              <a:rPr lang="uk-UA" dirty="0" smtClean="0"/>
              <a:t>ля блокування атак з зовнішнього середовища</a:t>
            </a:r>
            <a:r>
              <a:rPr lang="ru-RU" dirty="0" smtClean="0"/>
              <a:t> </a:t>
            </a:r>
            <a:r>
              <a:rPr lang="ru-RU" dirty="0"/>
              <a:t>(</a:t>
            </a:r>
            <a:r>
              <a:rPr lang="en-US" dirty="0"/>
              <a:t>Fortinet </a:t>
            </a:r>
            <a:r>
              <a:rPr lang="en-US" dirty="0" err="1"/>
              <a:t>FortiGate</a:t>
            </a:r>
            <a:r>
              <a:rPr lang="en-US" dirty="0"/>
              <a:t>, Cisco </a:t>
            </a:r>
            <a:r>
              <a:rPr lang="en-US" dirty="0" smtClean="0"/>
              <a:t>Firepower). </a:t>
            </a:r>
            <a:r>
              <a:rPr lang="uk-UA" dirty="0" smtClean="0"/>
              <a:t>Вони керують проходженням мережевого трафіку відповідно до правил</a:t>
            </a:r>
            <a:r>
              <a:rPr lang="ru-RU" dirty="0" smtClean="0"/>
              <a:t> </a:t>
            </a:r>
            <a:r>
              <a:rPr lang="ru-RU" dirty="0"/>
              <a:t>(англ. </a:t>
            </a:r>
            <a:r>
              <a:rPr lang="en-US" dirty="0"/>
              <a:t>policies) </a:t>
            </a:r>
            <a:r>
              <a:rPr lang="uk-UA" dirty="0" smtClean="0"/>
              <a:t>захисту. Як правило, </a:t>
            </a:r>
            <a:r>
              <a:rPr lang="uk-UA" dirty="0" err="1" smtClean="0"/>
              <a:t>міжмережеві</a:t>
            </a:r>
            <a:r>
              <a:rPr lang="uk-UA" dirty="0" smtClean="0"/>
              <a:t> екрани встановлюються на вході мережі і розділяють внутрішні (приватні) та зовнішні (загального доступу) мережі.</a:t>
            </a:r>
          </a:p>
          <a:p>
            <a:pPr marL="0" indent="0">
              <a:buNone/>
            </a:pPr>
            <a:r>
              <a:rPr lang="uk-UA" b="1" dirty="0" smtClean="0"/>
              <a:t>    системи виявлення </a:t>
            </a:r>
            <a:r>
              <a:rPr lang="uk-UA" b="1" dirty="0" err="1" smtClean="0"/>
              <a:t>втручань</a:t>
            </a:r>
            <a:r>
              <a:rPr lang="ru-RU" b="1" dirty="0" smtClean="0"/>
              <a:t> </a:t>
            </a:r>
            <a:r>
              <a:rPr lang="ru-RU" dirty="0"/>
              <a:t>(англ. </a:t>
            </a:r>
            <a:r>
              <a:rPr lang="en-US" dirty="0"/>
              <a:t>Intrusion Detection System) — </a:t>
            </a:r>
            <a:r>
              <a:rPr lang="uk-UA" dirty="0" smtClean="0"/>
              <a:t>для виявлення спроб несанкціонованого доступу як ззовні, так і всередині мережі, захисту від атак типу</a:t>
            </a:r>
            <a:r>
              <a:rPr lang="ru-RU" dirty="0" smtClean="0"/>
              <a:t> «</a:t>
            </a:r>
            <a:r>
              <a:rPr lang="uk-UA" dirty="0" smtClean="0"/>
              <a:t>відмова в обслуговуванні</a:t>
            </a:r>
            <a:r>
              <a:rPr lang="ru-RU" dirty="0" smtClean="0"/>
              <a:t>». </a:t>
            </a:r>
            <a:r>
              <a:rPr lang="uk-UA" dirty="0" smtClean="0"/>
              <a:t>Використовуючи</a:t>
            </a:r>
            <a:r>
              <a:rPr lang="ru-RU" dirty="0" smtClean="0"/>
              <a:t> </a:t>
            </a:r>
            <a:r>
              <a:rPr lang="uk-UA" dirty="0" smtClean="0"/>
              <a:t>спеціальні механізми, системи виявлення вторгнень здатні попереджувати шкідливі дії</a:t>
            </a:r>
            <a:r>
              <a:rPr lang="ru-RU" dirty="0" smtClean="0"/>
              <a:t>, </a:t>
            </a:r>
            <a:r>
              <a:rPr lang="uk-UA" dirty="0" smtClean="0"/>
              <a:t>що дозволяє значно знизити час простою внаслідок атаки і витрати на підтримку працездатності мережі</a:t>
            </a:r>
            <a:r>
              <a:rPr lang="ru-RU" dirty="0" smtClean="0"/>
              <a:t>.</a:t>
            </a:r>
            <a:endParaRPr lang="ru-RU" dirty="0"/>
          </a:p>
          <a:p>
            <a:pPr marL="0" indent="0">
              <a:buNone/>
            </a:pPr>
            <a:endParaRPr lang="ru-RU" dirty="0"/>
          </a:p>
        </p:txBody>
      </p:sp>
      <p:sp>
        <p:nvSpPr>
          <p:cNvPr id="4" name="Заголовок 1"/>
          <p:cNvSpPr>
            <a:spLocks noGrp="1"/>
          </p:cNvSpPr>
          <p:nvPr>
            <p:ph type="title"/>
          </p:nvPr>
        </p:nvSpPr>
        <p:spPr>
          <a:xfrm>
            <a:off x="258234" y="231775"/>
            <a:ext cx="9704916" cy="1320800"/>
          </a:xfrm>
        </p:spPr>
        <p:txBody>
          <a:bodyPr>
            <a:normAutofit fontScale="90000"/>
          </a:bodyPr>
          <a:lstStyle/>
          <a:p>
            <a:r>
              <a:rPr lang="uk-UA" dirty="0" smtClean="0"/>
              <a:t>В комунікаційних системах використовуються такі засоби мережевого захисту інформації:</a:t>
            </a:r>
            <a:endParaRPr lang="uk-UA" b="1" dirty="0"/>
          </a:p>
        </p:txBody>
      </p:sp>
    </p:spTree>
    <p:extLst>
      <p:ext uri="{BB962C8B-B14F-4D97-AF65-F5344CB8AC3E}">
        <p14:creationId xmlns:p14="http://schemas.microsoft.com/office/powerpoint/2010/main" val="201522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677334" y="2438400"/>
            <a:ext cx="8819091" cy="3276600"/>
          </a:xfrm>
        </p:spPr>
        <p:txBody>
          <a:bodyPr>
            <a:normAutofit/>
          </a:bodyPr>
          <a:lstStyle/>
          <a:p>
            <a:pPr marL="0" indent="0">
              <a:buNone/>
            </a:pPr>
            <a:r>
              <a:rPr lang="uk-UA" b="1" dirty="0" smtClean="0"/>
              <a:t>засоби створення віртуальних приватних мереж </a:t>
            </a:r>
            <a:r>
              <a:rPr lang="ru-RU" dirty="0" smtClean="0"/>
              <a:t>(</a:t>
            </a:r>
            <a:r>
              <a:rPr lang="ru-RU" dirty="0"/>
              <a:t>англ. </a:t>
            </a:r>
            <a:r>
              <a:rPr lang="en-US" dirty="0"/>
              <a:t>Virtual Private Network) — </a:t>
            </a:r>
            <a:r>
              <a:rPr lang="uk-UA" dirty="0" smtClean="0"/>
              <a:t>для організації захищених каналів передачі даних через незахищене середовище. Віртуальні приватні мережі забезпечують прозоре для користувача сполучення локальних мереж, зберігаючи при цьому конфіденційність та цілісність інформації шляхом її динамічного шифрування.</a:t>
            </a:r>
          </a:p>
          <a:p>
            <a:pPr marL="0" indent="0">
              <a:buNone/>
            </a:pPr>
            <a:r>
              <a:rPr lang="ru-RU" dirty="0" smtClean="0"/>
              <a:t>    </a:t>
            </a:r>
            <a:r>
              <a:rPr lang="uk-UA" b="1" dirty="0" smtClean="0"/>
              <a:t>засоби аналізу захищеності </a:t>
            </a:r>
            <a:r>
              <a:rPr lang="uk-UA" dirty="0" smtClean="0"/>
              <a:t>— для аналізу захищеності корпоративної мережі та виявлення можливих каналів реалізації загроз інформації </a:t>
            </a:r>
            <a:r>
              <a:rPr lang="ru-RU" dirty="0" smtClean="0"/>
              <a:t>(</a:t>
            </a:r>
            <a:r>
              <a:rPr lang="en-US" dirty="0"/>
              <a:t>Symantec Enterprise Security Manager, Symantec </a:t>
            </a:r>
            <a:r>
              <a:rPr lang="en-US" dirty="0" err="1"/>
              <a:t>NetRecon</a:t>
            </a:r>
            <a:r>
              <a:rPr lang="en-US" dirty="0"/>
              <a:t>). </a:t>
            </a:r>
            <a:r>
              <a:rPr lang="uk-UA" dirty="0" smtClean="0"/>
              <a:t>Їх застосування дозволяє попередити можливі атаки на корпоративну мережу, оптимізувати витрати на захист інформації та контролювати поточний стан захищеності мережі.</a:t>
            </a:r>
            <a:endParaRPr lang="uk-UA" dirty="0"/>
          </a:p>
        </p:txBody>
      </p:sp>
    </p:spTree>
    <p:extLst>
      <p:ext uri="{BB962C8B-B14F-4D97-AF65-F5344CB8AC3E}">
        <p14:creationId xmlns:p14="http://schemas.microsoft.com/office/powerpoint/2010/main" val="482768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224" y="242596"/>
            <a:ext cx="10980576" cy="5934367"/>
          </a:xfrm>
        </p:spPr>
        <p:txBody>
          <a:bodyPr/>
          <a:lstStyle/>
          <a:p>
            <a:pPr marL="0" indent="0">
              <a:buNone/>
            </a:pPr>
            <a:r>
              <a:rPr lang="uk-UA" dirty="0" smtClean="0"/>
              <a:t>Засоби та заходи ТЗІ</a:t>
            </a:r>
          </a:p>
          <a:p>
            <a:pPr marL="0" indent="0">
              <a:buNone/>
            </a:pPr>
            <a:endParaRPr lang="uk-UA" dirty="0" smtClean="0"/>
          </a:p>
          <a:p>
            <a:pPr marL="0" indent="0">
              <a:buNone/>
            </a:pPr>
            <a:r>
              <a:rPr lang="uk-UA" dirty="0" smtClean="0"/>
              <a:t>Захист інформації від її витоку технічними каналами зв'язку забезпечується такими засобами та заходами:</a:t>
            </a:r>
          </a:p>
          <a:p>
            <a:pPr marL="0" indent="0">
              <a:buNone/>
            </a:pPr>
            <a:endParaRPr lang="uk-UA" dirty="0" smtClean="0"/>
          </a:p>
          <a:p>
            <a:pPr marL="0" indent="0">
              <a:buNone/>
            </a:pPr>
            <a:r>
              <a:rPr lang="uk-UA" dirty="0" smtClean="0"/>
              <a:t>    використанням екранованого кабелю та прокладка проводів та кабелів в екранованих конструкціях;</a:t>
            </a:r>
          </a:p>
          <a:p>
            <a:pPr marL="0" indent="0">
              <a:buNone/>
            </a:pPr>
            <a:r>
              <a:rPr lang="uk-UA" dirty="0" smtClean="0"/>
              <a:t>    встановленням на лініях зв'язку високочастотних фільтрів;</a:t>
            </a:r>
          </a:p>
          <a:p>
            <a:pPr marL="0" indent="0">
              <a:buNone/>
            </a:pPr>
            <a:r>
              <a:rPr lang="uk-UA" dirty="0" smtClean="0"/>
              <a:t>    побудовою екранованих приміщень («капсул»);</a:t>
            </a:r>
          </a:p>
          <a:p>
            <a:pPr marL="0" indent="0">
              <a:buNone/>
            </a:pPr>
            <a:r>
              <a:rPr lang="uk-UA" dirty="0" smtClean="0"/>
              <a:t>    використанням екранованого обладнання;</a:t>
            </a:r>
          </a:p>
          <a:p>
            <a:pPr marL="0" indent="0">
              <a:buNone/>
            </a:pPr>
            <a:r>
              <a:rPr lang="uk-UA" dirty="0" smtClean="0"/>
              <a:t>    встановленням активних систем </a:t>
            </a:r>
            <a:r>
              <a:rPr lang="uk-UA" dirty="0" err="1" smtClean="0"/>
              <a:t>зашумлення</a:t>
            </a:r>
            <a:r>
              <a:rPr lang="uk-UA" dirty="0" smtClean="0"/>
              <a:t>;</a:t>
            </a:r>
          </a:p>
          <a:p>
            <a:pPr marL="0" indent="0">
              <a:buNone/>
            </a:pPr>
            <a:r>
              <a:rPr lang="uk-UA" dirty="0" smtClean="0"/>
              <a:t>    створенням контрольованої зони.</a:t>
            </a:r>
            <a:endParaRPr lang="uk-UA" dirty="0"/>
          </a:p>
        </p:txBody>
      </p:sp>
    </p:spTree>
    <p:extLst>
      <p:ext uri="{BB962C8B-B14F-4D97-AF65-F5344CB8AC3E}">
        <p14:creationId xmlns:p14="http://schemas.microsoft.com/office/powerpoint/2010/main" val="3999072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t>Модель </a:t>
            </a:r>
            <a:r>
              <a:rPr lang="uk-UA" b="1" dirty="0" smtClean="0"/>
              <a:t>порушника</a:t>
            </a:r>
            <a:endParaRPr lang="ru-RU" dirty="0"/>
          </a:p>
        </p:txBody>
      </p:sp>
      <p:sp>
        <p:nvSpPr>
          <p:cNvPr id="3" name="Объект 2"/>
          <p:cNvSpPr>
            <a:spLocks noGrp="1"/>
          </p:cNvSpPr>
          <p:nvPr>
            <p:ph idx="1"/>
          </p:nvPr>
        </p:nvSpPr>
        <p:spPr>
          <a:xfrm>
            <a:off x="214603" y="1690688"/>
            <a:ext cx="11597951" cy="5064675"/>
          </a:xfrm>
        </p:spPr>
        <p:txBody>
          <a:bodyPr>
            <a:normAutofit/>
          </a:bodyPr>
          <a:lstStyle/>
          <a:p>
            <a:pPr marL="0" indent="0">
              <a:buNone/>
            </a:pPr>
            <a:r>
              <a:rPr lang="uk-UA" dirty="0"/>
              <a:t>Модель порушника представляє собою опис можливих дій порушника, який складається на основі аналізу типу зловмисника, рівня його повноважень, знань, теоретичних та практичних можливостей. </a:t>
            </a:r>
            <a:endParaRPr lang="en-US" dirty="0" smtClean="0"/>
          </a:p>
          <a:p>
            <a:pPr marL="0" indent="0">
              <a:buNone/>
            </a:pPr>
            <a:endParaRPr lang="en-US" dirty="0" smtClean="0"/>
          </a:p>
          <a:p>
            <a:pPr marL="0" indent="0">
              <a:buNone/>
            </a:pPr>
            <a:r>
              <a:rPr lang="uk-UA" dirty="0" smtClean="0"/>
              <a:t>Порушників </a:t>
            </a:r>
            <a:r>
              <a:rPr lang="uk-UA" dirty="0"/>
              <a:t>прийнято поділяти на </a:t>
            </a:r>
            <a:r>
              <a:rPr lang="uk-UA" b="1" dirty="0"/>
              <a:t>зовнішніх</a:t>
            </a:r>
            <a:r>
              <a:rPr lang="uk-UA" dirty="0"/>
              <a:t> і </a:t>
            </a:r>
            <a:r>
              <a:rPr lang="uk-UA" b="1" dirty="0"/>
              <a:t>внутрішніх</a:t>
            </a:r>
            <a:r>
              <a:rPr lang="uk-UA" dirty="0"/>
              <a:t>. </a:t>
            </a:r>
            <a:endParaRPr lang="en-US" dirty="0" smtClean="0"/>
          </a:p>
          <a:p>
            <a:pPr marL="0" indent="0">
              <a:buNone/>
            </a:pPr>
            <a:endParaRPr lang="en-US" dirty="0" smtClean="0"/>
          </a:p>
          <a:p>
            <a:pPr marL="0" indent="0">
              <a:buNone/>
            </a:pPr>
            <a:r>
              <a:rPr lang="uk-UA" dirty="0" smtClean="0"/>
              <a:t>До </a:t>
            </a:r>
            <a:r>
              <a:rPr lang="uk-UA" b="1" dirty="0"/>
              <a:t>внутрішніх</a:t>
            </a:r>
            <a:r>
              <a:rPr lang="uk-UA" dirty="0"/>
              <a:t> належать співробітники, користувачі інформаційної системи, які можуть наносити шкоду інформаційним ресурсам як ненавмисно, так і навмисно; технічний персонал, який обслуговує будівлі і приміщення (електрики, сантехніки, прибиральниці тощо); персонал, який обслуговує технічні засоби (інженери, техніки). </a:t>
            </a:r>
            <a:endParaRPr lang="ru-RU" dirty="0"/>
          </a:p>
        </p:txBody>
      </p:sp>
    </p:spTree>
    <p:extLst>
      <p:ext uri="{BB962C8B-B14F-4D97-AF65-F5344CB8AC3E}">
        <p14:creationId xmlns:p14="http://schemas.microsoft.com/office/powerpoint/2010/main" val="289770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1285876"/>
            <a:ext cx="7791450" cy="4133850"/>
          </a:xfrm>
        </p:spPr>
        <p:txBody>
          <a:bodyPr/>
          <a:lstStyle/>
          <a:p>
            <a:pPr marL="0" indent="0">
              <a:buNone/>
            </a:pPr>
            <a:r>
              <a:rPr lang="uk-UA" b="1" dirty="0"/>
              <a:t>Зовнішні порушники </a:t>
            </a:r>
            <a:r>
              <a:rPr lang="uk-UA" dirty="0"/>
              <a:t>- це сторонні особи, які знаходяться поза контрольованою зоною організації або не авторизовані для використання даної комп’ютерної системи. Це означає, що вони не мають в системі облікового запису і згідно системної політики безпеки взагалі не можуть працювати в даній системі. Приклад зовнішніх порушників: відвідувачі, які можуть завдати шкоди навмисно або через незнання існуючих обмежень; кваліфіковані хакери; особи, яких найняли конкуренти для отримання необхідної інформації; порушники пропускного режиму.</a:t>
            </a:r>
            <a:endParaRPr lang="ru-RU" dirty="0"/>
          </a:p>
          <a:p>
            <a:endParaRPr lang="ru-RU" dirty="0"/>
          </a:p>
        </p:txBody>
      </p:sp>
    </p:spTree>
    <p:extLst>
      <p:ext uri="{BB962C8B-B14F-4D97-AF65-F5344CB8AC3E}">
        <p14:creationId xmlns:p14="http://schemas.microsoft.com/office/powerpoint/2010/main" val="1245194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2637" y="65314"/>
            <a:ext cx="12167118" cy="6792686"/>
          </a:xfrm>
        </p:spPr>
        <p:txBody>
          <a:bodyPr>
            <a:noAutofit/>
          </a:bodyPr>
          <a:lstStyle/>
          <a:p>
            <a:pPr marL="0" indent="0">
              <a:lnSpc>
                <a:spcPct val="100000"/>
              </a:lnSpc>
              <a:spcBef>
                <a:spcPts val="0"/>
              </a:spcBef>
              <a:buNone/>
            </a:pPr>
            <a:r>
              <a:rPr lang="en-US" sz="2400" dirty="0" smtClean="0"/>
              <a:t>C</a:t>
            </a:r>
            <a:r>
              <a:rPr lang="ru-RU" sz="2400" dirty="0" smtClean="0"/>
              <a:t>тупені деталізації</a:t>
            </a:r>
            <a:r>
              <a:rPr lang="en-US" sz="2400" dirty="0" smtClean="0"/>
              <a:t> </a:t>
            </a:r>
            <a:r>
              <a:rPr lang="uk-UA" sz="2400" dirty="0" smtClean="0"/>
              <a:t>моделі порушника</a:t>
            </a:r>
            <a:r>
              <a:rPr lang="ru-RU" sz="2400" dirty="0" smtClean="0"/>
              <a:t>:</a:t>
            </a:r>
            <a:endParaRPr lang="ru-RU" sz="2400" dirty="0"/>
          </a:p>
          <a:p>
            <a:pPr marL="0" indent="0">
              <a:lnSpc>
                <a:spcPct val="100000"/>
              </a:lnSpc>
              <a:spcBef>
                <a:spcPts val="0"/>
              </a:spcBef>
              <a:buNone/>
            </a:pPr>
            <a:endParaRPr lang="ru-RU" sz="2400" dirty="0"/>
          </a:p>
          <a:p>
            <a:pPr marL="0" indent="0">
              <a:lnSpc>
                <a:spcPct val="100000"/>
              </a:lnSpc>
              <a:spcBef>
                <a:spcPts val="0"/>
              </a:spcBef>
              <a:buNone/>
            </a:pPr>
            <a:r>
              <a:rPr lang="ru-RU" sz="2400" dirty="0"/>
              <a:t>-       </a:t>
            </a:r>
            <a:r>
              <a:rPr lang="ru-RU" sz="2400" b="1" dirty="0"/>
              <a:t>змістовна модель</a:t>
            </a:r>
            <a:r>
              <a:rPr lang="ru-RU" sz="2400" dirty="0"/>
              <a:t> </a:t>
            </a:r>
            <a:r>
              <a:rPr lang="ru-RU" sz="2400" b="1" dirty="0"/>
              <a:t>порушників</a:t>
            </a:r>
            <a:r>
              <a:rPr lang="ru-RU" sz="2400" dirty="0"/>
              <a:t> - відображає причини й мотивацію дій порушників, переслідувані ними цілі і загальний характер дій у процесі підготовки і здійснення порушення інформаційної безпеки. Побудувавши змістовну модель, адміністратори безпеки можуть визначити мету порушника, його рівень знань, кваліфікацію, розташування та т.п.</a:t>
            </a:r>
          </a:p>
          <a:p>
            <a:pPr marL="0" indent="0">
              <a:lnSpc>
                <a:spcPct val="100000"/>
              </a:lnSpc>
              <a:spcBef>
                <a:spcPts val="0"/>
              </a:spcBef>
              <a:buNone/>
            </a:pPr>
            <a:endParaRPr lang="ru-RU" sz="2400" dirty="0"/>
          </a:p>
          <a:p>
            <a:pPr marL="0" indent="0">
              <a:lnSpc>
                <a:spcPct val="100000"/>
              </a:lnSpc>
              <a:spcBef>
                <a:spcPts val="0"/>
              </a:spcBef>
              <a:buNone/>
            </a:pPr>
            <a:r>
              <a:rPr lang="ru-RU" sz="2400" dirty="0"/>
              <a:t>-       </a:t>
            </a:r>
            <a:r>
              <a:rPr lang="ru-RU" sz="2400" b="1" dirty="0"/>
              <a:t>сценарії впливу порушників </a:t>
            </a:r>
            <a:r>
              <a:rPr lang="ru-RU" sz="2400" dirty="0"/>
              <a:t>- визначають класифіковані типи порушень з конкретизацією алгоритмів і етапів, а також способи дії на кожному етапі. Розробивши сценарії впливу, адміністратори безпеки отримають можливу послідовність дій зловмисника для нанесення збитків інформаційним ресурсам.</a:t>
            </a:r>
          </a:p>
          <a:p>
            <a:pPr marL="0" indent="0">
              <a:lnSpc>
                <a:spcPct val="100000"/>
              </a:lnSpc>
              <a:spcBef>
                <a:spcPts val="0"/>
              </a:spcBef>
              <a:buNone/>
            </a:pPr>
            <a:endParaRPr lang="ru-RU" sz="2400" dirty="0"/>
          </a:p>
          <a:p>
            <a:pPr marL="0" indent="0">
              <a:lnSpc>
                <a:spcPct val="100000"/>
              </a:lnSpc>
              <a:spcBef>
                <a:spcPts val="0"/>
              </a:spcBef>
              <a:buNone/>
            </a:pPr>
            <a:r>
              <a:rPr lang="ru-RU" sz="2400" dirty="0"/>
              <a:t>-       </a:t>
            </a:r>
            <a:r>
              <a:rPr lang="ru-RU" sz="2400" b="1" dirty="0"/>
              <a:t>математична модель впливу порушників </a:t>
            </a:r>
            <a:r>
              <a:rPr lang="ru-RU" sz="2400" dirty="0"/>
              <a:t>представляє собою формалізований опис сценаріїв у вигляді логіко-алгоритмічної послідовності дій порушників, кількісних значень, що параметрично характеризують результати дій, і функціональних (аналітичних, числових чи алгоритмічних) залежностей, які описують  процеси взаємодії порушників з елементами об’єкту і системи охорони. </a:t>
            </a:r>
          </a:p>
        </p:txBody>
      </p:sp>
    </p:spTree>
    <p:extLst>
      <p:ext uri="{BB962C8B-B14F-4D97-AF65-F5344CB8AC3E}">
        <p14:creationId xmlns:p14="http://schemas.microsoft.com/office/powerpoint/2010/main" val="4167355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967" y="0"/>
            <a:ext cx="12008498" cy="6764694"/>
          </a:xfrm>
        </p:spPr>
        <p:txBody>
          <a:bodyPr>
            <a:noAutofit/>
          </a:bodyPr>
          <a:lstStyle/>
          <a:p>
            <a:pPr marL="0" indent="0">
              <a:lnSpc>
                <a:spcPct val="120000"/>
              </a:lnSpc>
              <a:spcBef>
                <a:spcPts val="0"/>
              </a:spcBef>
              <a:buNone/>
            </a:pPr>
            <a:r>
              <a:rPr lang="uk-UA" sz="2400" dirty="0" smtClean="0"/>
              <a:t>Класифікація порушників:</a:t>
            </a:r>
          </a:p>
          <a:p>
            <a:pPr marL="0" indent="0">
              <a:lnSpc>
                <a:spcPct val="120000"/>
              </a:lnSpc>
              <a:spcBef>
                <a:spcPts val="0"/>
              </a:spcBef>
              <a:buNone/>
            </a:pPr>
            <a:endParaRPr lang="uk-UA" sz="2400" dirty="0" smtClean="0"/>
          </a:p>
          <a:p>
            <a:pPr marL="0" indent="0">
              <a:lnSpc>
                <a:spcPct val="120000"/>
              </a:lnSpc>
              <a:spcBef>
                <a:spcPts val="0"/>
              </a:spcBef>
              <a:buNone/>
            </a:pPr>
            <a:r>
              <a:rPr lang="uk-UA" sz="2400" dirty="0" smtClean="0"/>
              <a:t>-       Класифікація порушників інформаційної безпеки </a:t>
            </a:r>
            <a:r>
              <a:rPr lang="uk-UA" sz="2400" b="1" dirty="0" smtClean="0"/>
              <a:t>за метою </a:t>
            </a:r>
            <a:r>
              <a:rPr lang="uk-UA" sz="2400" dirty="0" smtClean="0"/>
              <a:t>порушення. Класифікація за метою порушення проводиться для визначення мотивів порушника. Дії порушника в залежності від мети можуть бути спрямовані як на інформацію, так і на матеріальні носії інформації. </a:t>
            </a:r>
          </a:p>
          <a:p>
            <a:pPr marL="0" indent="0">
              <a:lnSpc>
                <a:spcPct val="120000"/>
              </a:lnSpc>
              <a:spcBef>
                <a:spcPts val="0"/>
              </a:spcBef>
              <a:buNone/>
            </a:pPr>
            <a:endParaRPr lang="uk-UA" sz="2400" dirty="0" smtClean="0"/>
          </a:p>
          <a:p>
            <a:pPr marL="0" indent="0">
              <a:lnSpc>
                <a:spcPct val="120000"/>
              </a:lnSpc>
              <a:spcBef>
                <a:spcPts val="0"/>
              </a:spcBef>
              <a:buNone/>
            </a:pPr>
            <a:r>
              <a:rPr lang="uk-UA" sz="2400" dirty="0" smtClean="0"/>
              <a:t>-       Класифікація порушників інформаційної безпеки </a:t>
            </a:r>
            <a:r>
              <a:rPr lang="uk-UA" sz="2400" b="1" dirty="0" smtClean="0"/>
              <a:t>за рівнем знань про автоматизовані системи</a:t>
            </a:r>
            <a:r>
              <a:rPr lang="uk-UA" sz="2400" dirty="0" smtClean="0"/>
              <a:t>. В залежності від рівня знань, якими володіє порушник, може бути нанесений певний рівень збитків інформаційним ресурсам організації. </a:t>
            </a:r>
          </a:p>
          <a:p>
            <a:pPr marL="0" indent="0">
              <a:lnSpc>
                <a:spcPct val="120000"/>
              </a:lnSpc>
              <a:spcBef>
                <a:spcPts val="0"/>
              </a:spcBef>
              <a:buNone/>
            </a:pPr>
            <a:endParaRPr lang="uk-UA" sz="2400" dirty="0" smtClean="0"/>
          </a:p>
          <a:p>
            <a:pPr marL="0" indent="0">
              <a:lnSpc>
                <a:spcPct val="120000"/>
              </a:lnSpc>
              <a:spcBef>
                <a:spcPts val="0"/>
              </a:spcBef>
              <a:buNone/>
            </a:pPr>
            <a:r>
              <a:rPr lang="uk-UA" sz="2400" dirty="0" smtClean="0"/>
              <a:t>-       Класифікація порушника </a:t>
            </a:r>
            <a:r>
              <a:rPr lang="uk-UA" sz="2400" b="1" dirty="0" smtClean="0"/>
              <a:t>за місцем дії</a:t>
            </a:r>
            <a:r>
              <a:rPr lang="uk-UA" sz="2400" dirty="0" smtClean="0"/>
              <a:t>. Ця класифікація проводиться для визначення розташування порушника відносно організації під час здійснення спроби несанкціонованого доступу до інформаційного ресурсу.</a:t>
            </a:r>
          </a:p>
          <a:p>
            <a:pPr marL="0" indent="0">
              <a:lnSpc>
                <a:spcPct val="120000"/>
              </a:lnSpc>
              <a:spcBef>
                <a:spcPts val="0"/>
              </a:spcBef>
              <a:buNone/>
            </a:pPr>
            <a:endParaRPr lang="uk-UA" sz="1600" dirty="0" smtClean="0"/>
          </a:p>
        </p:txBody>
      </p:sp>
    </p:spTree>
    <p:extLst>
      <p:ext uri="{BB962C8B-B14F-4D97-AF65-F5344CB8AC3E}">
        <p14:creationId xmlns:p14="http://schemas.microsoft.com/office/powerpoint/2010/main" val="304243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5806" y="235974"/>
            <a:ext cx="11484078" cy="6322142"/>
          </a:xfrm>
        </p:spPr>
        <p:txBody>
          <a:bodyPr>
            <a:normAutofit/>
          </a:bodyPr>
          <a:lstStyle/>
          <a:p>
            <a:pPr>
              <a:lnSpc>
                <a:spcPct val="120000"/>
              </a:lnSpc>
              <a:spcBef>
                <a:spcPts val="0"/>
              </a:spcBef>
              <a:buFontTx/>
              <a:buChar char="-"/>
            </a:pPr>
            <a:r>
              <a:rPr lang="uk-UA" dirty="0"/>
              <a:t>Класифікація порушників </a:t>
            </a:r>
            <a:r>
              <a:rPr lang="uk-UA" b="1" dirty="0"/>
              <a:t>за методами і способами</a:t>
            </a:r>
            <a:r>
              <a:rPr lang="uk-UA" dirty="0"/>
              <a:t>, якими вони користуються. Порушник може отримати конфіденційну інформацію та інформацію з обмеженим доступом, користуючись при цьому різними методами та засобами. </a:t>
            </a:r>
          </a:p>
          <a:p>
            <a:pPr marL="0" indent="0">
              <a:lnSpc>
                <a:spcPct val="120000"/>
              </a:lnSpc>
              <a:spcBef>
                <a:spcPts val="0"/>
              </a:spcBef>
              <a:buNone/>
            </a:pPr>
            <a:endParaRPr lang="uk-UA" dirty="0"/>
          </a:p>
          <a:p>
            <a:pPr marL="0" indent="0">
              <a:lnSpc>
                <a:spcPct val="120000"/>
              </a:lnSpc>
              <a:spcBef>
                <a:spcPts val="0"/>
              </a:spcBef>
              <a:buNone/>
            </a:pPr>
            <a:r>
              <a:rPr lang="uk-UA" dirty="0"/>
              <a:t>-       Класифікація порушників </a:t>
            </a:r>
            <a:r>
              <a:rPr lang="uk-UA" b="1" dirty="0"/>
              <a:t>за рівнем можливостей, які надані їм засобами автоматизованої системи та обчислювальної техніки</a:t>
            </a:r>
            <a:r>
              <a:rPr lang="uk-UA" dirty="0"/>
              <a:t>. Внутрішніх порушників можна класифікувати за наданим рівнем повноважень у системі. Адже чим більше повноважень, там більше можливостей доступу до інформації з обмеженим доступом.</a:t>
            </a:r>
          </a:p>
          <a:p>
            <a:pPr marL="0" indent="0">
              <a:lnSpc>
                <a:spcPct val="120000"/>
              </a:lnSpc>
              <a:spcBef>
                <a:spcPts val="0"/>
              </a:spcBef>
              <a:buNone/>
            </a:pPr>
            <a:endParaRPr lang="uk-UA" dirty="0"/>
          </a:p>
          <a:p>
            <a:pPr marL="0" indent="0">
              <a:lnSpc>
                <a:spcPct val="120000"/>
              </a:lnSpc>
              <a:spcBef>
                <a:spcPts val="0"/>
              </a:spcBef>
              <a:buNone/>
            </a:pPr>
            <a:r>
              <a:rPr lang="uk-UA" dirty="0"/>
              <a:t>-       Класифікація порушників </a:t>
            </a:r>
            <a:r>
              <a:rPr lang="uk-UA" b="1" dirty="0"/>
              <a:t>за мотивом порушень</a:t>
            </a:r>
            <a:r>
              <a:rPr lang="uk-UA" dirty="0"/>
              <a:t>. Порушення можна розбити на дві групи - навмисні та ненавмисні. Ненавмисні порушення частіше всього здійснюються в результаті недостатньої  кваліфікації,  неуважності персоналу. Порушники, які наносять збитків інформаційним ресурсам навмисно, мають певну мету, готують план реалізації атаки на інформаційний ресурс. </a:t>
            </a:r>
          </a:p>
          <a:p>
            <a:pPr marL="0" indent="0">
              <a:buNone/>
            </a:pPr>
            <a:endParaRPr lang="ru-RU" dirty="0"/>
          </a:p>
        </p:txBody>
      </p:sp>
    </p:spTree>
    <p:extLst>
      <p:ext uri="{BB962C8B-B14F-4D97-AF65-F5344CB8AC3E}">
        <p14:creationId xmlns:p14="http://schemas.microsoft.com/office/powerpoint/2010/main" val="98521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720859" y="1007070"/>
            <a:ext cx="8596668" cy="618836"/>
          </a:xfrm>
        </p:spPr>
        <p:txBody>
          <a:bodyPr>
            <a:normAutofit/>
          </a:bodyPr>
          <a:lstStyle/>
          <a:p>
            <a:pPr marL="0" indent="0">
              <a:buNone/>
            </a:pPr>
            <a:r>
              <a:rPr lang="uk-UA" sz="2800" dirty="0" smtClean="0"/>
              <a:t>Згідно технічної сторони та </a:t>
            </a:r>
            <a:r>
              <a:rPr lang="en-AU" sz="2800" b="1" dirty="0" smtClean="0"/>
              <a:t>Microsoft</a:t>
            </a:r>
            <a:endParaRPr lang="uk-UA" sz="2800" b="1" dirty="0" smtClean="0"/>
          </a:p>
        </p:txBody>
      </p:sp>
      <p:sp>
        <p:nvSpPr>
          <p:cNvPr id="4" name="Місце для вмісту 2"/>
          <p:cNvSpPr txBox="1">
            <a:spLocks/>
          </p:cNvSpPr>
          <p:nvPr/>
        </p:nvSpPr>
        <p:spPr>
          <a:xfrm>
            <a:off x="497224" y="1930400"/>
            <a:ext cx="9043939" cy="34451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uk-UA" sz="2000" dirty="0"/>
              <a:t>Інформаційна безпека (</a:t>
            </a:r>
            <a:r>
              <a:rPr lang="en-AU" sz="2000" dirty="0"/>
              <a:t>InfoSec) – </a:t>
            </a:r>
            <a:r>
              <a:rPr lang="uk-UA" sz="2000" dirty="0"/>
              <a:t>це набір процедур та інструментів, які захищають усю делікатну корпоративну інформацію від неправомірного використання, несанкціонованого доступу, псування або знищення. </a:t>
            </a:r>
            <a:r>
              <a:rPr lang="en-AU" sz="2000" dirty="0"/>
              <a:t>InfoSec </a:t>
            </a:r>
            <a:r>
              <a:rPr lang="uk-UA" sz="2000" dirty="0"/>
              <a:t>включає безпеку на фізичному й корпоративному рівні, керування доступом і </a:t>
            </a:r>
            <a:r>
              <a:rPr lang="uk-UA" sz="2000" dirty="0" err="1"/>
              <a:t>кібербезпеку</a:t>
            </a:r>
            <a:r>
              <a:rPr lang="uk-UA" sz="2000" dirty="0"/>
              <a:t>. Це рішення часто передбачає використання таких технологій, як посередники, які забезпечують захищений доступ до хмари (</a:t>
            </a:r>
            <a:r>
              <a:rPr lang="en-AU" sz="2000" dirty="0"/>
              <a:t>CASB), </a:t>
            </a:r>
            <a:r>
              <a:rPr lang="uk-UA" sz="2000" dirty="0"/>
              <a:t>інструменти для виявлення обману, протидія загрозам у кінцевих точках, перевірка системи безпеки для </a:t>
            </a:r>
            <a:r>
              <a:rPr lang="en-AU" sz="2000" dirty="0"/>
              <a:t>DevOps (</a:t>
            </a:r>
            <a:r>
              <a:rPr lang="en-AU" sz="2000" dirty="0" err="1"/>
              <a:t>DevSecOps</a:t>
            </a:r>
            <a:r>
              <a:rPr lang="en-AU" sz="2000" dirty="0"/>
              <a:t>) </a:t>
            </a:r>
            <a:r>
              <a:rPr lang="uk-UA" sz="2000" dirty="0"/>
              <a:t>тощо</a:t>
            </a:r>
            <a:r>
              <a:rPr lang="uk-UA" dirty="0"/>
              <a:t>.</a:t>
            </a:r>
          </a:p>
        </p:txBody>
      </p:sp>
      <p:sp>
        <p:nvSpPr>
          <p:cNvPr id="5" name="Прямокутник 4"/>
          <p:cNvSpPr/>
          <p:nvPr/>
        </p:nvSpPr>
        <p:spPr>
          <a:xfrm>
            <a:off x="942109" y="5375564"/>
            <a:ext cx="8368146" cy="923330"/>
          </a:xfrm>
          <a:prstGeom prst="rect">
            <a:avLst/>
          </a:prstGeom>
        </p:spPr>
        <p:txBody>
          <a:bodyPr wrap="square">
            <a:spAutoFit/>
          </a:bodyPr>
          <a:lstStyle/>
          <a:p>
            <a:r>
              <a:rPr lang="en-AU" dirty="0">
                <a:hlinkClick r:id="rId2"/>
              </a:rPr>
              <a:t>https://</a:t>
            </a:r>
            <a:r>
              <a:rPr lang="en-AU" dirty="0" smtClean="0">
                <a:hlinkClick r:id="rId2"/>
              </a:rPr>
              <a:t>www.microsoft.com/uk-ua/security/business/security-101/what-is-information-security-infosec</a:t>
            </a:r>
            <a:endParaRPr lang="en-AU" dirty="0" smtClean="0"/>
          </a:p>
          <a:p>
            <a:endParaRPr lang="uk-UA" dirty="0"/>
          </a:p>
        </p:txBody>
      </p:sp>
    </p:spTree>
    <p:extLst>
      <p:ext uri="{BB962C8B-B14F-4D97-AF65-F5344CB8AC3E}">
        <p14:creationId xmlns:p14="http://schemas.microsoft.com/office/powerpoint/2010/main" val="1273285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918" y="365125"/>
            <a:ext cx="11912082" cy="577267"/>
          </a:xfrm>
        </p:spPr>
        <p:txBody>
          <a:bodyPr>
            <a:normAutofit fontScale="90000"/>
          </a:bodyPr>
          <a:lstStyle/>
          <a:p>
            <a:r>
              <a:rPr lang="uk-UA" b="1" dirty="0"/>
              <a:t>Модель загроз в інформаційних мережах</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28849959"/>
              </p:ext>
            </p:extLst>
          </p:nvPr>
        </p:nvGraphicFramePr>
        <p:xfrm>
          <a:off x="447675" y="1258888"/>
          <a:ext cx="11598276" cy="2585720"/>
        </p:xfrm>
        <a:graphic>
          <a:graphicData uri="http://schemas.openxmlformats.org/drawingml/2006/table">
            <a:tbl>
              <a:tblPr firstRow="1" bandRow="1">
                <a:tableStyleId>{5C22544A-7EE6-4342-B048-85BDC9FD1C3A}</a:tableStyleId>
              </a:tblPr>
              <a:tblGrid>
                <a:gridCol w="326766">
                  <a:extLst>
                    <a:ext uri="{9D8B030D-6E8A-4147-A177-3AD203B41FA5}">
                      <a16:colId xmlns="" xmlns:a16="http://schemas.microsoft.com/office/drawing/2014/main" val="20000"/>
                    </a:ext>
                  </a:extLst>
                </a:gridCol>
                <a:gridCol w="1884783">
                  <a:extLst>
                    <a:ext uri="{9D8B030D-6E8A-4147-A177-3AD203B41FA5}">
                      <a16:colId xmlns="" xmlns:a16="http://schemas.microsoft.com/office/drawing/2014/main" val="20001"/>
                    </a:ext>
                  </a:extLst>
                </a:gridCol>
                <a:gridCol w="1352939">
                  <a:extLst>
                    <a:ext uri="{9D8B030D-6E8A-4147-A177-3AD203B41FA5}">
                      <a16:colId xmlns="" xmlns:a16="http://schemas.microsoft.com/office/drawing/2014/main" val="20002"/>
                    </a:ext>
                  </a:extLst>
                </a:gridCol>
                <a:gridCol w="1492898">
                  <a:extLst>
                    <a:ext uri="{9D8B030D-6E8A-4147-A177-3AD203B41FA5}">
                      <a16:colId xmlns="" xmlns:a16="http://schemas.microsoft.com/office/drawing/2014/main" val="20003"/>
                    </a:ext>
                  </a:extLst>
                </a:gridCol>
                <a:gridCol w="1744825">
                  <a:extLst>
                    <a:ext uri="{9D8B030D-6E8A-4147-A177-3AD203B41FA5}">
                      <a16:colId xmlns="" xmlns:a16="http://schemas.microsoft.com/office/drawing/2014/main" val="20004"/>
                    </a:ext>
                  </a:extLst>
                </a:gridCol>
                <a:gridCol w="4796065">
                  <a:extLst>
                    <a:ext uri="{9D8B030D-6E8A-4147-A177-3AD203B41FA5}">
                      <a16:colId xmlns="" xmlns:a16="http://schemas.microsoft.com/office/drawing/2014/main" val="20005"/>
                    </a:ext>
                  </a:extLst>
                </a:gridCol>
              </a:tblGrid>
              <a:tr h="370840">
                <a:tc>
                  <a:txBody>
                    <a:bodyPr/>
                    <a:lstStyle/>
                    <a:p>
                      <a:r>
                        <a:rPr lang="uk-UA" sz="1300" dirty="0">
                          <a:effectLst/>
                        </a:rPr>
                        <a:t>№</a:t>
                      </a:r>
                      <a:endParaRPr lang="uk-UA" dirty="0">
                        <a:effectLst/>
                      </a:endParaRPr>
                    </a:p>
                    <a:p>
                      <a:r>
                        <a:rPr lang="uk-UA" dirty="0">
                          <a:effectLst/>
                        </a:rPr>
                        <a:t> </a:t>
                      </a:r>
                    </a:p>
                  </a:txBody>
                  <a:tcPr marL="68580" marR="68580" marT="0" marB="0"/>
                </a:tc>
                <a:tc>
                  <a:txBody>
                    <a:bodyPr/>
                    <a:lstStyle/>
                    <a:p>
                      <a:r>
                        <a:rPr lang="uk-UA" sz="1600" dirty="0">
                          <a:effectLst/>
                        </a:rPr>
                        <a:t>Вид загроз</a:t>
                      </a:r>
                    </a:p>
                  </a:txBody>
                  <a:tcPr marL="68580" marR="68580" marT="0" marB="0"/>
                </a:tc>
                <a:tc>
                  <a:txBody>
                    <a:bodyPr/>
                    <a:lstStyle/>
                    <a:p>
                      <a:r>
                        <a:rPr lang="uk-UA" sz="1600" dirty="0" smtClean="0">
                          <a:effectLst/>
                        </a:rPr>
                        <a:t>Ймовірність</a:t>
                      </a:r>
                      <a:endParaRPr lang="uk-UA" sz="1600" dirty="0">
                        <a:effectLst/>
                      </a:endParaRPr>
                    </a:p>
                  </a:txBody>
                  <a:tcPr marL="68580" marR="68580" marT="0" marB="0"/>
                </a:tc>
                <a:tc>
                  <a:txBody>
                    <a:bodyPr/>
                    <a:lstStyle/>
                    <a:p>
                      <a:r>
                        <a:rPr lang="uk-UA" sz="1600" dirty="0">
                          <a:effectLst/>
                        </a:rPr>
                        <a:t>Що </a:t>
                      </a:r>
                      <a:r>
                        <a:rPr lang="uk-UA" sz="1600" dirty="0" smtClean="0">
                          <a:effectLst/>
                        </a:rPr>
                        <a:t>порушує</a:t>
                      </a:r>
                      <a:endParaRPr lang="uk-UA" sz="1600" dirty="0">
                        <a:effectLst/>
                      </a:endParaRPr>
                    </a:p>
                  </a:txBody>
                  <a:tcPr marL="68580" marR="68580" marT="0" marB="0"/>
                </a:tc>
                <a:tc>
                  <a:txBody>
                    <a:bodyPr/>
                    <a:lstStyle/>
                    <a:p>
                      <a:r>
                        <a:rPr lang="uk-UA" sz="1600" dirty="0">
                          <a:effectLst/>
                        </a:rPr>
                        <a:t>Рівень шкоди</a:t>
                      </a:r>
                    </a:p>
                  </a:txBody>
                  <a:tcPr marL="68580" marR="68580" marT="0" marB="0"/>
                </a:tc>
                <a:tc>
                  <a:txBody>
                    <a:bodyPr/>
                    <a:lstStyle/>
                    <a:p>
                      <a:r>
                        <a:rPr lang="uk-UA" sz="1600" dirty="0">
                          <a:effectLst/>
                        </a:rPr>
                        <a:t>Механізм реалізації</a:t>
                      </a:r>
                    </a:p>
                  </a:txBody>
                  <a:tcPr marL="68580" marR="68580" marT="0" marB="0"/>
                </a:tc>
                <a:extLst>
                  <a:ext uri="{0D108BD9-81ED-4DB2-BD59-A6C34878D82A}">
                    <a16:rowId xmlns="" xmlns:a16="http://schemas.microsoft.com/office/drawing/2014/main" val="10000"/>
                  </a:ext>
                </a:extLst>
              </a:tr>
              <a:tr h="370840">
                <a:tc gridSpan="6">
                  <a:txBody>
                    <a:bodyPr/>
                    <a:lstStyle/>
                    <a:p>
                      <a:pPr algn="ctr"/>
                      <a:r>
                        <a:rPr lang="uk-UA" b="1" dirty="0" smtClean="0">
                          <a:effectLst/>
                        </a:rPr>
                        <a:t>Моніторинг (розвідка) мережі</a:t>
                      </a:r>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370840">
                <a:tc>
                  <a:txBody>
                    <a:bodyPr/>
                    <a:lstStyle/>
                    <a:p>
                      <a:r>
                        <a:rPr lang="uk-UA" sz="1800" dirty="0">
                          <a:solidFill>
                            <a:schemeClr val="tx1"/>
                          </a:solidFill>
                          <a:effectLst/>
                        </a:rPr>
                        <a:t>1</a:t>
                      </a:r>
                      <a:endParaRPr lang="uk-UA" sz="2800" dirty="0">
                        <a:solidFill>
                          <a:schemeClr val="tx1"/>
                        </a:solidFill>
                        <a:effectLst/>
                      </a:endParaRPr>
                    </a:p>
                  </a:txBody>
                  <a:tcPr marL="68580" marR="68580" marT="0" marB="0"/>
                </a:tc>
                <a:tc>
                  <a:txBody>
                    <a:bodyPr/>
                    <a:lstStyle/>
                    <a:p>
                      <a:r>
                        <a:rPr lang="uk-UA" dirty="0">
                          <a:solidFill>
                            <a:schemeClr val="tx1"/>
                          </a:solidFill>
                          <a:effectLst/>
                        </a:rPr>
                        <a:t>Розвідка, аналіз трафіка</a:t>
                      </a:r>
                    </a:p>
                  </a:txBody>
                  <a:tcPr marL="68580" marR="68580" marT="0" marB="0"/>
                </a:tc>
                <a:tc>
                  <a:txBody>
                    <a:bodyPr/>
                    <a:lstStyle/>
                    <a:p>
                      <a:r>
                        <a:rPr lang="uk-UA" dirty="0">
                          <a:solidFill>
                            <a:schemeClr val="tx1"/>
                          </a:solidFill>
                          <a:effectLst/>
                        </a:rPr>
                        <a:t>висока</a:t>
                      </a:r>
                    </a:p>
                  </a:txBody>
                  <a:tcPr marL="68580" marR="68580" marT="0" marB="0"/>
                </a:tc>
                <a:tc>
                  <a:txBody>
                    <a:bodyPr/>
                    <a:lstStyle/>
                    <a:p>
                      <a:r>
                        <a:rPr lang="uk-UA" dirty="0">
                          <a:solidFill>
                            <a:schemeClr val="tx1"/>
                          </a:solidFill>
                          <a:effectLst/>
                        </a:rPr>
                        <a:t>к, ц, д</a:t>
                      </a:r>
                    </a:p>
                  </a:txBody>
                  <a:tcPr marL="68580" marR="68580" marT="0" marB="0"/>
                </a:tc>
                <a:tc>
                  <a:txBody>
                    <a:bodyPr/>
                    <a:lstStyle/>
                    <a:p>
                      <a:r>
                        <a:rPr lang="uk-UA" dirty="0" smtClean="0">
                          <a:solidFill>
                            <a:schemeClr val="tx1"/>
                          </a:solidFill>
                          <a:effectLst/>
                        </a:rPr>
                        <a:t>відсутня</a:t>
                      </a:r>
                      <a:endParaRPr lang="uk-UA" dirty="0">
                        <a:solidFill>
                          <a:schemeClr val="tx1"/>
                        </a:solidFill>
                        <a:effectLst/>
                      </a:endParaRPr>
                    </a:p>
                  </a:txBody>
                  <a:tcPr marL="68580" marR="68580" marT="0" marB="0"/>
                </a:tc>
                <a:tc>
                  <a:txBody>
                    <a:bodyPr/>
                    <a:lstStyle/>
                    <a:p>
                      <a:r>
                        <a:rPr lang="uk-UA" noProof="0" dirty="0" smtClean="0">
                          <a:solidFill>
                            <a:schemeClr val="tx1"/>
                          </a:solidFill>
                          <a:effectLst/>
                        </a:rPr>
                        <a:t>Перехоплення інформації, що пересилаються у незашифрованому виді в широкомовному середовищі передачі даних, відсутність виділеного каналу зв’язку між об’єктами ОМ.</a:t>
                      </a:r>
                      <a:endParaRPr lang="uk-UA" noProof="0" dirty="0">
                        <a:solidFill>
                          <a:schemeClr val="tx1"/>
                        </a:solidFill>
                        <a:effectLst/>
                      </a:endParaRPr>
                    </a:p>
                  </a:txBody>
                  <a:tcPr marL="68580" marR="68580" marT="0" marB="0"/>
                </a:tc>
                <a:extLst>
                  <a:ext uri="{0D108BD9-81ED-4DB2-BD59-A6C34878D82A}">
                    <a16:rowId xmlns="" xmlns:a16="http://schemas.microsoft.com/office/drawing/2014/main" val="10002"/>
                  </a:ext>
                </a:extLst>
              </a:tr>
              <a:tr h="370840">
                <a:tc gridSpan="6">
                  <a:txBody>
                    <a:bodyPr/>
                    <a:lstStyle/>
                    <a:p>
                      <a:pPr algn="ctr"/>
                      <a:r>
                        <a:rPr lang="uk-UA" b="1" dirty="0" smtClean="0">
                          <a:effectLst/>
                        </a:rPr>
                        <a:t>Несанкціонований доступ до інформаційних ресурсів із ОМ</a:t>
                      </a:r>
                      <a:endParaRPr lang="ru-RU" dirty="0"/>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 xmlns:a16="http://schemas.microsoft.com/office/drawing/2014/main" val="10003"/>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913675357"/>
              </p:ext>
            </p:extLst>
          </p:nvPr>
        </p:nvGraphicFramePr>
        <p:xfrm>
          <a:off x="447675" y="3570288"/>
          <a:ext cx="11598276" cy="2468880"/>
        </p:xfrm>
        <a:graphic>
          <a:graphicData uri="http://schemas.openxmlformats.org/drawingml/2006/table">
            <a:tbl>
              <a:tblPr firstRow="1" bandRow="1">
                <a:tableStyleId>{5C22544A-7EE6-4342-B048-85BDC9FD1C3A}</a:tableStyleId>
              </a:tblPr>
              <a:tblGrid>
                <a:gridCol w="308105">
                  <a:extLst>
                    <a:ext uri="{9D8B030D-6E8A-4147-A177-3AD203B41FA5}">
                      <a16:colId xmlns="" xmlns:a16="http://schemas.microsoft.com/office/drawing/2014/main" val="20000"/>
                    </a:ext>
                  </a:extLst>
                </a:gridCol>
                <a:gridCol w="1922106">
                  <a:extLst>
                    <a:ext uri="{9D8B030D-6E8A-4147-A177-3AD203B41FA5}">
                      <a16:colId xmlns="" xmlns:a16="http://schemas.microsoft.com/office/drawing/2014/main" val="20001"/>
                    </a:ext>
                  </a:extLst>
                </a:gridCol>
                <a:gridCol w="1324947">
                  <a:extLst>
                    <a:ext uri="{9D8B030D-6E8A-4147-A177-3AD203B41FA5}">
                      <a16:colId xmlns="" xmlns:a16="http://schemas.microsoft.com/office/drawing/2014/main" val="20002"/>
                    </a:ext>
                  </a:extLst>
                </a:gridCol>
                <a:gridCol w="1502228">
                  <a:extLst>
                    <a:ext uri="{9D8B030D-6E8A-4147-A177-3AD203B41FA5}">
                      <a16:colId xmlns="" xmlns:a16="http://schemas.microsoft.com/office/drawing/2014/main" val="20003"/>
                    </a:ext>
                  </a:extLst>
                </a:gridCol>
                <a:gridCol w="1744825">
                  <a:extLst>
                    <a:ext uri="{9D8B030D-6E8A-4147-A177-3AD203B41FA5}">
                      <a16:colId xmlns="" xmlns:a16="http://schemas.microsoft.com/office/drawing/2014/main" val="20004"/>
                    </a:ext>
                  </a:extLst>
                </a:gridCol>
                <a:gridCol w="4796065">
                  <a:extLst>
                    <a:ext uri="{9D8B030D-6E8A-4147-A177-3AD203B41FA5}">
                      <a16:colId xmlns="" xmlns:a16="http://schemas.microsoft.com/office/drawing/2014/main" val="20005"/>
                    </a:ext>
                  </a:extLst>
                </a:gridCol>
              </a:tblGrid>
              <a:tr h="751949">
                <a:tc>
                  <a:txBody>
                    <a:bodyPr/>
                    <a:lstStyle/>
                    <a:p>
                      <a:r>
                        <a:rPr lang="uk-UA" sz="1800" b="0" dirty="0">
                          <a:solidFill>
                            <a:schemeClr val="tx1"/>
                          </a:solidFill>
                          <a:effectLst/>
                        </a:rPr>
                        <a:t>1</a:t>
                      </a:r>
                      <a:endParaRPr lang="uk-UA" sz="2800" b="0" dirty="0">
                        <a:solidFill>
                          <a:schemeClr val="tx1"/>
                        </a:solidFill>
                        <a:effectLst/>
                      </a:endParaRPr>
                    </a:p>
                  </a:txBody>
                  <a:tcPr marL="68580" marR="68580" marT="0" marB="0">
                    <a:solidFill>
                      <a:schemeClr val="tx2">
                        <a:lumMod val="20000"/>
                        <a:lumOff val="80000"/>
                      </a:schemeClr>
                    </a:solidFill>
                  </a:tcPr>
                </a:tc>
                <a:tc>
                  <a:txBody>
                    <a:bodyPr/>
                    <a:lstStyle/>
                    <a:p>
                      <a:r>
                        <a:rPr lang="uk-UA" b="0" dirty="0">
                          <a:solidFill>
                            <a:schemeClr val="tx1"/>
                          </a:solidFill>
                          <a:effectLst/>
                        </a:rPr>
                        <a:t>Підміна (імітація) довіреного об’єкта або суб’єкта </a:t>
                      </a:r>
                      <a:r>
                        <a:rPr lang="uk-UA" b="0" dirty="0" smtClean="0">
                          <a:solidFill>
                            <a:schemeClr val="tx1"/>
                          </a:solidFill>
                          <a:effectLst/>
                        </a:rPr>
                        <a:t>ОМ </a:t>
                      </a:r>
                      <a:r>
                        <a:rPr lang="uk-UA" b="0" dirty="0">
                          <a:solidFill>
                            <a:schemeClr val="tx1"/>
                          </a:solidFill>
                          <a:effectLst/>
                        </a:rPr>
                        <a:t>з підробленням мережних адрес тих об’єктів, що атакують</a:t>
                      </a:r>
                    </a:p>
                  </a:txBody>
                  <a:tcPr marL="68580" marR="68580" marT="0" marB="0">
                    <a:solidFill>
                      <a:schemeClr val="tx2">
                        <a:lumMod val="20000"/>
                        <a:lumOff val="80000"/>
                      </a:schemeClr>
                    </a:solidFill>
                  </a:tcPr>
                </a:tc>
                <a:tc>
                  <a:txBody>
                    <a:bodyPr/>
                    <a:lstStyle/>
                    <a:p>
                      <a:r>
                        <a:rPr lang="uk-UA" b="0" dirty="0">
                          <a:solidFill>
                            <a:schemeClr val="tx1"/>
                          </a:solidFill>
                          <a:effectLst/>
                        </a:rPr>
                        <a:t>висока</a:t>
                      </a:r>
                    </a:p>
                  </a:txBody>
                  <a:tcPr marL="68580" marR="68580" marT="0" marB="0">
                    <a:solidFill>
                      <a:schemeClr val="tx2">
                        <a:lumMod val="20000"/>
                        <a:lumOff val="80000"/>
                      </a:schemeClr>
                    </a:solidFill>
                  </a:tcPr>
                </a:tc>
                <a:tc>
                  <a:txBody>
                    <a:bodyPr/>
                    <a:lstStyle/>
                    <a:p>
                      <a:r>
                        <a:rPr lang="uk-UA" b="0" dirty="0">
                          <a:solidFill>
                            <a:schemeClr val="tx1"/>
                          </a:solidFill>
                          <a:effectLst/>
                        </a:rPr>
                        <a:t>к, ц, д</a:t>
                      </a:r>
                    </a:p>
                  </a:txBody>
                  <a:tcPr marL="68580" marR="68580" marT="0" marB="0">
                    <a:solidFill>
                      <a:schemeClr val="tx2">
                        <a:lumMod val="20000"/>
                        <a:lumOff val="80000"/>
                      </a:schemeClr>
                    </a:solidFill>
                  </a:tcPr>
                </a:tc>
                <a:tc>
                  <a:txBody>
                    <a:bodyPr/>
                    <a:lstStyle/>
                    <a:p>
                      <a:r>
                        <a:rPr lang="uk-UA" b="0" dirty="0" smtClean="0">
                          <a:solidFill>
                            <a:schemeClr val="tx1"/>
                          </a:solidFill>
                          <a:effectLst/>
                        </a:rPr>
                        <a:t>середній</a:t>
                      </a:r>
                      <a:endParaRPr lang="uk-UA" b="0" dirty="0">
                        <a:solidFill>
                          <a:schemeClr val="tx1"/>
                        </a:solidFill>
                        <a:effectLst/>
                      </a:endParaRPr>
                    </a:p>
                  </a:txBody>
                  <a:tcPr marL="68580" marR="68580" marT="0" marB="0">
                    <a:solidFill>
                      <a:schemeClr val="tx2">
                        <a:lumMod val="20000"/>
                        <a:lumOff val="80000"/>
                      </a:schemeClr>
                    </a:solidFill>
                  </a:tcPr>
                </a:tc>
                <a:tc>
                  <a:txBody>
                    <a:bodyPr/>
                    <a:lstStyle/>
                    <a:p>
                      <a:r>
                        <a:rPr lang="uk-UA" b="0" dirty="0">
                          <a:solidFill>
                            <a:schemeClr val="tx1"/>
                          </a:solidFill>
                          <a:effectLst/>
                        </a:rPr>
                        <a:t>Фальсифікація (підроблення мережних адрес ІР-адреси, повторне відтворення повідомлень  при відсутності віртуального каналу, недостатні ідентифікації та автентифікації при наявності віртуального каналу</a:t>
                      </a:r>
                    </a:p>
                  </a:txBody>
                  <a:tcPr marL="68580" marR="68580" marT="0" marB="0">
                    <a:solidFill>
                      <a:schemeClr val="tx2">
                        <a:lumMod val="20000"/>
                        <a:lumOff val="80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59983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680708294"/>
              </p:ext>
            </p:extLst>
          </p:nvPr>
        </p:nvGraphicFramePr>
        <p:xfrm>
          <a:off x="436728" y="204788"/>
          <a:ext cx="11479045" cy="6583680"/>
        </p:xfrm>
        <a:graphic>
          <a:graphicData uri="http://schemas.openxmlformats.org/drawingml/2006/table">
            <a:tbl>
              <a:tblPr firstRow="1" bandRow="1">
                <a:tableStyleId>{5C22544A-7EE6-4342-B048-85BDC9FD1C3A}</a:tableStyleId>
              </a:tblPr>
              <a:tblGrid>
                <a:gridCol w="281729">
                  <a:extLst>
                    <a:ext uri="{9D8B030D-6E8A-4147-A177-3AD203B41FA5}">
                      <a16:colId xmlns="" xmlns:a16="http://schemas.microsoft.com/office/drawing/2014/main" val="20000"/>
                    </a:ext>
                  </a:extLst>
                </a:gridCol>
                <a:gridCol w="3415004">
                  <a:extLst>
                    <a:ext uri="{9D8B030D-6E8A-4147-A177-3AD203B41FA5}">
                      <a16:colId xmlns="" xmlns:a16="http://schemas.microsoft.com/office/drawing/2014/main" val="20001"/>
                    </a:ext>
                  </a:extLst>
                </a:gridCol>
                <a:gridCol w="1306286">
                  <a:extLst>
                    <a:ext uri="{9D8B030D-6E8A-4147-A177-3AD203B41FA5}">
                      <a16:colId xmlns="" xmlns:a16="http://schemas.microsoft.com/office/drawing/2014/main" val="20002"/>
                    </a:ext>
                  </a:extLst>
                </a:gridCol>
                <a:gridCol w="1026367">
                  <a:extLst>
                    <a:ext uri="{9D8B030D-6E8A-4147-A177-3AD203B41FA5}">
                      <a16:colId xmlns="" xmlns:a16="http://schemas.microsoft.com/office/drawing/2014/main" val="20003"/>
                    </a:ext>
                  </a:extLst>
                </a:gridCol>
                <a:gridCol w="1380931">
                  <a:extLst>
                    <a:ext uri="{9D8B030D-6E8A-4147-A177-3AD203B41FA5}">
                      <a16:colId xmlns="" xmlns:a16="http://schemas.microsoft.com/office/drawing/2014/main" val="20004"/>
                    </a:ext>
                  </a:extLst>
                </a:gridCol>
                <a:gridCol w="4068728">
                  <a:extLst>
                    <a:ext uri="{9D8B030D-6E8A-4147-A177-3AD203B41FA5}">
                      <a16:colId xmlns="" xmlns:a16="http://schemas.microsoft.com/office/drawing/2014/main" val="20005"/>
                    </a:ext>
                  </a:extLst>
                </a:gridCol>
              </a:tblGrid>
              <a:tr h="370840">
                <a:tc>
                  <a:txBody>
                    <a:bodyPr/>
                    <a:lstStyle/>
                    <a:p>
                      <a:r>
                        <a:rPr lang="uk-UA" sz="1600" b="0" dirty="0">
                          <a:solidFill>
                            <a:schemeClr val="tx1"/>
                          </a:solidFill>
                          <a:effectLst/>
                        </a:rPr>
                        <a:t>2</a:t>
                      </a:r>
                      <a:endParaRPr lang="uk-UA" sz="2400" b="0" dirty="0">
                        <a:solidFill>
                          <a:schemeClr val="tx1"/>
                        </a:solidFill>
                        <a:effectLst/>
                      </a:endParaRPr>
                    </a:p>
                  </a:txBody>
                  <a:tcPr marL="68580" marR="68580" marT="0" marB="0">
                    <a:solidFill>
                      <a:schemeClr val="tx2">
                        <a:lumMod val="20000"/>
                        <a:lumOff val="80000"/>
                      </a:schemeClr>
                    </a:solidFill>
                  </a:tcPr>
                </a:tc>
                <a:tc>
                  <a:txBody>
                    <a:bodyPr/>
                    <a:lstStyle/>
                    <a:p>
                      <a:r>
                        <a:rPr lang="uk-UA" b="0" dirty="0">
                          <a:solidFill>
                            <a:schemeClr val="tx1"/>
                          </a:solidFill>
                          <a:effectLst/>
                        </a:rPr>
                        <a:t>Зміна маршрутизації</a:t>
                      </a:r>
                    </a:p>
                  </a:txBody>
                  <a:tcPr marL="68580" marR="68580" marT="0" marB="0">
                    <a:solidFill>
                      <a:schemeClr val="tx2">
                        <a:lumMod val="20000"/>
                        <a:lumOff val="80000"/>
                      </a:schemeClr>
                    </a:solidFill>
                  </a:tcPr>
                </a:tc>
                <a:tc>
                  <a:txBody>
                    <a:bodyPr/>
                    <a:lstStyle/>
                    <a:p>
                      <a:r>
                        <a:rPr lang="uk-UA" b="0" dirty="0" err="1">
                          <a:solidFill>
                            <a:schemeClr val="tx1"/>
                          </a:solidFill>
                          <a:effectLst/>
                        </a:rPr>
                        <a:t>Непри</a:t>
                      </a:r>
                      <a:r>
                        <a:rPr lang="uk-UA" b="0" dirty="0">
                          <a:solidFill>
                            <a:schemeClr val="tx1"/>
                          </a:solidFill>
                          <a:effectLst/>
                        </a:rPr>
                        <a:t>-пустимо висока</a:t>
                      </a:r>
                    </a:p>
                  </a:txBody>
                  <a:tcPr marL="68580" marR="68580" marT="0" marB="0">
                    <a:solidFill>
                      <a:schemeClr val="tx2">
                        <a:lumMod val="20000"/>
                        <a:lumOff val="80000"/>
                      </a:schemeClr>
                    </a:solidFill>
                  </a:tcPr>
                </a:tc>
                <a:tc>
                  <a:txBody>
                    <a:bodyPr/>
                    <a:lstStyle/>
                    <a:p>
                      <a:r>
                        <a:rPr lang="uk-UA" b="0" dirty="0">
                          <a:solidFill>
                            <a:schemeClr val="tx1"/>
                          </a:solidFill>
                          <a:effectLst/>
                        </a:rPr>
                        <a:t>к, ц, д</a:t>
                      </a:r>
                    </a:p>
                  </a:txBody>
                  <a:tcPr marL="68580" marR="68580" marT="0" marB="0">
                    <a:solidFill>
                      <a:schemeClr val="tx2">
                        <a:lumMod val="20000"/>
                        <a:lumOff val="80000"/>
                      </a:schemeClr>
                    </a:solidFill>
                  </a:tcPr>
                </a:tc>
                <a:tc>
                  <a:txBody>
                    <a:bodyPr/>
                    <a:lstStyle/>
                    <a:p>
                      <a:r>
                        <a:rPr lang="uk-UA" b="0" dirty="0" smtClean="0">
                          <a:solidFill>
                            <a:schemeClr val="tx1"/>
                          </a:solidFill>
                          <a:effectLst/>
                        </a:rPr>
                        <a:t>низький</a:t>
                      </a:r>
                      <a:endParaRPr lang="uk-UA" b="0" dirty="0">
                        <a:solidFill>
                          <a:schemeClr val="tx1"/>
                        </a:solidFill>
                        <a:effectLst/>
                      </a:endParaRPr>
                    </a:p>
                  </a:txBody>
                  <a:tcPr marL="68580" marR="68580" marT="0" marB="0">
                    <a:solidFill>
                      <a:schemeClr val="tx2">
                        <a:lumMod val="20000"/>
                        <a:lumOff val="80000"/>
                      </a:schemeClr>
                    </a:solidFill>
                  </a:tcPr>
                </a:tc>
                <a:tc>
                  <a:txBody>
                    <a:bodyPr/>
                    <a:lstStyle/>
                    <a:p>
                      <a:r>
                        <a:rPr lang="uk-UA" b="0" dirty="0">
                          <a:solidFill>
                            <a:schemeClr val="tx1"/>
                          </a:solidFill>
                          <a:effectLst/>
                        </a:rPr>
                        <a:t>Зміна параметрів маршрутизації і змісту  інформації, що передається,</a:t>
                      </a:r>
                    </a:p>
                    <a:p>
                      <a:r>
                        <a:rPr lang="uk-UA" b="0" dirty="0">
                          <a:solidFill>
                            <a:schemeClr val="tx1"/>
                          </a:solidFill>
                          <a:effectLst/>
                        </a:rPr>
                        <a:t>внаслідок відсутності контролю за маршрутом повідомлень чи відсутності фільтрації пакетів з невірною </a:t>
                      </a:r>
                      <a:r>
                        <a:rPr lang="uk-UA" b="0" dirty="0" err="1">
                          <a:solidFill>
                            <a:schemeClr val="tx1"/>
                          </a:solidFill>
                          <a:effectLst/>
                        </a:rPr>
                        <a:t>адресою</a:t>
                      </a:r>
                      <a:endParaRPr lang="uk-UA" b="0" dirty="0">
                        <a:solidFill>
                          <a:schemeClr val="tx1"/>
                        </a:solidFill>
                        <a:effectLst/>
                      </a:endParaRPr>
                    </a:p>
                  </a:txBody>
                  <a:tcPr marL="68580" marR="68580" marT="0" marB="0">
                    <a:solidFill>
                      <a:schemeClr val="tx2">
                        <a:lumMod val="20000"/>
                        <a:lumOff val="80000"/>
                      </a:schemeClr>
                    </a:solidFill>
                  </a:tcPr>
                </a:tc>
                <a:extLst>
                  <a:ext uri="{0D108BD9-81ED-4DB2-BD59-A6C34878D82A}">
                    <a16:rowId xmlns="" xmlns:a16="http://schemas.microsoft.com/office/drawing/2014/main" val="10000"/>
                  </a:ext>
                </a:extLst>
              </a:tr>
              <a:tr h="370840">
                <a:tc>
                  <a:txBody>
                    <a:bodyPr/>
                    <a:lstStyle/>
                    <a:p>
                      <a:r>
                        <a:rPr lang="uk-UA" sz="1600" dirty="0">
                          <a:effectLst/>
                        </a:rPr>
                        <a:t>3</a:t>
                      </a:r>
                      <a:endParaRPr lang="uk-UA" sz="2400" dirty="0">
                        <a:effectLst/>
                      </a:endParaRPr>
                    </a:p>
                  </a:txBody>
                  <a:tcPr marL="68580" marR="68580" marT="0" marB="0"/>
                </a:tc>
                <a:tc>
                  <a:txBody>
                    <a:bodyPr/>
                    <a:lstStyle/>
                    <a:p>
                      <a:r>
                        <a:rPr lang="uk-UA" noProof="0" dirty="0" smtClean="0">
                          <a:effectLst/>
                        </a:rPr>
                        <a:t>Селекція потоку інформації й збереження її </a:t>
                      </a:r>
                      <a:endParaRPr lang="uk-UA" noProof="0" dirty="0">
                        <a:effectLst/>
                      </a:endParaRPr>
                    </a:p>
                  </a:txBody>
                  <a:tcPr marL="68580" marR="68580" marT="0" marB="0"/>
                </a:tc>
                <a:tc>
                  <a:txBody>
                    <a:bodyPr/>
                    <a:lstStyle/>
                    <a:p>
                      <a:r>
                        <a:rPr lang="uk-UA">
                          <a:effectLst/>
                        </a:rPr>
                        <a:t>висока</a:t>
                      </a:r>
                    </a:p>
                  </a:txBody>
                  <a:tcPr marL="68580" marR="68580" marT="0" marB="0"/>
                </a:tc>
                <a:tc>
                  <a:txBody>
                    <a:bodyPr/>
                    <a:lstStyle/>
                    <a:p>
                      <a:r>
                        <a:rPr lang="uk-UA" dirty="0">
                          <a:effectLst/>
                        </a:rPr>
                        <a:t>к, ц, д</a:t>
                      </a:r>
                    </a:p>
                  </a:txBody>
                  <a:tcPr marL="68580" marR="68580" marT="0" marB="0"/>
                </a:tc>
                <a:tc>
                  <a:txBody>
                    <a:bodyPr/>
                    <a:lstStyle/>
                    <a:p>
                      <a:r>
                        <a:rPr lang="uk-UA" dirty="0" smtClean="0">
                          <a:effectLst/>
                        </a:rPr>
                        <a:t>високий</a:t>
                      </a:r>
                      <a:endParaRPr lang="uk-UA" dirty="0">
                        <a:effectLst/>
                      </a:endParaRPr>
                    </a:p>
                  </a:txBody>
                  <a:tcPr marL="68580" marR="68580" marT="0" marB="0"/>
                </a:tc>
                <a:tc>
                  <a:txBody>
                    <a:bodyPr/>
                    <a:lstStyle/>
                    <a:p>
                      <a:r>
                        <a:rPr lang="uk-UA" noProof="0" dirty="0" smtClean="0">
                          <a:effectLst/>
                        </a:rPr>
                        <a:t>Використанням недоліків алгоритмів віддаленого пошуку шляхом впровадження в розподілену обчислювальну систему хибних об’єктів (атаки типу “людина в середині”).</a:t>
                      </a:r>
                      <a:endParaRPr lang="uk-UA" noProof="0" dirty="0">
                        <a:effectLst/>
                      </a:endParaRPr>
                    </a:p>
                  </a:txBody>
                  <a:tcPr marL="68580" marR="68580" marT="0" marB="0"/>
                </a:tc>
                <a:extLst>
                  <a:ext uri="{0D108BD9-81ED-4DB2-BD59-A6C34878D82A}">
                    <a16:rowId xmlns="" xmlns:a16="http://schemas.microsoft.com/office/drawing/2014/main" val="10001"/>
                  </a:ext>
                </a:extLst>
              </a:tr>
              <a:tr h="370840">
                <a:tc>
                  <a:txBody>
                    <a:bodyPr/>
                    <a:lstStyle/>
                    <a:p>
                      <a:r>
                        <a:rPr lang="uk-UA" sz="1600" dirty="0">
                          <a:effectLst/>
                        </a:rPr>
                        <a:t>4</a:t>
                      </a:r>
                      <a:endParaRPr lang="uk-UA" sz="2400" dirty="0">
                        <a:effectLst/>
                      </a:endParaRPr>
                    </a:p>
                  </a:txBody>
                  <a:tcPr marL="68580" marR="68580" marT="0" marB="0"/>
                </a:tc>
                <a:tc>
                  <a:txBody>
                    <a:bodyPr/>
                    <a:lstStyle/>
                    <a:p>
                      <a:r>
                        <a:rPr lang="uk-UA" dirty="0">
                          <a:effectLst/>
                        </a:rPr>
                        <a:t>Подолання систем адміністрування доступом до робочих станцій, локальних мереж  та захищеного інформаційного об’єкту, заснованих на атрибутах робочих станцій чи засобів управління доступом та маршрутизації (маскування) відповідних мереж – (</a:t>
                      </a:r>
                      <a:r>
                        <a:rPr lang="uk-UA" dirty="0" err="1">
                          <a:effectLst/>
                        </a:rPr>
                        <a:t>файрволів</a:t>
                      </a:r>
                      <a:r>
                        <a:rPr lang="uk-UA" dirty="0">
                          <a:effectLst/>
                        </a:rPr>
                        <a:t>, проксі – серверів, маршрутизаторів та </a:t>
                      </a:r>
                      <a:r>
                        <a:rPr lang="uk-UA" dirty="0" err="1">
                          <a:effectLst/>
                        </a:rPr>
                        <a:t>т.п</a:t>
                      </a:r>
                      <a:r>
                        <a:rPr lang="uk-UA" dirty="0">
                          <a:effectLst/>
                        </a:rPr>
                        <a:t>.).</a:t>
                      </a:r>
                    </a:p>
                  </a:txBody>
                  <a:tcPr marL="68580" marR="68580" marT="0" marB="0"/>
                </a:tc>
                <a:tc>
                  <a:txBody>
                    <a:bodyPr/>
                    <a:lstStyle/>
                    <a:p>
                      <a:r>
                        <a:rPr lang="uk-UA" dirty="0">
                          <a:effectLst/>
                        </a:rPr>
                        <a:t>висока</a:t>
                      </a:r>
                    </a:p>
                  </a:txBody>
                  <a:tcPr marL="68580" marR="68580" marT="0" marB="0"/>
                </a:tc>
                <a:tc>
                  <a:txBody>
                    <a:bodyPr/>
                    <a:lstStyle/>
                    <a:p>
                      <a:r>
                        <a:rPr lang="uk-UA">
                          <a:effectLst/>
                        </a:rPr>
                        <a:t>к,  ц, д</a:t>
                      </a:r>
                    </a:p>
                  </a:txBody>
                  <a:tcPr marL="68580" marR="68580" marT="0" marB="0"/>
                </a:tc>
                <a:tc>
                  <a:txBody>
                    <a:bodyPr/>
                    <a:lstStyle/>
                    <a:p>
                      <a:r>
                        <a:rPr lang="uk-UA" dirty="0" smtClean="0">
                          <a:effectLst/>
                        </a:rPr>
                        <a:t>високий</a:t>
                      </a:r>
                      <a:endParaRPr lang="uk-UA" dirty="0">
                        <a:effectLst/>
                      </a:endParaRPr>
                    </a:p>
                  </a:txBody>
                  <a:tcPr marL="68580" marR="68580" marT="0" marB="0"/>
                </a:tc>
                <a:tc>
                  <a:txBody>
                    <a:bodyPr/>
                    <a:lstStyle/>
                    <a:p>
                      <a:r>
                        <a:rPr lang="uk-UA" dirty="0">
                          <a:effectLst/>
                        </a:rPr>
                        <a:t>Використання недоліків систем ідентифікації та автентифікації, заснованих на атрибутах користувача (ідентифікатори, паролі, біометричні дані та т. ін.). Недостатні ідентифікації та автентифікації об’єктів </a:t>
                      </a:r>
                      <a:r>
                        <a:rPr lang="uk-UA" dirty="0" smtClean="0">
                          <a:effectLst/>
                        </a:rPr>
                        <a:t>ОМ</a:t>
                      </a:r>
                      <a:r>
                        <a:rPr lang="uk-UA" dirty="0">
                          <a:effectLst/>
                        </a:rPr>
                        <a:t>, зокрема адреси відправника</a:t>
                      </a:r>
                    </a:p>
                  </a:txBody>
                  <a:tcPr marL="68580" marR="68580"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68344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190267205"/>
              </p:ext>
            </p:extLst>
          </p:nvPr>
        </p:nvGraphicFramePr>
        <p:xfrm>
          <a:off x="373063" y="204788"/>
          <a:ext cx="11542710" cy="3388360"/>
        </p:xfrm>
        <a:graphic>
          <a:graphicData uri="http://schemas.openxmlformats.org/drawingml/2006/table">
            <a:tbl>
              <a:tblPr firstRow="1" bandRow="1">
                <a:tableStyleId>{5C22544A-7EE6-4342-B048-85BDC9FD1C3A}</a:tableStyleId>
              </a:tblPr>
              <a:tblGrid>
                <a:gridCol w="345394">
                  <a:extLst>
                    <a:ext uri="{9D8B030D-6E8A-4147-A177-3AD203B41FA5}">
                      <a16:colId xmlns="" xmlns:a16="http://schemas.microsoft.com/office/drawing/2014/main" val="20000"/>
                    </a:ext>
                  </a:extLst>
                </a:gridCol>
                <a:gridCol w="3079102">
                  <a:extLst>
                    <a:ext uri="{9D8B030D-6E8A-4147-A177-3AD203B41FA5}">
                      <a16:colId xmlns="" xmlns:a16="http://schemas.microsoft.com/office/drawing/2014/main" val="20001"/>
                    </a:ext>
                  </a:extLst>
                </a:gridCol>
                <a:gridCol w="895739">
                  <a:extLst>
                    <a:ext uri="{9D8B030D-6E8A-4147-A177-3AD203B41FA5}">
                      <a16:colId xmlns="" xmlns:a16="http://schemas.microsoft.com/office/drawing/2014/main" val="20002"/>
                    </a:ext>
                  </a:extLst>
                </a:gridCol>
                <a:gridCol w="569167">
                  <a:extLst>
                    <a:ext uri="{9D8B030D-6E8A-4147-A177-3AD203B41FA5}">
                      <a16:colId xmlns="" xmlns:a16="http://schemas.microsoft.com/office/drawing/2014/main" val="20003"/>
                    </a:ext>
                  </a:extLst>
                </a:gridCol>
                <a:gridCol w="1091682">
                  <a:extLst>
                    <a:ext uri="{9D8B030D-6E8A-4147-A177-3AD203B41FA5}">
                      <a16:colId xmlns="" xmlns:a16="http://schemas.microsoft.com/office/drawing/2014/main" val="20004"/>
                    </a:ext>
                  </a:extLst>
                </a:gridCol>
                <a:gridCol w="5561626">
                  <a:extLst>
                    <a:ext uri="{9D8B030D-6E8A-4147-A177-3AD203B41FA5}">
                      <a16:colId xmlns="" xmlns:a16="http://schemas.microsoft.com/office/drawing/2014/main" val="20005"/>
                    </a:ext>
                  </a:extLst>
                </a:gridCol>
              </a:tblGrid>
              <a:tr h="370840">
                <a:tc gridSpan="6">
                  <a:txBody>
                    <a:bodyPr/>
                    <a:lstStyle/>
                    <a:p>
                      <a:pPr algn="ctr"/>
                      <a:r>
                        <a:rPr lang="uk-UA" sz="2400" b="0" dirty="0" smtClean="0">
                          <a:solidFill>
                            <a:schemeClr val="bg1"/>
                          </a:solidFill>
                        </a:rPr>
                        <a:t>Специфічні загрози інформаційним об’єктам</a:t>
                      </a:r>
                      <a:endParaRPr lang="uk-UA" sz="2400" b="0" dirty="0">
                        <a:solidFill>
                          <a:schemeClr val="bg1"/>
                        </a:solidFill>
                        <a:effectLst/>
                      </a:endParaRPr>
                    </a:p>
                  </a:txBody>
                  <a:tcPr marL="68580" marR="68580" marT="0" marB="0">
                    <a:solidFill>
                      <a:schemeClr val="tx2">
                        <a:lumMod val="20000"/>
                        <a:lumOff val="80000"/>
                      </a:schemeClr>
                    </a:solidFill>
                  </a:tcPr>
                </a:tc>
                <a:tc hMerge="1">
                  <a:txBody>
                    <a:bodyPr/>
                    <a:lstStyle/>
                    <a:p>
                      <a:endParaRPr lang="uk-UA" b="0" dirty="0">
                        <a:solidFill>
                          <a:schemeClr val="bg1"/>
                        </a:solidFill>
                        <a:effectLst/>
                      </a:endParaRPr>
                    </a:p>
                  </a:txBody>
                  <a:tcPr marL="68580" marR="68580" marT="0" marB="0">
                    <a:solidFill>
                      <a:schemeClr val="tx2">
                        <a:lumMod val="20000"/>
                        <a:lumOff val="80000"/>
                      </a:schemeClr>
                    </a:solidFill>
                  </a:tcPr>
                </a:tc>
                <a:tc hMerge="1">
                  <a:txBody>
                    <a:bodyPr/>
                    <a:lstStyle/>
                    <a:p>
                      <a:endParaRPr lang="uk-UA" b="0" dirty="0">
                        <a:solidFill>
                          <a:schemeClr val="bg1"/>
                        </a:solidFill>
                        <a:effectLst/>
                      </a:endParaRPr>
                    </a:p>
                  </a:txBody>
                  <a:tcPr marL="68580" marR="68580" marT="0" marB="0">
                    <a:solidFill>
                      <a:schemeClr val="tx2">
                        <a:lumMod val="20000"/>
                        <a:lumOff val="80000"/>
                      </a:schemeClr>
                    </a:solidFill>
                  </a:tcPr>
                </a:tc>
                <a:tc hMerge="1">
                  <a:txBody>
                    <a:bodyPr/>
                    <a:lstStyle/>
                    <a:p>
                      <a:endParaRPr lang="uk-UA" b="0" dirty="0">
                        <a:solidFill>
                          <a:schemeClr val="bg1"/>
                        </a:solidFill>
                        <a:effectLst/>
                      </a:endParaRPr>
                    </a:p>
                  </a:txBody>
                  <a:tcPr marL="68580" marR="68580" marT="0" marB="0">
                    <a:solidFill>
                      <a:schemeClr val="tx2">
                        <a:lumMod val="20000"/>
                        <a:lumOff val="80000"/>
                      </a:schemeClr>
                    </a:solidFill>
                  </a:tcPr>
                </a:tc>
                <a:tc hMerge="1">
                  <a:txBody>
                    <a:bodyPr/>
                    <a:lstStyle/>
                    <a:p>
                      <a:endParaRPr lang="uk-UA" b="0" dirty="0">
                        <a:solidFill>
                          <a:schemeClr val="bg1"/>
                        </a:solidFill>
                        <a:effectLst/>
                      </a:endParaRPr>
                    </a:p>
                  </a:txBody>
                  <a:tcPr marL="68580" marR="68580" marT="0" marB="0">
                    <a:solidFill>
                      <a:schemeClr val="tx2">
                        <a:lumMod val="20000"/>
                        <a:lumOff val="80000"/>
                      </a:schemeClr>
                    </a:solidFill>
                  </a:tcPr>
                </a:tc>
                <a:tc hMerge="1">
                  <a:txBody>
                    <a:bodyPr/>
                    <a:lstStyle/>
                    <a:p>
                      <a:endParaRPr lang="uk-UA" b="0" dirty="0">
                        <a:solidFill>
                          <a:schemeClr val="bg1"/>
                        </a:solidFill>
                        <a:effectLst/>
                      </a:endParaRPr>
                    </a:p>
                  </a:txBody>
                  <a:tcPr marL="68580" marR="68580" marT="0" marB="0">
                    <a:solidFill>
                      <a:schemeClr val="tx2">
                        <a:lumMod val="20000"/>
                        <a:lumOff val="80000"/>
                      </a:schemeClr>
                    </a:solidFill>
                  </a:tcPr>
                </a:tc>
                <a:extLst>
                  <a:ext uri="{0D108BD9-81ED-4DB2-BD59-A6C34878D82A}">
                    <a16:rowId xmlns="" xmlns:a16="http://schemas.microsoft.com/office/drawing/2014/main" val="10000"/>
                  </a:ext>
                </a:extLst>
              </a:tr>
              <a:tr h="370840">
                <a:tc>
                  <a:txBody>
                    <a:bodyPr/>
                    <a:lstStyle/>
                    <a:p>
                      <a:r>
                        <a:rPr lang="uk-UA" sz="1800" dirty="0">
                          <a:effectLst/>
                        </a:rPr>
                        <a:t>1</a:t>
                      </a:r>
                      <a:endParaRPr lang="uk-UA" sz="2800" dirty="0">
                        <a:effectLst/>
                      </a:endParaRPr>
                    </a:p>
                  </a:txBody>
                  <a:tcPr marL="68580" marR="68580" marT="0" marB="0"/>
                </a:tc>
                <a:tc>
                  <a:txBody>
                    <a:bodyPr/>
                    <a:lstStyle/>
                    <a:p>
                      <a:r>
                        <a:rPr lang="uk-UA">
                          <a:effectLst/>
                        </a:rPr>
                        <a:t>Подолання криптографічної захищеності інформаційних об’єктів, що перехоплені</a:t>
                      </a:r>
                    </a:p>
                  </a:txBody>
                  <a:tcPr marL="68580" marR="68580" marT="0" marB="0"/>
                </a:tc>
                <a:tc>
                  <a:txBody>
                    <a:bodyPr/>
                    <a:lstStyle/>
                    <a:p>
                      <a:r>
                        <a:rPr lang="uk-UA">
                          <a:effectLst/>
                        </a:rPr>
                        <a:t>низька</a:t>
                      </a:r>
                    </a:p>
                  </a:txBody>
                  <a:tcPr marL="68580" marR="68580" marT="0" marB="0"/>
                </a:tc>
                <a:tc>
                  <a:txBody>
                    <a:bodyPr/>
                    <a:lstStyle/>
                    <a:p>
                      <a:r>
                        <a:rPr lang="uk-UA">
                          <a:effectLst/>
                        </a:rPr>
                        <a:t>к</a:t>
                      </a:r>
                    </a:p>
                  </a:txBody>
                  <a:tcPr marL="68580" marR="68580" marT="0" marB="0"/>
                </a:tc>
                <a:tc>
                  <a:txBody>
                    <a:bodyPr/>
                    <a:lstStyle/>
                    <a:p>
                      <a:r>
                        <a:rPr lang="uk-UA" dirty="0" smtClean="0">
                          <a:effectLst/>
                        </a:rPr>
                        <a:t>високий</a:t>
                      </a:r>
                      <a:endParaRPr lang="uk-UA" dirty="0">
                        <a:effectLst/>
                      </a:endParaRPr>
                    </a:p>
                  </a:txBody>
                  <a:tcPr marL="68580" marR="68580" marT="0" marB="0"/>
                </a:tc>
                <a:tc>
                  <a:txBody>
                    <a:bodyPr/>
                    <a:lstStyle/>
                    <a:p>
                      <a:r>
                        <a:rPr lang="uk-UA">
                          <a:effectLst/>
                        </a:rPr>
                        <a:t>Використання витоків технічними каналами, вилучення із мережі та специфічних вірусних атак шляхом впровадження програм-шпигунів (</a:t>
                      </a:r>
                      <a:r>
                        <a:rPr lang="en-US">
                          <a:effectLst/>
                        </a:rPr>
                        <a:t>spyware) </a:t>
                      </a:r>
                      <a:r>
                        <a:rPr lang="uk-UA">
                          <a:effectLst/>
                        </a:rPr>
                        <a:t>із розкриттям ключових наборів</a:t>
                      </a:r>
                    </a:p>
                  </a:txBody>
                  <a:tcPr marL="68580" marR="68580" marT="0" marB="0"/>
                </a:tc>
                <a:extLst>
                  <a:ext uri="{0D108BD9-81ED-4DB2-BD59-A6C34878D82A}">
                    <a16:rowId xmlns="" xmlns:a16="http://schemas.microsoft.com/office/drawing/2014/main" val="10001"/>
                  </a:ext>
                </a:extLst>
              </a:tr>
              <a:tr h="370840">
                <a:tc>
                  <a:txBody>
                    <a:bodyPr/>
                    <a:lstStyle/>
                    <a:p>
                      <a:r>
                        <a:rPr lang="uk-UA" sz="1800" dirty="0">
                          <a:effectLst/>
                        </a:rPr>
                        <a:t>2</a:t>
                      </a:r>
                      <a:endParaRPr lang="uk-UA" sz="2800" dirty="0">
                        <a:effectLst/>
                      </a:endParaRPr>
                    </a:p>
                  </a:txBody>
                  <a:tcPr marL="68580" marR="68580" marT="0" marB="0"/>
                </a:tc>
                <a:tc>
                  <a:txBody>
                    <a:bodyPr/>
                    <a:lstStyle/>
                    <a:p>
                      <a:r>
                        <a:rPr lang="uk-UA" dirty="0">
                          <a:effectLst/>
                        </a:rPr>
                        <a:t>Подолання криптографічної захищеності інформаційних об’єктів робочих станцій</a:t>
                      </a:r>
                    </a:p>
                  </a:txBody>
                  <a:tcPr marL="68580" marR="68580" marT="0" marB="0"/>
                </a:tc>
                <a:tc>
                  <a:txBody>
                    <a:bodyPr/>
                    <a:lstStyle/>
                    <a:p>
                      <a:r>
                        <a:rPr lang="uk-UA" dirty="0">
                          <a:effectLst/>
                        </a:rPr>
                        <a:t>низька</a:t>
                      </a:r>
                    </a:p>
                  </a:txBody>
                  <a:tcPr marL="68580" marR="68580" marT="0" marB="0"/>
                </a:tc>
                <a:tc>
                  <a:txBody>
                    <a:bodyPr/>
                    <a:lstStyle/>
                    <a:p>
                      <a:r>
                        <a:rPr lang="uk-UA" dirty="0">
                          <a:effectLst/>
                        </a:rPr>
                        <a:t>к</a:t>
                      </a:r>
                    </a:p>
                  </a:txBody>
                  <a:tcPr marL="68580" marR="68580" marT="0" marB="0"/>
                </a:tc>
                <a:tc>
                  <a:txBody>
                    <a:bodyPr/>
                    <a:lstStyle/>
                    <a:p>
                      <a:r>
                        <a:rPr lang="uk-UA" dirty="0" smtClean="0">
                          <a:effectLst/>
                        </a:rPr>
                        <a:t>високий</a:t>
                      </a:r>
                      <a:endParaRPr lang="uk-UA" dirty="0">
                        <a:effectLst/>
                      </a:endParaRPr>
                    </a:p>
                  </a:txBody>
                  <a:tcPr marL="68580" marR="68580" marT="0" marB="0"/>
                </a:tc>
                <a:tc>
                  <a:txBody>
                    <a:bodyPr/>
                    <a:lstStyle/>
                    <a:p>
                      <a:r>
                        <a:rPr lang="uk-UA" dirty="0">
                          <a:effectLst/>
                        </a:rPr>
                        <a:t>Несанкціонований доступ до інформаційних об’єктів із використанням недоліків систем ідентифікації та автентифікації, заснованих на атрибутах користувача (ідентифікатори, паролі, біометричні дані та т. ін.) із розкриттям ключових наборів</a:t>
                      </a:r>
                    </a:p>
                  </a:txBody>
                  <a:tcPr marL="68580" marR="68580" marT="0" marB="0"/>
                </a:tc>
                <a:extLst>
                  <a:ext uri="{0D108BD9-81ED-4DB2-BD59-A6C34878D82A}">
                    <a16:rowId xmlns="" xmlns:a16="http://schemas.microsoft.com/office/drawing/2014/main" val="10002"/>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133298977"/>
              </p:ext>
            </p:extLst>
          </p:nvPr>
        </p:nvGraphicFramePr>
        <p:xfrm>
          <a:off x="373063" y="3534770"/>
          <a:ext cx="11542710" cy="3566160"/>
        </p:xfrm>
        <a:graphic>
          <a:graphicData uri="http://schemas.openxmlformats.org/drawingml/2006/table">
            <a:tbl>
              <a:tblPr firstRow="1" bandRow="1">
                <a:tableStyleId>{5C22544A-7EE6-4342-B048-85BDC9FD1C3A}</a:tableStyleId>
              </a:tblPr>
              <a:tblGrid>
                <a:gridCol w="345394">
                  <a:extLst>
                    <a:ext uri="{9D8B030D-6E8A-4147-A177-3AD203B41FA5}">
                      <a16:colId xmlns="" xmlns:a16="http://schemas.microsoft.com/office/drawing/2014/main" val="20000"/>
                    </a:ext>
                  </a:extLst>
                </a:gridCol>
                <a:gridCol w="3088433">
                  <a:extLst>
                    <a:ext uri="{9D8B030D-6E8A-4147-A177-3AD203B41FA5}">
                      <a16:colId xmlns="" xmlns:a16="http://schemas.microsoft.com/office/drawing/2014/main" val="20001"/>
                    </a:ext>
                  </a:extLst>
                </a:gridCol>
                <a:gridCol w="886408">
                  <a:extLst>
                    <a:ext uri="{9D8B030D-6E8A-4147-A177-3AD203B41FA5}">
                      <a16:colId xmlns="" xmlns:a16="http://schemas.microsoft.com/office/drawing/2014/main" val="20002"/>
                    </a:ext>
                  </a:extLst>
                </a:gridCol>
                <a:gridCol w="550506">
                  <a:extLst>
                    <a:ext uri="{9D8B030D-6E8A-4147-A177-3AD203B41FA5}">
                      <a16:colId xmlns="" xmlns:a16="http://schemas.microsoft.com/office/drawing/2014/main" val="20003"/>
                    </a:ext>
                  </a:extLst>
                </a:gridCol>
                <a:gridCol w="1110343">
                  <a:extLst>
                    <a:ext uri="{9D8B030D-6E8A-4147-A177-3AD203B41FA5}">
                      <a16:colId xmlns="" xmlns:a16="http://schemas.microsoft.com/office/drawing/2014/main" val="20004"/>
                    </a:ext>
                  </a:extLst>
                </a:gridCol>
                <a:gridCol w="5561626">
                  <a:extLst>
                    <a:ext uri="{9D8B030D-6E8A-4147-A177-3AD203B41FA5}">
                      <a16:colId xmlns="" xmlns:a16="http://schemas.microsoft.com/office/drawing/2014/main" val="20005"/>
                    </a:ext>
                  </a:extLst>
                </a:gridCol>
              </a:tblGrid>
              <a:tr h="3552513">
                <a:tc>
                  <a:txBody>
                    <a:bodyPr/>
                    <a:lstStyle/>
                    <a:p>
                      <a:r>
                        <a:rPr lang="en-US" sz="1800" b="0" dirty="0">
                          <a:solidFill>
                            <a:schemeClr val="bg1"/>
                          </a:solidFill>
                          <a:effectLst/>
                        </a:rPr>
                        <a:t>3</a:t>
                      </a:r>
                      <a:endParaRPr lang="en-US" sz="2800" b="0" dirty="0">
                        <a:solidFill>
                          <a:schemeClr val="bg1"/>
                        </a:solidFill>
                        <a:effectLst/>
                      </a:endParaRPr>
                    </a:p>
                  </a:txBody>
                  <a:tcPr marL="68580" marR="68580" marT="0" marB="0">
                    <a:solidFill>
                      <a:schemeClr val="accent1">
                        <a:lumMod val="20000"/>
                        <a:lumOff val="80000"/>
                      </a:schemeClr>
                    </a:solidFill>
                  </a:tcPr>
                </a:tc>
                <a:tc>
                  <a:txBody>
                    <a:bodyPr/>
                    <a:lstStyle/>
                    <a:p>
                      <a:r>
                        <a:rPr lang="uk-UA" b="0" noProof="0" dirty="0" smtClean="0">
                          <a:solidFill>
                            <a:schemeClr val="tx1"/>
                          </a:solidFill>
                          <a:effectLst/>
                        </a:rPr>
                        <a:t>Модифікація переданих даних, </a:t>
                      </a:r>
                      <a:r>
                        <a:rPr lang="uk-UA" b="0" noProof="0" dirty="0" err="1" smtClean="0">
                          <a:solidFill>
                            <a:schemeClr val="tx1"/>
                          </a:solidFill>
                          <a:effectLst/>
                        </a:rPr>
                        <a:t>даних</a:t>
                      </a:r>
                      <a:r>
                        <a:rPr lang="uk-UA" b="0" noProof="0" dirty="0" smtClean="0">
                          <a:solidFill>
                            <a:schemeClr val="tx1"/>
                          </a:solidFill>
                          <a:effectLst/>
                        </a:rPr>
                        <a:t> чи програмного коду, що зберігаються в елементах  обчислювальних систем</a:t>
                      </a:r>
                      <a:r>
                        <a:rPr lang="ru-RU" b="0" dirty="0" smtClean="0">
                          <a:solidFill>
                            <a:schemeClr val="bg1"/>
                          </a:solidFill>
                          <a:effectLst/>
                        </a:rPr>
                        <a:t>.</a:t>
                      </a:r>
                      <a:endParaRPr lang="ru-RU" b="0" dirty="0">
                        <a:solidFill>
                          <a:schemeClr val="bg1"/>
                        </a:solidFill>
                        <a:effectLst/>
                      </a:endParaRPr>
                    </a:p>
                  </a:txBody>
                  <a:tcPr marL="68580" marR="68580" marT="0" marB="0">
                    <a:solidFill>
                      <a:schemeClr val="accent1">
                        <a:lumMod val="20000"/>
                        <a:lumOff val="80000"/>
                      </a:schemeClr>
                    </a:solidFill>
                  </a:tcPr>
                </a:tc>
                <a:tc>
                  <a:txBody>
                    <a:bodyPr/>
                    <a:lstStyle/>
                    <a:p>
                      <a:r>
                        <a:rPr lang="uk-UA" b="0" dirty="0">
                          <a:solidFill>
                            <a:schemeClr val="bg1"/>
                          </a:solidFill>
                          <a:effectLst/>
                        </a:rPr>
                        <a:t>висока</a:t>
                      </a:r>
                    </a:p>
                  </a:txBody>
                  <a:tcPr marL="68580" marR="68580" marT="0" marB="0">
                    <a:solidFill>
                      <a:schemeClr val="accent1">
                        <a:lumMod val="20000"/>
                        <a:lumOff val="80000"/>
                      </a:schemeClr>
                    </a:solidFill>
                  </a:tcPr>
                </a:tc>
                <a:tc>
                  <a:txBody>
                    <a:bodyPr/>
                    <a:lstStyle/>
                    <a:p>
                      <a:r>
                        <a:rPr lang="uk-UA" b="0">
                          <a:solidFill>
                            <a:schemeClr val="bg1"/>
                          </a:solidFill>
                          <a:effectLst/>
                        </a:rPr>
                        <a:t>ц, д</a:t>
                      </a:r>
                    </a:p>
                  </a:txBody>
                  <a:tcPr marL="68580" marR="68580" marT="0" marB="0">
                    <a:solidFill>
                      <a:schemeClr val="accent1">
                        <a:lumMod val="20000"/>
                        <a:lumOff val="80000"/>
                      </a:schemeClr>
                    </a:solidFill>
                  </a:tcPr>
                </a:tc>
                <a:tc>
                  <a:txBody>
                    <a:bodyPr/>
                    <a:lstStyle/>
                    <a:p>
                      <a:r>
                        <a:rPr lang="uk-UA" b="0" dirty="0" smtClean="0">
                          <a:solidFill>
                            <a:schemeClr val="bg1"/>
                          </a:solidFill>
                          <a:effectLst/>
                        </a:rPr>
                        <a:t>високий</a:t>
                      </a:r>
                      <a:endParaRPr lang="uk-UA" b="0" dirty="0">
                        <a:solidFill>
                          <a:schemeClr val="bg1"/>
                        </a:solidFill>
                        <a:effectLst/>
                      </a:endParaRPr>
                    </a:p>
                  </a:txBody>
                  <a:tcPr marL="68580" marR="68580" marT="0" marB="0">
                    <a:solidFill>
                      <a:schemeClr val="accent1">
                        <a:lumMod val="20000"/>
                        <a:lumOff val="80000"/>
                      </a:schemeClr>
                    </a:solidFill>
                  </a:tcPr>
                </a:tc>
                <a:tc>
                  <a:txBody>
                    <a:bodyPr/>
                    <a:lstStyle/>
                    <a:p>
                      <a:r>
                        <a:rPr lang="uk-UA" b="0" dirty="0">
                          <a:solidFill>
                            <a:schemeClr val="tx1"/>
                          </a:solidFill>
                          <a:effectLst/>
                        </a:rPr>
                        <a:t>Модифікація чи підміна інформаційних об’єктів (програмних кодів) чи їх частин шляхом впровадження руйнуючих програмних засобів чи зміни логіки роботи програмного файлу із використанням спеціальних типів вірусних атак, спроможних здійснити те чи інше порушення </a:t>
                      </a:r>
                      <a:r>
                        <a:rPr lang="uk-UA" b="0" dirty="0" smtClean="0">
                          <a:solidFill>
                            <a:schemeClr val="tx1"/>
                          </a:solidFill>
                          <a:effectLst/>
                        </a:rPr>
                        <a:t>цілісності</a:t>
                      </a:r>
                    </a:p>
                    <a:p>
                      <a:endParaRPr lang="uk-UA" b="0" dirty="0" smtClean="0">
                        <a:solidFill>
                          <a:schemeClr val="tx1"/>
                        </a:solidFill>
                        <a:effectLst/>
                      </a:endParaRPr>
                    </a:p>
                    <a:p>
                      <a:r>
                        <a:rPr lang="uk-UA" b="0" dirty="0" smtClean="0">
                          <a:solidFill>
                            <a:schemeClr val="tx1"/>
                          </a:solidFill>
                        </a:rPr>
                        <a:t>Викривлення певної кількості символів інформаційного об’єкту із використанням спеціальних впливів на інформацію технічними каналами в локальній мережі чи в елементах розподіленої мережі</a:t>
                      </a:r>
                      <a:endParaRPr lang="uk-UA" b="0" dirty="0">
                        <a:solidFill>
                          <a:schemeClr val="tx1"/>
                        </a:solidFill>
                        <a:effectLst/>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13289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273083590"/>
              </p:ext>
            </p:extLst>
          </p:nvPr>
        </p:nvGraphicFramePr>
        <p:xfrm>
          <a:off x="214442" y="208002"/>
          <a:ext cx="11542710" cy="1920240"/>
        </p:xfrm>
        <a:graphic>
          <a:graphicData uri="http://schemas.openxmlformats.org/drawingml/2006/table">
            <a:tbl>
              <a:tblPr firstRow="1" bandRow="1">
                <a:tableStyleId>{5C22544A-7EE6-4342-B048-85BDC9FD1C3A}</a:tableStyleId>
              </a:tblPr>
              <a:tblGrid>
                <a:gridCol w="345394">
                  <a:extLst>
                    <a:ext uri="{9D8B030D-6E8A-4147-A177-3AD203B41FA5}">
                      <a16:colId xmlns="" xmlns:a16="http://schemas.microsoft.com/office/drawing/2014/main" val="20000"/>
                    </a:ext>
                  </a:extLst>
                </a:gridCol>
                <a:gridCol w="3088433">
                  <a:extLst>
                    <a:ext uri="{9D8B030D-6E8A-4147-A177-3AD203B41FA5}">
                      <a16:colId xmlns="" xmlns:a16="http://schemas.microsoft.com/office/drawing/2014/main" val="20001"/>
                    </a:ext>
                  </a:extLst>
                </a:gridCol>
                <a:gridCol w="886408">
                  <a:extLst>
                    <a:ext uri="{9D8B030D-6E8A-4147-A177-3AD203B41FA5}">
                      <a16:colId xmlns="" xmlns:a16="http://schemas.microsoft.com/office/drawing/2014/main" val="20002"/>
                    </a:ext>
                  </a:extLst>
                </a:gridCol>
                <a:gridCol w="550506">
                  <a:extLst>
                    <a:ext uri="{9D8B030D-6E8A-4147-A177-3AD203B41FA5}">
                      <a16:colId xmlns="" xmlns:a16="http://schemas.microsoft.com/office/drawing/2014/main" val="20003"/>
                    </a:ext>
                  </a:extLst>
                </a:gridCol>
                <a:gridCol w="1110343">
                  <a:extLst>
                    <a:ext uri="{9D8B030D-6E8A-4147-A177-3AD203B41FA5}">
                      <a16:colId xmlns="" xmlns:a16="http://schemas.microsoft.com/office/drawing/2014/main" val="20004"/>
                    </a:ext>
                  </a:extLst>
                </a:gridCol>
                <a:gridCol w="5561626">
                  <a:extLst>
                    <a:ext uri="{9D8B030D-6E8A-4147-A177-3AD203B41FA5}">
                      <a16:colId xmlns="" xmlns:a16="http://schemas.microsoft.com/office/drawing/2014/main" val="20005"/>
                    </a:ext>
                  </a:extLst>
                </a:gridCol>
              </a:tblGrid>
              <a:tr h="370840">
                <a:tc rowSpan="2">
                  <a:txBody>
                    <a:bodyPr/>
                    <a:lstStyle/>
                    <a:p>
                      <a:r>
                        <a:rPr lang="uk-UA" sz="1600" b="0" dirty="0">
                          <a:solidFill>
                            <a:schemeClr val="tx1"/>
                          </a:solidFill>
                          <a:effectLst/>
                        </a:rPr>
                        <a:t>4</a:t>
                      </a:r>
                      <a:endParaRPr lang="uk-UA" sz="2400" b="0" dirty="0">
                        <a:solidFill>
                          <a:schemeClr val="tx1"/>
                        </a:solidFill>
                        <a:effectLst/>
                      </a:endParaRPr>
                    </a:p>
                  </a:txBody>
                  <a:tcPr marL="68580" marR="68580" marT="0" marB="0">
                    <a:solidFill>
                      <a:schemeClr val="accent1">
                        <a:lumMod val="20000"/>
                        <a:lumOff val="80000"/>
                      </a:schemeClr>
                    </a:solidFill>
                  </a:tcPr>
                </a:tc>
                <a:tc rowSpan="2">
                  <a:txBody>
                    <a:bodyPr/>
                    <a:lstStyle/>
                    <a:p>
                      <a:r>
                        <a:rPr lang="uk-UA" b="0" noProof="0" dirty="0" smtClean="0">
                          <a:solidFill>
                            <a:schemeClr val="tx1"/>
                          </a:solidFill>
                          <a:effectLst/>
                        </a:rPr>
                        <a:t>Блокування сервісу чи перевантаження запитами системи управління доступом (відмова в обслуговуванні)</a:t>
                      </a:r>
                      <a:endParaRPr lang="uk-UA" b="0" noProof="0" dirty="0">
                        <a:solidFill>
                          <a:schemeClr val="tx1"/>
                        </a:solidFill>
                        <a:effectLst/>
                      </a:endParaRPr>
                    </a:p>
                  </a:txBody>
                  <a:tcPr marL="68580" marR="68580" marT="0" marB="0">
                    <a:solidFill>
                      <a:schemeClr val="accent1">
                        <a:lumMod val="20000"/>
                        <a:lumOff val="80000"/>
                      </a:schemeClr>
                    </a:solidFill>
                  </a:tcPr>
                </a:tc>
                <a:tc rowSpan="2">
                  <a:txBody>
                    <a:bodyPr/>
                    <a:lstStyle/>
                    <a:p>
                      <a:r>
                        <a:rPr lang="uk-UA" b="0" dirty="0">
                          <a:solidFill>
                            <a:schemeClr val="tx1"/>
                          </a:solidFill>
                          <a:effectLst/>
                        </a:rPr>
                        <a:t>висока</a:t>
                      </a:r>
                    </a:p>
                    <a:p>
                      <a:r>
                        <a:rPr lang="uk-UA" b="0" dirty="0">
                          <a:solidFill>
                            <a:schemeClr val="tx1"/>
                          </a:solidFill>
                          <a:effectLst/>
                        </a:rPr>
                        <a:t> </a:t>
                      </a:r>
                    </a:p>
                  </a:txBody>
                  <a:tcPr marL="68580" marR="68580" marT="0" marB="0">
                    <a:solidFill>
                      <a:schemeClr val="accent1">
                        <a:lumMod val="20000"/>
                        <a:lumOff val="80000"/>
                      </a:schemeClr>
                    </a:solidFill>
                  </a:tcPr>
                </a:tc>
                <a:tc rowSpan="2">
                  <a:txBody>
                    <a:bodyPr/>
                    <a:lstStyle/>
                    <a:p>
                      <a:r>
                        <a:rPr lang="uk-UA" b="0" dirty="0">
                          <a:solidFill>
                            <a:schemeClr val="tx1"/>
                          </a:solidFill>
                          <a:effectLst/>
                        </a:rPr>
                        <a:t>д</a:t>
                      </a:r>
                    </a:p>
                  </a:txBody>
                  <a:tcPr marL="68580" marR="68580" marT="0" marB="0">
                    <a:solidFill>
                      <a:schemeClr val="accent1">
                        <a:lumMod val="20000"/>
                        <a:lumOff val="80000"/>
                      </a:schemeClr>
                    </a:solidFill>
                  </a:tcPr>
                </a:tc>
                <a:tc rowSpan="2">
                  <a:txBody>
                    <a:bodyPr/>
                    <a:lstStyle/>
                    <a:p>
                      <a:r>
                        <a:rPr lang="uk-UA" b="0" dirty="0" smtClean="0">
                          <a:solidFill>
                            <a:schemeClr val="tx1"/>
                          </a:solidFill>
                          <a:effectLst/>
                        </a:rPr>
                        <a:t>високий</a:t>
                      </a:r>
                      <a:endParaRPr lang="uk-UA" b="0" dirty="0">
                        <a:solidFill>
                          <a:schemeClr val="tx1"/>
                        </a:solidFill>
                        <a:effectLst/>
                      </a:endParaRPr>
                    </a:p>
                  </a:txBody>
                  <a:tcPr marL="68580" marR="68580" marT="0" marB="0">
                    <a:solidFill>
                      <a:schemeClr val="accent1">
                        <a:lumMod val="20000"/>
                        <a:lumOff val="80000"/>
                      </a:schemeClr>
                    </a:solidFill>
                  </a:tcPr>
                </a:tc>
                <a:tc>
                  <a:txBody>
                    <a:bodyPr/>
                    <a:lstStyle/>
                    <a:p>
                      <a:r>
                        <a:rPr lang="uk-UA" b="0" noProof="0" smtClean="0">
                          <a:solidFill>
                            <a:schemeClr val="tx1"/>
                          </a:solidFill>
                          <a:effectLst/>
                        </a:rPr>
                        <a:t>Використання атак типу “спрямований шторм” (Syn Flood), передачі на об’єкт, що атакується, не коректних, спеціально підібраних запитів</a:t>
                      </a:r>
                      <a:endParaRPr lang="uk-UA" b="0" noProof="0">
                        <a:solidFill>
                          <a:schemeClr val="tx1"/>
                        </a:solidFill>
                        <a:effectLst/>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0"/>
                  </a:ext>
                </a:extLst>
              </a:tr>
              <a:tr h="370840">
                <a:tc vMerge="1">
                  <a:txBody>
                    <a:bodyPr/>
                    <a:lstStyle/>
                    <a:p>
                      <a:endParaRPr lang="ru-RU"/>
                    </a:p>
                  </a:txBody>
                  <a:tcPr>
                    <a:solidFill>
                      <a:schemeClr val="accent1">
                        <a:lumMod val="20000"/>
                        <a:lumOff val="80000"/>
                      </a:schemeClr>
                    </a:solidFill>
                  </a:tcPr>
                </a:tc>
                <a:tc vMerge="1">
                  <a:txBody>
                    <a:bodyPr/>
                    <a:lstStyle/>
                    <a:p>
                      <a:endParaRPr lang="ru-RU"/>
                    </a:p>
                  </a:txBody>
                  <a:tcPr>
                    <a:solidFill>
                      <a:schemeClr val="accent1">
                        <a:lumMod val="20000"/>
                        <a:lumOff val="80000"/>
                      </a:schemeClr>
                    </a:solidFill>
                  </a:tcPr>
                </a:tc>
                <a:tc vMerge="1">
                  <a:txBody>
                    <a:bodyPr/>
                    <a:lstStyle/>
                    <a:p>
                      <a:endParaRPr lang="ru-RU"/>
                    </a:p>
                  </a:txBody>
                  <a:tcPr>
                    <a:solidFill>
                      <a:schemeClr val="accent1">
                        <a:lumMod val="20000"/>
                        <a:lumOff val="80000"/>
                      </a:schemeClr>
                    </a:solidFill>
                  </a:tcPr>
                </a:tc>
                <a:tc vMerge="1">
                  <a:txBody>
                    <a:bodyPr/>
                    <a:lstStyle/>
                    <a:p>
                      <a:endParaRPr lang="ru-RU"/>
                    </a:p>
                  </a:txBody>
                  <a:tcPr>
                    <a:solidFill>
                      <a:schemeClr val="accent1">
                        <a:lumMod val="20000"/>
                        <a:lumOff val="80000"/>
                      </a:schemeClr>
                    </a:solidFill>
                  </a:tcPr>
                </a:tc>
                <a:tc vMerge="1">
                  <a:txBody>
                    <a:bodyPr/>
                    <a:lstStyle/>
                    <a:p>
                      <a:endParaRPr lang="ru-RU"/>
                    </a:p>
                  </a:txBody>
                  <a:tcPr>
                    <a:solidFill>
                      <a:schemeClr val="accent1">
                        <a:lumMod val="20000"/>
                        <a:lumOff val="80000"/>
                      </a:schemeClr>
                    </a:solidFill>
                  </a:tcPr>
                </a:tc>
                <a:tc>
                  <a:txBody>
                    <a:bodyPr/>
                    <a:lstStyle/>
                    <a:p>
                      <a:r>
                        <a:rPr lang="uk-UA" b="0" noProof="0" dirty="0" smtClean="0">
                          <a:solidFill>
                            <a:schemeClr val="tx1"/>
                          </a:solidFill>
                          <a:effectLst/>
                        </a:rPr>
                        <a:t>Використання анонімних (чи із модифікованими адресами) запитів на обслуговування типу електронної пошти (</a:t>
                      </a:r>
                      <a:r>
                        <a:rPr lang="uk-UA" b="0" noProof="0" dirty="0" err="1" smtClean="0">
                          <a:solidFill>
                            <a:schemeClr val="tx1"/>
                          </a:solidFill>
                          <a:effectLst/>
                        </a:rPr>
                        <a:t>spam</a:t>
                      </a:r>
                      <a:r>
                        <a:rPr lang="uk-UA" b="0" noProof="0" dirty="0" smtClean="0">
                          <a:solidFill>
                            <a:schemeClr val="tx1"/>
                          </a:solidFill>
                          <a:effectLst/>
                        </a:rPr>
                        <a:t>) чи вірусних атак спеціального типу</a:t>
                      </a:r>
                      <a:endParaRPr lang="uk-UA" b="0" noProof="0" dirty="0">
                        <a:solidFill>
                          <a:schemeClr val="tx1"/>
                        </a:solidFill>
                        <a:effectLst/>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Прямоугольник 4"/>
          <p:cNvSpPr/>
          <p:nvPr/>
        </p:nvSpPr>
        <p:spPr>
          <a:xfrm>
            <a:off x="163414" y="2769676"/>
            <a:ext cx="11644766" cy="4062651"/>
          </a:xfrm>
          <a:prstGeom prst="rect">
            <a:avLst/>
          </a:prstGeom>
        </p:spPr>
        <p:txBody>
          <a:bodyPr wrap="square">
            <a:spAutoFit/>
          </a:bodyPr>
          <a:lstStyle/>
          <a:p>
            <a:r>
              <a:rPr lang="uk-UA" sz="2400" dirty="0" smtClean="0"/>
              <a:t>Наявність такої інформації дозволяє побудувати більш предметну загальну модель системи захисту; оцінити значення залишкового ризику, як функцію захищеності по кожній із функціональних властивостей захищеності; визначити структуру системи захисту та її основні компоненти.</a:t>
            </a:r>
          </a:p>
          <a:p>
            <a:endParaRPr lang="uk-UA" sz="2400" dirty="0" smtClean="0"/>
          </a:p>
          <a:p>
            <a:r>
              <a:rPr lang="uk-UA" sz="2400" dirty="0" smtClean="0"/>
              <a:t>Слід врахувати, що наведені оцінки ймовірностей та величини можливої шкоди кожної із загроз в даному прикладі моделі загроз носять ілюстративний характер. Для випадків конкретних мереж ці величини повинні бути визначеними фахівцями служби захисту відповідного підприємства за окремими методиками.</a:t>
            </a:r>
          </a:p>
          <a:p>
            <a:endParaRPr lang="ru-RU" dirty="0"/>
          </a:p>
        </p:txBody>
      </p:sp>
    </p:spTree>
    <p:extLst>
      <p:ext uri="{BB962C8B-B14F-4D97-AF65-F5344CB8AC3E}">
        <p14:creationId xmlns:p14="http://schemas.microsoft.com/office/powerpoint/2010/main" val="3136793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8515" y="700380"/>
            <a:ext cx="7672486" cy="4519320"/>
          </a:xfrm>
        </p:spPr>
        <p:txBody>
          <a:bodyPr>
            <a:normAutofit/>
          </a:bodyPr>
          <a:lstStyle/>
          <a:p>
            <a:pPr marL="0" indent="0">
              <a:buNone/>
            </a:pPr>
            <a:r>
              <a:rPr lang="uk-UA" sz="2000" b="1" dirty="0" smtClean="0"/>
              <a:t>Державна служба спеціального зв'язку та захисту інформації України </a:t>
            </a:r>
            <a:r>
              <a:rPr lang="uk-UA" sz="2000" dirty="0" smtClean="0"/>
              <a:t>(</a:t>
            </a:r>
            <a:r>
              <a:rPr lang="uk-UA" sz="2000" dirty="0" err="1" smtClean="0"/>
              <a:t>Держспецзв'язку</a:t>
            </a:r>
            <a:r>
              <a:rPr lang="uk-UA" sz="2000" dirty="0" smtClean="0"/>
              <a:t>) є державним органом, який призначений для забезпечення функціонування і розвитку державної системи урядового зв’язку, Національної системи конфіденційного зв’язку, формування та реалізації державної політики у сферах криптографічного та технічного захисту інформації, </a:t>
            </a:r>
            <a:r>
              <a:rPr lang="uk-UA" sz="2000" dirty="0" err="1" smtClean="0"/>
              <a:t>кіберзахисту</a:t>
            </a:r>
            <a:r>
              <a:rPr lang="uk-UA" sz="2000" dirty="0" smtClean="0"/>
              <a:t>, телекомунікацій, користування радіочастотним ресурсом України, поштового зв’язку спеціального призначення, урядового фельд’єгерського зв’язку, а також інших завдань відповідно до закону. </a:t>
            </a:r>
            <a:endParaRPr lang="uk-UA"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6349" y="3337603"/>
            <a:ext cx="3121158" cy="3121158"/>
          </a:xfrm>
          <a:prstGeom prst="rect">
            <a:avLst/>
          </a:prstGeom>
        </p:spPr>
      </p:pic>
    </p:spTree>
    <p:extLst>
      <p:ext uri="{BB962C8B-B14F-4D97-AF65-F5344CB8AC3E}">
        <p14:creationId xmlns:p14="http://schemas.microsoft.com/office/powerpoint/2010/main" val="939916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629" y="167951"/>
            <a:ext cx="11849877" cy="6522098"/>
          </a:xfrm>
        </p:spPr>
        <p:txBody>
          <a:bodyPr>
            <a:normAutofit fontScale="92500" lnSpcReduction="20000"/>
          </a:bodyPr>
          <a:lstStyle/>
          <a:p>
            <a:pPr marL="0" indent="0">
              <a:buNone/>
            </a:pPr>
            <a:r>
              <a:rPr lang="uk-UA" dirty="0" smtClean="0"/>
              <a:t>Основними завданнями Державної служби спеціального зв’язку та захисту інформації України є</a:t>
            </a:r>
            <a:r>
              <a:rPr lang="ru-RU" dirty="0" smtClean="0"/>
              <a:t>: </a:t>
            </a:r>
            <a:endParaRPr lang="ru-RU" dirty="0"/>
          </a:p>
          <a:p>
            <a:r>
              <a:rPr lang="uk-UA" dirty="0" smtClean="0"/>
              <a:t>формування та реалізація державної політики у сферах криптографічного та технічного захисту інформації, </a:t>
            </a:r>
            <a:r>
              <a:rPr lang="uk-UA" dirty="0" err="1" smtClean="0"/>
              <a:t>кіберзахисту</a:t>
            </a:r>
            <a:r>
              <a:rPr lang="uk-UA" dirty="0" smtClean="0"/>
              <a:t>, </a:t>
            </a:r>
            <a:r>
              <a:rPr lang="uk-UA" dirty="0" err="1" smtClean="0"/>
              <a:t>телекомунікацій</a:t>
            </a:r>
            <a:r>
              <a:rPr lang="uk-UA" dirty="0" smtClean="0"/>
              <a:t>, користування радіочастотним ресурсом України, поштового зв’язку спеціального призначення, урядового фельд’єгерського зв’язку, захисту державних інформаційних ресурсів та інформації, вимога щодо захисту якої встановлена законом, в інформаційних, телекомунікаційних та інформаційно-телекомунікаційних системах і на об’єктах інформаційної діяльності, а також у сферах використання державних інформаційних ресурсів в частині захисту інформації, протидії технічним розвідкам, функціонування, безпеки та розвитку державної системи урядового зв’язку, Національної системи конфіденційного зв’язку;</a:t>
            </a:r>
          </a:p>
          <a:p>
            <a:r>
              <a:rPr lang="uk-UA" dirty="0" smtClean="0"/>
              <a:t>формування та реалізація державної політики щодо захисту у кіберпросторі державних інформаційних ресурсів та інформації, вимога щодо захисту якої встановлена законом, </a:t>
            </a:r>
            <a:r>
              <a:rPr lang="uk-UA" dirty="0" err="1" smtClean="0"/>
              <a:t>кіберзахисту</a:t>
            </a:r>
            <a:r>
              <a:rPr lang="uk-UA" dirty="0" smtClean="0"/>
              <a:t> об’єктів критичної інформаційної інфраструктури, здійснює державний контроль у цих сферах; координує діяльність інших суб’єктів забезпечення </a:t>
            </a:r>
            <a:r>
              <a:rPr lang="uk-UA" dirty="0" err="1" smtClean="0"/>
              <a:t>кібербезпеки</a:t>
            </a:r>
            <a:r>
              <a:rPr lang="uk-UA" dirty="0" smtClean="0"/>
              <a:t> щодо </a:t>
            </a:r>
            <a:r>
              <a:rPr lang="uk-UA" dirty="0" err="1" smtClean="0"/>
              <a:t>кіберзахисту</a:t>
            </a:r>
            <a:r>
              <a:rPr lang="uk-UA" dirty="0" smtClean="0"/>
              <a:t>; забезпечує створення та функціонування Національної телекомунікаційної мережі, впровадження організаційно-технічної моделі </a:t>
            </a:r>
            <a:r>
              <a:rPr lang="uk-UA" dirty="0" err="1" smtClean="0"/>
              <a:t>кіберзахисту</a:t>
            </a:r>
            <a:r>
              <a:rPr lang="uk-UA" dirty="0" smtClean="0"/>
              <a:t>; здійснює організаційно-технічні заходи із запобігання, виявлення та реагування на </a:t>
            </a:r>
            <a:r>
              <a:rPr lang="uk-UA" dirty="0" err="1" smtClean="0"/>
              <a:t>кіберінциденти</a:t>
            </a:r>
            <a:r>
              <a:rPr lang="uk-UA" dirty="0" smtClean="0"/>
              <a:t> і кібератаки та усунення їх наслідків; інформує про </a:t>
            </a:r>
            <a:r>
              <a:rPr lang="uk-UA" dirty="0" err="1" smtClean="0"/>
              <a:t>кіберзагрози</a:t>
            </a:r>
            <a:r>
              <a:rPr lang="uk-UA" dirty="0" smtClean="0"/>
              <a:t> та відповідні методи захисту від них; забезпечує впровадження аудиту інформаційної безпеки на об’єктах критичної інфраструктури, встановлює вимоги до аудиторів інформаційної безпеки, визначає порядок їх атестації (переатестації); координує, організовує та проводить аудит захищеності комунікаційних і технологічних систем об’єктів критичної інфраструктури на вразливість; забезпечує функціонування Державного центру </a:t>
            </a:r>
            <a:r>
              <a:rPr lang="uk-UA" dirty="0" err="1" smtClean="0"/>
              <a:t>кіберзахисту</a:t>
            </a:r>
            <a:r>
              <a:rPr lang="uk-UA" dirty="0" smtClean="0"/>
              <a:t>, урядової команди реагування на комп’ютерні надзвичайні події України </a:t>
            </a:r>
            <a:r>
              <a:rPr lang="en-US" dirty="0" smtClean="0"/>
              <a:t>CERT-UA</a:t>
            </a:r>
            <a:r>
              <a:rPr lang="en-US" dirty="0"/>
              <a:t>;</a:t>
            </a:r>
          </a:p>
          <a:p>
            <a:r>
              <a:rPr lang="uk-UA" dirty="0" smtClean="0"/>
              <a:t>участь у формуванні та реалізації державної політики у сфері електронного документообігу в частині захисту інформації державних органів та органів місцевого самоврядування, розробленні та впровадженні електронного цифрового підпису, крім питань правового регулювання його застосування, в державних органах та органах місцевого самоврядування;</a:t>
            </a:r>
          </a:p>
          <a:p>
            <a:r>
              <a:rPr lang="uk-UA" dirty="0" smtClean="0"/>
              <a:t>забезпечення в установленому порядку та в межах компетенції діяльності суб’єктів, які безпосередньо здійснюють боротьбу з тероризмом.</a:t>
            </a:r>
          </a:p>
          <a:p>
            <a:pPr marL="0" indent="0">
              <a:buNone/>
            </a:pPr>
            <a:endParaRPr lang="ru-RU" dirty="0"/>
          </a:p>
        </p:txBody>
      </p:sp>
    </p:spTree>
    <p:extLst>
      <p:ext uri="{BB962C8B-B14F-4D97-AF65-F5344CB8AC3E}">
        <p14:creationId xmlns:p14="http://schemas.microsoft.com/office/powerpoint/2010/main" val="23320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58620"/>
            <a:ext cx="12428376" cy="6018343"/>
          </a:xfrm>
        </p:spPr>
        <p:txBody>
          <a:bodyPr/>
          <a:lstStyle/>
          <a:p>
            <a:pPr marL="0" indent="0">
              <a:buNone/>
            </a:pPr>
            <a:r>
              <a:rPr lang="uk-UA" dirty="0" smtClean="0"/>
              <a:t>Команда реагування на комп'ютерні надзвичайні події України </a:t>
            </a:r>
            <a:r>
              <a:rPr lang="ru-RU" dirty="0" smtClean="0"/>
              <a:t>(</a:t>
            </a:r>
            <a:r>
              <a:rPr lang="ru-RU" dirty="0"/>
              <a:t>англ. </a:t>
            </a:r>
            <a:r>
              <a:rPr lang="en-US" dirty="0"/>
              <a:t>Computer Emergency Response Team of Ukraine, </a:t>
            </a:r>
            <a:r>
              <a:rPr lang="en-US" b="1" dirty="0"/>
              <a:t>CERT-UA</a:t>
            </a:r>
            <a:r>
              <a:rPr lang="en-US" dirty="0"/>
              <a:t>) — </a:t>
            </a:r>
            <a:r>
              <a:rPr lang="uk-UA" dirty="0" smtClean="0"/>
              <a:t>спеціалізований структурний підрозділ Державного центру </a:t>
            </a:r>
            <a:r>
              <a:rPr lang="uk-UA" dirty="0" err="1" smtClean="0"/>
              <a:t>кіберзахисту</a:t>
            </a:r>
            <a:r>
              <a:rPr lang="uk-UA" dirty="0" smtClean="0"/>
              <a:t> Державної служби спеціального зв'язку та захисту інформації України</a:t>
            </a:r>
            <a:r>
              <a:rPr lang="ru-RU" dirty="0" smtClean="0"/>
              <a:t>.</a:t>
            </a:r>
            <a:endParaRPr lang="en-US" dirty="0" smtClean="0"/>
          </a:p>
          <a:p>
            <a:pPr marL="0" indent="0">
              <a:buNone/>
            </a:pPr>
            <a:endParaRPr lang="en-US" dirty="0"/>
          </a:p>
          <a:p>
            <a:pPr marL="0" indent="0">
              <a:buNone/>
            </a:pPr>
            <a:r>
              <a:rPr lang="uk-UA" dirty="0" smtClean="0"/>
              <a:t>Метою діяльності </a:t>
            </a:r>
            <a:r>
              <a:rPr lang="en-US" dirty="0" smtClean="0"/>
              <a:t>CERT-UA </a:t>
            </a:r>
            <a:r>
              <a:rPr lang="ru-RU" dirty="0"/>
              <a:t>є </a:t>
            </a:r>
            <a:r>
              <a:rPr lang="uk-UA" dirty="0" smtClean="0"/>
              <a:t>забезпечення захисту державних інформаційних ресурсів та інформаційних і телекомунікаційних систем від несанкціонованого доступу, неправомірного використання, а також порушень їх конфіденційності, цілісності та доступності</a:t>
            </a:r>
            <a:r>
              <a:rPr lang="ru-RU" dirty="0" smtClean="0"/>
              <a:t>.</a:t>
            </a:r>
            <a:endParaRPr lang="ru-RU" dirty="0"/>
          </a:p>
        </p:txBody>
      </p:sp>
      <p:pic>
        <p:nvPicPr>
          <p:cNvPr id="4" name="Рисунок 3"/>
          <p:cNvPicPr>
            <a:picLocks noChangeAspect="1"/>
          </p:cNvPicPr>
          <p:nvPr/>
        </p:nvPicPr>
        <p:blipFill>
          <a:blip r:embed="rId2"/>
          <a:stretch>
            <a:fillRect/>
          </a:stretch>
        </p:blipFill>
        <p:spPr>
          <a:xfrm>
            <a:off x="6181317" y="3601616"/>
            <a:ext cx="6010683" cy="3185723"/>
          </a:xfrm>
          <a:prstGeom prst="rect">
            <a:avLst/>
          </a:prstGeom>
        </p:spPr>
      </p:pic>
    </p:spTree>
    <p:extLst>
      <p:ext uri="{BB962C8B-B14F-4D97-AF65-F5344CB8AC3E}">
        <p14:creationId xmlns:p14="http://schemas.microsoft.com/office/powerpoint/2010/main" val="3831910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2596" y="195943"/>
            <a:ext cx="11111204" cy="5981020"/>
          </a:xfrm>
        </p:spPr>
        <p:txBody>
          <a:bodyPr>
            <a:normAutofit/>
          </a:bodyPr>
          <a:lstStyle/>
          <a:p>
            <a:pPr marL="0" indent="0">
              <a:buNone/>
            </a:pPr>
            <a:endParaRPr lang="ru-RU" sz="2400" b="1" dirty="0" smtClean="0"/>
          </a:p>
          <a:p>
            <a:pPr marL="0" indent="0">
              <a:buNone/>
            </a:pPr>
            <a:r>
              <a:rPr lang="uk-UA" sz="2400" b="1" dirty="0" smtClean="0"/>
              <a:t>Завданнями урядової команди реагування на комп’ютерні надзвичайні події України </a:t>
            </a:r>
            <a:r>
              <a:rPr lang="en-US" sz="2400" b="1" dirty="0" smtClean="0"/>
              <a:t>CERT-UA </a:t>
            </a:r>
            <a:r>
              <a:rPr lang="uk-UA" sz="2400" b="1" dirty="0" smtClean="0"/>
              <a:t>українським законодавством визначено</a:t>
            </a:r>
            <a:r>
              <a:rPr lang="ru-RU" sz="2400" b="1" dirty="0" smtClean="0"/>
              <a:t>:</a:t>
            </a:r>
            <a:endParaRPr lang="ru-RU" sz="2400" b="1" dirty="0"/>
          </a:p>
          <a:p>
            <a:pPr marL="0" indent="0">
              <a:buNone/>
            </a:pPr>
            <a:endParaRPr lang="ru-RU" dirty="0"/>
          </a:p>
          <a:p>
            <a:r>
              <a:rPr lang="ru-RU" dirty="0"/>
              <a:t>    </a:t>
            </a:r>
            <a:r>
              <a:rPr lang="uk-UA" dirty="0" smtClean="0"/>
              <a:t>збір та аналіз даних про </a:t>
            </a:r>
            <a:r>
              <a:rPr lang="uk-UA" dirty="0" err="1" smtClean="0"/>
              <a:t>кіберінциденти</a:t>
            </a:r>
            <a:r>
              <a:rPr lang="uk-UA" dirty="0" smtClean="0"/>
              <a:t>, ведення державного реєстру </a:t>
            </a:r>
            <a:r>
              <a:rPr lang="uk-UA" dirty="0" err="1" smtClean="0"/>
              <a:t>кіберінцидентів</a:t>
            </a:r>
            <a:r>
              <a:rPr lang="uk-UA" dirty="0" smtClean="0"/>
              <a:t>;</a:t>
            </a:r>
          </a:p>
          <a:p>
            <a:r>
              <a:rPr lang="uk-UA" dirty="0" smtClean="0"/>
              <a:t>    практична допомога власникам об’єктів </a:t>
            </a:r>
            <a:r>
              <a:rPr lang="uk-UA" dirty="0" err="1" smtClean="0"/>
              <a:t>кіберзахисту</a:t>
            </a:r>
            <a:r>
              <a:rPr lang="uk-UA" dirty="0" smtClean="0"/>
              <a:t> з питань запобігання, виявлення та усунення наслідків </a:t>
            </a:r>
            <a:r>
              <a:rPr lang="uk-UA" dirty="0" err="1" smtClean="0"/>
              <a:t>кіберінцидентів</a:t>
            </a:r>
            <a:r>
              <a:rPr lang="uk-UA" dirty="0" smtClean="0"/>
              <a:t> щодо цих об’єктів;</a:t>
            </a:r>
          </a:p>
          <a:p>
            <a:r>
              <a:rPr lang="uk-UA" dirty="0" smtClean="0"/>
              <a:t>    проведення практичних семінарів з питань </a:t>
            </a:r>
            <a:r>
              <a:rPr lang="uk-UA" dirty="0" err="1" smtClean="0"/>
              <a:t>кіберзахисту</a:t>
            </a:r>
            <a:r>
              <a:rPr lang="uk-UA" dirty="0" smtClean="0"/>
              <a:t>;</a:t>
            </a:r>
          </a:p>
          <a:p>
            <a:r>
              <a:rPr lang="uk-UA" dirty="0" smtClean="0"/>
              <a:t>    підготовка офіційних рекомендацій щодо протидії сучасним видам кібератак та </a:t>
            </a:r>
            <a:r>
              <a:rPr lang="uk-UA" dirty="0" err="1" smtClean="0"/>
              <a:t>кіберзагроз</a:t>
            </a:r>
            <a:r>
              <a:rPr lang="uk-UA" dirty="0" smtClean="0"/>
              <a:t>, які розміщуються на веб-сайті </a:t>
            </a:r>
            <a:r>
              <a:rPr lang="en-US" dirty="0" smtClean="0"/>
              <a:t>CERT-UA</a:t>
            </a:r>
            <a:r>
              <a:rPr lang="en-US" dirty="0"/>
              <a:t>;</a:t>
            </a:r>
          </a:p>
          <a:p>
            <a:r>
              <a:rPr lang="en-US" dirty="0"/>
              <a:t>    </a:t>
            </a:r>
            <a:r>
              <a:rPr lang="uk-UA" dirty="0" smtClean="0"/>
              <a:t>взаємодія з правоохоронними органами, своєчасне їх інформування про кібератаки</a:t>
            </a:r>
            <a:r>
              <a:rPr lang="ru-RU" dirty="0" smtClean="0"/>
              <a:t>;</a:t>
            </a:r>
            <a:endParaRPr lang="ru-RU" dirty="0"/>
          </a:p>
        </p:txBody>
      </p:sp>
    </p:spTree>
    <p:extLst>
      <p:ext uri="{BB962C8B-B14F-4D97-AF65-F5344CB8AC3E}">
        <p14:creationId xmlns:p14="http://schemas.microsoft.com/office/powerpoint/2010/main" val="3572213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5861" y="1074381"/>
            <a:ext cx="9253440" cy="4259619"/>
          </a:xfrm>
        </p:spPr>
        <p:txBody>
          <a:bodyPr/>
          <a:lstStyle/>
          <a:p>
            <a:r>
              <a:rPr lang="uk-UA" dirty="0" smtClean="0"/>
              <a:t>взаємодія </a:t>
            </a:r>
            <a:r>
              <a:rPr lang="uk-UA" dirty="0" smtClean="0"/>
              <a:t>з іноземними та міжнародними організаціями з питань реагування на </a:t>
            </a:r>
            <a:r>
              <a:rPr lang="uk-UA" dirty="0" err="1" smtClean="0"/>
              <a:t>кіберінциденти</a:t>
            </a:r>
            <a:r>
              <a:rPr lang="uk-UA" dirty="0" smtClean="0"/>
              <a:t>, зокрема в рамках участі у Форумі команд реагування на інциденти безпеки </a:t>
            </a:r>
            <a:r>
              <a:rPr lang="ru-RU" dirty="0" smtClean="0"/>
              <a:t>(</a:t>
            </a:r>
            <a:r>
              <a:rPr lang="ru-RU" dirty="0"/>
              <a:t>англ. </a:t>
            </a:r>
            <a:r>
              <a:rPr lang="en-US" dirty="0"/>
              <a:t>Forum for Incident Response and Security Teams, FIRST);</a:t>
            </a:r>
          </a:p>
          <a:p>
            <a:r>
              <a:rPr lang="en-US" dirty="0"/>
              <a:t>    </a:t>
            </a:r>
            <a:r>
              <a:rPr lang="uk-UA" dirty="0" smtClean="0"/>
              <a:t>взаємодія з іншими українськими командами реагування на комп’ютерні надзвичайні події; підприємствами та організаціями, які забезпечують безпеку кіберпростору;</a:t>
            </a:r>
          </a:p>
          <a:p>
            <a:r>
              <a:rPr lang="ru-RU" dirty="0" smtClean="0"/>
              <a:t>    </a:t>
            </a:r>
            <a:r>
              <a:rPr lang="uk-UA" dirty="0" smtClean="0"/>
              <a:t>аналіз інформації громадян про </a:t>
            </a:r>
            <a:r>
              <a:rPr lang="uk-UA" dirty="0" err="1" smtClean="0"/>
              <a:t>кіберінциденти</a:t>
            </a:r>
            <a:r>
              <a:rPr lang="uk-UA" dirty="0" smtClean="0"/>
              <a:t> щодо об’єктів </a:t>
            </a:r>
            <a:r>
              <a:rPr lang="uk-UA" dirty="0" err="1" smtClean="0"/>
              <a:t>кіберзахисту</a:t>
            </a:r>
            <a:r>
              <a:rPr lang="uk-UA" dirty="0" smtClean="0"/>
              <a:t>;</a:t>
            </a:r>
          </a:p>
          <a:p>
            <a:r>
              <a:rPr lang="uk-UA" dirty="0" smtClean="0"/>
              <a:t>    сприяння органам державної влади, військовим формуванням, підприємствам, установам та організаціям, громадянам України у вирішенні питань </a:t>
            </a:r>
            <a:r>
              <a:rPr lang="uk-UA" dirty="0" err="1" smtClean="0"/>
              <a:t>кіберзахисту</a:t>
            </a:r>
            <a:r>
              <a:rPr lang="uk-UA" dirty="0" smtClean="0"/>
              <a:t> та протидії </a:t>
            </a:r>
            <a:r>
              <a:rPr lang="uk-UA" dirty="0" err="1" smtClean="0"/>
              <a:t>кіберзагрозам</a:t>
            </a:r>
            <a:r>
              <a:rPr lang="uk-UA" dirty="0" smtClean="0"/>
              <a:t>.</a:t>
            </a:r>
            <a:endParaRPr lang="uk-UA" dirty="0"/>
          </a:p>
        </p:txBody>
      </p:sp>
    </p:spTree>
    <p:extLst>
      <p:ext uri="{BB962C8B-B14F-4D97-AF65-F5344CB8AC3E}">
        <p14:creationId xmlns:p14="http://schemas.microsoft.com/office/powerpoint/2010/main" val="1564127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Які вимоги щодо захисту інформації діють у воєнний час?</a:t>
            </a:r>
            <a:endParaRPr lang="uk-UA" dirty="0"/>
          </a:p>
        </p:txBody>
      </p:sp>
      <p:pic>
        <p:nvPicPr>
          <p:cNvPr id="4" name="Рисунок 3"/>
          <p:cNvPicPr>
            <a:picLocks noChangeAspect="1"/>
          </p:cNvPicPr>
          <p:nvPr/>
        </p:nvPicPr>
        <p:blipFill rotWithShape="1">
          <a:blip r:embed="rId2"/>
          <a:srcRect b="72440"/>
          <a:stretch/>
        </p:blipFill>
        <p:spPr>
          <a:xfrm>
            <a:off x="627505" y="2667000"/>
            <a:ext cx="9219055" cy="1847850"/>
          </a:xfrm>
          <a:prstGeom prst="rect">
            <a:avLst/>
          </a:prstGeom>
        </p:spPr>
      </p:pic>
    </p:spTree>
    <p:extLst>
      <p:ext uri="{BB962C8B-B14F-4D97-AF65-F5344CB8AC3E}">
        <p14:creationId xmlns:p14="http://schemas.microsoft.com/office/powerpoint/2010/main" val="32468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Місце для вмісту 3"/>
          <p:cNvPicPr>
            <a:picLocks noGrp="1" noChangeAspect="1"/>
          </p:cNvPicPr>
          <p:nvPr>
            <p:ph idx="1"/>
          </p:nvPr>
        </p:nvPicPr>
        <p:blipFill>
          <a:blip r:embed="rId2"/>
          <a:stretch>
            <a:fillRect/>
          </a:stretch>
        </p:blipFill>
        <p:spPr>
          <a:xfrm>
            <a:off x="677334" y="390132"/>
            <a:ext cx="8596312" cy="1759736"/>
          </a:xfrm>
          <a:prstGeom prst="rect">
            <a:avLst/>
          </a:prstGeom>
        </p:spPr>
      </p:pic>
      <p:pic>
        <p:nvPicPr>
          <p:cNvPr id="5" name="Рисунок 4"/>
          <p:cNvPicPr>
            <a:picLocks noChangeAspect="1"/>
          </p:cNvPicPr>
          <p:nvPr/>
        </p:nvPicPr>
        <p:blipFill rotWithShape="1">
          <a:blip r:embed="rId3"/>
          <a:srcRect t="15551"/>
          <a:stretch/>
        </p:blipFill>
        <p:spPr>
          <a:xfrm>
            <a:off x="889721" y="2632364"/>
            <a:ext cx="7419975" cy="2903826"/>
          </a:xfrm>
          <a:prstGeom prst="rect">
            <a:avLst/>
          </a:prstGeom>
        </p:spPr>
      </p:pic>
    </p:spTree>
    <p:extLst>
      <p:ext uri="{BB962C8B-B14F-4D97-AF65-F5344CB8AC3E}">
        <p14:creationId xmlns:p14="http://schemas.microsoft.com/office/powerpoint/2010/main" val="2913620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Які загрози для інформації існують у воєнний час?</a:t>
            </a:r>
            <a:endParaRPr lang="uk-UA" dirty="0"/>
          </a:p>
        </p:txBody>
      </p:sp>
      <p:pic>
        <p:nvPicPr>
          <p:cNvPr id="4" name="Рисунок 3"/>
          <p:cNvPicPr>
            <a:picLocks noChangeAspect="1"/>
          </p:cNvPicPr>
          <p:nvPr/>
        </p:nvPicPr>
        <p:blipFill rotWithShape="1">
          <a:blip r:embed="rId2"/>
          <a:srcRect t="36897"/>
          <a:stretch/>
        </p:blipFill>
        <p:spPr>
          <a:xfrm>
            <a:off x="577677" y="1930400"/>
            <a:ext cx="8696325" cy="3990975"/>
          </a:xfrm>
          <a:prstGeom prst="rect">
            <a:avLst/>
          </a:prstGeom>
        </p:spPr>
      </p:pic>
    </p:spTree>
    <p:extLst>
      <p:ext uri="{BB962C8B-B14F-4D97-AF65-F5344CB8AC3E}">
        <p14:creationId xmlns:p14="http://schemas.microsoft.com/office/powerpoint/2010/main" val="3713125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034" y="266700"/>
            <a:ext cx="8596668" cy="1320800"/>
          </a:xfrm>
        </p:spPr>
        <p:txBody>
          <a:bodyPr>
            <a:normAutofit fontScale="90000"/>
          </a:bodyPr>
          <a:lstStyle/>
          <a:p>
            <a:r>
              <a:rPr lang="uk-UA" b="1" dirty="0" smtClean="0"/>
              <a:t>Які стандарти захисту інформації актуальні в Україні під час дії воєнного стану?</a:t>
            </a:r>
            <a:endParaRPr lang="uk-UA" dirty="0"/>
          </a:p>
        </p:txBody>
      </p:sp>
      <p:pic>
        <p:nvPicPr>
          <p:cNvPr id="4" name="Рисунок 3"/>
          <p:cNvPicPr>
            <a:picLocks noChangeAspect="1"/>
          </p:cNvPicPr>
          <p:nvPr/>
        </p:nvPicPr>
        <p:blipFill>
          <a:blip r:embed="rId2"/>
          <a:stretch>
            <a:fillRect/>
          </a:stretch>
        </p:blipFill>
        <p:spPr>
          <a:xfrm>
            <a:off x="771525" y="1657350"/>
            <a:ext cx="8858250" cy="5048250"/>
          </a:xfrm>
          <a:prstGeom prst="rect">
            <a:avLst/>
          </a:prstGeom>
        </p:spPr>
      </p:pic>
    </p:spTree>
    <p:extLst>
      <p:ext uri="{BB962C8B-B14F-4D97-AF65-F5344CB8AC3E}">
        <p14:creationId xmlns:p14="http://schemas.microsoft.com/office/powerpoint/2010/main" val="1590329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Чи можна побудувати КСЗІ під час дії воєнного стану?</a:t>
            </a:r>
            <a:endParaRPr lang="uk-UA" dirty="0"/>
          </a:p>
        </p:txBody>
      </p:sp>
      <p:pic>
        <p:nvPicPr>
          <p:cNvPr id="4" name="Рисунок 3"/>
          <p:cNvPicPr>
            <a:picLocks noChangeAspect="1"/>
          </p:cNvPicPr>
          <p:nvPr/>
        </p:nvPicPr>
        <p:blipFill>
          <a:blip r:embed="rId2"/>
          <a:stretch>
            <a:fillRect/>
          </a:stretch>
        </p:blipFill>
        <p:spPr>
          <a:xfrm>
            <a:off x="363008" y="2352674"/>
            <a:ext cx="10055543" cy="1971675"/>
          </a:xfrm>
          <a:prstGeom prst="rect">
            <a:avLst/>
          </a:prstGeom>
        </p:spPr>
      </p:pic>
      <p:sp>
        <p:nvSpPr>
          <p:cNvPr id="5" name="Прямокутник 4"/>
          <p:cNvSpPr/>
          <p:nvPr/>
        </p:nvSpPr>
        <p:spPr>
          <a:xfrm>
            <a:off x="2609478" y="5786735"/>
            <a:ext cx="9125321" cy="923330"/>
          </a:xfrm>
          <a:prstGeom prst="rect">
            <a:avLst/>
          </a:prstGeom>
        </p:spPr>
        <p:txBody>
          <a:bodyPr wrap="square">
            <a:spAutoFit/>
          </a:bodyPr>
          <a:lstStyle/>
          <a:p>
            <a:r>
              <a:rPr lang="uk-UA" dirty="0">
                <a:hlinkClick r:id="rId3"/>
              </a:rPr>
              <a:t>https://armyinform.com.ua/2022/07/19/yak-u-voyennyj-chas-zahystyty-informacziyu-v-informsystemah</a:t>
            </a:r>
            <a:r>
              <a:rPr lang="uk-UA" dirty="0" smtClean="0">
                <a:hlinkClick r:id="rId3"/>
              </a:rPr>
              <a:t>/</a:t>
            </a:r>
            <a:endParaRPr lang="uk-UA" dirty="0" smtClean="0"/>
          </a:p>
          <a:p>
            <a:endParaRPr lang="uk-UA" dirty="0"/>
          </a:p>
        </p:txBody>
      </p:sp>
    </p:spTree>
    <p:extLst>
      <p:ext uri="{BB962C8B-B14F-4D97-AF65-F5344CB8AC3E}">
        <p14:creationId xmlns:p14="http://schemas.microsoft.com/office/powerpoint/2010/main" val="3681898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Як отримати атестат відповідності КСЗІ та скільки часу забирає процедура?</a:t>
            </a:r>
            <a:endParaRPr lang="uk-UA" dirty="0"/>
          </a:p>
        </p:txBody>
      </p:sp>
      <p:pic>
        <p:nvPicPr>
          <p:cNvPr id="4" name="Рисунок 3"/>
          <p:cNvPicPr>
            <a:picLocks noChangeAspect="1"/>
          </p:cNvPicPr>
          <p:nvPr/>
        </p:nvPicPr>
        <p:blipFill>
          <a:blip r:embed="rId2"/>
          <a:stretch>
            <a:fillRect/>
          </a:stretch>
        </p:blipFill>
        <p:spPr>
          <a:xfrm>
            <a:off x="752475" y="1930400"/>
            <a:ext cx="9598758" cy="3822700"/>
          </a:xfrm>
          <a:prstGeom prst="rect">
            <a:avLst/>
          </a:prstGeom>
        </p:spPr>
      </p:pic>
    </p:spTree>
    <p:extLst>
      <p:ext uri="{BB962C8B-B14F-4D97-AF65-F5344CB8AC3E}">
        <p14:creationId xmlns:p14="http://schemas.microsoft.com/office/powerpoint/2010/main" val="2142439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Чи можна зареєструвати атестат відповідності КСЗІ під час війни?</a:t>
            </a:r>
            <a:endParaRPr lang="uk-UA" dirty="0"/>
          </a:p>
        </p:txBody>
      </p:sp>
      <p:pic>
        <p:nvPicPr>
          <p:cNvPr id="4" name="Рисунок 3"/>
          <p:cNvPicPr>
            <a:picLocks noChangeAspect="1"/>
          </p:cNvPicPr>
          <p:nvPr/>
        </p:nvPicPr>
        <p:blipFill>
          <a:blip r:embed="rId2"/>
          <a:stretch>
            <a:fillRect/>
          </a:stretch>
        </p:blipFill>
        <p:spPr>
          <a:xfrm>
            <a:off x="795337" y="2076450"/>
            <a:ext cx="8753475" cy="3848100"/>
          </a:xfrm>
          <a:prstGeom prst="rect">
            <a:avLst/>
          </a:prstGeom>
        </p:spPr>
      </p:pic>
    </p:spTree>
    <p:extLst>
      <p:ext uri="{BB962C8B-B14F-4D97-AF65-F5344CB8AC3E}">
        <p14:creationId xmlns:p14="http://schemas.microsoft.com/office/powerpoint/2010/main" val="3916240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2667000"/>
          </a:xfrm>
        </p:spPr>
        <p:txBody>
          <a:bodyPr>
            <a:normAutofit fontScale="90000"/>
          </a:bodyPr>
          <a:lstStyle/>
          <a:p>
            <a:r>
              <a:rPr lang="uk-UA" b="1" dirty="0" smtClean="0"/>
              <a:t>Чи можна на час дії воєнного стану працювати без атестата відповідності КСЗІ або сертифіката відповідно до стандартів ISO/IEC 27, якщо у звичайний час законом такі вимоги передбачені?</a:t>
            </a:r>
            <a:endParaRPr lang="uk-UA" dirty="0"/>
          </a:p>
        </p:txBody>
      </p:sp>
      <p:pic>
        <p:nvPicPr>
          <p:cNvPr id="4" name="Рисунок 3"/>
          <p:cNvPicPr>
            <a:picLocks noChangeAspect="1"/>
          </p:cNvPicPr>
          <p:nvPr/>
        </p:nvPicPr>
        <p:blipFill>
          <a:blip r:embed="rId2"/>
          <a:stretch>
            <a:fillRect/>
          </a:stretch>
        </p:blipFill>
        <p:spPr>
          <a:xfrm>
            <a:off x="795337" y="3548062"/>
            <a:ext cx="9252281" cy="842963"/>
          </a:xfrm>
          <a:prstGeom prst="rect">
            <a:avLst/>
          </a:prstGeom>
        </p:spPr>
      </p:pic>
      <p:sp>
        <p:nvSpPr>
          <p:cNvPr id="5" name="Прямокутник 4"/>
          <p:cNvSpPr/>
          <p:nvPr/>
        </p:nvSpPr>
        <p:spPr>
          <a:xfrm>
            <a:off x="2666999" y="5234285"/>
            <a:ext cx="9248775" cy="923330"/>
          </a:xfrm>
          <a:prstGeom prst="rect">
            <a:avLst/>
          </a:prstGeom>
        </p:spPr>
        <p:txBody>
          <a:bodyPr wrap="square">
            <a:spAutoFit/>
          </a:bodyPr>
          <a:lstStyle/>
          <a:p>
            <a:r>
              <a:rPr lang="uk-UA" dirty="0" smtClean="0"/>
              <a:t>Згідно </a:t>
            </a:r>
            <a:r>
              <a:rPr lang="uk-UA" dirty="0" smtClean="0">
                <a:hlinkClick r:id="rId3"/>
              </a:rPr>
              <a:t>https</a:t>
            </a:r>
            <a:r>
              <a:rPr lang="uk-UA" dirty="0">
                <a:hlinkClick r:id="rId3"/>
              </a:rPr>
              <a:t>://armyinform.com.ua/2022/07/19/yak-u-voyennyj-chas-zahystyty-informacziyu-v-informsystemah</a:t>
            </a:r>
            <a:r>
              <a:rPr lang="uk-UA" dirty="0" smtClean="0">
                <a:hlinkClick r:id="rId3"/>
              </a:rPr>
              <a:t>/</a:t>
            </a:r>
            <a:endParaRPr lang="uk-UA" dirty="0" smtClean="0"/>
          </a:p>
          <a:p>
            <a:r>
              <a:rPr lang="uk-UA" i="1" dirty="0" smtClean="0"/>
              <a:t>За Олександр </a:t>
            </a:r>
            <a:r>
              <a:rPr lang="uk-UA" i="1" dirty="0" err="1"/>
              <a:t>Козубенко</a:t>
            </a:r>
            <a:endParaRPr lang="uk-UA" dirty="0"/>
          </a:p>
        </p:txBody>
      </p:sp>
    </p:spTree>
    <p:extLst>
      <p:ext uri="{BB962C8B-B14F-4D97-AF65-F5344CB8AC3E}">
        <p14:creationId xmlns:p14="http://schemas.microsoft.com/office/powerpoint/2010/main" val="423300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604" y="365125"/>
            <a:ext cx="11977396" cy="1325563"/>
          </a:xfrm>
        </p:spPr>
        <p:txBody>
          <a:bodyPr>
            <a:normAutofit fontScale="90000"/>
          </a:bodyPr>
          <a:lstStyle/>
          <a:p>
            <a:r>
              <a:rPr lang="ru-RU" sz="4900" b="1" dirty="0" err="1"/>
              <a:t>Закони</a:t>
            </a:r>
            <a:r>
              <a:rPr lang="ru-RU" sz="4900" b="1" dirty="0"/>
              <a:t> </a:t>
            </a:r>
            <a:r>
              <a:rPr lang="ru-RU" sz="4900" b="1" dirty="0" err="1" smtClean="0"/>
              <a:t>України</a:t>
            </a:r>
            <a:r>
              <a:rPr lang="ru-RU" sz="4900" b="1" dirty="0" smtClean="0"/>
              <a:t> </a:t>
            </a:r>
            <a:r>
              <a:rPr lang="uk-UA" sz="4900" b="1" dirty="0"/>
              <a:t>щодо інформаційної </a:t>
            </a:r>
            <a:r>
              <a:rPr lang="uk-UA" sz="4900" b="1" dirty="0" smtClean="0"/>
              <a:t>безпеки:</a:t>
            </a:r>
            <a:endParaRPr lang="ru-RU" dirty="0"/>
          </a:p>
        </p:txBody>
      </p:sp>
      <p:sp>
        <p:nvSpPr>
          <p:cNvPr id="3" name="Объект 2"/>
          <p:cNvSpPr>
            <a:spLocks noGrp="1"/>
          </p:cNvSpPr>
          <p:nvPr>
            <p:ph idx="1"/>
          </p:nvPr>
        </p:nvSpPr>
        <p:spPr>
          <a:xfrm>
            <a:off x="211494" y="2073243"/>
            <a:ext cx="11980506" cy="4486275"/>
          </a:xfrm>
        </p:spPr>
        <p:txBody>
          <a:bodyPr>
            <a:normAutofit/>
          </a:bodyPr>
          <a:lstStyle/>
          <a:p>
            <a:pPr marL="0" indent="0"/>
            <a:r>
              <a:rPr lang="ru-RU" dirty="0" smtClean="0"/>
              <a:t> Закон </a:t>
            </a:r>
            <a:r>
              <a:rPr lang="ru-RU" dirty="0" err="1"/>
              <a:t>України</a:t>
            </a:r>
            <a:r>
              <a:rPr lang="ru-RU" dirty="0"/>
              <a:t> </a:t>
            </a:r>
            <a:r>
              <a:rPr lang="ru-RU" b="1" dirty="0"/>
              <a:t>«Про </a:t>
            </a:r>
            <a:r>
              <a:rPr lang="ru-RU" b="1" dirty="0" err="1"/>
              <a:t>інформацію</a:t>
            </a:r>
            <a:r>
              <a:rPr lang="ru-RU" b="1" dirty="0"/>
              <a:t>» </a:t>
            </a:r>
            <a:r>
              <a:rPr lang="ru-RU" dirty="0" err="1"/>
              <a:t>від</a:t>
            </a:r>
            <a:r>
              <a:rPr lang="ru-RU" dirty="0"/>
              <a:t> 02.10.1992 № 2657-</a:t>
            </a:r>
            <a:r>
              <a:rPr lang="en-US" dirty="0" smtClean="0"/>
              <a:t>XII</a:t>
            </a:r>
            <a:endParaRPr lang="uk-UA" dirty="0" smtClean="0"/>
          </a:p>
          <a:p>
            <a:pPr marL="0" indent="0"/>
            <a:endParaRPr lang="en-US" dirty="0"/>
          </a:p>
          <a:p>
            <a:pPr marL="0" indent="0"/>
            <a:r>
              <a:rPr lang="ru-RU" dirty="0" smtClean="0"/>
              <a:t> Закон </a:t>
            </a:r>
            <a:r>
              <a:rPr lang="ru-RU" dirty="0" err="1"/>
              <a:t>України</a:t>
            </a:r>
            <a:r>
              <a:rPr lang="ru-RU" dirty="0"/>
              <a:t> </a:t>
            </a:r>
            <a:r>
              <a:rPr lang="ru-RU" b="1" dirty="0"/>
              <a:t>«Про </a:t>
            </a:r>
            <a:r>
              <a:rPr lang="ru-RU" b="1" dirty="0" err="1"/>
              <a:t>захист</a:t>
            </a:r>
            <a:r>
              <a:rPr lang="ru-RU" b="1" dirty="0"/>
              <a:t> </a:t>
            </a:r>
            <a:r>
              <a:rPr lang="ru-RU" b="1" dirty="0" err="1"/>
              <a:t>інформації</a:t>
            </a:r>
            <a:r>
              <a:rPr lang="ru-RU" b="1" dirty="0"/>
              <a:t> в </a:t>
            </a:r>
            <a:r>
              <a:rPr lang="ru-RU" b="1" dirty="0" err="1"/>
              <a:t>інформаційно-телекомунікаційних</a:t>
            </a:r>
            <a:r>
              <a:rPr lang="ru-RU" b="1" dirty="0"/>
              <a:t> системах» </a:t>
            </a:r>
            <a:r>
              <a:rPr lang="ru-RU" dirty="0" err="1"/>
              <a:t>від</a:t>
            </a:r>
            <a:r>
              <a:rPr lang="ru-RU" dirty="0"/>
              <a:t> 05.07.1994 № </a:t>
            </a:r>
            <a:r>
              <a:rPr lang="ru-RU" dirty="0" smtClean="0"/>
              <a:t>80/94-ВР</a:t>
            </a:r>
          </a:p>
          <a:p>
            <a:pPr marL="0" indent="0"/>
            <a:endParaRPr lang="ru-RU" dirty="0"/>
          </a:p>
          <a:p>
            <a:pPr marL="0" indent="0"/>
            <a:r>
              <a:rPr lang="ru-RU" dirty="0" smtClean="0"/>
              <a:t>Закон </a:t>
            </a:r>
            <a:r>
              <a:rPr lang="ru-RU" dirty="0" err="1"/>
              <a:t>України</a:t>
            </a:r>
            <a:r>
              <a:rPr lang="ru-RU" dirty="0"/>
              <a:t> </a:t>
            </a:r>
            <a:r>
              <a:rPr lang="ru-RU" b="1" dirty="0"/>
              <a:t>«Про </a:t>
            </a:r>
            <a:r>
              <a:rPr lang="ru-RU" b="1" dirty="0" err="1"/>
              <a:t>державну</a:t>
            </a:r>
            <a:r>
              <a:rPr lang="ru-RU" b="1" dirty="0"/>
              <a:t> </a:t>
            </a:r>
            <a:r>
              <a:rPr lang="ru-RU" b="1" dirty="0" err="1"/>
              <a:t>таємницю</a:t>
            </a:r>
            <a:r>
              <a:rPr lang="ru-RU" b="1" dirty="0"/>
              <a:t>» </a:t>
            </a:r>
            <a:r>
              <a:rPr lang="ru-RU" dirty="0" err="1"/>
              <a:t>від</a:t>
            </a:r>
            <a:r>
              <a:rPr lang="ru-RU" dirty="0"/>
              <a:t> 21.01.1994 № 3855-</a:t>
            </a:r>
            <a:r>
              <a:rPr lang="en-US" dirty="0" smtClean="0"/>
              <a:t>XII</a:t>
            </a:r>
            <a:endParaRPr lang="uk-UA" dirty="0" smtClean="0"/>
          </a:p>
          <a:p>
            <a:pPr marL="0" indent="0"/>
            <a:endParaRPr lang="en-US" dirty="0"/>
          </a:p>
          <a:p>
            <a:pPr marL="0" indent="0"/>
            <a:r>
              <a:rPr lang="ru-RU" dirty="0" smtClean="0"/>
              <a:t> Закон </a:t>
            </a:r>
            <a:r>
              <a:rPr lang="ru-RU" dirty="0" err="1"/>
              <a:t>України</a:t>
            </a:r>
            <a:r>
              <a:rPr lang="ru-RU" dirty="0"/>
              <a:t> </a:t>
            </a:r>
            <a:r>
              <a:rPr lang="ru-RU" b="1" dirty="0"/>
              <a:t>«Про </a:t>
            </a:r>
            <a:r>
              <a:rPr lang="ru-RU" b="1" dirty="0" err="1"/>
              <a:t>захист</a:t>
            </a:r>
            <a:r>
              <a:rPr lang="ru-RU" b="1" dirty="0"/>
              <a:t> </a:t>
            </a:r>
            <a:r>
              <a:rPr lang="ru-RU" b="1" dirty="0" err="1"/>
              <a:t>персональних</a:t>
            </a:r>
            <a:r>
              <a:rPr lang="ru-RU" b="1" dirty="0"/>
              <a:t> </a:t>
            </a:r>
            <a:r>
              <a:rPr lang="ru-RU" b="1" dirty="0" err="1"/>
              <a:t>даних</a:t>
            </a:r>
            <a:r>
              <a:rPr lang="ru-RU" b="1" dirty="0"/>
              <a:t>» </a:t>
            </a:r>
            <a:r>
              <a:rPr lang="ru-RU" dirty="0" err="1"/>
              <a:t>від</a:t>
            </a:r>
            <a:r>
              <a:rPr lang="ru-RU" dirty="0"/>
              <a:t> 01.06.2010 № 2297-</a:t>
            </a:r>
            <a:r>
              <a:rPr lang="en-US" dirty="0"/>
              <a:t>VI</a:t>
            </a:r>
            <a:endParaRPr lang="ru-RU" dirty="0"/>
          </a:p>
        </p:txBody>
      </p:sp>
    </p:spTree>
    <p:extLst>
      <p:ext uri="{BB962C8B-B14F-4D97-AF65-F5344CB8AC3E}">
        <p14:creationId xmlns:p14="http://schemas.microsoft.com/office/powerpoint/2010/main" val="3792141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927" y="365125"/>
            <a:ext cx="11101873" cy="1325563"/>
          </a:xfrm>
        </p:spPr>
        <p:txBody>
          <a:bodyPr>
            <a:normAutofit/>
          </a:bodyPr>
          <a:lstStyle/>
          <a:p>
            <a:r>
              <a:rPr lang="ru-RU" b="1" dirty="0"/>
              <a:t>Постанови </a:t>
            </a:r>
            <a:r>
              <a:rPr lang="ru-RU" b="1" dirty="0" err="1" smtClean="0"/>
              <a:t>Кабінету</a:t>
            </a:r>
            <a:r>
              <a:rPr lang="ru-RU" b="1" dirty="0" smtClean="0"/>
              <a:t> </a:t>
            </a:r>
            <a:r>
              <a:rPr lang="ru-RU" b="1" dirty="0" err="1" smtClean="0"/>
              <a:t>міністрів</a:t>
            </a:r>
            <a:r>
              <a:rPr lang="ru-RU" b="1" dirty="0" smtClean="0"/>
              <a:t> </a:t>
            </a:r>
            <a:r>
              <a:rPr lang="ru-RU" b="1" dirty="0" err="1" smtClean="0"/>
              <a:t>України</a:t>
            </a:r>
            <a:r>
              <a:rPr lang="ru-RU" dirty="0" smtClean="0"/>
              <a:t>:</a:t>
            </a:r>
            <a:endParaRPr lang="ru-RU" dirty="0"/>
          </a:p>
        </p:txBody>
      </p:sp>
      <p:sp>
        <p:nvSpPr>
          <p:cNvPr id="3" name="Объект 2"/>
          <p:cNvSpPr>
            <a:spLocks noGrp="1"/>
          </p:cNvSpPr>
          <p:nvPr>
            <p:ph idx="1"/>
          </p:nvPr>
        </p:nvSpPr>
        <p:spPr>
          <a:xfrm>
            <a:off x="0" y="1825625"/>
            <a:ext cx="11849878" cy="4351338"/>
          </a:xfrm>
        </p:spPr>
        <p:txBody>
          <a:bodyPr>
            <a:normAutofit/>
          </a:bodyPr>
          <a:lstStyle/>
          <a:p>
            <a:endParaRPr lang="ru-RU" dirty="0"/>
          </a:p>
          <a:p>
            <a:r>
              <a:rPr lang="ru-RU" dirty="0"/>
              <a:t>    Постанова </a:t>
            </a:r>
            <a:r>
              <a:rPr lang="ru-RU" dirty="0" err="1"/>
              <a:t>Кабінету</a:t>
            </a:r>
            <a:r>
              <a:rPr lang="ru-RU" dirty="0"/>
              <a:t> </a:t>
            </a:r>
            <a:r>
              <a:rPr lang="ru-RU" dirty="0" err="1"/>
              <a:t>міністрів</a:t>
            </a:r>
            <a:r>
              <a:rPr lang="ru-RU" dirty="0"/>
              <a:t> </a:t>
            </a:r>
            <a:r>
              <a:rPr lang="ru-RU" dirty="0" err="1"/>
              <a:t>України</a:t>
            </a:r>
            <a:r>
              <a:rPr lang="ru-RU" dirty="0"/>
              <a:t> </a:t>
            </a:r>
            <a:r>
              <a:rPr lang="ru-RU" b="1" dirty="0"/>
              <a:t>«Про </a:t>
            </a:r>
            <a:r>
              <a:rPr lang="ru-RU" b="1" dirty="0" err="1"/>
              <a:t>затвердження</a:t>
            </a:r>
            <a:r>
              <a:rPr lang="ru-RU" b="1" dirty="0"/>
              <a:t> Правил забезпечення захисту </a:t>
            </a:r>
            <a:r>
              <a:rPr lang="ru-RU" b="1" dirty="0" err="1"/>
              <a:t>інформації</a:t>
            </a:r>
            <a:r>
              <a:rPr lang="ru-RU" b="1" dirty="0"/>
              <a:t> в </a:t>
            </a:r>
            <a:r>
              <a:rPr lang="ru-RU" b="1" dirty="0" err="1"/>
              <a:t>інформаційних</a:t>
            </a:r>
            <a:r>
              <a:rPr lang="ru-RU" b="1" dirty="0"/>
              <a:t>, </a:t>
            </a:r>
            <a:r>
              <a:rPr lang="ru-RU" b="1" dirty="0" err="1"/>
              <a:t>телекомунікаційних</a:t>
            </a:r>
            <a:r>
              <a:rPr lang="ru-RU" b="1" dirty="0"/>
              <a:t> та </a:t>
            </a:r>
            <a:r>
              <a:rPr lang="ru-RU" b="1" dirty="0" err="1"/>
              <a:t>інформаційно-телекомунікаційних</a:t>
            </a:r>
            <a:r>
              <a:rPr lang="ru-RU" b="1" dirty="0"/>
              <a:t> системах»</a:t>
            </a:r>
            <a:r>
              <a:rPr lang="ru-RU" dirty="0"/>
              <a:t> </a:t>
            </a:r>
            <a:r>
              <a:rPr lang="ru-RU" dirty="0" err="1"/>
              <a:t>від</a:t>
            </a:r>
            <a:r>
              <a:rPr lang="ru-RU" dirty="0"/>
              <a:t> 29.03.2006 №</a:t>
            </a:r>
            <a:r>
              <a:rPr lang="ru-RU" dirty="0" smtClean="0"/>
              <a:t>373</a:t>
            </a:r>
          </a:p>
          <a:p>
            <a:endParaRPr lang="ru-RU" dirty="0"/>
          </a:p>
          <a:p>
            <a:r>
              <a:rPr lang="ru-RU" dirty="0"/>
              <a:t>    Постанова </a:t>
            </a:r>
            <a:r>
              <a:rPr lang="ru-RU" dirty="0" err="1"/>
              <a:t>Кабінету</a:t>
            </a:r>
            <a:r>
              <a:rPr lang="ru-RU" dirty="0"/>
              <a:t> </a:t>
            </a:r>
            <a:r>
              <a:rPr lang="ru-RU" dirty="0" err="1"/>
              <a:t>міністрів</a:t>
            </a:r>
            <a:r>
              <a:rPr lang="ru-RU" dirty="0"/>
              <a:t> </a:t>
            </a:r>
            <a:r>
              <a:rPr lang="ru-RU" dirty="0" err="1"/>
              <a:t>України</a:t>
            </a:r>
            <a:r>
              <a:rPr lang="ru-RU" dirty="0"/>
              <a:t> </a:t>
            </a:r>
            <a:r>
              <a:rPr lang="ru-RU" b="1" dirty="0"/>
              <a:t>«Про </a:t>
            </a:r>
            <a:r>
              <a:rPr lang="ru-RU" b="1" dirty="0" err="1"/>
              <a:t>затвердження</a:t>
            </a:r>
            <a:r>
              <a:rPr lang="ru-RU" b="1" dirty="0"/>
              <a:t> </a:t>
            </a:r>
            <a:r>
              <a:rPr lang="ru-RU" b="1" dirty="0" err="1"/>
              <a:t>Інструкції</a:t>
            </a:r>
            <a:r>
              <a:rPr lang="ru-RU" b="1" dirty="0"/>
              <a:t> про порядок </a:t>
            </a:r>
            <a:r>
              <a:rPr lang="ru-RU" b="1" dirty="0" err="1"/>
              <a:t>обліку</a:t>
            </a:r>
            <a:r>
              <a:rPr lang="ru-RU" b="1" dirty="0"/>
              <a:t>, </a:t>
            </a:r>
            <a:r>
              <a:rPr lang="ru-RU" b="1" dirty="0" err="1"/>
              <a:t>зберігання</a:t>
            </a:r>
            <a:r>
              <a:rPr lang="ru-RU" b="1" dirty="0"/>
              <a:t> і </a:t>
            </a:r>
            <a:r>
              <a:rPr lang="ru-RU" b="1" dirty="0" err="1"/>
              <a:t>використання</a:t>
            </a:r>
            <a:r>
              <a:rPr lang="ru-RU" b="1" dirty="0"/>
              <a:t> </a:t>
            </a:r>
            <a:r>
              <a:rPr lang="ru-RU" b="1" dirty="0" err="1"/>
              <a:t>документів</a:t>
            </a:r>
            <a:r>
              <a:rPr lang="ru-RU" b="1" dirty="0"/>
              <a:t>, справ, </a:t>
            </a:r>
            <a:r>
              <a:rPr lang="ru-RU" b="1" dirty="0" err="1"/>
              <a:t>видань</a:t>
            </a:r>
            <a:r>
              <a:rPr lang="ru-RU" b="1" dirty="0"/>
              <a:t> та </a:t>
            </a:r>
            <a:r>
              <a:rPr lang="ru-RU" b="1" dirty="0" err="1"/>
              <a:t>інших</a:t>
            </a:r>
            <a:r>
              <a:rPr lang="ru-RU" b="1" dirty="0"/>
              <a:t> </a:t>
            </a:r>
            <a:r>
              <a:rPr lang="ru-RU" b="1" dirty="0" err="1"/>
              <a:t>матеріальних</a:t>
            </a:r>
            <a:r>
              <a:rPr lang="ru-RU" b="1" dirty="0"/>
              <a:t> </a:t>
            </a:r>
            <a:r>
              <a:rPr lang="ru-RU" b="1" dirty="0" err="1"/>
              <a:t>носіїв</a:t>
            </a:r>
            <a:r>
              <a:rPr lang="ru-RU" b="1" dirty="0"/>
              <a:t> </a:t>
            </a:r>
            <a:r>
              <a:rPr lang="ru-RU" b="1" dirty="0" err="1"/>
              <a:t>інформації</a:t>
            </a:r>
            <a:r>
              <a:rPr lang="ru-RU" b="1" dirty="0"/>
              <a:t>, які </a:t>
            </a:r>
            <a:r>
              <a:rPr lang="ru-RU" b="1" dirty="0" err="1"/>
              <a:t>містять</a:t>
            </a:r>
            <a:r>
              <a:rPr lang="ru-RU" b="1" dirty="0"/>
              <a:t> </a:t>
            </a:r>
            <a:r>
              <a:rPr lang="ru-RU" b="1" dirty="0" err="1"/>
              <a:t>службову</a:t>
            </a:r>
            <a:r>
              <a:rPr lang="ru-RU" b="1" dirty="0"/>
              <a:t> </a:t>
            </a:r>
            <a:r>
              <a:rPr lang="ru-RU" b="1" dirty="0" err="1"/>
              <a:t>інформацію</a:t>
            </a:r>
            <a:r>
              <a:rPr lang="ru-RU" b="1" dirty="0"/>
              <a:t>» </a:t>
            </a:r>
            <a:r>
              <a:rPr lang="ru-RU" dirty="0" err="1"/>
              <a:t>від</a:t>
            </a:r>
            <a:r>
              <a:rPr lang="ru-RU" dirty="0"/>
              <a:t> 27 листопада 1998 р. №1893</a:t>
            </a:r>
          </a:p>
        </p:txBody>
      </p:sp>
    </p:spTree>
    <p:extLst>
      <p:ext uri="{BB962C8B-B14F-4D97-AF65-F5344CB8AC3E}">
        <p14:creationId xmlns:p14="http://schemas.microsoft.com/office/powerpoint/2010/main" val="3671518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287" y="113199"/>
            <a:ext cx="11868539" cy="1109111"/>
          </a:xfrm>
        </p:spPr>
        <p:txBody>
          <a:bodyPr>
            <a:normAutofit fontScale="90000"/>
          </a:bodyPr>
          <a:lstStyle/>
          <a:p>
            <a:r>
              <a:rPr lang="ru-RU" sz="3100" b="1" dirty="0" err="1"/>
              <a:t>Нормативні</a:t>
            </a:r>
            <a:r>
              <a:rPr lang="ru-RU" sz="3100" b="1" dirty="0"/>
              <a:t> </a:t>
            </a:r>
            <a:r>
              <a:rPr lang="ru-RU" sz="3100" b="1" dirty="0" err="1"/>
              <a:t>документи</a:t>
            </a:r>
            <a:r>
              <a:rPr lang="ru-RU" sz="3100" b="1" dirty="0"/>
              <a:t> в </a:t>
            </a:r>
            <a:r>
              <a:rPr lang="ru-RU" sz="3100" b="1" dirty="0" err="1"/>
              <a:t>галузі</a:t>
            </a:r>
            <a:r>
              <a:rPr lang="ru-RU" sz="3100" b="1" dirty="0"/>
              <a:t> </a:t>
            </a:r>
            <a:r>
              <a:rPr lang="ru-RU" sz="3100" b="1" dirty="0" err="1"/>
              <a:t>технічного</a:t>
            </a:r>
            <a:r>
              <a:rPr lang="ru-RU" sz="3100" b="1" dirty="0"/>
              <a:t> захисту </a:t>
            </a:r>
            <a:r>
              <a:rPr lang="ru-RU" sz="3100" b="1" dirty="0" err="1"/>
              <a:t>інформації</a:t>
            </a:r>
            <a:r>
              <a:rPr lang="ru-RU" sz="3100" b="1" dirty="0"/>
              <a:t> </a:t>
            </a:r>
            <a:r>
              <a:rPr lang="ru-RU" sz="3100" b="1" dirty="0" smtClean="0"/>
              <a:t>та </a:t>
            </a:r>
            <a:r>
              <a:rPr lang="ru-RU" sz="3100" b="1" dirty="0" err="1"/>
              <a:t>державні</a:t>
            </a:r>
            <a:r>
              <a:rPr lang="ru-RU" sz="3100" b="1" dirty="0"/>
              <a:t> </a:t>
            </a:r>
            <a:r>
              <a:rPr lang="ru-RU" sz="3100" b="1" dirty="0" err="1"/>
              <a:t>стандарти</a:t>
            </a:r>
            <a:r>
              <a:rPr lang="ru-RU" sz="3100" b="1" dirty="0"/>
              <a:t> </a:t>
            </a:r>
            <a:r>
              <a:rPr lang="ru-RU" sz="3100" b="1" dirty="0" err="1"/>
              <a:t>України</a:t>
            </a:r>
            <a:r>
              <a:rPr lang="ru-RU" sz="3100" b="1" dirty="0"/>
              <a:t> </a:t>
            </a:r>
            <a:r>
              <a:rPr lang="ru-RU" sz="3100" b="1" dirty="0" err="1" smtClean="0"/>
              <a:t>стосовно</a:t>
            </a:r>
            <a:r>
              <a:rPr lang="ru-RU" sz="3100" b="1" dirty="0" smtClean="0"/>
              <a:t> </a:t>
            </a:r>
            <a:r>
              <a:rPr lang="ru-RU" sz="3100" b="1" dirty="0" err="1"/>
              <a:t>створення</a:t>
            </a:r>
            <a:r>
              <a:rPr lang="ru-RU" sz="3100" b="1" dirty="0"/>
              <a:t> і </a:t>
            </a:r>
            <a:r>
              <a:rPr lang="ru-RU" sz="3100" b="1" dirty="0" err="1"/>
              <a:t>функціонування</a:t>
            </a:r>
            <a:r>
              <a:rPr lang="ru-RU" sz="3100" b="1" dirty="0"/>
              <a:t> КСЗІ</a:t>
            </a:r>
            <a:r>
              <a:rPr lang="ru-RU" sz="3100" b="1" dirty="0" smtClean="0"/>
              <a:t>:</a:t>
            </a:r>
            <a:endParaRPr lang="ru-RU" sz="2800" dirty="0"/>
          </a:p>
        </p:txBody>
      </p:sp>
      <p:sp>
        <p:nvSpPr>
          <p:cNvPr id="3" name="Объект 2"/>
          <p:cNvSpPr>
            <a:spLocks noGrp="1"/>
          </p:cNvSpPr>
          <p:nvPr>
            <p:ph idx="1"/>
          </p:nvPr>
        </p:nvSpPr>
        <p:spPr>
          <a:xfrm>
            <a:off x="66867" y="1408922"/>
            <a:ext cx="12033381" cy="5290457"/>
          </a:xfrm>
        </p:spPr>
        <p:txBody>
          <a:bodyPr>
            <a:noAutofit/>
          </a:bodyPr>
          <a:lstStyle/>
          <a:p>
            <a:r>
              <a:rPr lang="ru-RU" sz="1800" dirty="0" smtClean="0"/>
              <a:t>    </a:t>
            </a:r>
            <a:r>
              <a:rPr lang="ru-RU" sz="1800" dirty="0"/>
              <a:t>НД ТЗІ 3.7-003-05 </a:t>
            </a:r>
            <a:r>
              <a:rPr lang="ru-RU" sz="1800" b="1" dirty="0"/>
              <a:t>Порядок </a:t>
            </a:r>
            <a:r>
              <a:rPr lang="ru-RU" sz="1800" b="1" dirty="0" err="1"/>
              <a:t>проведення</a:t>
            </a:r>
            <a:r>
              <a:rPr lang="ru-RU" sz="1800" b="1" dirty="0"/>
              <a:t> </a:t>
            </a:r>
            <a:r>
              <a:rPr lang="ru-RU" sz="1800" b="1" dirty="0" err="1"/>
              <a:t>робіт</a:t>
            </a:r>
            <a:r>
              <a:rPr lang="ru-RU" sz="1800" b="1" dirty="0"/>
              <a:t> </a:t>
            </a:r>
            <a:r>
              <a:rPr lang="ru-RU" sz="1800" b="1" dirty="0" err="1"/>
              <a:t>із</a:t>
            </a:r>
            <a:r>
              <a:rPr lang="ru-RU" sz="1800" b="1" dirty="0"/>
              <a:t> </a:t>
            </a:r>
            <a:r>
              <a:rPr lang="ru-RU" sz="1800" b="1" dirty="0" err="1"/>
              <a:t>створення</a:t>
            </a:r>
            <a:r>
              <a:rPr lang="ru-RU" sz="1800" b="1" dirty="0"/>
              <a:t> </a:t>
            </a:r>
            <a:r>
              <a:rPr lang="ru-RU" sz="1800" b="1" dirty="0" err="1"/>
              <a:t>комплексної</a:t>
            </a:r>
            <a:r>
              <a:rPr lang="ru-RU" sz="1800" b="1" dirty="0"/>
              <a:t> системи захисту </a:t>
            </a:r>
            <a:r>
              <a:rPr lang="ru-RU" sz="1800" b="1" dirty="0" err="1"/>
              <a:t>інформації</a:t>
            </a:r>
            <a:r>
              <a:rPr lang="ru-RU" sz="1800" b="1" dirty="0"/>
              <a:t> в </a:t>
            </a:r>
            <a:r>
              <a:rPr lang="ru-RU" sz="1800" b="1" dirty="0" err="1"/>
              <a:t>інформаційно-телекомунікаційній</a:t>
            </a:r>
            <a:r>
              <a:rPr lang="ru-RU" sz="1800" b="1" dirty="0"/>
              <a:t> </a:t>
            </a:r>
            <a:r>
              <a:rPr lang="ru-RU" sz="1800" b="1" dirty="0" err="1"/>
              <a:t>системі</a:t>
            </a:r>
            <a:endParaRPr lang="ru-RU" sz="1800" b="1" dirty="0"/>
          </a:p>
          <a:p>
            <a:r>
              <a:rPr lang="ru-RU" sz="1800" dirty="0"/>
              <a:t>    </a:t>
            </a:r>
            <a:r>
              <a:rPr lang="ru-RU" sz="1800" dirty="0" err="1"/>
              <a:t>Державний</a:t>
            </a:r>
            <a:r>
              <a:rPr lang="ru-RU" sz="1800" dirty="0"/>
              <a:t> стандарт </a:t>
            </a:r>
            <a:r>
              <a:rPr lang="ru-RU" sz="1800" dirty="0" err="1"/>
              <a:t>України</a:t>
            </a:r>
            <a:r>
              <a:rPr lang="ru-RU" sz="1800" dirty="0"/>
              <a:t>. </a:t>
            </a:r>
            <a:r>
              <a:rPr lang="ru-RU" sz="1800" dirty="0" err="1"/>
              <a:t>Захист</a:t>
            </a:r>
            <a:r>
              <a:rPr lang="ru-RU" sz="1800" dirty="0"/>
              <a:t> </a:t>
            </a:r>
            <a:r>
              <a:rPr lang="ru-RU" sz="1800" dirty="0" err="1"/>
              <a:t>інформації</a:t>
            </a:r>
            <a:r>
              <a:rPr lang="ru-RU" sz="1800" dirty="0"/>
              <a:t>. </a:t>
            </a:r>
            <a:r>
              <a:rPr lang="ru-RU" sz="1800" dirty="0" err="1"/>
              <a:t>Технічний</a:t>
            </a:r>
            <a:r>
              <a:rPr lang="ru-RU" sz="1800" dirty="0"/>
              <a:t> </a:t>
            </a:r>
            <a:r>
              <a:rPr lang="ru-RU" sz="1800" dirty="0" err="1"/>
              <a:t>захист</a:t>
            </a:r>
            <a:r>
              <a:rPr lang="ru-RU" sz="1800" dirty="0"/>
              <a:t> </a:t>
            </a:r>
            <a:r>
              <a:rPr lang="ru-RU" sz="1800" dirty="0" err="1"/>
              <a:t>інформації</a:t>
            </a:r>
            <a:r>
              <a:rPr lang="ru-RU" sz="1800" dirty="0"/>
              <a:t>. Порядок </a:t>
            </a:r>
            <a:r>
              <a:rPr lang="ru-RU" sz="1800" dirty="0" err="1"/>
              <a:t>проведення</a:t>
            </a:r>
            <a:r>
              <a:rPr lang="ru-RU" sz="1800" dirty="0"/>
              <a:t> </a:t>
            </a:r>
            <a:r>
              <a:rPr lang="ru-RU" sz="1800" dirty="0" err="1"/>
              <a:t>робіт</a:t>
            </a:r>
            <a:r>
              <a:rPr lang="ru-RU" sz="1800" dirty="0"/>
              <a:t>. ДСТУ 3396.1-96</a:t>
            </a:r>
          </a:p>
          <a:p>
            <a:r>
              <a:rPr lang="ru-RU" sz="1800" dirty="0"/>
              <a:t>    НД ТЗІ 1.4-001-2000 </a:t>
            </a:r>
            <a:r>
              <a:rPr lang="ru-RU" sz="1800" dirty="0" err="1"/>
              <a:t>Типове</a:t>
            </a:r>
            <a:r>
              <a:rPr lang="ru-RU" sz="1800" dirty="0"/>
              <a:t> </a:t>
            </a:r>
            <a:r>
              <a:rPr lang="ru-RU" sz="1800" dirty="0" err="1"/>
              <a:t>положення</a:t>
            </a:r>
            <a:r>
              <a:rPr lang="ru-RU" sz="1800" dirty="0"/>
              <a:t> про службу захисту </a:t>
            </a:r>
            <a:r>
              <a:rPr lang="ru-RU" sz="1800" dirty="0" err="1"/>
              <a:t>інформації</a:t>
            </a:r>
            <a:r>
              <a:rPr lang="ru-RU" sz="1800" dirty="0"/>
              <a:t> в </a:t>
            </a:r>
            <a:r>
              <a:rPr lang="ru-RU" sz="1800" dirty="0" err="1"/>
              <a:t>автоматизованій</a:t>
            </a:r>
            <a:r>
              <a:rPr lang="ru-RU" sz="1800" dirty="0"/>
              <a:t> </a:t>
            </a:r>
            <a:r>
              <a:rPr lang="ru-RU" sz="1800" dirty="0" err="1"/>
              <a:t>системі</a:t>
            </a:r>
            <a:endParaRPr lang="ru-RU" sz="1800" dirty="0"/>
          </a:p>
          <a:p>
            <a:r>
              <a:rPr lang="ru-RU" sz="1800" dirty="0"/>
              <a:t>    НД ТЗІ 2.5-004-99 </a:t>
            </a:r>
            <a:r>
              <a:rPr lang="ru-RU" sz="1800" dirty="0" err="1"/>
              <a:t>Критерії</a:t>
            </a:r>
            <a:r>
              <a:rPr lang="ru-RU" sz="1800" dirty="0"/>
              <a:t> </a:t>
            </a:r>
            <a:r>
              <a:rPr lang="ru-RU" sz="1800" dirty="0" err="1"/>
              <a:t>оцінки</a:t>
            </a:r>
            <a:r>
              <a:rPr lang="ru-RU" sz="1800" dirty="0"/>
              <a:t> </a:t>
            </a:r>
            <a:r>
              <a:rPr lang="ru-RU" sz="1800" dirty="0" err="1"/>
              <a:t>захищеності</a:t>
            </a:r>
            <a:r>
              <a:rPr lang="ru-RU" sz="1800" dirty="0"/>
              <a:t> </a:t>
            </a:r>
            <a:r>
              <a:rPr lang="ru-RU" sz="1800" dirty="0" err="1"/>
              <a:t>інформації</a:t>
            </a:r>
            <a:r>
              <a:rPr lang="ru-RU" sz="1800" dirty="0"/>
              <a:t> в </a:t>
            </a:r>
            <a:r>
              <a:rPr lang="ru-RU" sz="1800" dirty="0" err="1"/>
              <a:t>комп’ютерних</a:t>
            </a:r>
            <a:r>
              <a:rPr lang="ru-RU" sz="1800" dirty="0"/>
              <a:t> системах </a:t>
            </a:r>
            <a:r>
              <a:rPr lang="ru-RU" sz="1800" dirty="0" err="1"/>
              <a:t>від</a:t>
            </a:r>
            <a:r>
              <a:rPr lang="ru-RU" sz="1800" dirty="0"/>
              <a:t> </a:t>
            </a:r>
            <a:r>
              <a:rPr lang="ru-RU" sz="1800" dirty="0" err="1"/>
              <a:t>несанкціонованого</a:t>
            </a:r>
            <a:r>
              <a:rPr lang="ru-RU" sz="1800" dirty="0"/>
              <a:t> доступу</a:t>
            </a:r>
          </a:p>
          <a:p>
            <a:r>
              <a:rPr lang="ru-RU" sz="1800" dirty="0"/>
              <a:t>    НД ТЗІ 2.5-005-99 </a:t>
            </a:r>
            <a:r>
              <a:rPr lang="ru-RU" sz="1800" dirty="0" err="1"/>
              <a:t>Класифікація</a:t>
            </a:r>
            <a:r>
              <a:rPr lang="ru-RU" sz="1800" dirty="0"/>
              <a:t> </a:t>
            </a:r>
            <a:r>
              <a:rPr lang="ru-RU" sz="1800" dirty="0" err="1"/>
              <a:t>автоматизованих</a:t>
            </a:r>
            <a:r>
              <a:rPr lang="ru-RU" sz="1800" dirty="0"/>
              <a:t> систем і </a:t>
            </a:r>
            <a:r>
              <a:rPr lang="ru-RU" sz="1800" dirty="0" err="1"/>
              <a:t>стандартні</a:t>
            </a:r>
            <a:r>
              <a:rPr lang="ru-RU" sz="1800" dirty="0"/>
              <a:t> </a:t>
            </a:r>
            <a:r>
              <a:rPr lang="ru-RU" sz="1800" dirty="0" err="1"/>
              <a:t>функціональні</a:t>
            </a:r>
            <a:r>
              <a:rPr lang="ru-RU" sz="1800" dirty="0"/>
              <a:t> </a:t>
            </a:r>
            <a:r>
              <a:rPr lang="ru-RU" sz="1800" dirty="0" err="1"/>
              <a:t>профілі</a:t>
            </a:r>
            <a:r>
              <a:rPr lang="ru-RU" sz="1800" dirty="0"/>
              <a:t> </a:t>
            </a:r>
            <a:r>
              <a:rPr lang="ru-RU" sz="1800" dirty="0" err="1"/>
              <a:t>захищеності</a:t>
            </a:r>
            <a:r>
              <a:rPr lang="ru-RU" sz="1800" dirty="0"/>
              <a:t> </a:t>
            </a:r>
            <a:r>
              <a:rPr lang="ru-RU" sz="1800" dirty="0" err="1"/>
              <a:t>оброблюваної</a:t>
            </a:r>
            <a:r>
              <a:rPr lang="ru-RU" sz="1800" dirty="0"/>
              <a:t> </a:t>
            </a:r>
            <a:r>
              <a:rPr lang="ru-RU" sz="1800" dirty="0" err="1"/>
              <a:t>інформації</a:t>
            </a:r>
            <a:r>
              <a:rPr lang="ru-RU" sz="1800" dirty="0"/>
              <a:t> </a:t>
            </a:r>
            <a:r>
              <a:rPr lang="ru-RU" sz="1800" dirty="0" err="1"/>
              <a:t>від</a:t>
            </a:r>
            <a:r>
              <a:rPr lang="ru-RU" sz="1800" dirty="0"/>
              <a:t> </a:t>
            </a:r>
            <a:r>
              <a:rPr lang="ru-RU" sz="1800" dirty="0" err="1"/>
              <a:t>несанкціонованого</a:t>
            </a:r>
            <a:r>
              <a:rPr lang="ru-RU" sz="1800" dirty="0"/>
              <a:t> доступу</a:t>
            </a:r>
          </a:p>
          <a:p>
            <a:r>
              <a:rPr lang="ru-RU" sz="1800" dirty="0"/>
              <a:t>    НД ТЗІ 2.5-008-02 </a:t>
            </a:r>
            <a:r>
              <a:rPr lang="ru-RU" sz="1800" dirty="0" err="1"/>
              <a:t>Вимоги</a:t>
            </a:r>
            <a:r>
              <a:rPr lang="ru-RU" sz="1800" dirty="0"/>
              <a:t> </a:t>
            </a:r>
            <a:r>
              <a:rPr lang="ru-RU" sz="1800" dirty="0" err="1"/>
              <a:t>із</a:t>
            </a:r>
            <a:r>
              <a:rPr lang="ru-RU" sz="1800" dirty="0"/>
              <a:t> захисту </a:t>
            </a:r>
            <a:r>
              <a:rPr lang="ru-RU" sz="1800" dirty="0" err="1"/>
              <a:t>конфіденційної</a:t>
            </a:r>
            <a:r>
              <a:rPr lang="ru-RU" sz="1800" dirty="0"/>
              <a:t> </a:t>
            </a:r>
            <a:r>
              <a:rPr lang="ru-RU" sz="1800" dirty="0" err="1"/>
              <a:t>інформації</a:t>
            </a:r>
            <a:r>
              <a:rPr lang="ru-RU" sz="1800" dirty="0"/>
              <a:t> </a:t>
            </a:r>
            <a:r>
              <a:rPr lang="ru-RU" sz="1800" dirty="0" err="1"/>
              <a:t>від</a:t>
            </a:r>
            <a:r>
              <a:rPr lang="ru-RU" sz="1800" dirty="0"/>
              <a:t> </a:t>
            </a:r>
            <a:r>
              <a:rPr lang="ru-RU" sz="1800" dirty="0" err="1"/>
              <a:t>несанкціонованого</a:t>
            </a:r>
            <a:r>
              <a:rPr lang="ru-RU" sz="1800" dirty="0"/>
              <a:t> доступу </a:t>
            </a:r>
            <a:r>
              <a:rPr lang="ru-RU" sz="1800" dirty="0" err="1"/>
              <a:t>під</a:t>
            </a:r>
            <a:r>
              <a:rPr lang="ru-RU" sz="1800" dirty="0"/>
              <a:t> час </a:t>
            </a:r>
            <a:r>
              <a:rPr lang="ru-RU" sz="1800" dirty="0" err="1"/>
              <a:t>оброблення</a:t>
            </a:r>
            <a:r>
              <a:rPr lang="ru-RU" sz="1800" dirty="0"/>
              <a:t> в </a:t>
            </a:r>
            <a:r>
              <a:rPr lang="ru-RU" sz="1800" dirty="0" err="1"/>
              <a:t>автоматизованих</a:t>
            </a:r>
            <a:r>
              <a:rPr lang="ru-RU" sz="1800" dirty="0"/>
              <a:t> системах </a:t>
            </a:r>
            <a:r>
              <a:rPr lang="ru-RU" sz="1800" dirty="0" err="1"/>
              <a:t>класу</a:t>
            </a:r>
            <a:r>
              <a:rPr lang="ru-RU" sz="1800" dirty="0"/>
              <a:t> 2</a:t>
            </a:r>
          </a:p>
          <a:p>
            <a:r>
              <a:rPr lang="ru-RU" sz="1800" dirty="0"/>
              <a:t>    НД ТЗІ 2.5-010-03 </a:t>
            </a:r>
            <a:r>
              <a:rPr lang="ru-RU" sz="1800" dirty="0" err="1"/>
              <a:t>Вимоги</a:t>
            </a:r>
            <a:r>
              <a:rPr lang="ru-RU" sz="1800" dirty="0"/>
              <a:t> до захисту </a:t>
            </a:r>
            <a:r>
              <a:rPr lang="ru-RU" sz="1800" dirty="0" err="1"/>
              <a:t>інформації</a:t>
            </a:r>
            <a:r>
              <a:rPr lang="ru-RU" sz="1800" dirty="0"/>
              <a:t> </a:t>
            </a:r>
            <a:r>
              <a:rPr lang="en-US" sz="1800" dirty="0"/>
              <a:t>WEB-</a:t>
            </a:r>
            <a:r>
              <a:rPr lang="ru-RU" sz="1800" dirty="0" err="1"/>
              <a:t>сторінки</a:t>
            </a:r>
            <a:r>
              <a:rPr lang="ru-RU" sz="1800" dirty="0"/>
              <a:t> </a:t>
            </a:r>
            <a:r>
              <a:rPr lang="ru-RU" sz="1800" dirty="0" err="1"/>
              <a:t>від</a:t>
            </a:r>
            <a:r>
              <a:rPr lang="ru-RU" sz="1800" dirty="0"/>
              <a:t> </a:t>
            </a:r>
            <a:r>
              <a:rPr lang="ru-RU" sz="1800" dirty="0" err="1"/>
              <a:t>несанкціонованого</a:t>
            </a:r>
            <a:r>
              <a:rPr lang="ru-RU" sz="1800" dirty="0"/>
              <a:t> доступу</a:t>
            </a:r>
          </a:p>
          <a:p>
            <a:r>
              <a:rPr lang="ru-RU" sz="1800" dirty="0"/>
              <a:t>    НД ТЗІ 3.7-001-99 </a:t>
            </a:r>
            <a:r>
              <a:rPr lang="ru-RU" sz="1800" dirty="0" err="1"/>
              <a:t>Методичні</a:t>
            </a:r>
            <a:r>
              <a:rPr lang="ru-RU" sz="1800" dirty="0"/>
              <a:t> </a:t>
            </a:r>
            <a:r>
              <a:rPr lang="ru-RU" sz="1800" dirty="0" err="1"/>
              <a:t>вказівки</a:t>
            </a:r>
            <a:r>
              <a:rPr lang="ru-RU" sz="1800" dirty="0"/>
              <a:t> </a:t>
            </a:r>
            <a:r>
              <a:rPr lang="ru-RU" sz="1800" dirty="0" err="1"/>
              <a:t>щодо</a:t>
            </a:r>
            <a:r>
              <a:rPr lang="ru-RU" sz="1800" dirty="0"/>
              <a:t> </a:t>
            </a:r>
            <a:r>
              <a:rPr lang="ru-RU" sz="1800" dirty="0" err="1"/>
              <a:t>розробки</a:t>
            </a:r>
            <a:r>
              <a:rPr lang="ru-RU" sz="1800" dirty="0"/>
              <a:t> </a:t>
            </a:r>
            <a:r>
              <a:rPr lang="ru-RU" sz="1800" dirty="0" err="1"/>
              <a:t>технічного</a:t>
            </a:r>
            <a:r>
              <a:rPr lang="ru-RU" sz="1800" dirty="0"/>
              <a:t> </a:t>
            </a:r>
            <a:r>
              <a:rPr lang="ru-RU" sz="1800" dirty="0" err="1"/>
              <a:t>завдання</a:t>
            </a:r>
            <a:r>
              <a:rPr lang="ru-RU" sz="1800" dirty="0"/>
              <a:t> на </a:t>
            </a:r>
            <a:r>
              <a:rPr lang="ru-RU" sz="1800" dirty="0" err="1"/>
              <a:t>створення</a:t>
            </a:r>
            <a:r>
              <a:rPr lang="ru-RU" sz="1800" dirty="0"/>
              <a:t> </a:t>
            </a:r>
            <a:r>
              <a:rPr lang="ru-RU" sz="1800" dirty="0" err="1"/>
              <a:t>комплексної</a:t>
            </a:r>
            <a:r>
              <a:rPr lang="ru-RU" sz="1800" dirty="0"/>
              <a:t> системи захисту </a:t>
            </a:r>
            <a:r>
              <a:rPr lang="ru-RU" sz="1800" dirty="0" err="1"/>
              <a:t>інформації</a:t>
            </a:r>
            <a:r>
              <a:rPr lang="ru-RU" sz="1800" dirty="0"/>
              <a:t> в </a:t>
            </a:r>
            <a:r>
              <a:rPr lang="ru-RU" sz="1800" dirty="0" err="1"/>
              <a:t>автоматизованій</a:t>
            </a:r>
            <a:r>
              <a:rPr lang="ru-RU" sz="1800" dirty="0"/>
              <a:t> </a:t>
            </a:r>
            <a:r>
              <a:rPr lang="ru-RU" sz="1800" dirty="0" err="1"/>
              <a:t>системі</a:t>
            </a:r>
            <a:endParaRPr lang="ru-RU" sz="1800" dirty="0"/>
          </a:p>
          <a:p>
            <a:r>
              <a:rPr lang="ru-RU" sz="1800" dirty="0"/>
              <a:t>    НД ТЗІ 3.6-001-2000 </a:t>
            </a:r>
            <a:r>
              <a:rPr lang="ru-RU" sz="1800" dirty="0" err="1"/>
              <a:t>Технічний</a:t>
            </a:r>
            <a:r>
              <a:rPr lang="ru-RU" sz="1800" dirty="0"/>
              <a:t> </a:t>
            </a:r>
            <a:r>
              <a:rPr lang="ru-RU" sz="1800" dirty="0" err="1"/>
              <a:t>захист</a:t>
            </a:r>
            <a:r>
              <a:rPr lang="ru-RU" sz="1800" dirty="0"/>
              <a:t> </a:t>
            </a:r>
            <a:r>
              <a:rPr lang="ru-RU" sz="1800" dirty="0" err="1"/>
              <a:t>інформації</a:t>
            </a:r>
            <a:r>
              <a:rPr lang="ru-RU" sz="1800" dirty="0"/>
              <a:t>. </a:t>
            </a:r>
            <a:r>
              <a:rPr lang="ru-RU" sz="1800" dirty="0" err="1"/>
              <a:t>Комп’ютерні</a:t>
            </a:r>
            <a:r>
              <a:rPr lang="ru-RU" sz="1800" dirty="0"/>
              <a:t> системи. Порядок </a:t>
            </a:r>
            <a:r>
              <a:rPr lang="ru-RU" sz="1800" dirty="0" err="1"/>
              <a:t>створення</a:t>
            </a:r>
            <a:r>
              <a:rPr lang="ru-RU" sz="1800" dirty="0"/>
              <a:t>, </a:t>
            </a:r>
            <a:r>
              <a:rPr lang="ru-RU" sz="1800" dirty="0" err="1"/>
              <a:t>впровадження</a:t>
            </a:r>
            <a:r>
              <a:rPr lang="ru-RU" sz="1800" dirty="0"/>
              <a:t>, </a:t>
            </a:r>
            <a:r>
              <a:rPr lang="ru-RU" sz="1800" dirty="0" err="1"/>
              <a:t>супроводження</a:t>
            </a:r>
            <a:r>
              <a:rPr lang="ru-RU" sz="1800" dirty="0"/>
              <a:t> та </a:t>
            </a:r>
            <a:r>
              <a:rPr lang="ru-RU" sz="1800" dirty="0" err="1"/>
              <a:t>модернізації</a:t>
            </a:r>
            <a:r>
              <a:rPr lang="ru-RU" sz="1800" dirty="0"/>
              <a:t> </a:t>
            </a:r>
            <a:r>
              <a:rPr lang="ru-RU" sz="1800" dirty="0" err="1"/>
              <a:t>засобів</a:t>
            </a:r>
            <a:r>
              <a:rPr lang="ru-RU" sz="1800" dirty="0"/>
              <a:t> </a:t>
            </a:r>
            <a:r>
              <a:rPr lang="ru-RU" sz="1800" dirty="0" err="1"/>
              <a:t>технічного</a:t>
            </a:r>
            <a:r>
              <a:rPr lang="ru-RU" sz="1800" dirty="0"/>
              <a:t> захисту </a:t>
            </a:r>
            <a:r>
              <a:rPr lang="ru-RU" sz="1800" dirty="0" err="1"/>
              <a:t>інформації</a:t>
            </a:r>
            <a:r>
              <a:rPr lang="ru-RU" sz="1800" dirty="0"/>
              <a:t> </a:t>
            </a:r>
            <a:r>
              <a:rPr lang="ru-RU" sz="1800" dirty="0" err="1"/>
              <a:t>від</a:t>
            </a:r>
            <a:r>
              <a:rPr lang="ru-RU" sz="1800" dirty="0"/>
              <a:t> </a:t>
            </a:r>
            <a:r>
              <a:rPr lang="ru-RU" sz="1800" dirty="0" err="1"/>
              <a:t>несанкціонованого</a:t>
            </a:r>
            <a:r>
              <a:rPr lang="ru-RU" sz="1800" dirty="0"/>
              <a:t> доступу</a:t>
            </a:r>
          </a:p>
          <a:p>
            <a:r>
              <a:rPr lang="ru-RU" sz="1800" dirty="0" smtClean="0"/>
              <a:t>НД </a:t>
            </a:r>
            <a:r>
              <a:rPr lang="ru-RU" sz="1800" dirty="0"/>
              <a:t>ТЗІ 1.1-002-99 </a:t>
            </a:r>
            <a:r>
              <a:rPr lang="ru-RU" sz="1800" dirty="0" err="1"/>
              <a:t>Загальні</a:t>
            </a:r>
            <a:r>
              <a:rPr lang="ru-RU" sz="1800" dirty="0"/>
              <a:t> </a:t>
            </a:r>
            <a:r>
              <a:rPr lang="ru-RU" sz="1800" dirty="0" err="1"/>
              <a:t>положення</a:t>
            </a:r>
            <a:r>
              <a:rPr lang="ru-RU" sz="1800" dirty="0"/>
              <a:t> </a:t>
            </a:r>
            <a:r>
              <a:rPr lang="ru-RU" sz="1800" dirty="0" err="1"/>
              <a:t>щодо</a:t>
            </a:r>
            <a:r>
              <a:rPr lang="ru-RU" sz="1800" dirty="0"/>
              <a:t> захисту </a:t>
            </a:r>
            <a:r>
              <a:rPr lang="ru-RU" sz="1800" dirty="0" err="1"/>
              <a:t>інформації</a:t>
            </a:r>
            <a:r>
              <a:rPr lang="ru-RU" sz="1800" dirty="0"/>
              <a:t> в </a:t>
            </a:r>
            <a:r>
              <a:rPr lang="ru-RU" sz="1800" dirty="0" err="1"/>
              <a:t>комп'ютерних</a:t>
            </a:r>
            <a:r>
              <a:rPr lang="ru-RU" sz="1800" dirty="0"/>
              <a:t> системах </a:t>
            </a:r>
            <a:r>
              <a:rPr lang="ru-RU" sz="1800" dirty="0" err="1"/>
              <a:t>від</a:t>
            </a:r>
            <a:r>
              <a:rPr lang="ru-RU" sz="1800" dirty="0"/>
              <a:t> </a:t>
            </a:r>
            <a:r>
              <a:rPr lang="ru-RU" sz="1800" dirty="0" err="1"/>
              <a:t>несанкціонованого</a:t>
            </a:r>
            <a:r>
              <a:rPr lang="ru-RU" sz="1800" dirty="0"/>
              <a:t> доступу</a:t>
            </a:r>
          </a:p>
        </p:txBody>
      </p:sp>
    </p:spTree>
    <p:extLst>
      <p:ext uri="{BB962C8B-B14F-4D97-AF65-F5344CB8AC3E}">
        <p14:creationId xmlns:p14="http://schemas.microsoft.com/office/powerpoint/2010/main" val="974655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r>
              <a:rPr lang="en-AU" dirty="0">
                <a:hlinkClick r:id="rId2"/>
              </a:rPr>
              <a:t>https://armyinform.com.ua/2022/07/19/yak-u-voyennyj-chas-zahystyty-informacziyu-v-informsystemah</a:t>
            </a:r>
            <a:r>
              <a:rPr lang="en-AU" dirty="0" smtClean="0">
                <a:hlinkClick r:id="rId2"/>
              </a:rPr>
              <a:t>/</a:t>
            </a:r>
            <a:endParaRPr lang="uk-UA" dirty="0" smtClean="0"/>
          </a:p>
          <a:p>
            <a:endParaRPr lang="uk-UA" dirty="0"/>
          </a:p>
        </p:txBody>
      </p:sp>
    </p:spTree>
    <p:extLst>
      <p:ext uri="{BB962C8B-B14F-4D97-AF65-F5344CB8AC3E}">
        <p14:creationId xmlns:p14="http://schemas.microsoft.com/office/powerpoint/2010/main" val="332929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04091" y="328612"/>
            <a:ext cx="7467600" cy="3762375"/>
          </a:xfrm>
          <a:prstGeom prst="rect">
            <a:avLst/>
          </a:prstGeom>
        </p:spPr>
      </p:pic>
      <p:pic>
        <p:nvPicPr>
          <p:cNvPr id="5" name="Рисунок 4"/>
          <p:cNvPicPr>
            <a:picLocks noChangeAspect="1"/>
          </p:cNvPicPr>
          <p:nvPr/>
        </p:nvPicPr>
        <p:blipFill>
          <a:blip r:embed="rId3"/>
          <a:stretch>
            <a:fillRect/>
          </a:stretch>
        </p:blipFill>
        <p:spPr>
          <a:xfrm>
            <a:off x="1397866" y="3943350"/>
            <a:ext cx="7105650" cy="2914650"/>
          </a:xfrm>
          <a:prstGeom prst="rect">
            <a:avLst/>
          </a:prstGeom>
        </p:spPr>
      </p:pic>
    </p:spTree>
    <p:extLst>
      <p:ext uri="{BB962C8B-B14F-4D97-AF65-F5344CB8AC3E}">
        <p14:creationId xmlns:p14="http://schemas.microsoft.com/office/powerpoint/2010/main" val="268030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r>
              <a:rPr lang="uk-UA" dirty="0"/>
              <a:t>За </a:t>
            </a:r>
            <a:r>
              <a:rPr lang="uk-UA" b="1" dirty="0"/>
              <a:t>сферою застосування </a:t>
            </a:r>
            <a:r>
              <a:rPr lang="uk-UA" b="1" dirty="0" smtClean="0"/>
              <a:t/>
            </a:r>
            <a:br>
              <a:rPr lang="uk-UA" b="1" dirty="0" smtClean="0"/>
            </a:br>
            <a:r>
              <a:rPr lang="uk-UA" b="1" dirty="0"/>
              <a:t> </a:t>
            </a:r>
            <a:r>
              <a:rPr lang="uk-UA" b="1" dirty="0" smtClean="0"/>
              <a:t>                      інформаційна безпека:</a:t>
            </a:r>
            <a:r>
              <a:rPr lang="uk-UA" b="1" dirty="0"/>
              <a:t/>
            </a:r>
            <a:br>
              <a:rPr lang="uk-UA" b="1" dirty="0"/>
            </a:br>
            <a:r>
              <a:rPr lang="uk-UA" dirty="0"/>
              <a:t/>
            </a:r>
            <a:br>
              <a:rPr lang="uk-UA" dirty="0"/>
            </a:br>
            <a:endParaRPr lang="uk-UA" dirty="0"/>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val="1526415004"/>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865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1298" y="195942"/>
            <a:ext cx="11821886" cy="6662057"/>
          </a:xfrm>
        </p:spPr>
        <p:txBody>
          <a:bodyPr>
            <a:normAutofit/>
          </a:bodyPr>
          <a:lstStyle/>
          <a:p>
            <a:pPr marL="0" indent="0">
              <a:buNone/>
            </a:pPr>
            <a:r>
              <a:rPr lang="uk-UA" sz="3000" dirty="0" smtClean="0"/>
              <a:t>За </a:t>
            </a:r>
            <a:r>
              <a:rPr lang="uk-UA" sz="3000" b="1" dirty="0" smtClean="0"/>
              <a:t>сферою застосування </a:t>
            </a:r>
            <a:r>
              <a:rPr lang="uk-UA" sz="3000" b="1" dirty="0"/>
              <a:t>і</a:t>
            </a:r>
            <a:r>
              <a:rPr lang="uk-UA" sz="3000" b="1" dirty="0" smtClean="0"/>
              <a:t>нформаційна </a:t>
            </a:r>
            <a:r>
              <a:rPr lang="uk-UA" sz="3000" b="1" dirty="0"/>
              <a:t>б</a:t>
            </a:r>
            <a:r>
              <a:rPr lang="uk-UA" sz="3000" b="1" dirty="0" smtClean="0"/>
              <a:t>езпека</a:t>
            </a:r>
          </a:p>
          <a:p>
            <a:pPr marL="0" indent="0">
              <a:buNone/>
            </a:pPr>
            <a:r>
              <a:rPr lang="uk-UA" sz="3000" dirty="0" smtClean="0"/>
              <a:t> поділяється:</a:t>
            </a:r>
          </a:p>
          <a:p>
            <a:pPr marL="0" indent="0">
              <a:buNone/>
            </a:pPr>
            <a:endParaRPr lang="uk-UA" dirty="0" smtClean="0"/>
          </a:p>
          <a:p>
            <a:pPr marL="0" indent="0">
              <a:buNone/>
            </a:pPr>
            <a:r>
              <a:rPr lang="uk-UA" b="1" dirty="0" smtClean="0"/>
              <a:t>Інформаційна безпека держави </a:t>
            </a:r>
            <a:r>
              <a:rPr lang="uk-UA" dirty="0" smtClean="0"/>
              <a:t>— стан захищеності </a:t>
            </a:r>
            <a:r>
              <a:rPr lang="uk-UA" dirty="0" err="1" smtClean="0"/>
              <a:t>життєво</a:t>
            </a:r>
            <a:r>
              <a:rPr lang="uk-UA" dirty="0" smtClean="0"/>
              <a:t> важливих інтересів людини, суспільства і держави, при якому </a:t>
            </a:r>
            <a:r>
              <a:rPr lang="uk-UA" dirty="0" err="1" smtClean="0"/>
              <a:t>запобігається</a:t>
            </a:r>
            <a:r>
              <a:rPr lang="uk-UA" dirty="0" smtClean="0"/>
              <a:t> нанесення шкоди через: неповноту, невчасність та невірогідність інформації, що використовується; негативний інформаційний вплив; негативні наслідки застосування інформаційних технологій; несанкціоноване розповсюдження, використання і порушення цілісності, конфіденційності та доступності інформації.</a:t>
            </a:r>
          </a:p>
          <a:p>
            <a:pPr marL="0" indent="0">
              <a:buNone/>
            </a:pPr>
            <a:endParaRPr lang="uk-UA" dirty="0" smtClean="0"/>
          </a:p>
          <a:p>
            <a:pPr marL="0" indent="0">
              <a:buNone/>
            </a:pPr>
            <a:r>
              <a:rPr lang="uk-UA" b="1" dirty="0" smtClean="0"/>
              <a:t>Інформаційна безпека організації </a:t>
            </a:r>
            <a:r>
              <a:rPr lang="uk-UA" dirty="0" smtClean="0"/>
              <a:t>— цілеспрямована діяльність її органів та посадових осіб з використанням дозволених сил і засобів по досягненню стану захищеності інформаційного середовища організації, що забезпечує її нормальне функціонування і динамічний розвиток. </a:t>
            </a:r>
          </a:p>
          <a:p>
            <a:pPr marL="0" indent="0">
              <a:buNone/>
            </a:pPr>
            <a:endParaRPr lang="uk-UA" dirty="0" smtClean="0"/>
          </a:p>
          <a:p>
            <a:pPr marL="0" indent="0">
              <a:buNone/>
            </a:pPr>
            <a:r>
              <a:rPr lang="uk-UA" b="1" dirty="0" smtClean="0"/>
              <a:t>Інформаційна безпека особистості </a:t>
            </a:r>
            <a:r>
              <a:rPr lang="uk-UA" dirty="0" smtClean="0"/>
              <a:t>характеризується як стан захищеності особистості, різноманітних соціальних груп та об'єднань людей від впливів, здатних проти їхньої волі та бажання змінювати психічні стани і психологічні характеристики людини, модифікувати її поведінку та обмежувати свободу вибору. </a:t>
            </a:r>
            <a:endParaRPr lang="uk-UA" dirty="0"/>
          </a:p>
        </p:txBody>
      </p:sp>
    </p:spTree>
    <p:extLst>
      <p:ext uri="{BB962C8B-B14F-4D97-AF65-F5344CB8AC3E}">
        <p14:creationId xmlns:p14="http://schemas.microsoft.com/office/powerpoint/2010/main" val="349282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273" y="131859"/>
            <a:ext cx="11905862" cy="1207413"/>
          </a:xfrm>
        </p:spPr>
        <p:txBody>
          <a:bodyPr>
            <a:noAutofit/>
          </a:bodyPr>
          <a:lstStyle/>
          <a:p>
            <a:pPr algn="ctr"/>
            <a:r>
              <a:rPr lang="uk-UA" sz="3600" b="1" dirty="0" smtClean="0"/>
              <a:t>Критерії оцінки інформаційної безпеки </a:t>
            </a:r>
            <a:r>
              <a:rPr lang="ru-RU" sz="3600" b="1" dirty="0" smtClean="0"/>
              <a:t>(</a:t>
            </a:r>
            <a:r>
              <a:rPr lang="en-US" sz="3600" b="1" dirty="0"/>
              <a:t>Common Criteria)</a:t>
            </a:r>
            <a:endParaRPr lang="ru-RU" sz="3600" b="1"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24" y="575484"/>
            <a:ext cx="6703004" cy="6571358"/>
          </a:xfrm>
          <a:prstGeom prst="rect">
            <a:avLst/>
          </a:prstGeom>
        </p:spPr>
      </p:pic>
      <p:sp>
        <p:nvSpPr>
          <p:cNvPr id="8" name="Прямоугольник 7"/>
          <p:cNvSpPr/>
          <p:nvPr/>
        </p:nvSpPr>
        <p:spPr>
          <a:xfrm>
            <a:off x="6699379" y="1194320"/>
            <a:ext cx="5571279" cy="5016758"/>
          </a:xfrm>
          <a:prstGeom prst="rect">
            <a:avLst/>
          </a:prstGeom>
        </p:spPr>
        <p:txBody>
          <a:bodyPr wrap="square">
            <a:spAutoFit/>
          </a:bodyPr>
          <a:lstStyle/>
          <a:p>
            <a:r>
              <a:rPr lang="uk-UA" sz="3200" dirty="0" smtClean="0"/>
              <a:t>Ця система передбачає такі основні характеристики інформаційної безпеки</a:t>
            </a:r>
            <a:r>
              <a:rPr lang="ru-RU" sz="3200" dirty="0" smtClean="0"/>
              <a:t>: </a:t>
            </a:r>
          </a:p>
          <a:p>
            <a:endParaRPr lang="ru-RU" sz="3200" dirty="0" smtClean="0"/>
          </a:p>
          <a:p>
            <a:pPr>
              <a:buFont typeface="Arial" panose="020B0604020202020204" pitchFamily="34" charset="0"/>
              <a:buChar char="•"/>
            </a:pPr>
            <a:r>
              <a:rPr lang="uk-UA" sz="3200" dirty="0" smtClean="0"/>
              <a:t>Конфіденційність</a:t>
            </a:r>
            <a:r>
              <a:rPr lang="ru-RU" sz="3200" dirty="0" smtClean="0"/>
              <a:t> (</a:t>
            </a:r>
            <a:r>
              <a:rPr lang="en-US" sz="3200" i="1" dirty="0" smtClean="0"/>
              <a:t>Confidentiality</a:t>
            </a:r>
            <a:r>
              <a:rPr lang="uk-UA" sz="3200" i="1" dirty="0" smtClean="0"/>
              <a:t>)</a:t>
            </a:r>
            <a:r>
              <a:rPr lang="ru-RU" sz="3200" dirty="0" smtClean="0"/>
              <a:t>,</a:t>
            </a:r>
          </a:p>
          <a:p>
            <a:pPr>
              <a:buFont typeface="Arial" panose="020B0604020202020204" pitchFamily="34" charset="0"/>
              <a:buChar char="•"/>
            </a:pPr>
            <a:endParaRPr lang="ru-RU" sz="3200" dirty="0" smtClean="0"/>
          </a:p>
          <a:p>
            <a:pPr>
              <a:buFont typeface="Arial" panose="020B0604020202020204" pitchFamily="34" charset="0"/>
              <a:buChar char="•"/>
            </a:pPr>
            <a:r>
              <a:rPr lang="uk-UA" sz="3200" dirty="0" smtClean="0"/>
              <a:t>Цілісність</a:t>
            </a:r>
            <a:r>
              <a:rPr lang="ru-RU" sz="3200" dirty="0" smtClean="0"/>
              <a:t> (</a:t>
            </a:r>
            <a:r>
              <a:rPr lang="en-US" sz="3200" i="1" dirty="0" smtClean="0"/>
              <a:t>Integrity</a:t>
            </a:r>
            <a:r>
              <a:rPr lang="uk-UA" sz="3200" i="1" dirty="0" smtClean="0"/>
              <a:t>)</a:t>
            </a:r>
            <a:r>
              <a:rPr lang="ru-RU" sz="3200" dirty="0" smtClean="0"/>
              <a:t>,</a:t>
            </a:r>
          </a:p>
          <a:p>
            <a:pPr>
              <a:buFont typeface="Arial" panose="020B0604020202020204" pitchFamily="34" charset="0"/>
              <a:buChar char="•"/>
            </a:pPr>
            <a:endParaRPr lang="ru-RU" sz="3200" dirty="0" smtClean="0"/>
          </a:p>
          <a:p>
            <a:pPr>
              <a:buFont typeface="Arial" panose="020B0604020202020204" pitchFamily="34" charset="0"/>
              <a:buChar char="•"/>
            </a:pPr>
            <a:r>
              <a:rPr lang="uk-UA" sz="3200" dirty="0" smtClean="0"/>
              <a:t>Доступність</a:t>
            </a:r>
            <a:r>
              <a:rPr lang="ru-RU" sz="3200" dirty="0" smtClean="0"/>
              <a:t> (</a:t>
            </a:r>
            <a:r>
              <a:rPr lang="en-US" sz="3200" i="1" dirty="0" smtClean="0"/>
              <a:t>Availability</a:t>
            </a:r>
            <a:r>
              <a:rPr lang="en-US" sz="3200" dirty="0" smtClean="0"/>
              <a:t>).</a:t>
            </a:r>
            <a:endParaRPr lang="en-US" sz="3200" dirty="0"/>
          </a:p>
        </p:txBody>
      </p:sp>
    </p:spTree>
    <p:extLst>
      <p:ext uri="{BB962C8B-B14F-4D97-AF65-F5344CB8AC3E}">
        <p14:creationId xmlns:p14="http://schemas.microsoft.com/office/powerpoint/2010/main" val="141468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5942" y="242596"/>
            <a:ext cx="10329183" cy="6419461"/>
          </a:xfrm>
        </p:spPr>
        <p:txBody>
          <a:bodyPr>
            <a:normAutofit/>
          </a:bodyPr>
          <a:lstStyle/>
          <a:p>
            <a:pPr marL="0" indent="0">
              <a:buNone/>
            </a:pPr>
            <a:endParaRPr lang="ru-RU" dirty="0" smtClean="0"/>
          </a:p>
          <a:p>
            <a:pPr marL="0" indent="0">
              <a:buNone/>
            </a:pPr>
            <a:r>
              <a:rPr lang="uk-UA" dirty="0" smtClean="0"/>
              <a:t>Додатково також використовують такі властивості</a:t>
            </a:r>
            <a:r>
              <a:rPr lang="ru-RU" dirty="0" smtClean="0"/>
              <a:t>:</a:t>
            </a:r>
            <a:endParaRPr lang="ru-RU" dirty="0"/>
          </a:p>
          <a:p>
            <a:pPr marL="0" indent="0">
              <a:buNone/>
            </a:pPr>
            <a:endParaRPr lang="ru-RU" dirty="0"/>
          </a:p>
          <a:p>
            <a:pPr marL="0" indent="0">
              <a:buNone/>
            </a:pPr>
            <a:r>
              <a:rPr lang="ru-RU" dirty="0"/>
              <a:t>    </a:t>
            </a:r>
            <a:r>
              <a:rPr lang="uk-UA" b="1" i="1" dirty="0" smtClean="0"/>
              <a:t>Апелювання</a:t>
            </a:r>
            <a:r>
              <a:rPr lang="ru-RU" b="1" dirty="0" smtClean="0"/>
              <a:t> (</a:t>
            </a:r>
            <a:r>
              <a:rPr lang="en-US" b="1" dirty="0" smtClean="0"/>
              <a:t>non-repudiation</a:t>
            </a:r>
            <a:r>
              <a:rPr lang="en-US" b="1" dirty="0"/>
              <a:t>) </a:t>
            </a:r>
            <a:r>
              <a:rPr lang="en-US" dirty="0"/>
              <a:t>— </a:t>
            </a:r>
            <a:r>
              <a:rPr lang="uk-UA" dirty="0" smtClean="0"/>
              <a:t>можливість довести, що автором є саме заявлена людина (юридична особа), і ніхто інший.</a:t>
            </a:r>
          </a:p>
          <a:p>
            <a:pPr marL="0" indent="0">
              <a:buNone/>
            </a:pPr>
            <a:endParaRPr lang="ru-RU" dirty="0"/>
          </a:p>
          <a:p>
            <a:pPr marL="0" indent="0">
              <a:buNone/>
            </a:pPr>
            <a:r>
              <a:rPr lang="ru-RU" b="1" dirty="0"/>
              <a:t>    </a:t>
            </a:r>
            <a:r>
              <a:rPr lang="uk-UA" b="1" i="1" dirty="0" smtClean="0"/>
              <a:t>Підзвітність</a:t>
            </a:r>
            <a:r>
              <a:rPr lang="ru-RU" b="1" dirty="0" smtClean="0"/>
              <a:t> (</a:t>
            </a:r>
            <a:r>
              <a:rPr lang="en-US" b="1" dirty="0" smtClean="0"/>
              <a:t>accountability</a:t>
            </a:r>
            <a:r>
              <a:rPr lang="en-US" dirty="0"/>
              <a:t>) — </a:t>
            </a:r>
            <a:r>
              <a:rPr lang="uk-UA" dirty="0" smtClean="0"/>
              <a:t>властивість інформаційної системи, що дозволяє фіксувати діяльність користувачів, використання ними пасивних об‘єктів та однозначно встановлювати авторів певних дій в системі.</a:t>
            </a:r>
          </a:p>
          <a:p>
            <a:pPr marL="0" indent="0">
              <a:buNone/>
            </a:pPr>
            <a:endParaRPr lang="ru-RU" dirty="0"/>
          </a:p>
          <a:p>
            <a:pPr marL="0" indent="0">
              <a:buNone/>
            </a:pPr>
            <a:r>
              <a:rPr lang="ru-RU" dirty="0"/>
              <a:t>    </a:t>
            </a:r>
            <a:r>
              <a:rPr lang="uk-UA" b="1" i="1" dirty="0" smtClean="0"/>
              <a:t>Вірогідність</a:t>
            </a:r>
            <a:r>
              <a:rPr lang="ru-RU" b="1" dirty="0" smtClean="0"/>
              <a:t> (</a:t>
            </a:r>
            <a:r>
              <a:rPr lang="en-US" b="1" dirty="0" smtClean="0"/>
              <a:t>reliability</a:t>
            </a:r>
            <a:r>
              <a:rPr lang="en-US" b="1" dirty="0"/>
              <a:t>) </a:t>
            </a:r>
            <a:r>
              <a:rPr lang="en-US" dirty="0"/>
              <a:t>— </a:t>
            </a:r>
            <a:r>
              <a:rPr lang="uk-UA" dirty="0" smtClean="0"/>
              <a:t>властивість інформації, яка визначає ступінь об'єктивного, точного відображення подій, фактів, що мали місце.</a:t>
            </a:r>
          </a:p>
          <a:p>
            <a:pPr marL="0" indent="0">
              <a:buNone/>
            </a:pPr>
            <a:endParaRPr lang="uk-UA" dirty="0" smtClean="0"/>
          </a:p>
          <a:p>
            <a:pPr marL="0" indent="0">
              <a:buNone/>
            </a:pPr>
            <a:r>
              <a:rPr lang="ru-RU" dirty="0" smtClean="0"/>
              <a:t>    </a:t>
            </a:r>
            <a:r>
              <a:rPr lang="uk-UA" b="1" i="1" dirty="0" smtClean="0"/>
              <a:t>Автентичність</a:t>
            </a:r>
            <a:r>
              <a:rPr lang="ru-RU" b="1" dirty="0" smtClean="0"/>
              <a:t> </a:t>
            </a:r>
            <a:r>
              <a:rPr lang="ru-RU" dirty="0" smtClean="0"/>
              <a:t>(</a:t>
            </a:r>
            <a:r>
              <a:rPr lang="en-US" dirty="0" smtClean="0"/>
              <a:t>authenticity</a:t>
            </a:r>
            <a:r>
              <a:rPr lang="en-US" dirty="0"/>
              <a:t>) — </a:t>
            </a:r>
            <a:r>
              <a:rPr lang="uk-UA" dirty="0" smtClean="0"/>
              <a:t>властивість, яка гарантує, що суб'єкт або ресурс ідентичні заявленим.</a:t>
            </a:r>
            <a:endParaRPr lang="uk-UA" dirty="0"/>
          </a:p>
        </p:txBody>
      </p:sp>
    </p:spTree>
    <p:extLst>
      <p:ext uri="{BB962C8B-B14F-4D97-AF65-F5344CB8AC3E}">
        <p14:creationId xmlns:p14="http://schemas.microsoft.com/office/powerpoint/2010/main" val="3114234685"/>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2396</TotalTime>
  <Words>3683</Words>
  <Application>Microsoft Office PowerPoint</Application>
  <PresentationFormat>Произвольный</PresentationFormat>
  <Paragraphs>288</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Грань</vt:lpstr>
      <vt:lpstr> Інформаційна безпека.  Захист інформації.  Законодавче регулювання захисту інформації в інфокомунікаційних системах</vt:lpstr>
      <vt:lpstr>Презентация PowerPoint</vt:lpstr>
      <vt:lpstr>Презентация PowerPoint</vt:lpstr>
      <vt:lpstr>Презентация PowerPoint</vt:lpstr>
      <vt:lpstr>Презентация PowerPoint</vt:lpstr>
      <vt:lpstr>За сферою застосування                         інформаційна безпека:  </vt:lpstr>
      <vt:lpstr>Презентация PowerPoint</vt:lpstr>
      <vt:lpstr>Критерії оцінки інформаційної безпеки (Common Criteria)</vt:lpstr>
      <vt:lpstr>Презентация PowerPoint</vt:lpstr>
      <vt:lpstr>Презентация PowerPoint</vt:lpstr>
      <vt:lpstr>Презентация PowerPoint</vt:lpstr>
      <vt:lpstr>Презентация PowerPoint</vt:lpstr>
      <vt:lpstr>Презентация PowerPoint</vt:lpstr>
      <vt:lpstr>Правову основу технічного захисту інформації в Україні становлять</vt:lpstr>
      <vt:lpstr>Види захисту інформації</vt:lpstr>
      <vt:lpstr>Види захисту інформації поділяються </vt:lpstr>
      <vt:lpstr>Комплексна система захисту інформації </vt:lpstr>
      <vt:lpstr>Презентация PowerPoint</vt:lpstr>
      <vt:lpstr>Алгоритм побудови КСЗІ</vt:lpstr>
      <vt:lpstr>Презентация PowerPoint</vt:lpstr>
      <vt:lpstr>Технічний захист інформації  на мережевому рівні</vt:lpstr>
      <vt:lpstr>В комунікаційних системах використовуються такі засоби мережевого захисту інформації:</vt:lpstr>
      <vt:lpstr>Презентация PowerPoint</vt:lpstr>
      <vt:lpstr>Презентация PowerPoint</vt:lpstr>
      <vt:lpstr>Модель порушника</vt:lpstr>
      <vt:lpstr>Презентация PowerPoint</vt:lpstr>
      <vt:lpstr>Презентация PowerPoint</vt:lpstr>
      <vt:lpstr>Презентация PowerPoint</vt:lpstr>
      <vt:lpstr>Презентация PowerPoint</vt:lpstr>
      <vt:lpstr>Модель загроз в інформаційних мережах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Які вимоги щодо захисту інформації діють у воєнний час?</vt:lpstr>
      <vt:lpstr>Які загрози для інформації існують у воєнний час?</vt:lpstr>
      <vt:lpstr>Які стандарти захисту інформації актуальні в Україні під час дії воєнного стану?</vt:lpstr>
      <vt:lpstr>Чи можна побудувати КСЗІ під час дії воєнного стану?</vt:lpstr>
      <vt:lpstr>Як отримати атестат відповідності КСЗІ та скільки часу забирає процедура?</vt:lpstr>
      <vt:lpstr>Чи можна зареєструвати атестат відповідності КСЗІ під час війни?</vt:lpstr>
      <vt:lpstr>Чи можна на час дії воєнного стану працювати без атестата відповідності КСЗІ або сертифіката відповідно до стандартів ISO/IEC 27, якщо у звичайний час законом такі вимоги передбачені?</vt:lpstr>
      <vt:lpstr>Закони України щодо інформаційної безпеки:</vt:lpstr>
      <vt:lpstr>Постанови Кабінету міністрів України:</vt:lpstr>
      <vt:lpstr>Нормативні документи в галузі технічного захисту інформації та державні стандарти України стосовно створення і функціонування КСЗІ:</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Інформаційна безпека.  Захист інформації.  Законодавче регулювання захисту інформації в телекомунікаційних системах</dc:title>
  <dc:creator>user</dc:creator>
  <cp:lastModifiedBy>НСМ</cp:lastModifiedBy>
  <cp:revision>40</cp:revision>
  <dcterms:created xsi:type="dcterms:W3CDTF">2020-02-02T06:33:06Z</dcterms:created>
  <dcterms:modified xsi:type="dcterms:W3CDTF">2024-09-11T14:21:10Z</dcterms:modified>
</cp:coreProperties>
</file>