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4" r:id="rId2"/>
    <p:sldId id="257" r:id="rId3"/>
    <p:sldId id="258" r:id="rId4"/>
    <p:sldId id="341" r:id="rId5"/>
    <p:sldId id="343" r:id="rId6"/>
    <p:sldId id="344" r:id="rId7"/>
    <p:sldId id="347" r:id="rId8"/>
    <p:sldId id="352" r:id="rId9"/>
    <p:sldId id="349" r:id="rId10"/>
    <p:sldId id="353" r:id="rId11"/>
    <p:sldId id="354" r:id="rId12"/>
    <p:sldId id="350" r:id="rId13"/>
    <p:sldId id="351" r:id="rId14"/>
    <p:sldId id="355" r:id="rId15"/>
    <p:sldId id="356" r:id="rId16"/>
    <p:sldId id="357" r:id="rId17"/>
    <p:sldId id="358" r:id="rId18"/>
    <p:sldId id="359" r:id="rId19"/>
    <p:sldId id="273"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48" d="100"/>
          <a:sy n="48" d="100"/>
        </p:scale>
        <p:origin x="82" y="10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31.03.2025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cs typeface="Times New Roman" panose="02020603050405020304" pitchFamily="18" charset="0"/>
              </a:rPr>
              <a:t>ЛЕКЦІЯ </a:t>
            </a:r>
            <a:r>
              <a:rPr lang="uk-UA" b="1" dirty="0" smtClean="0">
                <a:cs typeface="Times New Roman" panose="02020603050405020304" pitchFamily="18" charset="0"/>
              </a:rPr>
              <a:t>7. </a:t>
            </a:r>
            <a:r>
              <a:rPr lang="uk-UA" b="1" dirty="0" smtClean="0"/>
              <a:t>Організація управління продуктом</a:t>
            </a: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079704" cy="5357151"/>
          </a:xfrm>
        </p:spPr>
        <p:txBody>
          <a:bodyPr/>
          <a:lstStyle/>
          <a:p>
            <a:pPr marL="0" indent="0">
              <a:buNone/>
            </a:pPr>
            <a:r>
              <a:rPr lang="uk-UA" sz="2000" dirty="0"/>
              <a:t>В управлінні товарною політикою підприємство може використовувати стратегії інтеграції та диверсифікації.</a:t>
            </a:r>
          </a:p>
          <a:p>
            <a:pPr marL="0" indent="0">
              <a:buNone/>
            </a:pPr>
            <a:r>
              <a:rPr lang="uk-UA" sz="2000" i="1" dirty="0"/>
              <a:t>Інтеграція підприємств</a:t>
            </a:r>
            <a:r>
              <a:rPr lang="uk-UA" sz="2000" dirty="0"/>
              <a:t> — це об’єднання виробничих ресурсів організацій в одну структуру. Це призводить до укрупнення підприємства, нарощування його ринкового потенціалу, ринкової сили, розширює сферу діяльності підприємства в даної галузі. Виділяють горизонтальну та вертикальну інтеграції. </a:t>
            </a:r>
            <a:endParaRPr lang="uk-UA" sz="2000" dirty="0" smtClean="0"/>
          </a:p>
          <a:p>
            <a:pPr marL="0" indent="0">
              <a:buNone/>
            </a:pPr>
            <a:r>
              <a:rPr lang="uk-UA" sz="2000" i="1" dirty="0" smtClean="0"/>
              <a:t>Пряма </a:t>
            </a:r>
            <a:r>
              <a:rPr lang="uk-UA" sz="2000" i="1" dirty="0"/>
              <a:t>стратегія інтеграції</a:t>
            </a:r>
            <a:r>
              <a:rPr lang="uk-UA" sz="2000" dirty="0"/>
              <a:t> — придбання у власність або встановлення повного контролю над дистриб’юторською мережею. Це дозволяє збільшити контроль над системою розподілення, знизити залежність від посередників, що продають товари конкуруючих марок. </a:t>
            </a:r>
            <a:endParaRPr lang="uk-UA" sz="2000" dirty="0" smtClean="0"/>
          </a:p>
          <a:p>
            <a:pPr marL="0" indent="0">
              <a:buNone/>
            </a:pPr>
            <a:r>
              <a:rPr lang="uk-UA" sz="2000" i="1" dirty="0" smtClean="0"/>
              <a:t>Зворотна </a:t>
            </a:r>
            <a:r>
              <a:rPr lang="uk-UA" sz="2000" i="1" dirty="0"/>
              <a:t>стратегія інтеграції</a:t>
            </a:r>
            <a:r>
              <a:rPr lang="uk-UA" sz="2000" dirty="0"/>
              <a:t> — об’єднання підприємств, що мають виробничі процеси, які слідують один за одним при їх об’єднанні в одній організації. Це дозволяє знизити витрати на ресурси, підвищити контроль за рівнем їх якості, забезпечити безперебійну поставку ресурсів</a:t>
            </a:r>
            <a:r>
              <a:rPr lang="uk-UA" sz="2000" dirty="0" smtClean="0"/>
              <a:t>.</a:t>
            </a:r>
          </a:p>
          <a:p>
            <a:pPr marL="0" indent="0">
              <a:buNone/>
            </a:pPr>
            <a:r>
              <a:rPr lang="uk-UA" sz="2000" i="1" dirty="0"/>
              <a:t>Вертикальна інтеграція</a:t>
            </a:r>
            <a:r>
              <a:rPr lang="uk-UA" sz="2000" dirty="0"/>
              <a:t> надає наступні переваги: управління якістю продукції на всіх етапах її виробництва та продажу, захист від значних та різких коливань цін на сировину, забезпечення своєчасними поставками сировини, забезпечення продажу продукції, синергетичний ефект, пов’язаний як і з економією ресурсів, так і з переносом управлінського досвіду та техніко-технологічного досвіду одного підприємства на інше.</a:t>
            </a:r>
          </a:p>
          <a:p>
            <a:pPr marL="0" indent="0">
              <a:buNone/>
            </a:pPr>
            <a:endParaRPr lang="uk-UA" sz="2000" dirty="0" smtClean="0"/>
          </a:p>
          <a:p>
            <a:pPr marL="0" indent="0">
              <a:buNone/>
            </a:pPr>
            <a:endParaRPr lang="uk-UA" sz="2000" dirty="0" smtClean="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274268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28336"/>
            <a:ext cx="12079704" cy="5357151"/>
          </a:xfrm>
        </p:spPr>
        <p:txBody>
          <a:bodyPr/>
          <a:lstStyle/>
          <a:p>
            <a:pPr marL="0" indent="0">
              <a:buNone/>
            </a:pPr>
            <a:r>
              <a:rPr lang="uk-UA" sz="2000" i="1" dirty="0" smtClean="0"/>
              <a:t>Горизонтальна </a:t>
            </a:r>
            <a:r>
              <a:rPr lang="uk-UA" sz="2000" i="1" dirty="0"/>
              <a:t>стратегія інтеграції</a:t>
            </a:r>
            <a:r>
              <a:rPr lang="uk-UA" sz="2000" dirty="0"/>
              <a:t> — об’єднання підприємств, що виробляють однотипну продукцію та є конкурентами. В такому випадку інтеграція компаній дає наступні переваги: ефект масштабу виробництва, збільшення долі ринку, синергетичний ефект. </a:t>
            </a:r>
            <a:endParaRPr lang="uk-UA" sz="2000" dirty="0" smtClean="0"/>
          </a:p>
          <a:p>
            <a:pPr marL="0" indent="0">
              <a:buNone/>
            </a:pPr>
            <a:r>
              <a:rPr lang="uk-UA" sz="2000" i="1" dirty="0" smtClean="0"/>
              <a:t>Стратегія </a:t>
            </a:r>
            <a:r>
              <a:rPr lang="uk-UA" sz="2000" i="1" dirty="0"/>
              <a:t>диверсифікації</a:t>
            </a:r>
            <a:r>
              <a:rPr lang="uk-UA" sz="2000" dirty="0"/>
              <a:t> дозволяє зменшити ризики, що пов’язані з кон’юнктурними коливаннями, а також інноваційні ризики, вирівняти грошові потоки, ефективно використовувати виробничі потужності та вільні капітали. Якщо попит на одному ринку падає або має місце інша негативна ситуація, то підприємство виживає за рахунок продажу інших товарів.</a:t>
            </a:r>
          </a:p>
          <a:p>
            <a:pPr marL="0" indent="0">
              <a:buNone/>
            </a:pPr>
            <a:r>
              <a:rPr lang="uk-UA" sz="2000" i="1" dirty="0"/>
              <a:t>Стратегія концентричної диверсифікації</a:t>
            </a:r>
            <a:r>
              <a:rPr lang="uk-UA" sz="2000" dirty="0"/>
              <a:t> — виробництво нової продукції, що співпадає з профілем підприємства та потребує використання існуючої технології.</a:t>
            </a:r>
          </a:p>
          <a:p>
            <a:pPr marL="0" indent="0">
              <a:buNone/>
            </a:pPr>
            <a:r>
              <a:rPr lang="uk-UA" sz="2000" i="1" dirty="0"/>
              <a:t>Стратегія горизонтальної диверсифікації</a:t>
            </a:r>
            <a:r>
              <a:rPr lang="uk-UA" sz="2000" dirty="0"/>
              <a:t> — випуск нової непрофільної продукції, що потребує використання нової технології, але для традиційних для підприємства споживачів. Продукт може бути супутнім по відношенню до традиційного товару підприємства</a:t>
            </a:r>
            <a:r>
              <a:rPr lang="uk-UA" sz="2000" dirty="0" smtClean="0"/>
              <a:t>.</a:t>
            </a:r>
          </a:p>
          <a:p>
            <a:pPr marL="0" indent="0">
              <a:buNone/>
            </a:pPr>
            <a:r>
              <a:rPr lang="uk-UA" sz="2000" i="1" dirty="0"/>
              <a:t>Стратегія конгломератної диверсифікації</a:t>
            </a:r>
            <a:r>
              <a:rPr lang="uk-UA" sz="2000" dirty="0"/>
              <a:t> — випуск нової продукції, виробництво якої технологічно не співпадає з традиційним профілем підприємства та не пов’язано з його існуючими сферами діяльності.</a:t>
            </a:r>
          </a:p>
          <a:p>
            <a:pPr marL="0" indent="0">
              <a:buNone/>
            </a:pPr>
            <a:endParaRPr lang="uk-UA" sz="2000" dirty="0"/>
          </a:p>
          <a:p>
            <a:pPr marL="0" indent="0">
              <a:buNone/>
            </a:pPr>
            <a:endParaRPr lang="uk-UA" sz="2000" dirty="0"/>
          </a:p>
          <a:p>
            <a:pPr marL="0" indent="0">
              <a:buNone/>
            </a:pPr>
            <a:endParaRPr lang="uk-UA" sz="2000" dirty="0" smtClean="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9137156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747657"/>
          </a:xfrm>
        </p:spPr>
        <p:txBody>
          <a:bodyPr/>
          <a:lstStyle/>
          <a:p>
            <a:pPr marL="0" indent="0">
              <a:buNone/>
            </a:pPr>
            <a:r>
              <a:rPr lang="uk-UA" sz="2000" dirty="0" smtClean="0"/>
              <a:t>2. Управління </a:t>
            </a:r>
            <a:r>
              <a:rPr lang="uk-UA" sz="2000" dirty="0"/>
              <a:t>на рівні </a:t>
            </a:r>
            <a:r>
              <a:rPr lang="uk-UA" sz="2000" dirty="0" smtClean="0"/>
              <a:t>товарної марки</a:t>
            </a:r>
          </a:p>
          <a:p>
            <a:pPr marL="0" indent="0">
              <a:buNone/>
            </a:pPr>
            <a:r>
              <a:rPr lang="uk-UA" sz="2000" dirty="0"/>
              <a:t>Словосполучення «товарна марка» має досить широкий спектр понять</a:t>
            </a:r>
            <a:r>
              <a:rPr lang="uk-UA" sz="2000" dirty="0" smtClean="0"/>
              <a:t>.</a:t>
            </a:r>
          </a:p>
          <a:p>
            <a:pPr marL="0" indent="0">
              <a:buNone/>
            </a:pPr>
            <a:r>
              <a:rPr lang="uk-UA" sz="2000" i="1" dirty="0"/>
              <a:t>У вузькому змісті</a:t>
            </a:r>
            <a:r>
              <a:rPr lang="uk-UA" sz="2000" dirty="0"/>
              <a:t>, товарна марка за визначенням Американської асоціації маркетингу, представляє собою ім’я, термін, знак, символ чи їх сполучення, які використовуються для ідентифікації товарів чи послуг одного чи групи виробників та їх диференціації від товарів чи послуг конкурентів</a:t>
            </a:r>
            <a:r>
              <a:rPr lang="uk-UA" sz="2000" dirty="0" smtClean="0"/>
              <a:t>.</a:t>
            </a:r>
          </a:p>
          <a:p>
            <a:pPr marL="0" indent="0">
              <a:buNone/>
            </a:pPr>
            <a:r>
              <a:rPr lang="uk-UA" sz="2000" i="1" dirty="0"/>
              <a:t>В широкому змісті</a:t>
            </a:r>
            <a:r>
              <a:rPr lang="uk-UA" sz="2000" dirty="0"/>
              <a:t> слова, товарна марка складається із багатьох факторів: історія створення підприємства, особливі якості та споживчі властивості продукту, позиціонування на ринку, особливості рекламної кампанії та ін</a:t>
            </a:r>
            <a:r>
              <a:rPr lang="uk-UA" sz="2000" dirty="0" smtClean="0"/>
              <a:t>.</a:t>
            </a:r>
          </a:p>
          <a:p>
            <a:pPr marL="0" indent="0">
              <a:buNone/>
            </a:pPr>
            <a:r>
              <a:rPr lang="uk-UA" sz="2000" dirty="0"/>
              <a:t>Товарна марка може бути слабкою, сильною чи </a:t>
            </a:r>
            <a:r>
              <a:rPr lang="uk-UA" sz="2000" dirty="0" smtClean="0"/>
              <a:t>становитись </a:t>
            </a:r>
            <a:r>
              <a:rPr lang="uk-UA" sz="2000" dirty="0"/>
              <a:t>брендом</a:t>
            </a:r>
            <a:r>
              <a:rPr lang="uk-UA" sz="2000" dirty="0" smtClean="0"/>
              <a:t>.</a:t>
            </a:r>
          </a:p>
          <a:p>
            <a:pPr marL="0" indent="0">
              <a:buNone/>
            </a:pPr>
            <a:r>
              <a:rPr lang="uk-UA" sz="2000" dirty="0"/>
              <a:t>Мета маркетингу — створення такої товарної марки, яка буде мати перевагу для споживача перед іншими аналогічними товарами. Цінність товарної марки доказується, головним чином, достатнім досвідом її використання, тому якісний продукт є основою всіх пов’язаних з нею сприймань.</a:t>
            </a:r>
          </a:p>
          <a:p>
            <a:pPr marL="0" indent="0">
              <a:buNone/>
            </a:pPr>
            <a:r>
              <a:rPr lang="uk-UA" sz="2000" dirty="0" smtClean="0"/>
              <a:t> </a:t>
            </a:r>
            <a:endParaRPr lang="uk-UA" sz="2000" dirty="0"/>
          </a:p>
        </p:txBody>
      </p:sp>
    </p:spTree>
    <p:extLst>
      <p:ext uri="{BB962C8B-B14F-4D97-AF65-F5344CB8AC3E}">
        <p14:creationId xmlns:p14="http://schemas.microsoft.com/office/powerpoint/2010/main" val="2264656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92505"/>
            <a:ext cx="11823032" cy="5368413"/>
          </a:xfrm>
        </p:spPr>
        <p:txBody>
          <a:bodyPr/>
          <a:lstStyle/>
          <a:p>
            <a:pPr marL="0" indent="0">
              <a:buNone/>
            </a:pPr>
            <a:r>
              <a:rPr lang="uk-UA" sz="2000" dirty="0"/>
              <a:t>Товарне ім’я — це частина товарної марки, що має звукове вираження («Світоч», «</a:t>
            </a:r>
            <a:r>
              <a:rPr lang="uk-UA" sz="2000" dirty="0" err="1"/>
              <a:t>Nike</a:t>
            </a:r>
            <a:r>
              <a:rPr lang="uk-UA" sz="2000" dirty="0"/>
              <a:t>»).</a:t>
            </a:r>
          </a:p>
          <a:p>
            <a:pPr marL="0" indent="0">
              <a:buNone/>
            </a:pPr>
            <a:r>
              <a:rPr lang="uk-UA" sz="2000" dirty="0"/>
              <a:t>Фірмовий знак — частина товарної марки, що є зображенням символу або іншої позначки, яка ідентифікує товар серед інших пропозицій.</a:t>
            </a:r>
          </a:p>
          <a:p>
            <a:pPr marL="0" indent="0">
              <a:buNone/>
            </a:pPr>
            <a:r>
              <a:rPr lang="uk-UA" sz="2000" dirty="0"/>
              <a:t>Товарний знак є зареєстрованою товарною маркою</a:t>
            </a:r>
            <a:r>
              <a:rPr lang="uk-UA" sz="2000" dirty="0" smtClean="0"/>
              <a:t>.</a:t>
            </a:r>
          </a:p>
          <a:p>
            <a:pPr marL="0" indent="0">
              <a:buNone/>
            </a:pPr>
            <a:r>
              <a:rPr lang="uk-UA" sz="2000" dirty="0"/>
              <a:t>Державну реєстрацію товарних знаків в Україні здійснює </a:t>
            </a:r>
            <a:r>
              <a:rPr lang="uk-UA" sz="2000" dirty="0" err="1"/>
              <a:t>Держпатент</a:t>
            </a:r>
            <a:r>
              <a:rPr lang="uk-UA" sz="2000" dirty="0"/>
              <a:t> України, їх юридичний захист здійснюється на основі Закону України «Про охорону прав на знаки для товарів і послуг», прийнятий 15 грудня 1993 р. Реєстрація товарного знаку надає його власнику захист від підробок, від його недоброякісного використання. Право на товарний знак підтверджується свідоцтвом. Реєстрація торгових знаків є добровільною процедурою.</a:t>
            </a:r>
          </a:p>
          <a:p>
            <a:pPr marL="0" indent="0">
              <a:buNone/>
            </a:pPr>
            <a:r>
              <a:rPr lang="uk-UA" sz="2000" dirty="0"/>
              <a:t>Не допускається реєстрація товарного знаку, вже зареєстрованого на іншу особу, якщо відсутні знаки відмінностей, якщо є зображення національних емблем, гербів, печатей, нагород, назв країн. </a:t>
            </a:r>
            <a:endParaRPr lang="uk-UA" sz="2000" dirty="0"/>
          </a:p>
          <a:p>
            <a:pPr marL="0" indent="0">
              <a:spcBef>
                <a:spcPts val="0"/>
              </a:spcBef>
              <a:buNone/>
            </a:pPr>
            <a:endParaRPr lang="uk-UA" sz="2000" dirty="0" smtClean="0"/>
          </a:p>
          <a:p>
            <a:pPr marL="0" indent="0">
              <a:spcBef>
                <a:spcPts val="0"/>
              </a:spcBef>
              <a:buNone/>
            </a:pPr>
            <a:r>
              <a:rPr lang="uk-UA" sz="2000" dirty="0" smtClean="0"/>
              <a:t>Також </a:t>
            </a:r>
            <a:r>
              <a:rPr lang="uk-UA" sz="2000" dirty="0"/>
              <a:t>неможливо при реєстрації товарного знаку використовувати прізвища, імена, псевдоніми, портрети відомих осіб без їх згоди або згоди їх нащадків, або компетентного органу.</a:t>
            </a:r>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2718133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44379"/>
            <a:ext cx="11871158" cy="5368413"/>
          </a:xfrm>
        </p:spPr>
        <p:txBody>
          <a:bodyPr/>
          <a:lstStyle/>
          <a:p>
            <a:pPr marL="0" indent="0">
              <a:buNone/>
            </a:pPr>
            <a:r>
              <a:rPr lang="uk-UA" sz="2000" dirty="0"/>
              <a:t>Виділяють наступні види товарних знаків:</a:t>
            </a:r>
          </a:p>
          <a:p>
            <a:pPr marL="0" indent="0" algn="just">
              <a:buNone/>
            </a:pPr>
            <a:r>
              <a:rPr lang="uk-UA" sz="2000" i="1" dirty="0"/>
              <a:t>словесні</a:t>
            </a:r>
            <a:r>
              <a:rPr lang="uk-UA" sz="2000" dirty="0"/>
              <a:t>. Їх перевага в тому, що вони легко сприймаються зором, слухом. За етимологією словесні знаки можуть бути у вигляді слів природної мови </a:t>
            </a:r>
            <a:r>
              <a:rPr lang="ru-RU" sz="2000" dirty="0"/>
              <a:t>(</a:t>
            </a:r>
            <a:r>
              <a:rPr lang="uk-UA" sz="2000" dirty="0"/>
              <a:t>звичайні слова та їх сполучення, наприклад, «Наша вода») і у вигляді утворених штучно слів (як, наприклад, </a:t>
            </a:r>
            <a:r>
              <a:rPr lang="en-US" sz="2000" dirty="0"/>
              <a:t>Lego</a:t>
            </a:r>
            <a:r>
              <a:rPr lang="ru-RU" sz="2000" dirty="0"/>
              <a:t>, </a:t>
            </a:r>
            <a:r>
              <a:rPr lang="en-US" sz="2000" dirty="0"/>
              <a:t>Pepsi</a:t>
            </a:r>
            <a:r>
              <a:rPr lang="ru-RU" sz="2000" dirty="0" smtClean="0"/>
              <a:t>).</a:t>
            </a:r>
          </a:p>
          <a:p>
            <a:pPr marL="0" indent="0" algn="just">
              <a:buNone/>
            </a:pPr>
            <a:r>
              <a:rPr lang="uk-UA" sz="2000" i="1" dirty="0"/>
              <a:t>зображувальні</a:t>
            </a:r>
            <a:r>
              <a:rPr lang="uk-UA" sz="2000" dirty="0"/>
              <a:t>. Вони можуть бути у вигляді малюнків, креслень. Все більше розповсюджуються абстрактні знаки, що виділяються серед інших та добре запам’ятовуються. Сюди ж відносяться й стилізовані літери, цифри. </a:t>
            </a:r>
            <a:endParaRPr lang="uk-UA" sz="2000" dirty="0" smtClean="0"/>
          </a:p>
          <a:p>
            <a:pPr marL="0" lvl="1" indent="0" algn="just">
              <a:spcBef>
                <a:spcPts val="1000"/>
              </a:spcBef>
              <a:buNone/>
            </a:pPr>
            <a:r>
              <a:rPr lang="uk-UA" sz="2000" b="1" i="1" dirty="0"/>
              <a:t>об</a:t>
            </a:r>
            <a:r>
              <a:rPr lang="ru-RU" sz="2000" b="1" i="1" dirty="0"/>
              <a:t>’</a:t>
            </a:r>
            <a:r>
              <a:rPr lang="uk-UA" sz="2000" b="1" i="1" dirty="0"/>
              <a:t>ємні</a:t>
            </a:r>
            <a:r>
              <a:rPr lang="uk-UA" sz="2000" b="1" dirty="0"/>
              <a:t>. Частіше це певна форма виробу або його упаковки. Наприклад, скляна пляшка бренду </a:t>
            </a:r>
            <a:r>
              <a:rPr lang="en-US" sz="2000" b="1" dirty="0"/>
              <a:t>Coca</a:t>
            </a:r>
            <a:r>
              <a:rPr lang="ru-RU" sz="2000" b="1" dirty="0"/>
              <a:t>-</a:t>
            </a:r>
            <a:r>
              <a:rPr lang="en-US" sz="2000" b="1" dirty="0"/>
              <a:t>Cola</a:t>
            </a:r>
            <a:r>
              <a:rPr lang="ru-RU" sz="2000" b="1" dirty="0" smtClean="0"/>
              <a:t>;</a:t>
            </a:r>
          </a:p>
          <a:p>
            <a:pPr marL="0" lvl="1" indent="0" algn="just">
              <a:spcBef>
                <a:spcPts val="1000"/>
              </a:spcBef>
              <a:buNone/>
            </a:pPr>
            <a:r>
              <a:rPr lang="uk-UA" sz="2000" b="1" i="1" dirty="0"/>
              <a:t>звукові</a:t>
            </a:r>
            <a:r>
              <a:rPr lang="uk-UA" sz="2000" b="1" dirty="0"/>
              <a:t>. Такі знаки частіше зустрічаються у телекомпаній, радіостанцій (у вигляді заставки, певної мелодії та </a:t>
            </a:r>
            <a:r>
              <a:rPr lang="uk-UA" sz="2000" b="1" dirty="0" err="1"/>
              <a:t>т.п</a:t>
            </a:r>
            <a:r>
              <a:rPr lang="uk-UA" sz="2000" b="1" dirty="0"/>
              <a:t>.). Проте вони використовуються і в інших випадках. Наприклад, компанія «</a:t>
            </a:r>
            <a:r>
              <a:rPr lang="en-US" sz="2000" b="1" dirty="0"/>
              <a:t>Zippo</a:t>
            </a:r>
            <a:r>
              <a:rPr lang="uk-UA" sz="2000" b="1" dirty="0"/>
              <a:t>» в якості товарного знаку зареєструвала клацання запальнички;</a:t>
            </a:r>
          </a:p>
          <a:p>
            <a:pPr marL="0" lvl="1" indent="0" algn="just">
              <a:spcBef>
                <a:spcPts val="1000"/>
              </a:spcBef>
              <a:buNone/>
            </a:pPr>
            <a:r>
              <a:rPr lang="uk-UA" sz="2000" b="1" i="1" dirty="0"/>
              <a:t>комбіновані. </a:t>
            </a:r>
            <a:r>
              <a:rPr lang="uk-UA" sz="2000" b="1" dirty="0"/>
              <a:t>Є поєднанням різних видів товарних знаків.  </a:t>
            </a:r>
          </a:p>
          <a:p>
            <a:pPr marL="0" lvl="1" indent="0" algn="just">
              <a:spcBef>
                <a:spcPts val="1000"/>
              </a:spcBef>
              <a:buNone/>
            </a:pPr>
            <a:endParaRPr lang="uk-UA" sz="2000" dirty="0"/>
          </a:p>
          <a:p>
            <a:pPr marL="0" indent="0" algn="just">
              <a:buNone/>
            </a:pPr>
            <a:endParaRPr lang="uk-UA" sz="2000" dirty="0"/>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359577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44379"/>
            <a:ext cx="11871158" cy="5368413"/>
          </a:xfrm>
        </p:spPr>
        <p:txBody>
          <a:bodyPr/>
          <a:lstStyle/>
          <a:p>
            <a:pPr marL="0" indent="0">
              <a:buNone/>
            </a:pPr>
            <a:r>
              <a:rPr lang="uk-UA" sz="2000" dirty="0"/>
              <a:t>Словесні позначення є найбільш поширеними при реєстрації товарного знаку — близько 80% всіх товарних знаків у світі, замальовки в якості товарного знаку складають близько 15%, а їх комбінація — близько 5%.</a:t>
            </a:r>
          </a:p>
          <a:p>
            <a:pPr marL="0" indent="0">
              <a:buNone/>
            </a:pPr>
            <a:r>
              <a:rPr lang="uk-UA" sz="2000" dirty="0"/>
              <a:t>Власник товарного знаку має право проставляти поруч зі знаком попереджувальне маркування ® — для зареєстрованих знаків, ТМ — для знаків, які знаходяться в процесі реєстрації.</a:t>
            </a:r>
          </a:p>
          <a:p>
            <a:pPr marL="0" indent="0">
              <a:buNone/>
            </a:pPr>
            <a:r>
              <a:rPr lang="uk-UA" sz="2000" dirty="0"/>
              <a:t>Існує два типи торгових марок:</a:t>
            </a:r>
          </a:p>
          <a:p>
            <a:pPr marL="0" indent="0">
              <a:buNone/>
            </a:pPr>
            <a:r>
              <a:rPr lang="uk-UA" sz="2000" dirty="0"/>
              <a:t>— марка виробника;</a:t>
            </a:r>
          </a:p>
          <a:p>
            <a:pPr marL="0" indent="0">
              <a:buNone/>
            </a:pPr>
            <a:r>
              <a:rPr lang="uk-UA" sz="2000" dirty="0"/>
              <a:t>— приватна марка (марка торговця-посередника, </a:t>
            </a:r>
            <a:r>
              <a:rPr lang="uk-UA" sz="2000" dirty="0" err="1"/>
              <a:t>Private</a:t>
            </a:r>
            <a:r>
              <a:rPr lang="uk-UA" sz="2000" dirty="0"/>
              <a:t> </a:t>
            </a:r>
            <a:r>
              <a:rPr lang="uk-UA" sz="2000" dirty="0" err="1"/>
              <a:t>Lable</a:t>
            </a:r>
            <a:r>
              <a:rPr lang="uk-UA" sz="2000" dirty="0"/>
              <a:t> (PL)).</a:t>
            </a:r>
          </a:p>
          <a:p>
            <a:pPr marL="0" lvl="1" indent="0" algn="just">
              <a:spcBef>
                <a:spcPts val="1000"/>
              </a:spcBef>
              <a:buNone/>
            </a:pPr>
            <a:r>
              <a:rPr lang="uk-UA" sz="2000" b="1" dirty="0"/>
              <a:t>Торговельні мережі  можуть продавати під приватною маркою товари, вироблені на замовлення іншими підприємствами.</a:t>
            </a:r>
          </a:p>
          <a:p>
            <a:pPr marL="0" indent="0" algn="just">
              <a:buNone/>
            </a:pPr>
            <a:r>
              <a:rPr lang="uk-UA" sz="2000" dirty="0"/>
              <a:t>Все більше підприємства прагнуть до випуску товарів під товарною маркою. Проте це не є обов’язковим. На ринку можна побачити </a:t>
            </a:r>
            <a:r>
              <a:rPr lang="uk-UA" sz="2000" i="1" dirty="0" err="1"/>
              <a:t>дженерики</a:t>
            </a:r>
            <a:r>
              <a:rPr lang="uk-UA" sz="2000" i="1" dirty="0"/>
              <a:t> </a:t>
            </a:r>
            <a:r>
              <a:rPr lang="uk-UA" sz="2000" dirty="0"/>
              <a:t>—</a:t>
            </a:r>
            <a:r>
              <a:rPr lang="uk-UA" sz="2000" i="1" dirty="0"/>
              <a:t> </a:t>
            </a:r>
            <a:r>
              <a:rPr lang="uk-UA" sz="2000" dirty="0"/>
              <a:t>недорогі споживчі товари без торгової марки. </a:t>
            </a:r>
            <a:endParaRPr lang="uk-UA" sz="2000" dirty="0"/>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7042894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44379"/>
            <a:ext cx="11871158" cy="5368413"/>
          </a:xfrm>
        </p:spPr>
        <p:txBody>
          <a:bodyPr/>
          <a:lstStyle/>
          <a:p>
            <a:pPr marL="0" indent="0">
              <a:buNone/>
            </a:pPr>
            <a:r>
              <a:rPr lang="uk-UA" sz="2000" dirty="0"/>
              <a:t>Використання товарної марки надає наступні переваги:</a:t>
            </a:r>
          </a:p>
          <a:p>
            <a:pPr marL="0" indent="0">
              <a:buNone/>
            </a:pPr>
            <a:r>
              <a:rPr lang="uk-UA" sz="2000" dirty="0"/>
              <a:t>— ідентифікація товару та його виділення серед інших;</a:t>
            </a:r>
          </a:p>
          <a:p>
            <a:pPr marL="0" indent="0">
              <a:buNone/>
            </a:pPr>
            <a:r>
              <a:rPr lang="uk-UA" sz="2000" dirty="0"/>
              <a:t>— формування групи лояльних споживачів;</a:t>
            </a:r>
          </a:p>
          <a:p>
            <a:pPr marL="0" indent="0">
              <a:buNone/>
            </a:pPr>
            <a:r>
              <a:rPr lang="uk-UA" sz="2000" dirty="0"/>
              <a:t>— захист від копіювання;</a:t>
            </a:r>
          </a:p>
          <a:p>
            <a:pPr marL="0" indent="0">
              <a:buNone/>
            </a:pPr>
            <a:r>
              <a:rPr lang="uk-UA" sz="2000" dirty="0"/>
              <a:t>— при сильній товарній марки можливість випускати під нею схожі товари, полегшення виходу нових товарів на ринок;</a:t>
            </a:r>
          </a:p>
          <a:p>
            <a:pPr marL="0" indent="0">
              <a:buNone/>
            </a:pPr>
            <a:r>
              <a:rPr lang="uk-UA" sz="2000" dirty="0"/>
              <a:t>— сильна марка сприяє підвищенню іміджу підприємства;</a:t>
            </a:r>
          </a:p>
          <a:p>
            <a:pPr marL="0" indent="0">
              <a:buNone/>
            </a:pPr>
            <a:r>
              <a:rPr lang="uk-UA" sz="2000" dirty="0"/>
              <a:t>— можливість продавати товари за більш високою ціною;</a:t>
            </a:r>
          </a:p>
          <a:p>
            <a:pPr marL="0" indent="0">
              <a:buNone/>
            </a:pPr>
            <a:r>
              <a:rPr lang="uk-UA" sz="2000" dirty="0"/>
              <a:t>— можливість отримувати більші прибутки;</a:t>
            </a:r>
          </a:p>
          <a:p>
            <a:pPr marL="0" indent="0">
              <a:buNone/>
            </a:pPr>
            <a:r>
              <a:rPr lang="uk-UA" sz="2000" dirty="0"/>
              <a:t>— можливість більш чіткої сегментації ринку;</a:t>
            </a:r>
          </a:p>
          <a:p>
            <a:pPr marL="0" indent="0">
              <a:buNone/>
            </a:pPr>
            <a:r>
              <a:rPr lang="uk-UA" sz="2000" dirty="0"/>
              <a:t>— полегшення роботи з посередниками.</a:t>
            </a:r>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23015872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0421" y="144379"/>
            <a:ext cx="11871158" cy="5368413"/>
          </a:xfrm>
        </p:spPr>
        <p:txBody>
          <a:bodyPr/>
          <a:lstStyle/>
          <a:p>
            <a:pPr marL="0" indent="0">
              <a:buNone/>
            </a:pPr>
            <a:r>
              <a:rPr lang="uk-UA" sz="2000" dirty="0"/>
              <a:t>Важливим є вибір марочної назви, що буде асоціюватися з продуктом, формувати його позитивне сприйняття, яку легко промовляти та заповнити. При виборі марочної назви можливі чотири варіанти, корті використовуються в бізнесі</a:t>
            </a:r>
            <a:r>
              <a:rPr lang="uk-UA" sz="2000" dirty="0" smtClean="0"/>
              <a:t>:</a:t>
            </a:r>
          </a:p>
          <a:p>
            <a:pPr marL="0" indent="0">
              <a:buNone/>
            </a:pPr>
            <a:r>
              <a:rPr lang="uk-UA" sz="2000" dirty="0"/>
              <a:t>— </a:t>
            </a:r>
            <a:r>
              <a:rPr lang="uk-UA" sz="2000" i="1" dirty="0"/>
              <a:t>мономарка </a:t>
            </a:r>
            <a:r>
              <a:rPr lang="uk-UA" sz="2000" dirty="0"/>
              <a:t>(стратегія компанії брендової ідентичності — система вільних брендів (</a:t>
            </a:r>
            <a:r>
              <a:rPr lang="uk-UA" sz="2000" dirty="0" err="1"/>
              <a:t>free</a:t>
            </a:r>
            <a:r>
              <a:rPr lang="uk-UA" sz="2000" dirty="0"/>
              <a:t> standing brands). Кожен продукт має своє товарне ім’я, логотип, упаковку. Така позиція характерна для товарів з коротким життєвим циклом та дозволяє чітко позиціонувати товари. </a:t>
            </a:r>
          </a:p>
          <a:p>
            <a:pPr marL="0" indent="0">
              <a:spcBef>
                <a:spcPts val="0"/>
              </a:spcBef>
              <a:buNone/>
            </a:pPr>
            <a:r>
              <a:rPr lang="uk-UA" sz="2000" dirty="0"/>
              <a:t>— </a:t>
            </a:r>
            <a:r>
              <a:rPr lang="uk-UA" sz="2000" i="1" dirty="0"/>
              <a:t>корпоративна торгова марка</a:t>
            </a:r>
            <a:r>
              <a:rPr lang="uk-UA" sz="2000" dirty="0"/>
              <a:t> — єдина марочна назва для всієї продукції підприємства, марка-символ (мультимарка). Продукція підприємства випускається під єдиною маркою (Samsung, LG, Philips) та чітко визначає виробника товару. Така стратегія використовується при відомій товарній марки, позитивний імідж якої розповсюджується на різноманітні товари підприємства. </a:t>
            </a:r>
            <a:endParaRPr lang="uk-UA" sz="2000" dirty="0" smtClean="0"/>
          </a:p>
          <a:p>
            <a:pPr marL="0" indent="0">
              <a:spcBef>
                <a:spcPts val="0"/>
              </a:spcBef>
              <a:buNone/>
            </a:pPr>
            <a:r>
              <a:rPr lang="uk-UA" sz="2000" dirty="0"/>
              <a:t>— </a:t>
            </a:r>
            <a:r>
              <a:rPr lang="uk-UA" sz="2000" i="1" dirty="0"/>
              <a:t>змішана марка</a:t>
            </a:r>
            <a:r>
              <a:rPr lang="uk-UA" sz="2000" dirty="0"/>
              <a:t>. До відомої назви підприємства додається марочна назва товару. Таким чином, товарна марка складається з двох частин: перша </a:t>
            </a:r>
            <a:r>
              <a:rPr lang="uk-UA" sz="2000" dirty="0" err="1"/>
              <a:t>переносить</a:t>
            </a:r>
            <a:r>
              <a:rPr lang="uk-UA" sz="2000" dirty="0"/>
              <a:t> позитивний імідж підприємства та асоціюється з ним, а друга — виділяє цей товар серед інших, що випускаються підприємством. </a:t>
            </a:r>
            <a:endParaRPr lang="uk-UA" sz="2000" dirty="0" smtClean="0"/>
          </a:p>
          <a:p>
            <a:pPr marL="0" indent="0">
              <a:spcBef>
                <a:spcPts val="0"/>
              </a:spcBef>
              <a:buNone/>
            </a:pPr>
            <a:r>
              <a:rPr lang="uk-UA" sz="2000" dirty="0"/>
              <a:t>— </a:t>
            </a:r>
            <a:r>
              <a:rPr lang="uk-UA" sz="2000" i="1" dirty="0"/>
              <a:t>окремі імена для сімейств товарів</a:t>
            </a:r>
            <a:r>
              <a:rPr lang="uk-UA" sz="2000" dirty="0"/>
              <a:t>. Коли категорії товарів значно відрізняються доцільно для кожного з них використовувати окремі марочні назви. </a:t>
            </a:r>
          </a:p>
          <a:p>
            <a:pPr marL="0" indent="0">
              <a:spcBef>
                <a:spcPts val="0"/>
              </a:spcBef>
              <a:buNone/>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11944564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12294" y="0"/>
            <a:ext cx="12079705" cy="5368413"/>
          </a:xfrm>
        </p:spPr>
        <p:txBody>
          <a:bodyPr/>
          <a:lstStyle/>
          <a:p>
            <a:pPr marL="0" indent="0">
              <a:buNone/>
            </a:pPr>
            <a:r>
              <a:rPr lang="uk-UA" sz="2000" i="1" dirty="0"/>
              <a:t>Розширення сімейства марки</a:t>
            </a:r>
            <a:r>
              <a:rPr lang="uk-UA" sz="2000" dirty="0"/>
              <a:t> — у межах однієї успішної товарної марки пропонуються нові модифікації товарів (розширення товарної лінії). Це проста у використанні та розповсюджена стратегія. Допомагає розширити асортимент, захватити сегменти різних груп споживачів.</a:t>
            </a:r>
            <a:endParaRPr lang="uk-UA" sz="2000" dirty="0"/>
          </a:p>
          <a:p>
            <a:pPr marL="0" indent="0">
              <a:spcBef>
                <a:spcPts val="0"/>
              </a:spcBef>
              <a:buNone/>
            </a:pPr>
            <a:r>
              <a:rPr lang="uk-UA" sz="2000" i="1" dirty="0"/>
              <a:t>Розширення меж використання марок</a:t>
            </a:r>
            <a:r>
              <a:rPr lang="uk-UA" sz="2000" dirty="0"/>
              <a:t> — використання успішної товарної марки для переносу їх іміджу на новий або модифікований товар в іншій категорії. Це допомагає скоріше впровадити продукт на ринок. </a:t>
            </a:r>
            <a:endParaRPr lang="uk-UA" sz="2000" dirty="0"/>
          </a:p>
          <a:p>
            <a:pPr marL="0" indent="0">
              <a:spcBef>
                <a:spcPts val="0"/>
              </a:spcBef>
              <a:buNone/>
            </a:pPr>
            <a:r>
              <a:rPr lang="uk-UA" sz="2000" i="1" dirty="0"/>
              <a:t>Багатомарочний підхід (мультибренд, мультимарка)</a:t>
            </a:r>
            <a:r>
              <a:rPr lang="uk-UA" sz="2000" dirty="0"/>
              <a:t> — використання різних товарних марок для існуючої категорії товарів. Це дозволяє точніше сегментувати ринок розробляючи для кожного сегмента особливий товар під своєю товарною маркою.</a:t>
            </a:r>
            <a:endParaRPr lang="uk-UA" sz="2000" dirty="0"/>
          </a:p>
          <a:p>
            <a:pPr marL="0" indent="0">
              <a:spcBef>
                <a:spcPts val="0"/>
              </a:spcBef>
              <a:buNone/>
            </a:pPr>
            <a:r>
              <a:rPr lang="uk-UA" sz="2000" i="1" dirty="0"/>
              <a:t>Нові торгові марки</a:t>
            </a:r>
            <a:r>
              <a:rPr lang="uk-UA" sz="2000" dirty="0"/>
              <a:t> — впровадження нової марки в новій категорії, до якої існуючі марки не підходять або в результаті ослаблення існуючих марок.</a:t>
            </a:r>
          </a:p>
          <a:p>
            <a:pPr marL="0" indent="0">
              <a:spcBef>
                <a:spcPts val="0"/>
              </a:spcBef>
              <a:buNone/>
            </a:pPr>
            <a:r>
              <a:rPr lang="uk-UA" sz="2000" dirty="0"/>
              <a:t>Новою марочною стратегією, розповсюдження якої спостерігається в сучасний час є </a:t>
            </a:r>
            <a:r>
              <a:rPr lang="uk-UA" sz="2000" i="1" dirty="0"/>
              <a:t>комбіновані торгові марки</a:t>
            </a:r>
            <a:r>
              <a:rPr lang="uk-UA" sz="2000" dirty="0"/>
              <a:t> — пропозиція товару під двома або більше добре відомими торговими марками. </a:t>
            </a:r>
            <a:endParaRPr lang="uk-UA" sz="2000" dirty="0" smtClean="0"/>
          </a:p>
          <a:p>
            <a:pPr marL="0" indent="0">
              <a:buNone/>
            </a:pPr>
            <a:r>
              <a:rPr lang="uk-UA" sz="2000" dirty="0"/>
              <a:t>Таким чином, при розробці марочної стратегії повинні бути вирішені наступні питання:</a:t>
            </a:r>
          </a:p>
          <a:p>
            <a:pPr marL="0" indent="0">
              <a:buNone/>
            </a:pPr>
            <a:r>
              <a:rPr lang="uk-UA" sz="2000" dirty="0"/>
              <a:t>— про присвоєння товару марки;</a:t>
            </a:r>
          </a:p>
          <a:p>
            <a:pPr marL="0" indent="0">
              <a:buNone/>
            </a:pPr>
            <a:r>
              <a:rPr lang="uk-UA" sz="2000" dirty="0"/>
              <a:t>— про статут марки (виробника, приватна);</a:t>
            </a:r>
          </a:p>
          <a:p>
            <a:pPr marL="0" indent="0">
              <a:buNone/>
            </a:pPr>
            <a:r>
              <a:rPr lang="uk-UA" sz="2000" dirty="0"/>
              <a:t>— про марочну назву і марочну стратегію.</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a:spcBef>
                <a:spcPts val="0"/>
              </a:spcBef>
            </a:pPr>
            <a:endParaRPr lang="uk-UA" sz="2000" dirty="0"/>
          </a:p>
          <a:p>
            <a:pPr marL="0">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4164745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780297" y="891468"/>
            <a:ext cx="11522075" cy="4176713"/>
          </a:xfrm>
        </p:spPr>
        <p:txBody>
          <a:bodyPr/>
          <a:lstStyle/>
          <a:p>
            <a:pPr marL="0" indent="0">
              <a:buNone/>
            </a:pPr>
            <a:r>
              <a:rPr lang="uk-UA" dirty="0" smtClean="0"/>
              <a:t>1</a:t>
            </a:r>
            <a:r>
              <a:rPr lang="uk-UA" dirty="0"/>
              <a:t>. Управління товарною номенклатурою. Стратегії диверсифікації та інтеграції.</a:t>
            </a:r>
          </a:p>
          <a:p>
            <a:pPr marL="0" indent="0">
              <a:buNone/>
            </a:pPr>
            <a:r>
              <a:rPr lang="uk-UA" dirty="0" smtClean="0"/>
              <a:t>2. </a:t>
            </a:r>
            <a:r>
              <a:rPr lang="uk-UA" dirty="0"/>
              <a:t>Управління на рівні товарної марки.</a:t>
            </a:r>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000" b="1" i="1" dirty="0"/>
              <a:t>1. Управління товарною номенклатурою. Стратегії диверсифікації та інтеграції</a:t>
            </a:r>
            <a:endParaRPr lang="uk-UA" sz="2000" dirty="0"/>
          </a:p>
        </p:txBody>
      </p:sp>
      <p:sp>
        <p:nvSpPr>
          <p:cNvPr id="3" name="Місце для тексту 2"/>
          <p:cNvSpPr>
            <a:spLocks noGrp="1"/>
          </p:cNvSpPr>
          <p:nvPr>
            <p:ph type="body" sz="quarter" idx="10"/>
          </p:nvPr>
        </p:nvSpPr>
        <p:spPr>
          <a:xfrm>
            <a:off x="167478" y="440790"/>
            <a:ext cx="12024522" cy="5311081"/>
          </a:xfrm>
        </p:spPr>
        <p:txBody>
          <a:bodyPr/>
          <a:lstStyle/>
          <a:p>
            <a:pPr marL="0" indent="0">
              <a:buNone/>
            </a:pPr>
            <a:r>
              <a:rPr lang="uk-UA" sz="1900" dirty="0"/>
              <a:t>При прийнятті рішень щодо змін в товарній номенклатурі та оптимального формування товарного портфелю підприємства використовують стратегічні маркетингові інструменти: SWOT-аналіз, сегментацію ринку, GAP-аналіз, стратегічну модель Портера, матриці BKG, McKinsey, ADL/LC</a:t>
            </a:r>
            <a:r>
              <a:rPr lang="uk-UA" sz="1900" dirty="0" smtClean="0"/>
              <a:t>.</a:t>
            </a:r>
          </a:p>
          <a:p>
            <a:pPr marL="0" indent="0">
              <a:buNone/>
            </a:pPr>
            <a:r>
              <a:rPr lang="uk-UA" sz="1900" dirty="0"/>
              <a:t>SWOT-аналіз дозволяє визначитися з напрямком розвитку товарної політики на основі виділення та зіставлення сильних і слабких сторін підприємства, можливостей та загроз зовнішнього середовища</a:t>
            </a:r>
            <a:r>
              <a:rPr lang="uk-UA" sz="1900" dirty="0" smtClean="0"/>
              <a:t>.</a:t>
            </a:r>
          </a:p>
          <a:p>
            <a:pPr marL="0" indent="0">
              <a:buNone/>
            </a:pPr>
            <a:r>
              <a:rPr lang="uk-UA" sz="1900" dirty="0"/>
              <a:t>GAP-аналіз полягає у порівняння бажаних і очікуваних показників діяльності підприємства. Очікувані показники отримують за допомогою екстраполяції </a:t>
            </a:r>
            <a:r>
              <a:rPr lang="uk-UA" sz="1900" dirty="0" err="1"/>
              <a:t>тренда</a:t>
            </a:r>
            <a:r>
              <a:rPr lang="uk-UA" sz="1900" dirty="0"/>
              <a:t> на основі гіпотези, за якою тенденції продажу продукції та розвитку ринків у майбутньому збережуться. </a:t>
            </a:r>
          </a:p>
          <a:p>
            <a:pPr marL="0" indent="0">
              <a:buNone/>
            </a:pPr>
            <a:r>
              <a:rPr lang="uk-UA" sz="1900" dirty="0"/>
              <a:t>Стратегічна модель М. Портера вказує можливі напрями розвитку підприємства в залежності від позиціювання товару на ринку, що відображається на структурі товарного портфелю </a:t>
            </a:r>
            <a:r>
              <a:rPr lang="uk-UA" sz="1900" dirty="0" smtClean="0"/>
              <a:t>підприємства.</a:t>
            </a:r>
          </a:p>
          <a:p>
            <a:pPr marL="0" indent="0">
              <a:buNone/>
            </a:pPr>
            <a:r>
              <a:rPr lang="uk-UA" sz="1900" dirty="0"/>
              <a:t>Класифікувати кожен товар в залежності від темпів зростання обсягів продажу і відносної частки товару на ринку дозволяє матриця БКГ (BCG), розроблена Бостонською консультаційною групою (США, штат </a:t>
            </a:r>
            <a:r>
              <a:rPr lang="uk-UA" sz="1900" dirty="0" err="1"/>
              <a:t>Массачусетс</a:t>
            </a:r>
            <a:r>
              <a:rPr lang="uk-UA" sz="1900" dirty="0"/>
              <a:t>) у 1960-х роках. Вона допомагає оптимізувати товарний портфель підприємства, наочно показує ступінь його збалансованості, допомагає прийняти рішення щодо розширення виробництва окремих продуктів, їх розвитку, елімінації інших товарів. </a:t>
            </a:r>
          </a:p>
          <a:p>
            <a:pPr marL="0" indent="0">
              <a:buNone/>
            </a:pPr>
            <a:endParaRPr lang="uk-UA" sz="1900" dirty="0" smtClean="0"/>
          </a:p>
          <a:p>
            <a:pPr marL="0" indent="0">
              <a:spcBef>
                <a:spcPts val="0"/>
              </a:spcBef>
              <a:buNone/>
            </a:pPr>
            <a:endParaRPr lang="uk-UA" sz="1900" dirty="0"/>
          </a:p>
          <a:p>
            <a:pPr marL="0" indent="0">
              <a:spcBef>
                <a:spcPts val="0"/>
              </a:spcBef>
              <a:buNone/>
            </a:pPr>
            <a:endParaRPr lang="uk-UA" sz="1900" dirty="0"/>
          </a:p>
          <a:p>
            <a:pPr marL="0" indent="0">
              <a:lnSpc>
                <a:spcPct val="105000"/>
              </a:lnSpc>
              <a:spcBef>
                <a:spcPts val="0"/>
              </a:spcBef>
              <a:buNone/>
            </a:pPr>
            <a:endParaRPr lang="uk-UA" sz="1900" dirty="0"/>
          </a:p>
          <a:p>
            <a:pPr marL="0" indent="0">
              <a:lnSpc>
                <a:spcPct val="105000"/>
              </a:lnSpc>
              <a:spcBef>
                <a:spcPts val="0"/>
              </a:spcBef>
              <a:buNone/>
            </a:pPr>
            <a:endParaRPr lang="uk-UA" sz="1900" dirty="0"/>
          </a:p>
          <a:p>
            <a:pPr marL="0" indent="0">
              <a:lnSpc>
                <a:spcPct val="105000"/>
              </a:lnSpc>
              <a:spcBef>
                <a:spcPts val="0"/>
              </a:spcBef>
              <a:buNone/>
            </a:pPr>
            <a:endParaRPr lang="uk-UA" sz="1900" dirty="0"/>
          </a:p>
          <a:p>
            <a:pPr marL="0" indent="0">
              <a:lnSpc>
                <a:spcPct val="105000"/>
              </a:lnSpc>
              <a:spcBef>
                <a:spcPts val="0"/>
              </a:spcBef>
              <a:buNone/>
            </a:pPr>
            <a:endParaRPr lang="uk-UA" sz="1900" dirty="0"/>
          </a:p>
          <a:p>
            <a:pPr marL="0" indent="0">
              <a:lnSpc>
                <a:spcPct val="105000"/>
              </a:lnSpc>
              <a:spcBef>
                <a:spcPts val="0"/>
              </a:spcBef>
              <a:buNone/>
            </a:pPr>
            <a:endParaRPr lang="uk-UA" sz="1900" dirty="0"/>
          </a:p>
        </p:txBody>
      </p:sp>
    </p:spTree>
    <p:extLst>
      <p:ext uri="{BB962C8B-B14F-4D97-AF65-F5344CB8AC3E}">
        <p14:creationId xmlns:p14="http://schemas.microsoft.com/office/powerpoint/2010/main" val="25815695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47484" y="0"/>
            <a:ext cx="12192000" cy="5823284"/>
          </a:xfrm>
        </p:spPr>
        <p:txBody>
          <a:bodyPr/>
          <a:lstStyle/>
          <a:p>
            <a:pPr marL="0" indent="0">
              <a:buNone/>
            </a:pPr>
            <a:r>
              <a:rPr lang="uk-UA" sz="2000" dirty="0"/>
              <a:t>Матриця БКГ акцентує увагу на руху фінансових потоків, потреби в інвестиціях та прибутковості продуктів підприємства, а також на оптимізації товарного портфелю (рис. 7.2).</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2614863" y="651053"/>
            <a:ext cx="7267853" cy="5073784"/>
          </a:xfrm>
          <a:prstGeom prst="rect">
            <a:avLst/>
          </a:prstGeom>
        </p:spPr>
      </p:pic>
    </p:spTree>
    <p:extLst>
      <p:ext uri="{BB962C8B-B14F-4D97-AF65-F5344CB8AC3E}">
        <p14:creationId xmlns:p14="http://schemas.microsoft.com/office/powerpoint/2010/main" val="30100586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83264"/>
            <a:ext cx="12192000" cy="5224416"/>
          </a:xfrm>
        </p:spPr>
        <p:txBody>
          <a:bodyPr/>
          <a:lstStyle/>
          <a:p>
            <a:pPr marL="0" indent="0">
              <a:buNone/>
            </a:pPr>
            <a:r>
              <a:rPr lang="uk-UA" sz="2000" dirty="0"/>
              <a:t>Темп зростання ринку характеризує зміну обсягів реалізації. Визначається двома шляхами:</a:t>
            </a:r>
          </a:p>
          <a:p>
            <a:pPr marL="0" indent="0">
              <a:buNone/>
            </a:pPr>
            <a:r>
              <a:rPr lang="uk-UA" sz="2000" dirty="0"/>
              <a:t>1) як відношення обсягу реалізації продукції за останній рік до обсягу її реалізації в попередньому році;</a:t>
            </a:r>
          </a:p>
          <a:p>
            <a:pPr marL="0" indent="0">
              <a:buNone/>
            </a:pPr>
            <a:r>
              <a:rPr lang="uk-UA" sz="2000" dirty="0"/>
              <a:t>2) як середньорічний темп зміни обсягів продажу за n років. Розраховується за формулою</a:t>
            </a:r>
            <a:r>
              <a:rPr lang="uk-UA" sz="2000" dirty="0" smtClean="0"/>
              <a:t>:</a:t>
            </a:r>
          </a:p>
          <a:p>
            <a:pPr marL="0" indent="0">
              <a:buNone/>
            </a:pPr>
            <a:endParaRPr lang="uk-UA" sz="2000" dirty="0"/>
          </a:p>
          <a:p>
            <a:pPr marL="0" indent="0">
              <a:buNone/>
            </a:pPr>
            <a:endParaRPr lang="uk-UA" sz="2000" dirty="0"/>
          </a:p>
          <a:p>
            <a:pPr marL="0" indent="0">
              <a:buNone/>
            </a:pPr>
            <a:r>
              <a:rPr lang="uk-UA" sz="2000" dirty="0" smtClean="0"/>
              <a:t> </a:t>
            </a: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pic>
        <p:nvPicPr>
          <p:cNvPr id="12" name="Рисунок 11"/>
          <p:cNvPicPr>
            <a:picLocks noChangeAspect="1"/>
          </p:cNvPicPr>
          <p:nvPr/>
        </p:nvPicPr>
        <p:blipFill>
          <a:blip r:embed="rId2"/>
          <a:stretch>
            <a:fillRect/>
          </a:stretch>
        </p:blipFill>
        <p:spPr>
          <a:xfrm>
            <a:off x="1114925" y="1684820"/>
            <a:ext cx="9745580" cy="1985211"/>
          </a:xfrm>
          <a:prstGeom prst="rect">
            <a:avLst/>
          </a:prstGeom>
        </p:spPr>
      </p:pic>
    </p:spTree>
    <p:extLst>
      <p:ext uri="{BB962C8B-B14F-4D97-AF65-F5344CB8AC3E}">
        <p14:creationId xmlns:p14="http://schemas.microsoft.com/office/powerpoint/2010/main" val="4023342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2232" y="-14749"/>
            <a:ext cx="12192000" cy="5762405"/>
          </a:xfrm>
        </p:spPr>
        <p:txBody>
          <a:bodyPr/>
          <a:lstStyle/>
          <a:p>
            <a:pPr marL="0" indent="0">
              <a:buNone/>
            </a:pPr>
            <a:r>
              <a:rPr lang="uk-UA" sz="2000" dirty="0"/>
              <a:t>Зона «Важкі діти» </a:t>
            </a:r>
            <a:r>
              <a:rPr lang="ru-RU" sz="2000" dirty="0"/>
              <a:t>— </a:t>
            </a:r>
            <a:r>
              <a:rPr lang="uk-UA" sz="2000" dirty="0"/>
              <a:t>швидкий темп зростання та мала частка ринку. Відповідає етапу впровадження на ринок. Товар слід залишити в продуктовому портфелі, якщо фірма має інвестиції та потенціал, при яких можливо збільшити частку ринку та потрапити у зону «Зірки». </a:t>
            </a:r>
            <a:endParaRPr lang="uk-UA" sz="2000" dirty="0" smtClean="0"/>
          </a:p>
          <a:p>
            <a:pPr marL="0" indent="0">
              <a:buNone/>
            </a:pPr>
            <a:r>
              <a:rPr lang="uk-UA" sz="2000" dirty="0"/>
              <a:t>Зона «Зірки» </a:t>
            </a:r>
            <a:r>
              <a:rPr lang="ru-RU" sz="2000" dirty="0"/>
              <a:t>— </a:t>
            </a:r>
            <a:r>
              <a:rPr lang="uk-UA" sz="2000" dirty="0"/>
              <a:t>швидкий темп зростання та велика частка ринку. Відповідає етапу зростання. Приносять істотні доходи, але потребують і значних інвестицій для підтримки. Основні цілі товарної політики: підтримка конкурентних переваг продукції в умовах зростаючої конкуренції, збільшення частки ринку (на даному етапі йде його перерозподіл). </a:t>
            </a:r>
            <a:endParaRPr lang="uk-UA" sz="2000" dirty="0" smtClean="0"/>
          </a:p>
          <a:p>
            <a:pPr marL="0" indent="0">
              <a:buNone/>
            </a:pPr>
            <a:r>
              <a:rPr lang="uk-UA" sz="2000" dirty="0"/>
              <a:t>Зона «Дійні корови» </a:t>
            </a:r>
            <a:r>
              <a:rPr lang="ru-RU" sz="2000" dirty="0"/>
              <a:t>— </a:t>
            </a:r>
            <a:r>
              <a:rPr lang="uk-UA" sz="2000" dirty="0"/>
              <a:t>низький темп зростання та велика частка ринку. Відповідає етапу зрілості. Основна ціль товарної політики: підтримка положення продукту на ринку та використання можливості генерування фінансового потоку якомога триваліше, посилення і захист своєї ринкової позиції від конкурентів. </a:t>
            </a:r>
            <a:endParaRPr lang="uk-UA" sz="2000" dirty="0" smtClean="0"/>
          </a:p>
          <a:p>
            <a:pPr marL="0" indent="0">
              <a:buNone/>
            </a:pPr>
            <a:r>
              <a:rPr lang="uk-UA" sz="2000" dirty="0"/>
              <a:t>Зона «Собаки» </a:t>
            </a:r>
            <a:r>
              <a:rPr lang="ru-RU" sz="2000" dirty="0"/>
              <a:t>— </a:t>
            </a:r>
            <a:r>
              <a:rPr lang="uk-UA" sz="2000" dirty="0"/>
              <a:t>низький темп зростання та низька частка ринку. Відповідає етапу спаду. Продукція не приносить доходів, або вони досить низькі. Зазвичай рекомендується позбавлятися від таких продуктів для оптимізації товарного портфелю, якщо немає вагомих причин їх залишити.</a:t>
            </a:r>
          </a:p>
          <a:p>
            <a:pPr marL="0" indent="0">
              <a:buNone/>
            </a:pPr>
            <a:endParaRPr lang="uk-UA" sz="2000" dirty="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
        <p:nvSpPr>
          <p:cNvPr id="5"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958646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42729" y="114348"/>
            <a:ext cx="12192000" cy="5224416"/>
          </a:xfrm>
        </p:spPr>
        <p:txBody>
          <a:bodyPr/>
          <a:lstStyle/>
          <a:p>
            <a:pPr marL="0" indent="0">
              <a:buNone/>
            </a:pPr>
            <a:r>
              <a:rPr lang="uk-UA" sz="2000" dirty="0"/>
              <a:t>Підхід Бостонської консалтингової групи був розвинутий в матриці McKinsey (компанія «</a:t>
            </a:r>
            <a:r>
              <a:rPr lang="uk-UA" sz="2000" dirty="0" err="1"/>
              <a:t>Дженерал</a:t>
            </a:r>
            <a:r>
              <a:rPr lang="uk-UA" sz="2000" dirty="0"/>
              <a:t> Електрик»). На відміну від матриці БКГ, матриця McKinsey використовує осі багатокритеріального характеру. При побудові матриці встановлюються набір параметрів за якими буде оцінюватися привабливість галузі та відносні конкурентні позиції по кожному </a:t>
            </a:r>
            <a:r>
              <a:rPr lang="uk-UA" sz="2000" dirty="0" smtClean="0"/>
              <a:t>продукту.</a:t>
            </a:r>
          </a:p>
          <a:p>
            <a:pPr marL="0" indent="0">
              <a:buNone/>
            </a:pPr>
            <a:r>
              <a:rPr lang="uk-UA" sz="2000" dirty="0"/>
              <a:t>До параметрів привабливості галузі можна віднести:</a:t>
            </a:r>
          </a:p>
          <a:p>
            <a:pPr marL="0" indent="0">
              <a:buNone/>
            </a:pPr>
            <a:r>
              <a:rPr lang="uk-UA" sz="2000" dirty="0"/>
              <a:t>— прибутковість;</a:t>
            </a:r>
          </a:p>
          <a:p>
            <a:pPr marL="0" indent="0">
              <a:buNone/>
            </a:pPr>
            <a:r>
              <a:rPr lang="uk-UA" sz="2000" dirty="0"/>
              <a:t>— зростання;</a:t>
            </a:r>
          </a:p>
          <a:p>
            <a:pPr marL="0" indent="0">
              <a:buNone/>
            </a:pPr>
            <a:r>
              <a:rPr lang="uk-UA" sz="2000" dirty="0"/>
              <a:t>— рівень конкуренції;</a:t>
            </a:r>
          </a:p>
          <a:p>
            <a:pPr marL="0" indent="0">
              <a:buNone/>
            </a:pPr>
            <a:r>
              <a:rPr lang="uk-UA" sz="2000" dirty="0"/>
              <a:t>— ємність ринку;</a:t>
            </a:r>
          </a:p>
          <a:p>
            <a:pPr marL="0" indent="0">
              <a:buNone/>
            </a:pPr>
            <a:r>
              <a:rPr lang="uk-UA" sz="2000" dirty="0"/>
              <a:t>— технологічна стабільність;</a:t>
            </a:r>
          </a:p>
          <a:p>
            <a:pPr marL="0" indent="0">
              <a:buNone/>
            </a:pPr>
            <a:r>
              <a:rPr lang="uk-UA" sz="2000" dirty="0"/>
              <a:t>— бар’єри входу в галузь</a:t>
            </a:r>
            <a:r>
              <a:rPr lang="uk-UA" sz="2000" dirty="0" smtClean="0"/>
              <a:t>;</a:t>
            </a:r>
          </a:p>
          <a:p>
            <a:pPr marL="0" indent="0">
              <a:buNone/>
            </a:pPr>
            <a:r>
              <a:rPr lang="uk-UA" sz="2000" dirty="0"/>
              <a:t>Параметри, що впливають на визначення привабливості в галузі та ключові фактори успіху на конкретному ринку мають різну важливість, тому наступним шагом визначається вага кожного показника, таким чином, щоб їх сума була рівною 1 (або 100%).</a:t>
            </a:r>
          </a:p>
          <a:p>
            <a:pPr marL="0" indent="0">
              <a:buNone/>
            </a:pPr>
            <a:r>
              <a:rPr lang="uk-UA" sz="2000" dirty="0" smtClean="0"/>
              <a:t> </a:t>
            </a:r>
            <a:endParaRPr lang="uk-UA" sz="2000" dirty="0"/>
          </a:p>
          <a:p>
            <a:pPr marL="0" indent="0">
              <a:buNone/>
            </a:pPr>
            <a:r>
              <a:rPr lang="uk-UA" sz="2000" dirty="0" smtClean="0"/>
              <a:t> </a:t>
            </a:r>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r>
              <a:rPr lang="uk-UA" sz="2000" dirty="0" smtClean="0"/>
              <a:t> </a:t>
            </a:r>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buFontTx/>
              <a:buChar char="-"/>
            </a:pPr>
            <a:endParaRPr lang="uk-UA" sz="2000" dirty="0" smtClean="0"/>
          </a:p>
          <a:p>
            <a:pPr marL="0" indent="0">
              <a:spcBef>
                <a:spcPts val="0"/>
              </a:spcBef>
              <a:buNone/>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a:p>
        </p:txBody>
      </p:sp>
    </p:spTree>
    <p:extLst>
      <p:ext uri="{BB962C8B-B14F-4D97-AF65-F5344CB8AC3E}">
        <p14:creationId xmlns:p14="http://schemas.microsoft.com/office/powerpoint/2010/main" val="23190632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242729" y="114348"/>
            <a:ext cx="12192000" cy="5224416"/>
          </a:xfrm>
        </p:spPr>
        <p:txBody>
          <a:bodyPr/>
          <a:lstStyle/>
          <a:p>
            <a:pPr marL="0" indent="0">
              <a:buNone/>
            </a:pPr>
            <a:r>
              <a:rPr lang="uk-UA" sz="2000" dirty="0" smtClean="0"/>
              <a:t> </a:t>
            </a:r>
            <a:endParaRPr lang="uk-UA" sz="2000" dirty="0"/>
          </a:p>
          <a:p>
            <a:pPr marL="0" indent="0">
              <a:buNone/>
            </a:pPr>
            <a:r>
              <a:rPr lang="uk-UA" sz="2000" dirty="0" smtClean="0"/>
              <a:t> </a:t>
            </a:r>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r>
              <a:rPr lang="uk-UA" sz="2000" dirty="0" smtClean="0"/>
              <a:t> </a:t>
            </a:r>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buFontTx/>
              <a:buChar char="-"/>
            </a:pPr>
            <a:endParaRPr lang="uk-UA" sz="2000" dirty="0" smtClean="0"/>
          </a:p>
          <a:p>
            <a:pPr marL="0" indent="0">
              <a:spcBef>
                <a:spcPts val="0"/>
              </a:spcBef>
              <a:buNone/>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a:spcBef>
                <a:spcPts val="0"/>
              </a:spcBef>
            </a:pPr>
            <a:endParaRPr lang="uk-UA" sz="2000" dirty="0" smtClean="0"/>
          </a:p>
          <a:p>
            <a:pPr>
              <a:spcBef>
                <a:spcPts val="0"/>
              </a:spcBef>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smtClean="0"/>
          </a:p>
          <a:p>
            <a:pPr marL="0" indent="0">
              <a:spcBef>
                <a:spcPts val="0"/>
              </a:spcBef>
              <a:buNone/>
            </a:pPr>
            <a:endParaRPr lang="uk-UA" sz="2000" dirty="0"/>
          </a:p>
        </p:txBody>
      </p:sp>
      <p:pic>
        <p:nvPicPr>
          <p:cNvPr id="2" name="Рисунок 1"/>
          <p:cNvPicPr>
            <a:picLocks noChangeAspect="1"/>
          </p:cNvPicPr>
          <p:nvPr/>
        </p:nvPicPr>
        <p:blipFill>
          <a:blip r:embed="rId2"/>
          <a:stretch>
            <a:fillRect/>
          </a:stretch>
        </p:blipFill>
        <p:spPr>
          <a:xfrm>
            <a:off x="557667" y="1432103"/>
            <a:ext cx="10973796" cy="3460739"/>
          </a:xfrm>
          <a:prstGeom prst="rect">
            <a:avLst/>
          </a:prstGeom>
        </p:spPr>
      </p:pic>
    </p:spTree>
    <p:extLst>
      <p:ext uri="{BB962C8B-B14F-4D97-AF65-F5344CB8AC3E}">
        <p14:creationId xmlns:p14="http://schemas.microsoft.com/office/powerpoint/2010/main" val="37541570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 y="0"/>
            <a:ext cx="12079704" cy="5357151"/>
          </a:xfrm>
        </p:spPr>
        <p:txBody>
          <a:bodyPr/>
          <a:lstStyle/>
          <a:p>
            <a:pPr marL="0" indent="0">
              <a:buNone/>
            </a:pPr>
            <a:r>
              <a:rPr lang="uk-UA" sz="2000" dirty="0"/>
              <a:t>В цілому, матриця McKinsey дає можливість збалансувати товарний портфель підприємства. Оптимальним є товарний портфель, що в основному має продукти в блоках «Переможцях», декілька продуктів – в блоці «Знак питання» та декілька продуктів в блоці «Створювач прибутку» («Доходний бізнес»), що буде давати змогу забезпечувати фінансову підтримку продуктів «Переможців» та «Знаку питання».</a:t>
            </a:r>
          </a:p>
          <a:p>
            <a:pPr marL="0" indent="0">
              <a:buNone/>
            </a:pPr>
            <a:r>
              <a:rPr lang="uk-UA" sz="2000" dirty="0" smtClean="0"/>
              <a:t>Для товарів, що потрапили в зону «Переможців», рекомендована наступальна стратегія.</a:t>
            </a:r>
          </a:p>
          <a:p>
            <a:pPr marL="0" indent="0">
              <a:buNone/>
            </a:pPr>
            <a:r>
              <a:rPr lang="uk-UA" sz="2000" dirty="0" smtClean="0"/>
              <a:t>Для </a:t>
            </a:r>
            <a:r>
              <a:rPr lang="uk-UA" sz="2000" dirty="0"/>
              <a:t>товарів, що потрапили в зони середніх позицій (зони збереження позицій), рекомендована оборонна стратегія.</a:t>
            </a:r>
          </a:p>
          <a:p>
            <a:pPr marL="0" indent="0">
              <a:buNone/>
            </a:pPr>
            <a:r>
              <a:rPr lang="uk-UA" sz="2000" dirty="0"/>
              <a:t>Для товарів, що потрапили в зони програвачів, рекомендована стратегія деінвестування: поступове зменшення обсягу реалізації товару</a:t>
            </a:r>
            <a:r>
              <a:rPr lang="uk-UA" sz="2000" dirty="0" smtClean="0"/>
              <a:t>.</a:t>
            </a:r>
          </a:p>
          <a:p>
            <a:pPr marL="0" indent="0">
              <a:buNone/>
            </a:pPr>
            <a:r>
              <a:rPr lang="uk-UA" sz="2000" dirty="0"/>
              <a:t>Модель ADL/LC допомагає збалансувати товарний портфель підприємства на основі визначення стадій життєвого циклу товарів та конкурентного стану. Портфель, який складається тільки з товарів на стадіях зрілості та спаду навіть з гарними конкурентними позиціями, не має перспективи у майбутньому, хоча він і може в даний момент приносити високий прибуток. Портфель, який складається тільки з товарів, які знаходяться на стадіях впровадження та зростання має добрі перспективи, але потребує значних фінансових вливань та може мати негативний грошовий потік у даний період. Збалансований портфель складається з товарів, які знаходяться на різних стадіях життєвого циклу, приносить вагомий прибуток та має суттєві перспективи.</a:t>
            </a:r>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r>
              <a:rPr lang="uk-UA" sz="2000" dirty="0" smtClean="0"/>
              <a:t> </a:t>
            </a: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buFontTx/>
              <a:buChar char="-"/>
            </a:pPr>
            <a:endParaRPr lang="uk-UA" sz="2000" dirty="0"/>
          </a:p>
          <a:p>
            <a:pPr marL="0" indent="0">
              <a:spcBef>
                <a:spcPts val="0"/>
              </a:spcBef>
              <a:buNone/>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61822734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17832</TotalTime>
  <Words>2282</Words>
  <Application>Microsoft Office PowerPoint</Application>
  <PresentationFormat>Широкий екран</PresentationFormat>
  <Paragraphs>401</Paragraphs>
  <Slides>19</Slides>
  <Notes>0</Notes>
  <HiddenSlides>0</HiddenSlides>
  <MMClips>0</MMClips>
  <ScaleCrop>false</ScaleCrop>
  <HeadingPairs>
    <vt:vector size="8" baseType="variant">
      <vt:variant>
        <vt:lpstr>Використані шрифти</vt:lpstr>
      </vt:variant>
      <vt:variant>
        <vt:i4>5</vt:i4>
      </vt:variant>
      <vt:variant>
        <vt:lpstr>Тема</vt:lpstr>
      </vt:variant>
      <vt:variant>
        <vt:i4>1</vt:i4>
      </vt:variant>
      <vt:variant>
        <vt:lpstr>Вбудовані сервери OLE</vt:lpstr>
      </vt:variant>
      <vt:variant>
        <vt:i4>1</vt:i4>
      </vt:variant>
      <vt:variant>
        <vt:lpstr>Заголовки слайдів</vt:lpstr>
      </vt:variant>
      <vt:variant>
        <vt:i4>19</vt:i4>
      </vt:variant>
    </vt:vector>
  </HeadingPairs>
  <TitlesOfParts>
    <vt:vector size="26" baseType="lpstr">
      <vt:lpstr>Arial</vt:lpstr>
      <vt:lpstr>Calibri</vt:lpstr>
      <vt:lpstr>Montserrat</vt:lpstr>
      <vt:lpstr>Montserrat ExtraBold</vt:lpstr>
      <vt:lpstr>Times New Roman</vt:lpstr>
      <vt:lpstr>Тема Office</vt:lpstr>
      <vt:lpstr>Microsoft Equation 3.0</vt:lpstr>
      <vt:lpstr> ЛЕКЦІЯ 7. Організація управління продуктом  </vt:lpstr>
      <vt:lpstr>ПЛАН</vt:lpstr>
      <vt:lpstr>1. Управління товарною номенклатурою. Стратегії диверсифікації та інтеграції</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108</cp:revision>
  <dcterms:created xsi:type="dcterms:W3CDTF">2023-01-12T09:20:21Z</dcterms:created>
  <dcterms:modified xsi:type="dcterms:W3CDTF">2025-04-01T05:34:03Z</dcterms:modified>
</cp:coreProperties>
</file>