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5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7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ysa Sergiienko" userId="e6ee1ebd2127b032" providerId="LiveId" clId="{D2B85352-53C2-414E-8243-3EC5499C5168}"/>
    <pc:docChg chg="custSel modSld">
      <pc:chgData name="Larysa Sergiienko" userId="e6ee1ebd2127b032" providerId="LiveId" clId="{D2B85352-53C2-414E-8243-3EC5499C5168}" dt="2023-09-06T08:46:06.535" v="150" actId="1076"/>
      <pc:docMkLst>
        <pc:docMk/>
      </pc:docMkLst>
      <pc:sldChg chg="modSp mod">
        <pc:chgData name="Larysa Sergiienko" userId="e6ee1ebd2127b032" providerId="LiveId" clId="{D2B85352-53C2-414E-8243-3EC5499C5168}" dt="2023-09-06T08:46:06.535" v="150" actId="1076"/>
        <pc:sldMkLst>
          <pc:docMk/>
          <pc:sldMk cId="3888783591" sldId="256"/>
        </pc:sldMkLst>
        <pc:spChg chg="mod">
          <ac:chgData name="Larysa Sergiienko" userId="e6ee1ebd2127b032" providerId="LiveId" clId="{D2B85352-53C2-414E-8243-3EC5499C5168}" dt="2023-09-06T08:46:06.535" v="150" actId="1076"/>
          <ac:spMkLst>
            <pc:docMk/>
            <pc:sldMk cId="3888783591" sldId="256"/>
            <ac:spMk id="2" creationId="{6922891A-BDD8-3996-E15C-F0A021C7113F}"/>
          </ac:spMkLst>
        </pc:spChg>
        <pc:spChg chg="mod">
          <ac:chgData name="Larysa Sergiienko" userId="e6ee1ebd2127b032" providerId="LiveId" clId="{D2B85352-53C2-414E-8243-3EC5499C5168}" dt="2023-09-06T08:44:47.163" v="36" actId="20577"/>
          <ac:spMkLst>
            <pc:docMk/>
            <pc:sldMk cId="3888783591" sldId="256"/>
            <ac:spMk id="3" creationId="{39F26C30-9404-6602-8E95-9BB8AEDFA0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891A-BDD8-3996-E15C-F0A021C7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1343"/>
            <a:ext cx="12279086" cy="2166644"/>
          </a:xfrm>
        </p:spPr>
        <p:txBody>
          <a:bodyPr>
            <a:normAutofit/>
          </a:bodyPr>
          <a:lstStyle/>
          <a:p>
            <a:r>
              <a:rPr lang="uk-UA" sz="5200" dirty="0"/>
              <a:t>Антикорупція та доброчесність</a:t>
            </a:r>
            <a:br>
              <a:rPr lang="uk-UA" dirty="0"/>
            </a:br>
            <a:r>
              <a:rPr lang="uk-UA" sz="2000" dirty="0"/>
              <a:t>у рамках Проекту «Прозорі університети» від НАЗК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9F26C30-9404-6602-8E95-9BB8AEDFA0B4}"/>
              </a:ext>
            </a:extLst>
          </p:cNvPr>
          <p:cNvSpPr txBox="1">
            <a:spLocks/>
          </p:cNvSpPr>
          <p:nvPr/>
        </p:nvSpPr>
        <p:spPr>
          <a:xfrm>
            <a:off x="1839686" y="3657987"/>
            <a:ext cx="10178143" cy="189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600" dirty="0"/>
              <a:t>Викладач: Сергієнко Лариса Василівна, </a:t>
            </a:r>
          </a:p>
          <a:p>
            <a:pPr algn="r"/>
            <a:r>
              <a:rPr lang="uk-UA" sz="2600" dirty="0"/>
              <a:t>доктор наук з державного управління, доцент</a:t>
            </a:r>
          </a:p>
          <a:p>
            <a:pPr algn="r"/>
            <a:r>
              <a:rPr lang="uk-UA" sz="2600" dirty="0" err="1"/>
              <a:t>Ауд</a:t>
            </a:r>
            <a:r>
              <a:rPr lang="uk-UA" sz="2600" dirty="0"/>
              <a:t>. 304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8878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0375" y="160336"/>
            <a:ext cx="11406836" cy="4024313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dirty="0"/>
              <a:t>Середні віки</a:t>
            </a:r>
          </a:p>
          <a:p>
            <a:pPr marL="0" indent="0" algn="just">
              <a:buNone/>
            </a:pPr>
            <a:endParaRPr lang="ru-RU" sz="1800" b="0" i="1" dirty="0"/>
          </a:p>
          <a:p>
            <a:pPr marL="0" indent="0" algn="just">
              <a:buNone/>
            </a:pPr>
            <a:r>
              <a:rPr lang="ru-RU" sz="2400" b="0" i="1" dirty="0" err="1"/>
              <a:t>Особлива</a:t>
            </a:r>
            <a:r>
              <a:rPr lang="ru-RU" sz="2400" b="0" i="1" dirty="0"/>
              <a:t> модель </a:t>
            </a:r>
            <a:r>
              <a:rPr lang="ru-RU" sz="2400" i="1" dirty="0" err="1"/>
              <a:t>політичної</a:t>
            </a:r>
            <a:r>
              <a:rPr lang="ru-RU" sz="2400" i="1" dirty="0"/>
              <a:t> </a:t>
            </a:r>
            <a:r>
              <a:rPr lang="ru-RU" sz="2400" i="1" dirty="0" err="1"/>
              <a:t>корупції</a:t>
            </a:r>
            <a:r>
              <a:rPr lang="ru-RU" sz="2400" i="1" dirty="0"/>
              <a:t>,</a:t>
            </a:r>
            <a:r>
              <a:rPr lang="ru-RU" sz="2400" b="0" i="1" dirty="0"/>
              <a:t> а </a:t>
            </a:r>
            <a:r>
              <a:rPr lang="ru-RU" sz="2400" b="0" i="1" dirty="0" err="1"/>
              <a:t>отже</a:t>
            </a:r>
            <a:r>
              <a:rPr lang="ru-RU" sz="2400" b="0" i="1" dirty="0"/>
              <a:t>, і </a:t>
            </a:r>
            <a:r>
              <a:rPr lang="ru-RU" sz="2400" b="0" i="1" dirty="0" err="1"/>
              <a:t>політики</a:t>
            </a:r>
            <a:r>
              <a:rPr lang="ru-RU" sz="2400" b="0" i="1" dirty="0"/>
              <a:t> </a:t>
            </a:r>
            <a:r>
              <a:rPr lang="ru-RU" sz="2400" b="0" i="1" dirty="0" err="1"/>
              <a:t>виникла</a:t>
            </a:r>
            <a:r>
              <a:rPr lang="ru-RU" sz="2400" b="0" i="1" dirty="0"/>
              <a:t> в </a:t>
            </a:r>
            <a:r>
              <a:rPr lang="ru-RU" sz="2400" b="0" i="1" dirty="0" err="1"/>
              <a:t>Європі</a:t>
            </a:r>
            <a:r>
              <a:rPr lang="ru-RU" sz="2400" b="0" i="1" dirty="0"/>
              <a:t> на початку 11 </a:t>
            </a:r>
            <a:r>
              <a:rPr lang="ru-RU" sz="2400" b="0" i="1" dirty="0" err="1"/>
              <a:t>століття</a:t>
            </a:r>
            <a:r>
              <a:rPr lang="ru-RU" sz="2400" b="0" i="1" dirty="0"/>
              <a:t>. </a:t>
            </a:r>
          </a:p>
          <a:p>
            <a:pPr marL="0" indent="0" algn="just">
              <a:buNone/>
            </a:pPr>
            <a:r>
              <a:rPr lang="ru-RU" sz="2400" b="0" i="1" dirty="0"/>
              <a:t>У </a:t>
            </a:r>
            <a:r>
              <a:rPr lang="ru-RU" sz="2400" b="0" i="1" dirty="0" err="1"/>
              <a:t>ній</a:t>
            </a:r>
            <a:r>
              <a:rPr lang="ru-RU" sz="2400" b="0" i="1" dirty="0"/>
              <a:t> </a:t>
            </a:r>
            <a:r>
              <a:rPr lang="ru-RU" sz="2400" i="1" dirty="0" err="1"/>
              <a:t>середньовічний</a:t>
            </a:r>
            <a:r>
              <a:rPr lang="ru-RU" sz="2400" i="1" dirty="0"/>
              <a:t> </a:t>
            </a:r>
            <a:r>
              <a:rPr lang="ru-RU" sz="2400" i="1" dirty="0" err="1"/>
              <a:t>християнський</a:t>
            </a:r>
            <a:r>
              <a:rPr lang="ru-RU" sz="2400" i="1" dirty="0"/>
              <a:t> акцент на </a:t>
            </a:r>
            <a:r>
              <a:rPr lang="ru-RU" sz="2400" i="1" dirty="0" err="1"/>
              <a:t>важливості</a:t>
            </a:r>
            <a:r>
              <a:rPr lang="ru-RU" sz="2400" i="1" dirty="0"/>
              <a:t> </a:t>
            </a:r>
            <a:r>
              <a:rPr lang="ru-RU" sz="2400" i="1" dirty="0" err="1"/>
              <a:t>моральних</a:t>
            </a:r>
            <a:r>
              <a:rPr lang="ru-RU" sz="2400" i="1" dirty="0"/>
              <a:t> </a:t>
            </a:r>
            <a:r>
              <a:rPr lang="ru-RU" sz="2400" i="1" dirty="0" err="1"/>
              <a:t>цінностей</a:t>
            </a:r>
            <a:r>
              <a:rPr lang="ru-RU" sz="2400" i="1" dirty="0"/>
              <a:t> </a:t>
            </a:r>
            <a:r>
              <a:rPr lang="ru-RU" sz="2400" b="0" i="1" dirty="0" err="1"/>
              <a:t>поєднувався</a:t>
            </a:r>
            <a:r>
              <a:rPr lang="ru-RU" sz="2400" b="0" i="1" dirty="0"/>
              <a:t> з </a:t>
            </a:r>
            <a:r>
              <a:rPr lang="ru-RU" sz="2400" i="1" dirty="0" err="1"/>
              <a:t>класичним</a:t>
            </a:r>
            <a:r>
              <a:rPr lang="ru-RU" sz="2400" i="1" dirty="0"/>
              <a:t> акцентом на </a:t>
            </a:r>
            <a:r>
              <a:rPr lang="ru-RU" sz="2400" i="1" dirty="0" err="1"/>
              <a:t>цінності</a:t>
            </a:r>
            <a:r>
              <a:rPr lang="ru-RU" sz="2400" i="1" dirty="0"/>
              <a:t> </a:t>
            </a:r>
            <a:r>
              <a:rPr lang="ru-RU" sz="2400" i="1" dirty="0" err="1"/>
              <a:t>розуму</a:t>
            </a:r>
            <a:r>
              <a:rPr lang="ru-RU" sz="2400" b="0" i="1" dirty="0"/>
              <a:t>. </a:t>
            </a:r>
            <a:r>
              <a:rPr lang="ru-RU" sz="2400" b="0" i="1" dirty="0" err="1"/>
              <a:t>Це</a:t>
            </a:r>
            <a:r>
              <a:rPr lang="ru-RU" sz="2400" b="0" i="1" dirty="0"/>
              <a:t> </a:t>
            </a:r>
            <a:r>
              <a:rPr lang="ru-RU" sz="2400" b="0" i="1" dirty="0" err="1"/>
              <a:t>поєднання</a:t>
            </a:r>
            <a:r>
              <a:rPr lang="ru-RU" sz="2400" b="0" i="1" dirty="0"/>
              <a:t> породило </a:t>
            </a:r>
            <a:r>
              <a:rPr lang="ru-RU" sz="2400" b="0" i="1" dirty="0" err="1"/>
              <a:t>переконання</a:t>
            </a:r>
            <a:r>
              <a:rPr lang="ru-RU" sz="2400" b="0" i="1" dirty="0"/>
              <a:t>, </a:t>
            </a:r>
            <a:r>
              <a:rPr lang="ru-RU" sz="2400" b="0" i="1" dirty="0" err="1"/>
              <a:t>що</a:t>
            </a:r>
            <a:r>
              <a:rPr lang="ru-RU" sz="2400" b="0" i="1" dirty="0"/>
              <a:t> </a:t>
            </a:r>
            <a:r>
              <a:rPr lang="ru-RU" sz="2400" b="0" i="1" dirty="0" err="1"/>
              <a:t>природний</a:t>
            </a:r>
            <a:r>
              <a:rPr lang="ru-RU" sz="2400" b="0" i="1" dirty="0"/>
              <a:t> </a:t>
            </a:r>
            <a:r>
              <a:rPr lang="ru-RU" sz="2400" b="0" i="1" dirty="0" err="1"/>
              <a:t>розум</a:t>
            </a:r>
            <a:r>
              <a:rPr lang="ru-RU" sz="2400" b="0" i="1" dirty="0"/>
              <a:t> </a:t>
            </a:r>
            <a:r>
              <a:rPr lang="ru-RU" sz="2400" b="0" i="1" dirty="0" err="1"/>
              <a:t>забезпечив</a:t>
            </a:r>
            <a:r>
              <a:rPr lang="ru-RU" sz="2400" b="0" i="1" dirty="0"/>
              <a:t> </a:t>
            </a:r>
            <a:r>
              <a:rPr lang="ru-RU" sz="2400" b="0" i="1" dirty="0" err="1"/>
              <a:t>принципи</a:t>
            </a:r>
            <a:r>
              <a:rPr lang="ru-RU" sz="2400" b="0" i="1" dirty="0"/>
              <a:t>, </a:t>
            </a:r>
            <a:r>
              <a:rPr lang="ru-RU" sz="2400" b="0" i="1" dirty="0" err="1"/>
              <a:t>згідно</a:t>
            </a:r>
            <a:r>
              <a:rPr lang="ru-RU" sz="2400" b="0" i="1" dirty="0"/>
              <a:t> з </a:t>
            </a:r>
            <a:r>
              <a:rPr lang="ru-RU" sz="2400" b="0" i="1" dirty="0" err="1"/>
              <a:t>якими</a:t>
            </a:r>
            <a:r>
              <a:rPr lang="ru-RU" sz="2400" b="0" i="1" dirty="0"/>
              <a:t> </a:t>
            </a:r>
            <a:r>
              <a:rPr lang="ru-RU" sz="2400" b="0" i="1" dirty="0" err="1"/>
              <a:t>має</a:t>
            </a:r>
            <a:r>
              <a:rPr lang="ru-RU" sz="2400" b="0" i="1" dirty="0"/>
              <a:t> </a:t>
            </a:r>
            <a:r>
              <a:rPr lang="ru-RU" sz="2400" b="0" i="1" dirty="0" err="1"/>
              <a:t>жити</a:t>
            </a:r>
            <a:r>
              <a:rPr lang="ru-RU" sz="2400" b="0" i="1" dirty="0"/>
              <a:t> </a:t>
            </a:r>
            <a:r>
              <a:rPr lang="ru-RU" sz="2400" b="0" i="1" dirty="0" err="1"/>
              <a:t>людина</a:t>
            </a:r>
            <a:r>
              <a:rPr lang="ru-RU" sz="2400" b="0" i="1" dirty="0"/>
              <a:t>. </a:t>
            </a:r>
            <a:r>
              <a:rPr lang="ru-RU" sz="2400" b="0" i="1" dirty="0" err="1"/>
              <a:t>Якщо</a:t>
            </a:r>
            <a:r>
              <a:rPr lang="ru-RU" sz="2400" b="0" i="1" dirty="0"/>
              <a:t> </a:t>
            </a:r>
            <a:r>
              <a:rPr lang="ru-RU" sz="2400" b="0" i="1" dirty="0" err="1"/>
              <a:t>була</a:t>
            </a:r>
            <a:r>
              <a:rPr lang="ru-RU" sz="2400" b="0" i="1" dirty="0"/>
              <a:t> </a:t>
            </a:r>
            <a:r>
              <a:rPr lang="ru-RU" sz="2400" b="0" i="1" dirty="0" err="1"/>
              <a:t>невідповідність</a:t>
            </a:r>
            <a:r>
              <a:rPr lang="ru-RU" sz="2400" b="0" i="1" dirty="0"/>
              <a:t> </a:t>
            </a:r>
            <a:r>
              <a:rPr lang="ru-RU" sz="2400" b="0" i="1" dirty="0" err="1"/>
              <a:t>визначеним</a:t>
            </a:r>
            <a:r>
              <a:rPr lang="ru-RU" sz="2400" b="0" i="1" dirty="0"/>
              <a:t> принципам, </a:t>
            </a:r>
            <a:r>
              <a:rPr lang="ru-RU" sz="2400" b="0" i="1" dirty="0" err="1"/>
              <a:t>життя</a:t>
            </a:r>
            <a:r>
              <a:rPr lang="ru-RU" sz="2400" b="0" i="1" dirty="0"/>
              <a:t> </a:t>
            </a:r>
            <a:r>
              <a:rPr lang="ru-RU" sz="2400" b="0" i="1" dirty="0" err="1"/>
              <a:t>вважали</a:t>
            </a:r>
            <a:r>
              <a:rPr lang="ru-RU" sz="2400" b="0" i="1" dirty="0"/>
              <a:t> </a:t>
            </a:r>
            <a:r>
              <a:rPr lang="ru-RU" sz="2400" b="0" i="1" dirty="0" err="1"/>
              <a:t>зіпсованим</a:t>
            </a:r>
            <a:r>
              <a:rPr lang="ru-RU" sz="2400" b="0" i="1" dirty="0"/>
              <a:t>.</a:t>
            </a:r>
          </a:p>
          <a:p>
            <a:pPr marL="0" indent="0" algn="just">
              <a:buNone/>
            </a:pPr>
            <a:r>
              <a:rPr lang="ru-RU" sz="2400" i="1" dirty="0" err="1"/>
              <a:t>Поняття</a:t>
            </a:r>
            <a:r>
              <a:rPr lang="ru-RU" sz="2400" i="1" dirty="0"/>
              <a:t> «</a:t>
            </a:r>
            <a:r>
              <a:rPr lang="ru-RU" sz="2400" i="1" dirty="0" err="1"/>
              <a:t>корупція</a:t>
            </a:r>
            <a:r>
              <a:rPr lang="ru-RU" sz="2400" i="1" dirty="0"/>
              <a:t>» </a:t>
            </a:r>
            <a:r>
              <a:rPr lang="ru-RU" sz="2400" i="1" dirty="0" err="1"/>
              <a:t>отримало</a:t>
            </a:r>
            <a:r>
              <a:rPr lang="ru-RU" sz="2400" i="1" dirty="0"/>
              <a:t> </a:t>
            </a:r>
            <a:r>
              <a:rPr lang="ru-RU" sz="2400" i="1" dirty="0" err="1"/>
              <a:t>більш</a:t>
            </a:r>
            <a:r>
              <a:rPr lang="ru-RU" sz="2400" i="1" dirty="0"/>
              <a:t> </a:t>
            </a:r>
            <a:r>
              <a:rPr lang="ru-RU" sz="2400" i="1" dirty="0" err="1"/>
              <a:t>релігійне</a:t>
            </a:r>
            <a:r>
              <a:rPr lang="ru-RU" sz="2400" i="1" dirty="0"/>
              <a:t> </a:t>
            </a:r>
            <a:r>
              <a:rPr lang="ru-RU" sz="2400" i="1" dirty="0" err="1"/>
              <a:t>трактування</a:t>
            </a:r>
            <a:r>
              <a:rPr lang="ru-RU" sz="2400" i="1" dirty="0"/>
              <a:t>, </a:t>
            </a:r>
            <a:r>
              <a:rPr lang="ru-RU" sz="2400" b="0" i="1" dirty="0"/>
              <a:t>яке </a:t>
            </a:r>
            <a:r>
              <a:rPr lang="ru-RU" sz="2400" b="0" i="1" dirty="0" err="1"/>
              <a:t>пов’язували</a:t>
            </a:r>
            <a:r>
              <a:rPr lang="ru-RU" sz="2400" b="0" i="1" dirty="0"/>
              <a:t> з </a:t>
            </a:r>
            <a:r>
              <a:rPr lang="ru-RU" sz="2400" b="0" i="1" dirty="0" err="1"/>
              <a:t>гріховною</a:t>
            </a:r>
            <a:r>
              <a:rPr lang="ru-RU" sz="2400" b="0" i="1" dirty="0"/>
              <a:t> природою </a:t>
            </a:r>
            <a:r>
              <a:rPr lang="ru-RU" sz="2400" b="0" i="1" dirty="0" err="1"/>
              <a:t>людини</a:t>
            </a:r>
            <a:r>
              <a:rPr lang="ru-RU" sz="2400" b="0" i="1" dirty="0"/>
              <a:t>. </a:t>
            </a:r>
          </a:p>
          <a:p>
            <a:pPr marL="0" indent="0" algn="just">
              <a:buNone/>
            </a:pPr>
            <a:r>
              <a:rPr lang="ru-RU" sz="2400" b="0" i="1" dirty="0" err="1"/>
              <a:t>Терміном</a:t>
            </a:r>
            <a:r>
              <a:rPr lang="ru-RU" sz="2400" b="0" i="1" dirty="0"/>
              <a:t> «</a:t>
            </a:r>
            <a:r>
              <a:rPr lang="en-US" sz="2400" b="0" i="1" dirty="0" err="1"/>
              <a:t>corruptibilitas</a:t>
            </a:r>
            <a:r>
              <a:rPr lang="en-US" sz="2400" b="0" i="1" dirty="0"/>
              <a:t>» </a:t>
            </a:r>
            <a:r>
              <a:rPr lang="ru-RU" sz="2400" b="0" i="1" dirty="0" err="1"/>
              <a:t>позначали</a:t>
            </a:r>
            <a:r>
              <a:rPr lang="ru-RU" sz="2400" b="0" i="1" dirty="0"/>
              <a:t> </a:t>
            </a:r>
            <a:r>
              <a:rPr lang="ru-RU" sz="2400" b="0" i="1" dirty="0" err="1"/>
              <a:t>схильність</a:t>
            </a:r>
            <a:r>
              <a:rPr lang="ru-RU" sz="2400" b="0" i="1" dirty="0"/>
              <a:t> до </a:t>
            </a:r>
            <a:r>
              <a:rPr lang="ru-RU" sz="2400" b="0" i="1" dirty="0" err="1"/>
              <a:t>руйнування</a:t>
            </a:r>
            <a:r>
              <a:rPr lang="ru-RU" sz="2400" b="0" i="1" dirty="0"/>
              <a:t>, </a:t>
            </a:r>
            <a:r>
              <a:rPr lang="ru-RU" sz="2400" b="0" i="1" dirty="0" err="1"/>
              <a:t>тлінність</a:t>
            </a:r>
            <a:r>
              <a:rPr lang="ru-RU" sz="2400" b="0" i="1" dirty="0"/>
              <a:t> і </a:t>
            </a:r>
            <a:r>
              <a:rPr lang="ru-RU" sz="2400" b="0" i="1" dirty="0" err="1"/>
              <a:t>гріховність</a:t>
            </a:r>
            <a:r>
              <a:rPr lang="ru-RU" sz="2400" b="0" i="1" dirty="0"/>
              <a:t> </a:t>
            </a:r>
            <a:r>
              <a:rPr lang="ru-RU" sz="2400" b="0" i="1" dirty="0" err="1"/>
              <a:t>людини</a:t>
            </a:r>
            <a:r>
              <a:rPr lang="ru-RU" sz="2400" b="0" i="1" dirty="0"/>
              <a:t>.</a:t>
            </a:r>
            <a:endParaRPr lang="uk-UA" sz="2000" i="1" dirty="0"/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620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2582" y="26761"/>
            <a:ext cx="11406836" cy="4926240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dirty="0"/>
              <a:t>Середні віки</a:t>
            </a:r>
          </a:p>
          <a:p>
            <a:pPr marL="0" indent="0" algn="just">
              <a:buNone/>
            </a:pPr>
            <a:r>
              <a:rPr lang="ru-RU" sz="2400" i="1" dirty="0" err="1"/>
              <a:t>Світська</a:t>
            </a:r>
            <a:r>
              <a:rPr lang="ru-RU" sz="2400" i="1" dirty="0"/>
              <a:t> та </a:t>
            </a:r>
            <a:r>
              <a:rPr lang="ru-RU" sz="2400" i="1" dirty="0" err="1"/>
              <a:t>церковна</a:t>
            </a:r>
            <a:r>
              <a:rPr lang="ru-RU" sz="2400" i="1" dirty="0"/>
              <a:t> </a:t>
            </a:r>
            <a:r>
              <a:rPr lang="ru-RU" sz="2400" i="1" dirty="0" err="1"/>
              <a:t>влада</a:t>
            </a:r>
            <a:r>
              <a:rPr lang="ru-RU" sz="2400" i="1" dirty="0"/>
              <a:t> в </a:t>
            </a:r>
            <a:r>
              <a:rPr lang="ru-RU" sz="2400" i="1" dirty="0" err="1"/>
              <a:t>Європі</a:t>
            </a:r>
            <a:r>
              <a:rPr lang="ru-RU" sz="2400" i="1" dirty="0"/>
              <a:t> були </a:t>
            </a:r>
            <a:r>
              <a:rPr lang="ru-RU" sz="2400" i="1" dirty="0" err="1"/>
              <a:t>дуже</a:t>
            </a:r>
            <a:r>
              <a:rPr lang="ru-RU" sz="2400" i="1" dirty="0"/>
              <a:t> </a:t>
            </a:r>
            <a:r>
              <a:rPr lang="ru-RU" sz="2400" i="1" dirty="0" err="1"/>
              <a:t>тісно</a:t>
            </a:r>
            <a:r>
              <a:rPr lang="ru-RU" sz="2400" i="1" dirty="0"/>
              <a:t> </a:t>
            </a:r>
            <a:r>
              <a:rPr lang="ru-RU" sz="2400" i="1" dirty="0" err="1"/>
              <a:t>пов’язані</a:t>
            </a:r>
            <a:r>
              <a:rPr lang="ru-RU" sz="2400" i="1" dirty="0"/>
              <a:t>: </a:t>
            </a:r>
            <a:r>
              <a:rPr lang="ru-RU" sz="2400" b="0" i="1" dirty="0"/>
              <a:t>Папа </a:t>
            </a:r>
            <a:r>
              <a:rPr lang="ru-RU" sz="2400" b="0" i="1" dirty="0" err="1"/>
              <a:t>залежав</a:t>
            </a:r>
            <a:r>
              <a:rPr lang="ru-RU" sz="2400" b="0" i="1" dirty="0"/>
              <a:t> </a:t>
            </a:r>
            <a:r>
              <a:rPr lang="ru-RU" sz="2400" b="0" i="1" dirty="0" err="1"/>
              <a:t>від</a:t>
            </a:r>
            <a:r>
              <a:rPr lang="ru-RU" sz="2400" b="0" i="1" dirty="0"/>
              <a:t> </a:t>
            </a:r>
            <a:r>
              <a:rPr lang="ru-RU" sz="2400" b="0" i="1" dirty="0" err="1"/>
              <a:t>волі</a:t>
            </a:r>
            <a:r>
              <a:rPr lang="ru-RU" sz="2400" b="0" i="1" dirty="0"/>
              <a:t> </a:t>
            </a:r>
            <a:r>
              <a:rPr lang="ru-RU" sz="2400" b="0" i="1" dirty="0" err="1"/>
              <a:t>світських</a:t>
            </a:r>
            <a:r>
              <a:rPr lang="ru-RU" sz="2400" b="0" i="1" dirty="0"/>
              <a:t> </a:t>
            </a:r>
            <a:r>
              <a:rPr lang="ru-RU" sz="2400" b="0" i="1" dirty="0" err="1"/>
              <a:t>правителів</a:t>
            </a:r>
            <a:r>
              <a:rPr lang="ru-RU" sz="2400" b="0" i="1" dirty="0"/>
              <a:t> у </a:t>
            </a:r>
            <a:r>
              <a:rPr lang="ru-RU" sz="2400" b="0" i="1" dirty="0" err="1"/>
              <a:t>реалізації</a:t>
            </a:r>
            <a:r>
              <a:rPr lang="ru-RU" sz="2400" b="0" i="1" dirty="0"/>
              <a:t> </a:t>
            </a:r>
            <a:r>
              <a:rPr lang="ru-RU" sz="2400" b="0" i="1" dirty="0" err="1"/>
              <a:t>церковної</a:t>
            </a:r>
            <a:r>
              <a:rPr lang="ru-RU" sz="2400" b="0" i="1" dirty="0"/>
              <a:t> </a:t>
            </a:r>
            <a:r>
              <a:rPr lang="ru-RU" sz="2400" b="0" i="1" dirty="0" err="1"/>
              <a:t>політики</a:t>
            </a:r>
            <a:r>
              <a:rPr lang="ru-RU" sz="2400" b="0" i="1" dirty="0"/>
              <a:t> і, </a:t>
            </a:r>
            <a:r>
              <a:rPr lang="ru-RU" sz="2400" b="0" i="1" dirty="0" err="1"/>
              <a:t>щоб</a:t>
            </a:r>
            <a:r>
              <a:rPr lang="ru-RU" sz="2400" b="0" i="1" dirty="0"/>
              <a:t> </a:t>
            </a:r>
            <a:r>
              <a:rPr lang="ru-RU" sz="2400" b="0" i="1" dirty="0" err="1"/>
              <a:t>полегшити</a:t>
            </a:r>
            <a:r>
              <a:rPr lang="ru-RU" sz="2400" b="0" i="1" dirty="0"/>
              <a:t> </a:t>
            </a:r>
            <a:r>
              <a:rPr lang="ru-RU" sz="2400" b="0" i="1" dirty="0" err="1"/>
              <a:t>цей</a:t>
            </a:r>
            <a:r>
              <a:rPr lang="ru-RU" sz="2400" b="0" i="1" dirty="0"/>
              <a:t> </a:t>
            </a:r>
            <a:r>
              <a:rPr lang="ru-RU" sz="2400" b="0" i="1" dirty="0" err="1"/>
              <a:t>процес</a:t>
            </a:r>
            <a:r>
              <a:rPr lang="ru-RU" sz="2400" b="0" i="1" dirty="0"/>
              <a:t>, Церква все </a:t>
            </a:r>
            <a:r>
              <a:rPr lang="ru-RU" sz="2400" b="0" i="1" dirty="0" err="1"/>
              <a:t>більше</a:t>
            </a:r>
            <a:r>
              <a:rPr lang="ru-RU" sz="2400" b="0" i="1" dirty="0"/>
              <a:t> й </a:t>
            </a:r>
            <a:r>
              <a:rPr lang="ru-RU" sz="2400" b="0" i="1" dirty="0" err="1"/>
              <a:t>більше</a:t>
            </a:r>
            <a:r>
              <a:rPr lang="ru-RU" sz="2400" b="0" i="1" dirty="0"/>
              <a:t> </a:t>
            </a:r>
            <a:r>
              <a:rPr lang="ru-RU" sz="2400" b="0" i="1" dirty="0" err="1"/>
              <a:t>долучалася</a:t>
            </a:r>
            <a:r>
              <a:rPr lang="ru-RU" sz="2400" b="0" i="1" dirty="0"/>
              <a:t> до </a:t>
            </a:r>
            <a:r>
              <a:rPr lang="ru-RU" sz="2400" b="0" i="1" dirty="0" err="1"/>
              <a:t>світського</a:t>
            </a:r>
            <a:r>
              <a:rPr lang="ru-RU" sz="2400" b="0" i="1" dirty="0"/>
              <a:t> уряду, </a:t>
            </a:r>
            <a:r>
              <a:rPr lang="ru-RU" sz="2400" b="0" i="1" dirty="0" err="1"/>
              <a:t>зближаючись</a:t>
            </a:r>
            <a:r>
              <a:rPr lang="ru-RU" sz="2400" b="0" i="1" dirty="0"/>
              <a:t> </a:t>
            </a:r>
            <a:r>
              <a:rPr lang="ru-RU" sz="2400" b="0" i="1" dirty="0" err="1"/>
              <a:t>із</a:t>
            </a:r>
            <a:r>
              <a:rPr lang="ru-RU" sz="2400" b="0" i="1" dirty="0"/>
              <a:t> </a:t>
            </a:r>
            <a:r>
              <a:rPr lang="ru-RU" sz="2400" b="0" i="1" dirty="0" err="1"/>
              <a:t>панівною</a:t>
            </a:r>
            <a:r>
              <a:rPr lang="ru-RU" sz="2400" b="0" i="1" dirty="0"/>
              <a:t> </a:t>
            </a:r>
            <a:r>
              <a:rPr lang="ru-RU" sz="2400" b="0" i="1" dirty="0" err="1"/>
              <a:t>коаліцією</a:t>
            </a:r>
            <a:r>
              <a:rPr lang="ru-RU" sz="2400" b="0" i="1" dirty="0"/>
              <a:t>. </a:t>
            </a:r>
          </a:p>
          <a:p>
            <a:pPr marL="0" indent="0" algn="ctr">
              <a:buNone/>
            </a:pPr>
            <a:endParaRPr lang="ru-RU" sz="2400" i="1" dirty="0"/>
          </a:p>
          <a:p>
            <a:pPr marL="0" indent="0" algn="ctr">
              <a:buNone/>
            </a:pPr>
            <a:r>
              <a:rPr lang="ru-RU" sz="2400" i="1" dirty="0" err="1"/>
              <a:t>Корупційні</a:t>
            </a:r>
            <a:r>
              <a:rPr lang="ru-RU" sz="2400" i="1" dirty="0"/>
              <a:t> </a:t>
            </a:r>
            <a:r>
              <a:rPr lang="ru-RU" sz="2400" i="1" dirty="0" err="1"/>
              <a:t>методи</a:t>
            </a:r>
            <a:endParaRPr lang="ru-RU" sz="2400" i="1" dirty="0"/>
          </a:p>
          <a:p>
            <a:pPr marL="0" indent="0" algn="just">
              <a:buNone/>
            </a:pPr>
            <a:r>
              <a:rPr lang="ru-RU" sz="2400" i="1" dirty="0" err="1"/>
              <a:t>Паломництво</a:t>
            </a:r>
            <a:r>
              <a:rPr lang="ru-RU" sz="2400" i="1" dirty="0"/>
              <a:t> </a:t>
            </a:r>
            <a:r>
              <a:rPr lang="ru-RU" sz="2400" b="0" i="1" dirty="0"/>
              <a:t>до </a:t>
            </a:r>
            <a:r>
              <a:rPr lang="ru-RU" sz="2400" b="0" i="1" dirty="0" err="1"/>
              <a:t>місць</a:t>
            </a:r>
            <a:r>
              <a:rPr lang="ru-RU" sz="2400" b="0" i="1" dirty="0"/>
              <a:t> </a:t>
            </a:r>
            <a:r>
              <a:rPr lang="ru-RU" sz="2400" b="0" i="1" dirty="0" err="1"/>
              <a:t>реліквій</a:t>
            </a:r>
            <a:r>
              <a:rPr lang="ru-RU" sz="2400" b="0" i="1" dirty="0"/>
              <a:t> та </a:t>
            </a:r>
            <a:r>
              <a:rPr lang="ru-RU" sz="2400" b="0" i="1" dirty="0" err="1"/>
              <a:t>святих</a:t>
            </a:r>
            <a:r>
              <a:rPr lang="ru-RU" sz="2400" b="0" i="1" dirty="0"/>
              <a:t> </a:t>
            </a:r>
            <a:r>
              <a:rPr lang="ru-RU" sz="2400" b="0" i="1" dirty="0" err="1"/>
              <a:t>місць</a:t>
            </a:r>
            <a:r>
              <a:rPr lang="ru-RU" sz="2400" b="0" i="1" dirty="0"/>
              <a:t> як </a:t>
            </a:r>
            <a:r>
              <a:rPr lang="ru-RU" sz="2400" b="0" i="1" dirty="0" err="1"/>
              <a:t>спосіб</a:t>
            </a:r>
            <a:r>
              <a:rPr lang="ru-RU" sz="2400" b="0" i="1" dirty="0"/>
              <a:t> </a:t>
            </a:r>
            <a:r>
              <a:rPr lang="ru-RU" sz="2400" b="0" i="1" dirty="0" err="1"/>
              <a:t>покаяння</a:t>
            </a:r>
            <a:r>
              <a:rPr lang="ru-RU" sz="2400" b="0" i="1" dirty="0"/>
              <a:t> та </a:t>
            </a:r>
            <a:r>
              <a:rPr lang="ru-RU" sz="2400" b="0" i="1" dirty="0" err="1"/>
              <a:t>відшкодування</a:t>
            </a:r>
            <a:r>
              <a:rPr lang="ru-RU" sz="2400" b="0" i="1" dirty="0"/>
              <a:t> </a:t>
            </a:r>
            <a:r>
              <a:rPr lang="ru-RU" sz="2400" b="0" i="1" dirty="0" err="1"/>
              <a:t>гріхів</a:t>
            </a:r>
            <a:r>
              <a:rPr lang="ru-RU" sz="2400" i="1" dirty="0"/>
              <a:t>. </a:t>
            </a:r>
          </a:p>
          <a:p>
            <a:pPr marL="0" indent="0" algn="just">
              <a:buNone/>
            </a:pPr>
            <a:r>
              <a:rPr lang="ru-RU" sz="2400" i="1" dirty="0" err="1"/>
              <a:t>Симонія</a:t>
            </a:r>
            <a:r>
              <a:rPr lang="ru-RU" sz="2400" i="1" dirty="0"/>
              <a:t> — </a:t>
            </a:r>
            <a:r>
              <a:rPr lang="ru-RU" sz="2400" b="0" i="1" dirty="0" err="1"/>
              <a:t>купівля</a:t>
            </a:r>
            <a:r>
              <a:rPr lang="ru-RU" sz="2400" b="0" i="1" dirty="0"/>
              <a:t> та продаж </a:t>
            </a:r>
            <a:r>
              <a:rPr lang="ru-RU" sz="2400" b="0" i="1" dirty="0" err="1"/>
              <a:t>церковних</a:t>
            </a:r>
            <a:r>
              <a:rPr lang="ru-RU" sz="2400" b="0" i="1" dirty="0"/>
              <a:t> посад за </a:t>
            </a:r>
            <a:r>
              <a:rPr lang="ru-RU" sz="2400" b="0" i="1" dirty="0" err="1"/>
              <a:t>гроші</a:t>
            </a:r>
            <a:r>
              <a:rPr lang="ru-RU" sz="2400" b="0" i="1" dirty="0"/>
              <a:t>. </a:t>
            </a:r>
          </a:p>
          <a:p>
            <a:pPr marL="0" indent="0" algn="just">
              <a:buNone/>
            </a:pPr>
            <a:r>
              <a:rPr lang="ru-RU" sz="2400" i="1" dirty="0" err="1"/>
              <a:t>Індульгенція</a:t>
            </a:r>
            <a:r>
              <a:rPr lang="ru-RU" sz="2400" b="0" i="1" dirty="0"/>
              <a:t> – грамота за </a:t>
            </a:r>
            <a:r>
              <a:rPr lang="ru-RU" sz="2400" b="0" i="1" dirty="0" err="1"/>
              <a:t>прощення</a:t>
            </a:r>
            <a:r>
              <a:rPr lang="ru-RU" sz="2400" b="0" i="1" dirty="0"/>
              <a:t> </a:t>
            </a:r>
            <a:r>
              <a:rPr lang="ru-RU" sz="2400" b="0" i="1" dirty="0" err="1"/>
              <a:t>гріхів</a:t>
            </a:r>
            <a:r>
              <a:rPr lang="ru-RU" sz="2400" b="0" i="1" dirty="0"/>
              <a:t>. </a:t>
            </a:r>
          </a:p>
          <a:p>
            <a:pPr marL="0" indent="0" algn="ctr">
              <a:buNone/>
            </a:pPr>
            <a:r>
              <a:rPr lang="ru-RU" sz="2800" dirty="0" err="1"/>
              <a:t>Спасіння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досягти</a:t>
            </a:r>
            <a:r>
              <a:rPr lang="ru-RU" sz="2800" dirty="0"/>
              <a:t> просто через </a:t>
            </a:r>
            <a:r>
              <a:rPr lang="ru-RU" sz="2800" dirty="0" err="1"/>
              <a:t>купівлю</a:t>
            </a:r>
            <a:r>
              <a:rPr lang="ru-RU" sz="2800" dirty="0"/>
              <a:t> </a:t>
            </a:r>
            <a:r>
              <a:rPr lang="ru-RU" sz="2800" dirty="0" err="1"/>
              <a:t>достатньої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dirty="0" err="1"/>
              <a:t>індульгенцій</a:t>
            </a:r>
            <a:r>
              <a:rPr lang="ru-RU" sz="2800" i="1" dirty="0"/>
              <a:t>.</a:t>
            </a:r>
          </a:p>
          <a:p>
            <a:pPr marL="0" indent="0" algn="just">
              <a:buNone/>
            </a:pPr>
            <a:endParaRPr lang="ru-RU" sz="2400" b="0" i="1" dirty="0"/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309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124732"/>
            <a:ext cx="11279868" cy="4705577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dirty="0"/>
              <a:t>Відродження</a:t>
            </a:r>
          </a:p>
          <a:p>
            <a:pPr marL="0" indent="0" algn="just">
              <a:buNone/>
            </a:pPr>
            <a:endParaRPr lang="ru-RU" sz="1500" b="0" i="1" dirty="0"/>
          </a:p>
          <a:p>
            <a:pPr marL="0" indent="0" algn="ctr">
              <a:buNone/>
            </a:pPr>
            <a:r>
              <a:rPr lang="ru-RU" sz="2400" dirty="0" err="1"/>
              <a:t>Ніколо</a:t>
            </a:r>
            <a:r>
              <a:rPr lang="ru-RU" sz="2400" dirty="0"/>
              <a:t> </a:t>
            </a:r>
            <a:r>
              <a:rPr lang="ru-RU" sz="2400" dirty="0" err="1"/>
              <a:t>Макіавеллі</a:t>
            </a:r>
            <a:r>
              <a:rPr lang="ru-RU" sz="2400" dirty="0"/>
              <a:t> першим </a:t>
            </a:r>
            <a:r>
              <a:rPr lang="ru-RU" sz="2400" dirty="0" err="1"/>
              <a:t>окреслив</a:t>
            </a:r>
            <a:r>
              <a:rPr lang="ru-RU" sz="2400" dirty="0"/>
              <a:t> проблему </a:t>
            </a:r>
            <a:r>
              <a:rPr lang="ru-RU" sz="2400" dirty="0" err="1"/>
              <a:t>розповсюдженості</a:t>
            </a:r>
            <a:r>
              <a:rPr lang="ru-RU" sz="2400" dirty="0"/>
              <a:t> </a:t>
            </a:r>
            <a:r>
              <a:rPr lang="ru-RU" sz="2400" dirty="0" err="1"/>
              <a:t>корупції</a:t>
            </a:r>
            <a:r>
              <a:rPr lang="ru-RU" sz="2400" dirty="0"/>
              <a:t> та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на </a:t>
            </a:r>
            <a:r>
              <a:rPr lang="ru-RU" sz="2400" dirty="0" err="1"/>
              <a:t>соціально-політичну</a:t>
            </a:r>
            <a:r>
              <a:rPr lang="ru-RU" sz="2400" dirty="0"/>
              <a:t> систему.</a:t>
            </a:r>
          </a:p>
          <a:p>
            <a:pPr marL="0" indent="0" algn="just">
              <a:buNone/>
            </a:pPr>
            <a:endParaRPr lang="ru-RU" sz="2400" b="0" i="1" dirty="0"/>
          </a:p>
          <a:p>
            <a:pPr marL="0" indent="0" algn="just">
              <a:buNone/>
            </a:pPr>
            <a:r>
              <a:rPr lang="ru-RU" sz="2400" b="0" i="1" dirty="0"/>
              <a:t>У </a:t>
            </a:r>
            <a:r>
              <a:rPr lang="ru-RU" sz="2400" b="0" i="1" dirty="0" err="1"/>
              <a:t>роботі</a:t>
            </a:r>
            <a:r>
              <a:rPr lang="ru-RU" sz="2400" b="0" i="1" dirty="0"/>
              <a:t> «</a:t>
            </a:r>
            <a:r>
              <a:rPr lang="ru-RU" sz="2400" b="0" i="1" dirty="0" err="1"/>
              <a:t>Державець</a:t>
            </a:r>
            <a:r>
              <a:rPr lang="ru-RU" sz="2400" b="0" i="1" dirty="0"/>
              <a:t>» </a:t>
            </a:r>
            <a:r>
              <a:rPr lang="ru-RU" sz="2400" i="1" dirty="0" err="1"/>
              <a:t>Корупція</a:t>
            </a:r>
            <a:r>
              <a:rPr lang="ru-RU" sz="2400" i="1" dirty="0"/>
              <a:t> - </a:t>
            </a:r>
            <a:r>
              <a:rPr lang="ru-RU" sz="2400" i="1" dirty="0" err="1"/>
              <a:t>це</a:t>
            </a:r>
            <a:r>
              <a:rPr lang="ru-RU" sz="2400" i="1" dirty="0"/>
              <a:t> хвороба. </a:t>
            </a:r>
          </a:p>
          <a:p>
            <a:pPr marL="0" indent="0" algn="r">
              <a:buNone/>
            </a:pPr>
            <a:r>
              <a:rPr lang="ru-RU" sz="2400" b="0" dirty="0" err="1"/>
              <a:t>Спочатку</a:t>
            </a:r>
            <a:r>
              <a:rPr lang="ru-RU" sz="2400" b="0" dirty="0"/>
              <a:t> хворобу </a:t>
            </a:r>
            <a:r>
              <a:rPr lang="ru-RU" sz="2400" b="0" dirty="0" err="1"/>
              <a:t>важко</a:t>
            </a:r>
            <a:r>
              <a:rPr lang="ru-RU" sz="2400" b="0" dirty="0"/>
              <a:t> </a:t>
            </a:r>
            <a:r>
              <a:rPr lang="ru-RU" sz="2400" b="0" dirty="0" err="1"/>
              <a:t>розпізнати</a:t>
            </a:r>
            <a:r>
              <a:rPr lang="ru-RU" sz="2400" b="0" dirty="0"/>
              <a:t>, </a:t>
            </a:r>
            <a:r>
              <a:rPr lang="ru-RU" sz="2400" b="0" dirty="0" err="1"/>
              <a:t>проте</a:t>
            </a:r>
            <a:r>
              <a:rPr lang="ru-RU" sz="2400" b="0" dirty="0"/>
              <a:t> легко </a:t>
            </a:r>
            <a:r>
              <a:rPr lang="ru-RU" sz="2400" b="0" dirty="0" err="1"/>
              <a:t>вилікувати</a:t>
            </a:r>
            <a:r>
              <a:rPr lang="ru-RU" sz="2400" b="0" dirty="0"/>
              <a:t>. </a:t>
            </a:r>
          </a:p>
          <a:p>
            <a:pPr marL="0" indent="0" algn="r">
              <a:buNone/>
            </a:pPr>
            <a:r>
              <a:rPr lang="ru-RU" sz="2400" b="0" dirty="0"/>
              <a:t>З </a:t>
            </a:r>
            <a:r>
              <a:rPr lang="ru-RU" sz="2400" b="0" dirty="0" err="1"/>
              <a:t>плином</a:t>
            </a:r>
            <a:r>
              <a:rPr lang="ru-RU" sz="2400" b="0" dirty="0"/>
              <a:t> часу хвороба </a:t>
            </a:r>
            <a:r>
              <a:rPr lang="ru-RU" sz="2400" b="0" dirty="0" err="1"/>
              <a:t>загострюється</a:t>
            </a:r>
            <a:r>
              <a:rPr lang="ru-RU" sz="2400" b="0" dirty="0"/>
              <a:t> — </a:t>
            </a:r>
            <a:r>
              <a:rPr lang="ru-RU" sz="2400" b="0" dirty="0" err="1"/>
              <a:t>тоді</a:t>
            </a:r>
            <a:r>
              <a:rPr lang="ru-RU" sz="2400" b="0" dirty="0"/>
              <a:t> </a:t>
            </a:r>
            <a:r>
              <a:rPr lang="ru-RU" sz="2400" b="0" dirty="0" err="1"/>
              <a:t>її</a:t>
            </a:r>
            <a:r>
              <a:rPr lang="ru-RU" sz="2400" b="0" dirty="0"/>
              <a:t> легко </a:t>
            </a:r>
            <a:r>
              <a:rPr lang="ru-RU" sz="2400" b="0" dirty="0" err="1"/>
              <a:t>розпізнати</a:t>
            </a:r>
            <a:r>
              <a:rPr lang="ru-RU" sz="2400" b="0" dirty="0"/>
              <a:t>, </a:t>
            </a:r>
            <a:r>
              <a:rPr lang="ru-RU" sz="2400" b="0" dirty="0" err="1"/>
              <a:t>проте</a:t>
            </a:r>
            <a:r>
              <a:rPr lang="ru-RU" sz="2400" b="0" dirty="0"/>
              <a:t> </a:t>
            </a:r>
            <a:r>
              <a:rPr lang="ru-RU" sz="2400" b="0" dirty="0" err="1"/>
              <a:t>важко</a:t>
            </a:r>
            <a:r>
              <a:rPr lang="ru-RU" sz="2400" b="0" dirty="0"/>
              <a:t> </a:t>
            </a:r>
            <a:r>
              <a:rPr lang="ru-RU" sz="2400" b="0" dirty="0" err="1"/>
              <a:t>вилікувати</a:t>
            </a:r>
            <a:r>
              <a:rPr lang="ru-RU" sz="2400" b="0" dirty="0"/>
              <a:t>. </a:t>
            </a:r>
          </a:p>
          <a:p>
            <a:pPr marL="0" indent="0" algn="r">
              <a:buNone/>
            </a:pPr>
            <a:r>
              <a:rPr lang="ru-RU" sz="2400" b="0" dirty="0"/>
              <a:t>Так само й </a:t>
            </a:r>
            <a:r>
              <a:rPr lang="ru-RU" sz="2400" b="0" dirty="0" err="1"/>
              <a:t>із</a:t>
            </a:r>
            <a:r>
              <a:rPr lang="ru-RU" sz="2400" b="0" dirty="0"/>
              <a:t> </a:t>
            </a:r>
            <a:r>
              <a:rPr lang="ru-RU" sz="2400" b="0" dirty="0" err="1"/>
              <a:t>корупцією</a:t>
            </a:r>
            <a:r>
              <a:rPr lang="ru-RU" sz="2400" b="0" dirty="0"/>
              <a:t> в </a:t>
            </a:r>
            <a:r>
              <a:rPr lang="ru-RU" sz="2400" b="0" dirty="0" err="1"/>
              <a:t>державі</a:t>
            </a:r>
            <a:r>
              <a:rPr lang="ru-RU" sz="2400" b="0" dirty="0"/>
              <a:t>: </a:t>
            </a:r>
            <a:r>
              <a:rPr lang="ru-RU" sz="2400" b="0" dirty="0" err="1"/>
              <a:t>перші</a:t>
            </a:r>
            <a:r>
              <a:rPr lang="ru-RU" sz="2400" b="0" dirty="0"/>
              <a:t> </a:t>
            </a:r>
            <a:r>
              <a:rPr lang="ru-RU" sz="2400" b="0" dirty="0" err="1"/>
              <a:t>її</a:t>
            </a:r>
            <a:r>
              <a:rPr lang="ru-RU" sz="2400" b="0" dirty="0"/>
              <a:t> прояви </a:t>
            </a:r>
            <a:r>
              <a:rPr lang="ru-RU" sz="2400" b="0" dirty="0" err="1"/>
              <a:t>мудрий</a:t>
            </a:r>
            <a:r>
              <a:rPr lang="ru-RU" sz="2400" b="0" dirty="0"/>
              <a:t> правитель </a:t>
            </a:r>
            <a:r>
              <a:rPr lang="ru-RU" sz="2400" b="0" dirty="0" err="1"/>
              <a:t>може</a:t>
            </a:r>
            <a:r>
              <a:rPr lang="ru-RU" sz="2400" b="0" dirty="0"/>
              <a:t> </a:t>
            </a:r>
            <a:r>
              <a:rPr lang="ru-RU" sz="2400" b="0" dirty="0" err="1"/>
              <a:t>подолати</a:t>
            </a:r>
            <a:r>
              <a:rPr lang="ru-RU" sz="2400" b="0" dirty="0"/>
              <a:t> легко, але, </a:t>
            </a:r>
            <a:r>
              <a:rPr lang="ru-RU" sz="2400" b="0" dirty="0" err="1"/>
              <a:t>якщо</a:t>
            </a:r>
            <a:r>
              <a:rPr lang="ru-RU" sz="2400" b="0" dirty="0"/>
              <a:t> з часом </a:t>
            </a:r>
            <a:r>
              <a:rPr lang="ru-RU" sz="2400" b="0" dirty="0" err="1"/>
              <a:t>корупція</a:t>
            </a:r>
            <a:r>
              <a:rPr lang="ru-RU" sz="2400" b="0" dirty="0"/>
              <a:t> </a:t>
            </a:r>
            <a:r>
              <a:rPr lang="ru-RU" sz="2400" b="0" dirty="0" err="1"/>
              <a:t>встигне</a:t>
            </a:r>
            <a:r>
              <a:rPr lang="ru-RU" sz="2400" b="0" dirty="0"/>
              <a:t> </a:t>
            </a:r>
            <a:r>
              <a:rPr lang="ru-RU" sz="2400" b="0" dirty="0" err="1"/>
              <a:t>проникнути</a:t>
            </a:r>
            <a:r>
              <a:rPr lang="ru-RU" sz="2400" b="0" dirty="0"/>
              <a:t> в </a:t>
            </a:r>
            <a:r>
              <a:rPr lang="ru-RU" sz="2400" b="0" dirty="0" err="1"/>
              <a:t>усі</a:t>
            </a:r>
            <a:r>
              <a:rPr lang="ru-RU" sz="2400" b="0" dirty="0"/>
              <a:t> </a:t>
            </a:r>
            <a:r>
              <a:rPr lang="ru-RU" sz="2400" b="0" dirty="0" err="1"/>
              <a:t>сфери</a:t>
            </a:r>
            <a:r>
              <a:rPr lang="ru-RU" sz="2400" b="0" dirty="0"/>
              <a:t> </a:t>
            </a:r>
            <a:r>
              <a:rPr lang="ru-RU" sz="2400" b="0" dirty="0" err="1"/>
              <a:t>життя</a:t>
            </a:r>
            <a:r>
              <a:rPr lang="ru-RU" sz="2400" b="0" dirty="0"/>
              <a:t>, </a:t>
            </a:r>
            <a:r>
              <a:rPr lang="ru-RU" sz="2400" b="0" dirty="0" err="1"/>
              <a:t>жодні</a:t>
            </a:r>
            <a:r>
              <a:rPr lang="ru-RU" sz="2400" b="0" dirty="0"/>
              <a:t> </a:t>
            </a:r>
            <a:r>
              <a:rPr lang="ru-RU" sz="2400" b="0" dirty="0" err="1"/>
              <a:t>ліки</a:t>
            </a:r>
            <a:r>
              <a:rPr lang="ru-RU" sz="2400" b="0" dirty="0"/>
              <a:t> не </a:t>
            </a:r>
            <a:r>
              <a:rPr lang="ru-RU" sz="2400" b="0" dirty="0" err="1"/>
              <a:t>допоможуть</a:t>
            </a:r>
            <a:r>
              <a:rPr lang="ru-RU" sz="2400" b="0" dirty="0"/>
              <a:t>.</a:t>
            </a:r>
          </a:p>
          <a:p>
            <a:pPr marL="0" indent="0" algn="just">
              <a:buNone/>
            </a:pPr>
            <a:r>
              <a:rPr lang="ru-RU" sz="2400" b="0" i="1" dirty="0"/>
              <a:t>.</a:t>
            </a:r>
            <a:endParaRPr lang="uk-UA" sz="2000" b="0" i="1" dirty="0"/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63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0375" y="312737"/>
            <a:ext cx="7083425" cy="4024313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/>
              <a:t>Відродження</a:t>
            </a:r>
          </a:p>
          <a:p>
            <a:pPr marL="0" indent="0" algn="just">
              <a:buNone/>
            </a:pPr>
            <a:endParaRPr lang="ru-RU" sz="1500" b="0" i="1" dirty="0"/>
          </a:p>
          <a:p>
            <a:pPr marL="0" indent="0" algn="just">
              <a:buNone/>
            </a:pPr>
            <a:r>
              <a:rPr lang="ru-RU" sz="2400" b="0" i="1" dirty="0"/>
              <a:t>З </a:t>
            </a:r>
            <a:r>
              <a:rPr lang="ru-RU" sz="2400" b="0" i="1" dirty="0" err="1"/>
              <a:t>найбільш</a:t>
            </a:r>
            <a:r>
              <a:rPr lang="ru-RU" sz="2400" b="0" i="1" dirty="0"/>
              <a:t> </a:t>
            </a:r>
            <a:r>
              <a:rPr lang="ru-RU" sz="2400" b="0" i="1" dirty="0" err="1"/>
              <a:t>ілюстративних</a:t>
            </a:r>
            <a:r>
              <a:rPr lang="ru-RU" sz="2400" b="0" i="1" dirty="0"/>
              <a:t> </a:t>
            </a:r>
            <a:r>
              <a:rPr lang="ru-RU" sz="2400" b="0" i="1" dirty="0" err="1"/>
              <a:t>прикладів</a:t>
            </a:r>
            <a:r>
              <a:rPr lang="ru-RU" sz="2400" b="0" i="1" dirty="0"/>
              <a:t> </a:t>
            </a:r>
            <a:r>
              <a:rPr lang="ru-RU" sz="2400" b="0" i="1" dirty="0" err="1"/>
              <a:t>корупції</a:t>
            </a:r>
            <a:r>
              <a:rPr lang="ru-RU" sz="2400" b="0" i="1" dirty="0"/>
              <a:t> той час </a:t>
            </a:r>
            <a:r>
              <a:rPr lang="ru-RU" sz="2400" b="0" i="1" dirty="0" err="1"/>
              <a:t>була</a:t>
            </a:r>
            <a:r>
              <a:rPr lang="ru-RU" sz="2400" b="0" i="1" dirty="0"/>
              <a:t> </a:t>
            </a:r>
            <a:r>
              <a:rPr lang="ru-RU" sz="2400" b="0" i="1" dirty="0" err="1"/>
              <a:t>олігархічна</a:t>
            </a:r>
            <a:r>
              <a:rPr lang="ru-RU" sz="2400" b="0" i="1" dirty="0"/>
              <a:t> родина </a:t>
            </a:r>
            <a:r>
              <a:rPr lang="ru-RU" sz="2400" b="0" i="1" dirty="0" err="1"/>
              <a:t>Медічі</a:t>
            </a:r>
            <a:r>
              <a:rPr lang="ru-RU" sz="2400" b="0" i="1" dirty="0"/>
              <a:t>, </a:t>
            </a:r>
            <a:r>
              <a:rPr lang="ru-RU" sz="2400" b="0" i="1" dirty="0" err="1"/>
              <a:t>представники</a:t>
            </a:r>
            <a:r>
              <a:rPr lang="ru-RU" sz="2400" b="0" i="1" dirty="0"/>
              <a:t> </a:t>
            </a:r>
            <a:r>
              <a:rPr lang="ru-RU" sz="2400" b="0" i="1" dirty="0" err="1"/>
              <a:t>якої</a:t>
            </a:r>
            <a:r>
              <a:rPr lang="ru-RU" sz="2400" b="0" i="1" dirty="0"/>
              <a:t> з </a:t>
            </a:r>
            <a:r>
              <a:rPr lang="en-US" sz="2400" b="0" i="1" dirty="0"/>
              <a:t>XV </a:t>
            </a:r>
            <a:r>
              <a:rPr lang="ru-RU" sz="2400" b="0" i="1" dirty="0"/>
              <a:t>по </a:t>
            </a:r>
            <a:r>
              <a:rPr lang="en-US" sz="2400" b="0" i="1" dirty="0"/>
              <a:t>XVIII </a:t>
            </a:r>
            <a:r>
              <a:rPr lang="ru-RU" sz="2400" b="0" i="1" dirty="0" err="1"/>
              <a:t>століття</a:t>
            </a:r>
            <a:r>
              <a:rPr lang="ru-RU" sz="2400" b="0" i="1" dirty="0"/>
              <a:t> </a:t>
            </a:r>
            <a:r>
              <a:rPr lang="ru-RU" sz="2400" b="0" i="1" dirty="0" err="1"/>
              <a:t>неодноразово</a:t>
            </a:r>
            <a:r>
              <a:rPr lang="ru-RU" sz="2400" b="0" i="1" dirty="0"/>
              <a:t> ставали правителями </a:t>
            </a:r>
            <a:r>
              <a:rPr lang="ru-RU" sz="2400" b="0" i="1" dirty="0" err="1"/>
              <a:t>Флоренції</a:t>
            </a:r>
            <a:r>
              <a:rPr lang="ru-RU" sz="2400" b="0" i="1" dirty="0"/>
              <a:t>.</a:t>
            </a:r>
          </a:p>
          <a:p>
            <a:pPr marL="0" indent="0" algn="just">
              <a:buNone/>
            </a:pPr>
            <a:r>
              <a:rPr lang="ru-RU" sz="2400" b="0" i="1" dirty="0" err="1"/>
              <a:t>Серед</a:t>
            </a:r>
            <a:r>
              <a:rPr lang="ru-RU" sz="2400" b="0" i="1" dirty="0"/>
              <a:t> </a:t>
            </a:r>
            <a:r>
              <a:rPr lang="ru-RU" sz="2400" b="0" i="1" dirty="0" err="1"/>
              <a:t>представників</a:t>
            </a:r>
            <a:r>
              <a:rPr lang="ru-RU" sz="2400" b="0" i="1" dirty="0"/>
              <a:t> </a:t>
            </a:r>
            <a:r>
              <a:rPr lang="ru-RU" sz="2400" b="0" i="1" dirty="0" err="1"/>
              <a:t>Медічі</a:t>
            </a:r>
            <a:r>
              <a:rPr lang="ru-RU" sz="2400" b="0" i="1" dirty="0"/>
              <a:t> </a:t>
            </a:r>
            <a:r>
              <a:rPr lang="ru-RU" sz="2400" i="1" dirty="0"/>
              <a:t>є четверо пап </a:t>
            </a:r>
            <a:r>
              <a:rPr lang="ru-RU" sz="2400" i="1" dirty="0" err="1"/>
              <a:t>римських</a:t>
            </a:r>
            <a:r>
              <a:rPr lang="ru-RU" sz="2400" i="1" dirty="0"/>
              <a:t>: </a:t>
            </a:r>
            <a:r>
              <a:rPr lang="ru-RU" sz="2400" b="0" i="1" dirty="0"/>
              <a:t>Лев </a:t>
            </a:r>
            <a:r>
              <a:rPr lang="en-US" sz="2400" b="0" i="1" dirty="0"/>
              <a:t>X, </a:t>
            </a:r>
            <a:r>
              <a:rPr lang="ru-RU" sz="2400" b="0" i="1" dirty="0" err="1"/>
              <a:t>Пій</a:t>
            </a:r>
            <a:r>
              <a:rPr lang="ru-RU" sz="2400" b="0" i="1" dirty="0"/>
              <a:t> </a:t>
            </a:r>
            <a:r>
              <a:rPr lang="en-US" sz="2400" b="0" i="1" dirty="0"/>
              <a:t>IV, </a:t>
            </a:r>
            <a:r>
              <a:rPr lang="ru-RU" sz="2400" b="0" i="1" dirty="0"/>
              <a:t>Климент </a:t>
            </a:r>
            <a:r>
              <a:rPr lang="en-US" sz="2400" b="0" i="1" dirty="0"/>
              <a:t>VII, </a:t>
            </a:r>
            <a:r>
              <a:rPr lang="ru-RU" sz="2400" b="0" i="1" dirty="0"/>
              <a:t>Лев </a:t>
            </a:r>
            <a:r>
              <a:rPr lang="en-US" sz="2400" b="0" i="1" dirty="0"/>
              <a:t>XI </a:t>
            </a:r>
            <a:r>
              <a:rPr lang="ru-RU" sz="2400" b="0" i="1" dirty="0"/>
              <a:t>та </a:t>
            </a:r>
            <a:r>
              <a:rPr lang="ru-RU" sz="2400" i="1" dirty="0" err="1"/>
              <a:t>декілька</a:t>
            </a:r>
            <a:r>
              <a:rPr lang="ru-RU" sz="2400" i="1" dirty="0"/>
              <a:t> </a:t>
            </a:r>
            <a:r>
              <a:rPr lang="ru-RU" sz="2400" i="1" dirty="0" err="1"/>
              <a:t>членів</a:t>
            </a:r>
            <a:r>
              <a:rPr lang="ru-RU" sz="2400" i="1" dirty="0"/>
              <a:t> </a:t>
            </a:r>
            <a:r>
              <a:rPr lang="ru-RU" sz="2400" i="1" dirty="0" err="1"/>
              <a:t>королівських</a:t>
            </a:r>
            <a:r>
              <a:rPr lang="ru-RU" sz="2400" i="1" dirty="0"/>
              <a:t> </a:t>
            </a:r>
            <a:r>
              <a:rPr lang="ru-RU" sz="2400" i="1" dirty="0" err="1"/>
              <a:t>сімей</a:t>
            </a:r>
            <a:r>
              <a:rPr lang="ru-RU" sz="2400" i="1" dirty="0"/>
              <a:t> </a:t>
            </a:r>
            <a:r>
              <a:rPr lang="ru-RU" sz="2400" i="1" dirty="0" err="1"/>
              <a:t>Франції</a:t>
            </a:r>
            <a:r>
              <a:rPr lang="ru-RU" sz="2400" b="0" i="1" dirty="0"/>
              <a:t>. </a:t>
            </a:r>
          </a:p>
          <a:p>
            <a:pPr marL="0" indent="0" algn="just">
              <a:buNone/>
            </a:pPr>
            <a:r>
              <a:rPr lang="ru-RU" sz="2400" b="0" i="1" dirty="0" err="1"/>
              <a:t>Сім’я</a:t>
            </a:r>
            <a:r>
              <a:rPr lang="ru-RU" sz="2400" b="0" i="1" dirty="0"/>
              <a:t> </a:t>
            </a:r>
            <a:r>
              <a:rPr lang="ru-RU" sz="2400" b="0" i="1" dirty="0" err="1"/>
              <a:t>Медічі</a:t>
            </a:r>
            <a:r>
              <a:rPr lang="ru-RU" sz="2400" b="0" i="1" dirty="0"/>
              <a:t> </a:t>
            </a:r>
            <a:r>
              <a:rPr lang="ru-RU" sz="2400" b="0" i="1" dirty="0" err="1"/>
              <a:t>була</a:t>
            </a:r>
            <a:r>
              <a:rPr lang="ru-RU" sz="2400" b="0" i="1" dirty="0"/>
              <a:t> </a:t>
            </a:r>
            <a:r>
              <a:rPr lang="ru-RU" sz="2400" b="0" i="1" dirty="0" err="1"/>
              <a:t>торговцями</a:t>
            </a:r>
            <a:r>
              <a:rPr lang="ru-RU" sz="2400" b="0" i="1" dirty="0"/>
              <a:t> </a:t>
            </a:r>
            <a:r>
              <a:rPr lang="ru-RU" sz="2400" b="0" i="1" dirty="0" err="1"/>
              <a:t>вовною</a:t>
            </a:r>
            <a:r>
              <a:rPr lang="ru-RU" sz="2400" b="0" i="1" dirty="0"/>
              <a:t> та </a:t>
            </a:r>
            <a:r>
              <a:rPr lang="ru-RU" sz="2400" b="0" i="1" dirty="0" err="1"/>
              <a:t>банкірами</a:t>
            </a:r>
            <a:r>
              <a:rPr lang="ru-RU" sz="2400" b="0" i="1" dirty="0"/>
              <a:t>, </a:t>
            </a:r>
            <a:r>
              <a:rPr lang="ru-RU" sz="2400" b="0" i="1" dirty="0" err="1"/>
              <a:t>керувала</a:t>
            </a:r>
            <a:r>
              <a:rPr lang="ru-RU" sz="2400" b="0" i="1" dirty="0"/>
              <a:t> </a:t>
            </a:r>
            <a:r>
              <a:rPr lang="ru-RU" sz="2400" b="0" i="1" dirty="0" err="1"/>
              <a:t>містом</a:t>
            </a:r>
            <a:r>
              <a:rPr lang="ru-RU" sz="2400" b="0" i="1" dirty="0"/>
              <a:t> </a:t>
            </a:r>
            <a:r>
              <a:rPr lang="ru-RU" sz="2400" b="0" i="1" dirty="0" err="1"/>
              <a:t>Флоренцією</a:t>
            </a:r>
            <a:r>
              <a:rPr lang="ru-RU" sz="2400" b="0" i="1" dirty="0"/>
              <a:t> </a:t>
            </a:r>
            <a:r>
              <a:rPr lang="ru-RU" sz="2400" b="0" i="1" dirty="0" err="1"/>
              <a:t>протягом</a:t>
            </a:r>
            <a:r>
              <a:rPr lang="ru-RU" sz="2400" b="0" i="1" dirty="0"/>
              <a:t> </a:t>
            </a:r>
            <a:r>
              <a:rPr lang="ru-RU" sz="2400" b="0" i="1" dirty="0" err="1"/>
              <a:t>усього</a:t>
            </a:r>
            <a:r>
              <a:rPr lang="ru-RU" sz="2400" b="0" i="1" dirty="0"/>
              <a:t> </a:t>
            </a:r>
            <a:r>
              <a:rPr lang="ru-RU" sz="2400" b="0" i="1" dirty="0" err="1"/>
              <a:t>Відродження</a:t>
            </a:r>
            <a:r>
              <a:rPr lang="ru-RU" sz="2400" b="0" i="1" dirty="0"/>
              <a:t>.</a:t>
            </a:r>
            <a:endParaRPr lang="uk-UA" sz="2000" i="1" dirty="0"/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 descr="Изабелла Медичи — загадка смерти | Эльвира - русский гид по Вероне -  экскур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72" y="465138"/>
            <a:ext cx="4279782" cy="47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5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0375" y="312737"/>
            <a:ext cx="7083425" cy="402431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/>
              <a:t>Відродження</a:t>
            </a:r>
          </a:p>
          <a:p>
            <a:pPr marL="0" indent="0" algn="just">
              <a:buNone/>
            </a:pPr>
            <a:endParaRPr lang="ru-RU" sz="1500" b="0" i="1" dirty="0"/>
          </a:p>
          <a:p>
            <a:pPr marL="0" indent="0" algn="just">
              <a:buNone/>
            </a:pPr>
            <a:r>
              <a:rPr lang="ru-RU" sz="2400" b="0" i="1" dirty="0" err="1"/>
              <a:t>Епоха</a:t>
            </a:r>
            <a:r>
              <a:rPr lang="ru-RU" sz="2400" b="0" i="1" dirty="0"/>
              <a:t> </a:t>
            </a:r>
            <a:r>
              <a:rPr lang="ru-RU" sz="2400" b="0" i="1" dirty="0" err="1"/>
              <a:t>Відродження</a:t>
            </a:r>
            <a:r>
              <a:rPr lang="ru-RU" sz="2400" b="0" i="1" dirty="0"/>
              <a:t> славиться </a:t>
            </a:r>
            <a:r>
              <a:rPr lang="ru-RU" sz="2400" b="0" i="1" dirty="0" err="1"/>
              <a:t>розквітом</a:t>
            </a:r>
            <a:r>
              <a:rPr lang="ru-RU" sz="2400" b="0" i="1" dirty="0"/>
              <a:t> </a:t>
            </a:r>
            <a:r>
              <a:rPr lang="ru-RU" sz="2400" b="0" i="1" dirty="0" err="1"/>
              <a:t>мистецтва</a:t>
            </a:r>
            <a:r>
              <a:rPr lang="ru-RU" sz="2400" b="0" i="1" dirty="0"/>
              <a:t>. </a:t>
            </a:r>
          </a:p>
          <a:p>
            <a:pPr marL="0" indent="0" algn="just">
              <a:buNone/>
            </a:pPr>
            <a:r>
              <a:rPr lang="ru-RU" sz="2400" b="0" i="1" dirty="0"/>
              <a:t>Не дивно, </a:t>
            </a:r>
            <a:r>
              <a:rPr lang="ru-RU" sz="2400" b="0" i="1" dirty="0" err="1"/>
              <a:t>що</a:t>
            </a:r>
            <a:r>
              <a:rPr lang="ru-RU" sz="2400" b="0" i="1" dirty="0"/>
              <a:t> </a:t>
            </a:r>
            <a:r>
              <a:rPr lang="ru-RU" sz="2400" b="0" i="1" dirty="0" err="1"/>
              <a:t>саме</a:t>
            </a:r>
            <a:r>
              <a:rPr lang="ru-RU" sz="2400" b="0" i="1" dirty="0"/>
              <a:t> в </a:t>
            </a:r>
            <a:r>
              <a:rPr lang="ru-RU" sz="2400" b="0" i="1" dirty="0" err="1"/>
              <a:t>цей</a:t>
            </a:r>
            <a:r>
              <a:rPr lang="ru-RU" sz="2400" b="0" i="1" dirty="0"/>
              <a:t> час </a:t>
            </a:r>
            <a:r>
              <a:rPr lang="ru-RU" sz="2400" b="0" i="1" dirty="0" err="1"/>
              <a:t>зв’язок</a:t>
            </a:r>
            <a:r>
              <a:rPr lang="ru-RU" sz="2400" b="0" i="1" dirty="0"/>
              <a:t> </a:t>
            </a:r>
            <a:r>
              <a:rPr lang="ru-RU" sz="2400" b="0" i="1" dirty="0" err="1"/>
              <a:t>корупції</a:t>
            </a:r>
            <a:r>
              <a:rPr lang="ru-RU" sz="2400" b="0" i="1" dirty="0"/>
              <a:t> та </a:t>
            </a:r>
            <a:r>
              <a:rPr lang="ru-RU" sz="2400" b="0" i="1" dirty="0" err="1"/>
              <a:t>мистецтва</a:t>
            </a:r>
            <a:r>
              <a:rPr lang="ru-RU" sz="2400" b="0" i="1" dirty="0"/>
              <a:t> </a:t>
            </a:r>
            <a:r>
              <a:rPr lang="ru-RU" sz="2400" b="0" i="1" dirty="0" err="1"/>
              <a:t>проявлявся</a:t>
            </a:r>
            <a:r>
              <a:rPr lang="ru-RU" sz="2400" b="0" i="1" dirty="0"/>
              <a:t> часто.</a:t>
            </a:r>
            <a:endParaRPr lang="uk-UA" sz="2000" i="1" dirty="0"/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6" name="Picture 4" descr="Depiction of halberd combat, from the Opus Amplissimum de Arte Athletica, a  martial arts manual by 16t… | Historical european martial arts, Martial  arts, Knight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620486"/>
            <a:ext cx="3810000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aulus Hector Mair – Wiktenau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911929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aulus Hector Mair ~ Wiktenauer, the world's largest library of HEMA books  and manuscripts ~☞ Insquequo omnes gratuiti fi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18" y="2911929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aulus Hector Mair ~ Wiktenauer, the world's largest library of HEMA books  and manuscripts ~☞ Insquequo omnes gratuiti fi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86" y="3603360"/>
            <a:ext cx="2849789" cy="208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1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160336"/>
            <a:ext cx="11279868" cy="402431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/>
              <a:t>Новий час</a:t>
            </a:r>
          </a:p>
          <a:p>
            <a:pPr marL="0" indent="0" algn="just">
              <a:buNone/>
            </a:pPr>
            <a:endParaRPr lang="ru-RU" sz="900" b="0" i="1" dirty="0"/>
          </a:p>
          <a:p>
            <a:pPr marL="0" indent="0" algn="just">
              <a:buNone/>
            </a:pPr>
            <a:r>
              <a:rPr lang="ru-RU" sz="2400" b="0" i="1" dirty="0"/>
              <a:t>Особливо </a:t>
            </a:r>
            <a:r>
              <a:rPr lang="ru-RU" sz="2400" b="0" i="1" dirty="0" err="1"/>
              <a:t>важливим</a:t>
            </a:r>
            <a:r>
              <a:rPr lang="ru-RU" sz="2400" b="0" i="1" dirty="0"/>
              <a:t> у </a:t>
            </a:r>
            <a:r>
              <a:rPr lang="ru-RU" sz="2400" b="0" i="1" dirty="0" err="1"/>
              <a:t>контексті</a:t>
            </a:r>
            <a:r>
              <a:rPr lang="ru-RU" sz="2400" b="0" i="1" dirty="0"/>
              <a:t> </a:t>
            </a:r>
            <a:r>
              <a:rPr lang="ru-RU" sz="2400" b="0" i="1" dirty="0" err="1"/>
              <a:t>історії</a:t>
            </a:r>
            <a:r>
              <a:rPr lang="ru-RU" sz="2400" b="0" i="1" dirty="0"/>
              <a:t> </a:t>
            </a:r>
            <a:r>
              <a:rPr lang="ru-RU" sz="2400" b="0" i="1" dirty="0" err="1"/>
              <a:t>формування</a:t>
            </a:r>
            <a:r>
              <a:rPr lang="ru-RU" sz="2400" b="0" i="1" dirty="0"/>
              <a:t> </a:t>
            </a:r>
            <a:r>
              <a:rPr lang="ru-RU" sz="2400" b="0" i="1" dirty="0" err="1"/>
              <a:t>поняття</a:t>
            </a:r>
            <a:r>
              <a:rPr lang="ru-RU" sz="2400" b="0" i="1" dirty="0"/>
              <a:t> «</a:t>
            </a:r>
            <a:r>
              <a:rPr lang="ru-RU" sz="2400" b="0" i="1" dirty="0" err="1"/>
              <a:t>корупції</a:t>
            </a:r>
            <a:r>
              <a:rPr lang="ru-RU" sz="2400" b="0" i="1" dirty="0"/>
              <a:t>» є </a:t>
            </a:r>
            <a:r>
              <a:rPr lang="ru-RU" sz="2400" b="0" i="1" dirty="0" err="1"/>
              <a:t>Новий</a:t>
            </a:r>
            <a:r>
              <a:rPr lang="ru-RU" sz="2400" b="0" i="1" dirty="0"/>
              <a:t> час.</a:t>
            </a:r>
          </a:p>
          <a:p>
            <a:pPr marL="0" indent="0" algn="just">
              <a:buNone/>
            </a:pPr>
            <a:r>
              <a:rPr lang="ru-RU" sz="2400" b="0" i="1" dirty="0"/>
              <a:t> У </a:t>
            </a:r>
            <a:r>
              <a:rPr lang="ru-RU" sz="2400" b="0" i="1" dirty="0" err="1"/>
              <a:t>Європі</a:t>
            </a:r>
            <a:r>
              <a:rPr lang="ru-RU" sz="2400" b="0" i="1" dirty="0"/>
              <a:t> почали </a:t>
            </a:r>
            <a:r>
              <a:rPr lang="ru-RU" sz="2400" b="0" i="1" dirty="0" err="1"/>
              <a:t>виникати</a:t>
            </a:r>
            <a:r>
              <a:rPr lang="ru-RU" sz="2400" b="0" i="1" dirty="0"/>
              <a:t> </a:t>
            </a:r>
            <a:r>
              <a:rPr lang="ru-RU" sz="2400" b="0" i="1" dirty="0" err="1"/>
              <a:t>централізовані</a:t>
            </a:r>
            <a:r>
              <a:rPr lang="ru-RU" sz="2400" b="0" i="1" dirty="0"/>
              <a:t> </a:t>
            </a:r>
            <a:r>
              <a:rPr lang="ru-RU" sz="2400" b="0" i="1" dirty="0" err="1"/>
              <a:t>держави</a:t>
            </a:r>
            <a:r>
              <a:rPr lang="ru-RU" sz="2400" b="0" i="1" dirty="0"/>
              <a:t> </a:t>
            </a:r>
            <a:r>
              <a:rPr lang="ru-RU" sz="2400" b="0" i="1" dirty="0" err="1"/>
              <a:t>зі</a:t>
            </a:r>
            <a:r>
              <a:rPr lang="ru-RU" sz="2400" b="0" i="1" dirty="0"/>
              <a:t> </a:t>
            </a:r>
            <a:r>
              <a:rPr lang="ru-RU" sz="2400" b="0" i="1" dirty="0" err="1"/>
              <a:t>складним</a:t>
            </a:r>
            <a:r>
              <a:rPr lang="ru-RU" sz="2400" b="0" i="1" dirty="0"/>
              <a:t> </a:t>
            </a:r>
            <a:r>
              <a:rPr lang="ru-RU" sz="2400" b="0" i="1" dirty="0" err="1"/>
              <a:t>бюрократичним</a:t>
            </a:r>
            <a:r>
              <a:rPr lang="ru-RU" sz="2400" b="0" i="1" dirty="0"/>
              <a:t> </a:t>
            </a:r>
            <a:r>
              <a:rPr lang="ru-RU" sz="2400" b="0" i="1" dirty="0" err="1"/>
              <a:t>апаратом</a:t>
            </a:r>
            <a:r>
              <a:rPr lang="ru-RU" sz="2400" b="0" i="1" dirty="0"/>
              <a:t> і </a:t>
            </a:r>
            <a:r>
              <a:rPr lang="ru-RU" sz="2400" b="0" i="1" dirty="0" err="1"/>
              <a:t>правовими</a:t>
            </a:r>
            <a:r>
              <a:rPr lang="ru-RU" sz="2400" b="0" i="1" dirty="0"/>
              <a:t> системами. </a:t>
            </a:r>
          </a:p>
          <a:p>
            <a:pPr marL="0" indent="0" algn="just">
              <a:buNone/>
            </a:pPr>
            <a:r>
              <a:rPr lang="ru-RU" sz="2400" i="1" dirty="0"/>
              <a:t>Шарль </a:t>
            </a:r>
            <a:r>
              <a:rPr lang="ru-RU" sz="2400" i="1" dirty="0" err="1"/>
              <a:t>Луї</a:t>
            </a:r>
            <a:r>
              <a:rPr lang="ru-RU" sz="2400" i="1" dirty="0"/>
              <a:t> </a:t>
            </a:r>
            <a:r>
              <a:rPr lang="ru-RU" sz="2400" i="1" dirty="0" err="1"/>
              <a:t>Монтеск’є</a:t>
            </a:r>
            <a:r>
              <a:rPr lang="ru-RU" sz="2400" i="1" dirty="0"/>
              <a:t>, </a:t>
            </a:r>
            <a:r>
              <a:rPr lang="ru-RU" sz="2400" b="0" i="1" dirty="0" err="1"/>
              <a:t>розглядаючи</a:t>
            </a:r>
            <a:r>
              <a:rPr lang="ru-RU" sz="2400" b="0" i="1" dirty="0"/>
              <a:t> </a:t>
            </a:r>
            <a:r>
              <a:rPr lang="ru-RU" sz="2400" b="0" i="1" dirty="0" err="1"/>
              <a:t>методи</a:t>
            </a:r>
            <a:r>
              <a:rPr lang="ru-RU" sz="2400" b="0" i="1" dirty="0"/>
              <a:t> </a:t>
            </a:r>
            <a:r>
              <a:rPr lang="ru-RU" sz="2400" b="0" i="1" dirty="0" err="1"/>
              <a:t>боротьби</a:t>
            </a:r>
            <a:r>
              <a:rPr lang="ru-RU" sz="2400" b="0" i="1" dirty="0"/>
              <a:t> з </a:t>
            </a:r>
            <a:r>
              <a:rPr lang="ru-RU" sz="2400" b="0" i="1" dirty="0" err="1"/>
              <a:t>корупцією</a:t>
            </a:r>
            <a:r>
              <a:rPr lang="ru-RU" sz="2400" b="0" i="1" dirty="0"/>
              <a:t>, </a:t>
            </a:r>
            <a:r>
              <a:rPr lang="ru-RU" sz="2400" i="1" dirty="0"/>
              <a:t>робить акцент на </a:t>
            </a:r>
            <a:r>
              <a:rPr lang="ru-RU" sz="2400" i="1" dirty="0" err="1"/>
              <a:t>необхідності</a:t>
            </a:r>
            <a:r>
              <a:rPr lang="ru-RU" sz="2400" i="1" dirty="0"/>
              <a:t> </a:t>
            </a:r>
            <a:r>
              <a:rPr lang="ru-RU" sz="2400" i="1" dirty="0" err="1"/>
              <a:t>обмеження</a:t>
            </a:r>
            <a:r>
              <a:rPr lang="ru-RU" sz="2400" i="1" dirty="0"/>
              <a:t> </a:t>
            </a:r>
            <a:r>
              <a:rPr lang="ru-RU" sz="2400" i="1" dirty="0" err="1"/>
              <a:t>владних</a:t>
            </a:r>
            <a:r>
              <a:rPr lang="ru-RU" sz="2400" i="1" dirty="0"/>
              <a:t> </a:t>
            </a:r>
            <a:r>
              <a:rPr lang="ru-RU" sz="2400" i="1" dirty="0" err="1"/>
              <a:t>повноважень</a:t>
            </a:r>
            <a:r>
              <a:rPr lang="ru-RU" sz="2400" i="1" dirty="0"/>
              <a:t> та </a:t>
            </a:r>
            <a:r>
              <a:rPr lang="ru-RU" sz="2400" i="1" dirty="0" err="1"/>
              <a:t>реалізації</a:t>
            </a:r>
            <a:r>
              <a:rPr lang="ru-RU" sz="2400" i="1" dirty="0"/>
              <a:t> принципу </a:t>
            </a:r>
            <a:r>
              <a:rPr lang="ru-RU" sz="2400" i="1" dirty="0" err="1"/>
              <a:t>поділу</a:t>
            </a:r>
            <a:r>
              <a:rPr lang="ru-RU" sz="2400" i="1" dirty="0"/>
              <a:t> </a:t>
            </a:r>
            <a:r>
              <a:rPr lang="ru-RU" sz="2400" i="1" dirty="0" err="1"/>
              <a:t>влади</a:t>
            </a:r>
            <a:r>
              <a:rPr lang="ru-RU" sz="2400" i="1" dirty="0"/>
              <a:t> на три </a:t>
            </a:r>
            <a:r>
              <a:rPr lang="ru-RU" sz="2400" i="1" dirty="0" err="1"/>
              <a:t>гілки</a:t>
            </a:r>
            <a:r>
              <a:rPr lang="ru-RU" sz="2400" i="1" dirty="0"/>
              <a:t>: </a:t>
            </a:r>
            <a:r>
              <a:rPr lang="ru-RU" sz="2400" i="1" dirty="0" err="1"/>
              <a:t>законодавчу</a:t>
            </a:r>
            <a:r>
              <a:rPr lang="ru-RU" sz="2400" i="1" dirty="0"/>
              <a:t>, </a:t>
            </a:r>
            <a:r>
              <a:rPr lang="ru-RU" sz="2400" i="1" dirty="0" err="1"/>
              <a:t>виконавчу</a:t>
            </a:r>
            <a:r>
              <a:rPr lang="ru-RU" sz="2400" i="1" dirty="0"/>
              <a:t> та </a:t>
            </a:r>
            <a:r>
              <a:rPr lang="ru-RU" sz="2400" i="1" dirty="0" err="1"/>
              <a:t>судову</a:t>
            </a:r>
            <a:r>
              <a:rPr lang="ru-RU" sz="2400" i="1" dirty="0"/>
              <a:t> — </a:t>
            </a:r>
            <a:r>
              <a:rPr lang="ru-RU" sz="2400" i="1" dirty="0" err="1"/>
              <a:t>які</a:t>
            </a:r>
            <a:r>
              <a:rPr lang="ru-RU" sz="2400" i="1" dirty="0"/>
              <a:t> </a:t>
            </a:r>
            <a:r>
              <a:rPr lang="ru-RU" sz="2400" i="1" dirty="0" err="1"/>
              <a:t>будуть</a:t>
            </a:r>
            <a:r>
              <a:rPr lang="ru-RU" sz="2400" i="1" dirty="0"/>
              <a:t> </a:t>
            </a:r>
            <a:r>
              <a:rPr lang="ru-RU" sz="2400" i="1" dirty="0" err="1"/>
              <a:t>взаємно</a:t>
            </a:r>
            <a:r>
              <a:rPr lang="ru-RU" sz="2400" i="1" dirty="0"/>
              <a:t> </a:t>
            </a:r>
            <a:r>
              <a:rPr lang="ru-RU" sz="2400" i="1" dirty="0" err="1"/>
              <a:t>стримувати</a:t>
            </a:r>
            <a:r>
              <a:rPr lang="ru-RU" sz="2400" i="1" dirty="0"/>
              <a:t> й </a:t>
            </a:r>
            <a:r>
              <a:rPr lang="ru-RU" sz="2400" i="1" dirty="0" err="1"/>
              <a:t>контролювати</a:t>
            </a:r>
            <a:r>
              <a:rPr lang="ru-RU" sz="2400" i="1" dirty="0"/>
              <a:t> одна одну.</a:t>
            </a:r>
          </a:p>
          <a:p>
            <a:pPr marL="0" indent="0" algn="just">
              <a:buNone/>
            </a:pPr>
            <a:r>
              <a:rPr lang="ru-RU" sz="2400" b="0" i="1" dirty="0" err="1"/>
              <a:t>Поява</a:t>
            </a:r>
            <a:r>
              <a:rPr lang="ru-RU" sz="2400" b="0" i="1" dirty="0"/>
              <a:t> </a:t>
            </a:r>
            <a:r>
              <a:rPr lang="ru-RU" sz="2400" b="0" i="1" dirty="0" err="1"/>
              <a:t>тоталітарних</a:t>
            </a:r>
            <a:r>
              <a:rPr lang="ru-RU" sz="2400" b="0" i="1" dirty="0"/>
              <a:t> диктатур, таких як </a:t>
            </a:r>
            <a:r>
              <a:rPr lang="ru-RU" sz="2400" b="0" i="1" dirty="0" err="1"/>
              <a:t>Радянський</a:t>
            </a:r>
            <a:r>
              <a:rPr lang="ru-RU" sz="2400" b="0" i="1" dirty="0"/>
              <a:t> Союз і </a:t>
            </a:r>
            <a:r>
              <a:rPr lang="ru-RU" sz="2400" b="0" i="1" dirty="0" err="1"/>
              <a:t>Гітлерівська</a:t>
            </a:r>
            <a:r>
              <a:rPr lang="ru-RU" sz="2400" b="0" i="1" dirty="0"/>
              <a:t> </a:t>
            </a:r>
            <a:r>
              <a:rPr lang="ru-RU" sz="2400" b="0" i="1" dirty="0" err="1"/>
              <a:t>Німеччина</a:t>
            </a:r>
            <a:r>
              <a:rPr lang="ru-RU" sz="2400" b="0" i="1" dirty="0"/>
              <a:t>, </a:t>
            </a:r>
            <a:r>
              <a:rPr lang="ru-RU" sz="2400" b="0" i="1" dirty="0" err="1"/>
              <a:t>також</a:t>
            </a:r>
            <a:r>
              <a:rPr lang="ru-RU" sz="2400" b="0" i="1" dirty="0"/>
              <a:t> </a:t>
            </a:r>
            <a:r>
              <a:rPr lang="ru-RU" sz="2400" b="0" i="1" dirty="0" err="1"/>
              <a:t>супроводжувалася</a:t>
            </a:r>
            <a:r>
              <a:rPr lang="ru-RU" sz="2400" b="0" i="1" dirty="0"/>
              <a:t> </a:t>
            </a:r>
            <a:r>
              <a:rPr lang="ru-RU" sz="2400" b="0" i="1" dirty="0" err="1"/>
              <a:t>глибоким</a:t>
            </a:r>
            <a:r>
              <a:rPr lang="ru-RU" sz="2400" b="0" i="1" dirty="0"/>
              <a:t> </a:t>
            </a:r>
            <a:r>
              <a:rPr lang="ru-RU" sz="2400" b="0" i="1" dirty="0" err="1"/>
              <a:t>вкоріненням</a:t>
            </a:r>
            <a:r>
              <a:rPr lang="ru-RU" sz="2400" b="0" i="1" dirty="0"/>
              <a:t> </a:t>
            </a:r>
            <a:r>
              <a:rPr lang="ru-RU" sz="2400" b="0" i="1" dirty="0" err="1"/>
              <a:t>корупції</a:t>
            </a:r>
            <a:r>
              <a:rPr lang="ru-RU" sz="2400" b="0" i="1" dirty="0"/>
              <a:t> в </a:t>
            </a:r>
            <a:r>
              <a:rPr lang="ru-RU" sz="2400" b="0" i="1" dirty="0" err="1"/>
              <a:t>державі</a:t>
            </a:r>
            <a:r>
              <a:rPr lang="ru-RU" sz="2400" b="0" i="1" dirty="0"/>
              <a:t> та </a:t>
            </a:r>
            <a:r>
              <a:rPr lang="ru-RU" sz="2400" b="0" i="1" dirty="0" err="1"/>
              <a:t>суспільстві</a:t>
            </a:r>
            <a:r>
              <a:rPr lang="ru-RU" sz="2400" b="0" i="1" dirty="0"/>
              <a:t>.</a:t>
            </a:r>
          </a:p>
          <a:p>
            <a:pPr marL="0" indent="0" algn="just">
              <a:buNone/>
            </a:pPr>
            <a:endParaRPr lang="uk-UA" sz="2000" i="1" dirty="0"/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67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3" y="2314904"/>
            <a:ext cx="12072257" cy="7820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Вам </a:t>
            </a:r>
            <a:r>
              <a:rPr lang="ru-RU" dirty="0" err="1"/>
              <a:t>відомі</a:t>
            </a:r>
            <a:r>
              <a:rPr lang="ru-RU" dirty="0"/>
              <a:t>?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751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AD4CAD-3F45-D715-70E1-831BD0CD0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" t="17382" r="52767" b="11746"/>
          <a:stretch/>
        </p:blipFill>
        <p:spPr>
          <a:xfrm>
            <a:off x="924036" y="598715"/>
            <a:ext cx="10169753" cy="5369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59" y="129594"/>
            <a:ext cx="11522075" cy="782084"/>
          </a:xfrm>
        </p:spPr>
        <p:txBody>
          <a:bodyPr/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200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934844-E080-ED38-129A-C9EAF4E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00" t="18730" r="6339" b="18572"/>
          <a:stretch/>
        </p:blipFill>
        <p:spPr>
          <a:xfrm>
            <a:off x="1502228" y="914402"/>
            <a:ext cx="10069285" cy="484414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43DB075-B198-2653-C5A0-DBCD8030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59" y="129594"/>
            <a:ext cx="11522075" cy="782084"/>
          </a:xfrm>
        </p:spPr>
        <p:txBody>
          <a:bodyPr/>
          <a:lstStyle/>
          <a:p>
            <a:r>
              <a:rPr lang="ru-RU" dirty="0" err="1"/>
              <a:t>Адміністративна</a:t>
            </a:r>
            <a:r>
              <a:rPr lang="ru-RU" dirty="0"/>
              <a:t> </a:t>
            </a:r>
            <a:r>
              <a:rPr lang="ru-RU" dirty="0" err="1"/>
              <a:t>корупція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168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322612"/>
            <a:ext cx="10778528" cy="32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0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0981E-1246-3633-2281-7D050FD4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59029"/>
            <a:ext cx="11522075" cy="671057"/>
          </a:xfrm>
        </p:spPr>
        <p:txBody>
          <a:bodyPr>
            <a:normAutofit/>
          </a:bodyPr>
          <a:lstStyle/>
          <a:p>
            <a:r>
              <a:rPr lang="uk-UA" sz="4000" dirty="0"/>
              <a:t>Кейс Вільяма Джефферсона (США)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9A3973-71B0-12D7-14B4-03C2C164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2499179"/>
          </a:xfrm>
        </p:spPr>
        <p:txBody>
          <a:bodyPr/>
          <a:lstStyle/>
          <a:p>
            <a:pPr marL="0" indent="0" algn="r">
              <a:buNone/>
            </a:pPr>
            <a:endParaRPr lang="ru-RU" sz="3200" b="0" i="1" dirty="0">
              <a:solidFill>
                <a:srgbClr val="222F3A"/>
              </a:solidFill>
              <a:effectLst/>
              <a:latin typeface="Skolar-Light-Cyrillic"/>
            </a:endParaRPr>
          </a:p>
          <a:p>
            <a:pPr marL="0" indent="0" algn="r">
              <a:buNone/>
            </a:pP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«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Він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використав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свій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вплив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і свою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владу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для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збагачення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своєї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сім’ї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. Думаю,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що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ця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справа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ще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раз показала,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що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ми є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нацією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закону, і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жодна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людина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,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навіть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конгресмен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, не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може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бути </a:t>
            </a:r>
            <a:r>
              <a:rPr lang="ru-RU" sz="3200" b="0" i="1" dirty="0" err="1">
                <a:solidFill>
                  <a:srgbClr val="222F3A"/>
                </a:solidFill>
                <a:effectLst/>
                <a:latin typeface="Skolar-Light-Cyrillic"/>
              </a:rPr>
              <a:t>вище</a:t>
            </a:r>
            <a:r>
              <a:rPr lang="ru-RU" sz="3200" b="0" i="1" dirty="0">
                <a:solidFill>
                  <a:srgbClr val="222F3A"/>
                </a:solidFill>
                <a:effectLst/>
                <a:latin typeface="Skolar-Light-Cyrillic"/>
              </a:rPr>
              <a:t> закону» - </a:t>
            </a:r>
            <a:r>
              <a:rPr lang="ru-RU" sz="3200" i="1" dirty="0">
                <a:solidFill>
                  <a:srgbClr val="222F3A"/>
                </a:solidFill>
                <a:latin typeface="Skolar-Light-Cyrillic"/>
              </a:rPr>
              <a:t>прокурор Дана </a:t>
            </a:r>
            <a:r>
              <a:rPr lang="ru-RU" sz="3200" i="1" dirty="0" err="1">
                <a:solidFill>
                  <a:srgbClr val="222F3A"/>
                </a:solidFill>
                <a:latin typeface="Skolar-Light-Cyrillic"/>
              </a:rPr>
              <a:t>Бента</a:t>
            </a:r>
            <a:endParaRPr lang="uk-UA" sz="3200" i="1" dirty="0"/>
          </a:p>
        </p:txBody>
      </p:sp>
    </p:spTree>
    <p:extLst>
      <p:ext uri="{BB962C8B-B14F-4D97-AF65-F5344CB8AC3E}">
        <p14:creationId xmlns:p14="http://schemas.microsoft.com/office/powerpoint/2010/main" val="84046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4963" y="510126"/>
            <a:ext cx="11522075" cy="3547626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i="1" dirty="0"/>
              <a:t>Форми корупції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7" y="966378"/>
            <a:ext cx="10130855" cy="13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12" y="2153441"/>
            <a:ext cx="9345103" cy="8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084874"/>
            <a:ext cx="8656638" cy="13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4439026"/>
            <a:ext cx="9258301" cy="12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1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" y="1645632"/>
            <a:ext cx="11522075" cy="3190553"/>
          </a:xfrm>
        </p:spPr>
        <p:txBody>
          <a:bodyPr/>
          <a:lstStyle/>
          <a:p>
            <a:r>
              <a:rPr lang="ru-RU" b="1" dirty="0" err="1"/>
              <a:t>Найгучніші</a:t>
            </a:r>
            <a:r>
              <a:rPr lang="ru-RU" b="1" dirty="0"/>
              <a:t> </a:t>
            </a:r>
            <a:r>
              <a:rPr lang="ru-RU" b="1" dirty="0" err="1"/>
              <a:t>випадки</a:t>
            </a:r>
            <a:r>
              <a:rPr lang="ru-RU" b="1" dirty="0"/>
              <a:t> </a:t>
            </a:r>
            <a:r>
              <a:rPr lang="ru-RU" b="1" dirty="0" err="1"/>
              <a:t>корупції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2680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2" y="1110343"/>
            <a:ext cx="11033124" cy="36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94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42" y="376238"/>
            <a:ext cx="9076645" cy="53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38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43" y="1010421"/>
            <a:ext cx="9227000" cy="36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6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31" y="458561"/>
            <a:ext cx="9637939" cy="510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2" y="130212"/>
            <a:ext cx="11522075" cy="782084"/>
          </a:xfrm>
        </p:spPr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Поширеність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12307B-CEF2-74C5-9A24-5F35AAF0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6" y="689178"/>
            <a:ext cx="8619167" cy="38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ED5E163B-27C8-D6CC-84A6-243E785FA0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380" y="1631055"/>
            <a:ext cx="3169078" cy="2298387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b="0" dirty="0"/>
              <a:t>Традиційно </a:t>
            </a:r>
            <a:r>
              <a:rPr lang="uk-UA" sz="1800" b="0" dirty="0" err="1"/>
              <a:t>використовуцють</a:t>
            </a:r>
            <a:r>
              <a:rPr lang="uk-UA" sz="1800" b="0" dirty="0"/>
              <a:t> </a:t>
            </a:r>
            <a:r>
              <a:rPr lang="uk-UA" sz="1800" dirty="0"/>
              <a:t>Індексом сприйняття корупції</a:t>
            </a:r>
            <a:r>
              <a:rPr lang="uk-UA" sz="1800" b="0" dirty="0"/>
              <a:t>, який із 1995 року розраховує </a:t>
            </a:r>
            <a:r>
              <a:rPr lang="en-US" sz="1800" dirty="0"/>
              <a:t>Transparency</a:t>
            </a:r>
            <a:r>
              <a:rPr lang="uk-UA" sz="1800" dirty="0"/>
              <a:t> </a:t>
            </a:r>
            <a:r>
              <a:rPr lang="en-US" sz="1800" dirty="0"/>
              <a:t>International.</a:t>
            </a:r>
          </a:p>
          <a:p>
            <a:pPr marL="0" indent="0" algn="just">
              <a:buNone/>
            </a:pPr>
            <a:endParaRPr lang="uk-UA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96E50-15E5-E435-AEED-5F257EFFAF49}"/>
              </a:ext>
            </a:extLst>
          </p:cNvPr>
          <p:cNvSpPr txBox="1"/>
          <p:nvPr/>
        </p:nvSpPr>
        <p:spPr>
          <a:xfrm>
            <a:off x="945722" y="4776834"/>
            <a:ext cx="11975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1800" dirty="0"/>
              <a:t>Мінімальна оцінка </a:t>
            </a:r>
            <a:r>
              <a:rPr lang="uk-UA" sz="1800" b="0" dirty="0"/>
              <a:t>(0 балів) означає, що корупція фактично підміняє собою державу, </a:t>
            </a:r>
          </a:p>
          <a:p>
            <a:pPr marL="0" indent="0" algn="just">
              <a:buNone/>
            </a:pPr>
            <a:r>
              <a:rPr lang="uk-UA" sz="1800" dirty="0"/>
              <a:t>Максимальна</a:t>
            </a:r>
            <a:r>
              <a:rPr lang="uk-UA" sz="1800" b="0" dirty="0"/>
              <a:t> (100 балів) свідчить про те, що корупції майже немає житті суспільства.</a:t>
            </a:r>
          </a:p>
        </p:txBody>
      </p:sp>
    </p:spTree>
    <p:extLst>
      <p:ext uri="{BB962C8B-B14F-4D97-AF65-F5344CB8AC3E}">
        <p14:creationId xmlns:p14="http://schemas.microsoft.com/office/powerpoint/2010/main" val="936521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4962" y="140013"/>
            <a:ext cx="11522075" cy="354762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0" dirty="0"/>
              <a:t>У 2022 році Україна отримала 33 бали зі 100 можливих. Це на 1 бал більше, ніж було у 2021 році, а також дорівнює показнику України у 2020 році. Набрані Україною </a:t>
            </a:r>
            <a:r>
              <a:rPr lang="uk-UA" sz="2400" dirty="0"/>
              <a:t>33 бали </a:t>
            </a:r>
            <a:r>
              <a:rPr lang="uk-UA" sz="2400" b="0" dirty="0"/>
              <a:t>у 2022 році – це </a:t>
            </a:r>
            <a:r>
              <a:rPr lang="uk-UA" sz="2400" dirty="0"/>
              <a:t>найвищий показник нашої країни </a:t>
            </a:r>
            <a:r>
              <a:rPr lang="uk-UA" sz="2400" b="0" dirty="0"/>
              <a:t>з часу запуску оновленої методології СРІ.</a:t>
            </a:r>
          </a:p>
          <a:p>
            <a:pPr marL="0" indent="0" algn="just">
              <a:buNone/>
            </a:pPr>
            <a:endParaRPr lang="uk-UA" sz="1000" b="0" dirty="0"/>
          </a:p>
          <a:p>
            <a:pPr marL="0" indent="0" algn="just">
              <a:buNone/>
            </a:pPr>
            <a:r>
              <a:rPr lang="uk-UA" sz="2400" b="0" dirty="0"/>
              <a:t>Так само 33 бали у </a:t>
            </a:r>
            <a:r>
              <a:rPr lang="uk-UA" sz="2400" dirty="0"/>
              <a:t>2022 році </a:t>
            </a:r>
            <a:r>
              <a:rPr lang="uk-UA" sz="2400" b="0" dirty="0"/>
              <a:t>мають Алжир, Ангола, Замбія, Монголія, Сальвадор та Філіппіни. На один бал нас випереджають Боснія і Герцеговина, Гамбія, Індонезія, Малаві, Непал, Сьєрра-Леоне – всі вони мають </a:t>
            </a:r>
            <a:r>
              <a:rPr lang="uk-UA" sz="2400" dirty="0"/>
              <a:t>по 34 бали</a:t>
            </a:r>
            <a:r>
              <a:rPr lang="uk-UA" sz="2400" b="0" dirty="0"/>
              <a:t>. А на бал менше, ніж Україна, – Домініканська Республіка, Кенія та Ніґер.</a:t>
            </a:r>
          </a:p>
          <a:p>
            <a:pPr marL="0" indent="0" algn="just">
              <a:buNone/>
            </a:pPr>
            <a:endParaRPr lang="uk-UA" sz="1000" b="0" dirty="0"/>
          </a:p>
          <a:p>
            <a:pPr marL="0" indent="0" algn="just">
              <a:buNone/>
            </a:pPr>
            <a:r>
              <a:rPr lang="uk-UA" sz="2400" dirty="0"/>
              <a:t>Перші місця </a:t>
            </a:r>
            <a:r>
              <a:rPr lang="uk-UA" sz="2400" b="0" dirty="0"/>
              <a:t>в рейтингу незмінно займають Данія, Фінляндія, Нова Зеландія, Норвегія, Сінгапур, Швеція і Швейцарія. </a:t>
            </a:r>
          </a:p>
          <a:p>
            <a:pPr marL="0" indent="0" algn="just">
              <a:buNone/>
            </a:pPr>
            <a:r>
              <a:rPr lang="uk-UA" sz="2400" b="0" dirty="0"/>
              <a:t>У кінці списку опинилися країни, де вже тривалий час нестабільна політична ситуація, а уряди тільки частково контролюють територію країни: Сомалі, Південний Судан і Сирія.</a:t>
            </a:r>
          </a:p>
          <a:p>
            <a:pPr marL="0" indent="0" algn="just">
              <a:buNone/>
            </a:pPr>
            <a:endParaRPr lang="uk-UA" sz="2400" b="0" dirty="0"/>
          </a:p>
        </p:txBody>
      </p:sp>
    </p:spTree>
    <p:extLst>
      <p:ext uri="{BB962C8B-B14F-4D97-AF65-F5344CB8AC3E}">
        <p14:creationId xmlns:p14="http://schemas.microsoft.com/office/powerpoint/2010/main" val="2630606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65502" y="559112"/>
            <a:ext cx="10860995" cy="432857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/>
              <a:t>Система оцінки ефективності державного управління</a:t>
            </a:r>
            <a:r>
              <a:rPr lang="uk-UA" sz="2400" b="0" dirty="0"/>
              <a:t>, що включає в себе </a:t>
            </a:r>
            <a:r>
              <a:rPr lang="uk-UA" sz="2400" dirty="0"/>
              <a:t>Індекс верховенства права</a:t>
            </a:r>
            <a:r>
              <a:rPr lang="uk-UA" sz="2400" b="0" dirty="0"/>
              <a:t>, який розробив і використовує </a:t>
            </a:r>
            <a:r>
              <a:rPr lang="uk-UA" sz="2400" dirty="0"/>
              <a:t>Світовий банк. </a:t>
            </a:r>
          </a:p>
          <a:p>
            <a:pPr marL="0" indent="0" algn="just">
              <a:buNone/>
            </a:pPr>
            <a:endParaRPr lang="uk-UA" sz="2400" b="0" dirty="0"/>
          </a:p>
          <a:p>
            <a:pPr marL="0" indent="0" algn="just">
              <a:buNone/>
            </a:pPr>
            <a:r>
              <a:rPr lang="uk-UA" sz="2000" b="0" dirty="0"/>
              <a:t>Цей Індекс відображає забезпечення законності в країні. Він враховує стан урядових повноважень, рівень корупції, відкритість уряду, забезпечення порядку й безпеки, цивільного та кримінального правосуддя. У 2021 році Україна посіла </a:t>
            </a:r>
            <a:r>
              <a:rPr lang="uk-UA" sz="2000" dirty="0"/>
              <a:t>74-ту позицію </a:t>
            </a:r>
            <a:r>
              <a:rPr lang="uk-UA" sz="2000" b="0" dirty="0"/>
              <a:t>серед 139 країн світу, піднявшись на 5 позицій за рік.</a:t>
            </a:r>
          </a:p>
          <a:p>
            <a:pPr marL="0" indent="0" algn="just">
              <a:buNone/>
            </a:pPr>
            <a:endParaRPr lang="uk-UA" sz="1000" b="0" dirty="0"/>
          </a:p>
          <a:p>
            <a:pPr marL="0" indent="0" algn="just">
              <a:buNone/>
            </a:pPr>
            <a:r>
              <a:rPr lang="ru-RU" sz="2400" dirty="0" err="1"/>
              <a:t>Лідерами</a:t>
            </a:r>
            <a:r>
              <a:rPr lang="ru-RU" sz="2400" dirty="0"/>
              <a:t> рейтингу </a:t>
            </a:r>
            <a:r>
              <a:rPr lang="ru-RU" sz="2400" b="0" dirty="0" err="1"/>
              <a:t>знову</a:t>
            </a:r>
            <a:r>
              <a:rPr lang="ru-RU" sz="2400" b="0" dirty="0"/>
              <a:t> стали </a:t>
            </a:r>
            <a:r>
              <a:rPr lang="ru-RU" sz="2400" b="0" dirty="0" err="1"/>
              <a:t>Данія</a:t>
            </a:r>
            <a:r>
              <a:rPr lang="ru-RU" sz="2400" b="0" dirty="0"/>
              <a:t>, </a:t>
            </a:r>
            <a:r>
              <a:rPr lang="ru-RU" sz="2400" b="0" dirty="0" err="1"/>
              <a:t>Норвегія</a:t>
            </a:r>
            <a:r>
              <a:rPr lang="ru-RU" sz="2400" b="0" dirty="0"/>
              <a:t> та </a:t>
            </a:r>
            <a:r>
              <a:rPr lang="ru-RU" sz="2400" b="0" dirty="0" err="1"/>
              <a:t>Фінляндія</a:t>
            </a:r>
            <a:r>
              <a:rPr lang="ru-RU" sz="2400" b="0" dirty="0"/>
              <a:t>. На </a:t>
            </a:r>
            <a:r>
              <a:rPr lang="ru-RU" sz="2400" b="0" dirty="0" err="1"/>
              <a:t>останніх</a:t>
            </a:r>
            <a:r>
              <a:rPr lang="ru-RU" sz="2400" b="0" dirty="0"/>
              <a:t> </a:t>
            </a:r>
            <a:r>
              <a:rPr lang="ru-RU" sz="2400" b="0" dirty="0" err="1"/>
              <a:t>місцях</a:t>
            </a:r>
            <a:r>
              <a:rPr lang="ru-RU" sz="2400" b="0" dirty="0"/>
              <a:t> рейтингу </a:t>
            </a:r>
            <a:r>
              <a:rPr lang="ru-RU" sz="2400" b="0" dirty="0" err="1"/>
              <a:t>опинилися</a:t>
            </a:r>
            <a:r>
              <a:rPr lang="ru-RU" sz="2400" b="0" dirty="0"/>
              <a:t> Демократична </a:t>
            </a:r>
            <a:r>
              <a:rPr lang="ru-RU" sz="2400" b="0" dirty="0" err="1"/>
              <a:t>Республіка</a:t>
            </a:r>
            <a:r>
              <a:rPr lang="ru-RU" sz="2400" b="0" dirty="0"/>
              <a:t> Конго, Камбоджа й </a:t>
            </a:r>
            <a:r>
              <a:rPr lang="ru-RU" sz="2400" b="0" dirty="0" err="1"/>
              <a:t>Венесуела</a:t>
            </a:r>
            <a:r>
              <a:rPr lang="ru-RU" sz="2400" b="0" dirty="0"/>
              <a:t>.</a:t>
            </a:r>
            <a:endParaRPr lang="uk-UA" sz="2400" b="0" dirty="0"/>
          </a:p>
        </p:txBody>
      </p:sp>
    </p:spTree>
    <p:extLst>
      <p:ext uri="{BB962C8B-B14F-4D97-AF65-F5344CB8AC3E}">
        <p14:creationId xmlns:p14="http://schemas.microsoft.com/office/powerpoint/2010/main" val="4050409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698296"/>
            <a:ext cx="81819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6FE32-64CC-6E06-809C-58EA99D2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29" y="1946766"/>
            <a:ext cx="7565572" cy="751530"/>
          </a:xfrm>
        </p:spPr>
        <p:txBody>
          <a:bodyPr>
            <a:normAutofit/>
          </a:bodyPr>
          <a:lstStyle/>
          <a:p>
            <a:r>
              <a:rPr lang="ru-RU" sz="4800" dirty="0" err="1"/>
              <a:t>Дякую</a:t>
            </a:r>
            <a:r>
              <a:rPr lang="ru-RU" sz="4800" dirty="0"/>
              <a:t> за </a:t>
            </a:r>
            <a:r>
              <a:rPr lang="ru-RU" sz="4800" dirty="0" err="1"/>
              <a:t>увагу</a:t>
            </a:r>
            <a:r>
              <a:rPr lang="ru-RU" sz="4800" dirty="0"/>
              <a:t>!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96911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4845A-6F8E-0244-1F95-087500B0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Тема 1. </a:t>
            </a:r>
            <a:r>
              <a:rPr lang="ru-RU" dirty="0" err="1"/>
              <a:t>Корупція</a:t>
            </a:r>
            <a:r>
              <a:rPr lang="ru-RU" dirty="0"/>
              <a:t> на </a:t>
            </a:r>
            <a:r>
              <a:rPr lang="ru-RU" dirty="0" err="1"/>
              <a:t>атоми</a:t>
            </a:r>
            <a:r>
              <a:rPr lang="ru-RU" dirty="0"/>
              <a:t>: феномен</a:t>
            </a:r>
            <a:br>
              <a:rPr lang="ru-RU" dirty="0"/>
            </a:br>
            <a:r>
              <a:rPr lang="ru-RU" dirty="0" err="1"/>
              <a:t>корупції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до </a:t>
            </a:r>
            <a:r>
              <a:rPr lang="ru-RU" dirty="0" err="1"/>
              <a:t>сьогодення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852CE3-FA52-781D-AC25-D8FF157C7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25" y="2203450"/>
            <a:ext cx="11522075" cy="4176713"/>
          </a:xfrm>
        </p:spPr>
        <p:txBody>
          <a:bodyPr/>
          <a:lstStyle/>
          <a:p>
            <a:r>
              <a:rPr lang="uk-UA" dirty="0"/>
              <a:t>1</a:t>
            </a:r>
            <a:r>
              <a:rPr lang="en-US" dirty="0"/>
              <a:t>. </a:t>
            </a:r>
            <a:r>
              <a:rPr lang="uk-UA" dirty="0"/>
              <a:t>Корупція: суть та походження</a:t>
            </a:r>
          </a:p>
          <a:p>
            <a:r>
              <a:rPr lang="uk-UA" dirty="0"/>
              <a:t>2</a:t>
            </a:r>
            <a:r>
              <a:rPr lang="en-US" dirty="0"/>
              <a:t>. </a:t>
            </a:r>
            <a:r>
              <a:rPr lang="uk-UA" dirty="0"/>
              <a:t>Види та форми корупції</a:t>
            </a:r>
          </a:p>
          <a:p>
            <a:r>
              <a:rPr lang="uk-UA" dirty="0"/>
              <a:t>3</a:t>
            </a:r>
            <a:r>
              <a:rPr lang="en-US" dirty="0"/>
              <a:t>. </a:t>
            </a:r>
            <a:r>
              <a:rPr lang="uk-UA" dirty="0"/>
              <a:t>Поширеність корупції</a:t>
            </a:r>
          </a:p>
        </p:txBody>
      </p:sp>
    </p:spTree>
    <p:extLst>
      <p:ext uri="{BB962C8B-B14F-4D97-AF65-F5344CB8AC3E}">
        <p14:creationId xmlns:p14="http://schemas.microsoft.com/office/powerpoint/2010/main" val="63417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1325B-2263-D26B-996A-93C99940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533" y="122465"/>
            <a:ext cx="9516609" cy="812572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Корупція: суть та походження</a:t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21CAA04C-9C2A-BDAA-12A0-69887BD4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905" y="935037"/>
            <a:ext cx="11522075" cy="4551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uk-UA" sz="3200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uk-UA" sz="3200" dirty="0">
                <a:latin typeface="+mj-lt"/>
                <a:ea typeface="+mj-ea"/>
                <a:cs typeface="+mj-cs"/>
              </a:rPr>
              <a:t>Корупція – латин. «</a:t>
            </a:r>
            <a:r>
              <a:rPr lang="en-US" sz="3200" dirty="0" err="1">
                <a:latin typeface="+mj-lt"/>
                <a:ea typeface="+mj-ea"/>
                <a:cs typeface="+mj-cs"/>
              </a:rPr>
              <a:t>corruptio</a:t>
            </a:r>
            <a:r>
              <a:rPr lang="en-US" sz="3200" dirty="0">
                <a:latin typeface="+mj-lt"/>
                <a:ea typeface="+mj-ea"/>
                <a:cs typeface="+mj-cs"/>
              </a:rPr>
              <a:t>» </a:t>
            </a:r>
            <a:r>
              <a:rPr lang="uk-UA" sz="3200" dirty="0">
                <a:latin typeface="+mj-lt"/>
                <a:ea typeface="+mj-ea"/>
                <a:cs typeface="+mj-cs"/>
              </a:rPr>
              <a:t>- </a:t>
            </a:r>
            <a:r>
              <a:rPr lang="uk-UA" sz="3200" b="0" dirty="0">
                <a:latin typeface="+mj-lt"/>
                <a:ea typeface="+mj-ea"/>
                <a:cs typeface="+mj-cs"/>
              </a:rPr>
              <a:t>розлад, руйнування, роз’єднання, що достатньо добре характеризує уявлення про наслідки корупції. </a:t>
            </a:r>
            <a:endParaRPr lang="uk-UA" sz="2000" b="0" dirty="0"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endParaRPr lang="uk-UA" sz="2000" b="0" dirty="0"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endParaRPr lang="uk-UA" sz="2000" b="0" dirty="0"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endParaRPr lang="uk-UA" sz="2000" b="0" dirty="0"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uk-UA" sz="2000" b="0" dirty="0">
                <a:latin typeface="+mj-lt"/>
                <a:ea typeface="+mj-ea"/>
                <a:cs typeface="+mj-cs"/>
              </a:rPr>
              <a:t>Формулювання самого ж визначення корупції може відрізнятися залежно від конкретної організації чи країни, але суть залишається приблизно однаковою.</a:t>
            </a:r>
          </a:p>
        </p:txBody>
      </p:sp>
    </p:spTree>
    <p:extLst>
      <p:ext uri="{BB962C8B-B14F-4D97-AF65-F5344CB8AC3E}">
        <p14:creationId xmlns:p14="http://schemas.microsoft.com/office/powerpoint/2010/main" val="258734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9197" y="616388"/>
            <a:ext cx="11522075" cy="417671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/>
              <a:t>Трансперенсі Інтернешнл:</a:t>
            </a:r>
          </a:p>
          <a:p>
            <a:pPr marL="0" indent="0" algn="just">
              <a:buNone/>
            </a:pPr>
            <a:r>
              <a:rPr lang="uk-UA" sz="2000" b="0" i="1" dirty="0"/>
              <a:t>«Корупція – це зловживання довіреною владою для приватної вигоди».</a:t>
            </a:r>
          </a:p>
          <a:p>
            <a:pPr marL="0" indent="0" algn="just">
              <a:buNone/>
            </a:pPr>
            <a:endParaRPr lang="uk-UA" sz="2000" i="1" dirty="0"/>
          </a:p>
          <a:p>
            <a:pPr marL="0" indent="0" algn="just">
              <a:buNone/>
            </a:pPr>
            <a:r>
              <a:rPr lang="uk-UA" sz="2000" dirty="0"/>
              <a:t>Світовий банк:</a:t>
            </a:r>
          </a:p>
          <a:p>
            <a:pPr marL="0" indent="0" algn="just">
              <a:buNone/>
            </a:pPr>
            <a:r>
              <a:rPr lang="uk-UA" sz="2000" b="0" i="1" dirty="0"/>
              <a:t>«Корупція – це зловживання публічною посадою для особистої вигоди».</a:t>
            </a:r>
          </a:p>
          <a:p>
            <a:pPr marL="0" indent="0" algn="just">
              <a:buNone/>
            </a:pPr>
            <a:endParaRPr lang="uk-UA" sz="2000" i="1" dirty="0"/>
          </a:p>
          <a:p>
            <a:pPr marL="0" indent="0" algn="just">
              <a:buNone/>
            </a:pPr>
            <a:r>
              <a:rPr lang="uk-UA" sz="2000" dirty="0"/>
              <a:t>Закон України «Про запобігання корупції»:</a:t>
            </a:r>
          </a:p>
          <a:p>
            <a:pPr marL="0" indent="0" algn="just">
              <a:buNone/>
            </a:pPr>
            <a:r>
              <a:rPr lang="uk-UA" sz="2000" b="0" i="1" dirty="0"/>
              <a:t>«Корупція – використання особою наданих їй службових повноважень чи пов’язаних з ними можливостей з метою одержання неправомірної вигоди або прийняття такої вигоди чи прийняття обіцянки/пропозиції такої вигоди для себе чи інших осіб або відповідно обіцянка/пропозиція чи надання неправомірної вигоди особі, зазначеній у частині першій статті 3 цього Закону, або на її вимогу іншим фізичним чи юридичним особам з метою схилити цю особу до протиправного використання наданих їй службових повноважень чи пов’язаних з ними можливостей».</a:t>
            </a:r>
          </a:p>
        </p:txBody>
      </p:sp>
    </p:spTree>
    <p:extLst>
      <p:ext uri="{BB962C8B-B14F-4D97-AF65-F5344CB8AC3E}">
        <p14:creationId xmlns:p14="http://schemas.microsoft.com/office/powerpoint/2010/main" val="250701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9197" y="616388"/>
            <a:ext cx="11522075" cy="4176713"/>
          </a:xfrm>
        </p:spPr>
        <p:txBody>
          <a:bodyPr/>
          <a:lstStyle/>
          <a:p>
            <a:pPr marL="0" indent="0" algn="just">
              <a:buNone/>
            </a:pPr>
            <a:r>
              <a:rPr lang="uk-UA" sz="4800" dirty="0"/>
              <a:t>Ключові елементи корупції:</a:t>
            </a:r>
          </a:p>
          <a:p>
            <a:pPr marL="0" indent="0" algn="just">
              <a:buNone/>
            </a:pPr>
            <a:endParaRPr lang="uk-UA" sz="4800" i="1" dirty="0"/>
          </a:p>
          <a:p>
            <a:pPr marL="0" indent="0" algn="just">
              <a:buNone/>
            </a:pPr>
            <a:r>
              <a:rPr lang="uk-UA" sz="3200" dirty="0"/>
              <a:t>*Універсальність</a:t>
            </a:r>
          </a:p>
          <a:p>
            <a:pPr marL="0" indent="0" algn="just">
              <a:buNone/>
            </a:pPr>
            <a:r>
              <a:rPr lang="uk-UA" sz="3200" dirty="0"/>
              <a:t>			*Зловживання довіреною владою</a:t>
            </a:r>
          </a:p>
          <a:p>
            <a:pPr marL="0" indent="0" algn="just">
              <a:buNone/>
            </a:pPr>
            <a:r>
              <a:rPr lang="uk-UA" sz="3200" dirty="0"/>
              <a:t>							    *Отримання вигоди</a:t>
            </a:r>
          </a:p>
        </p:txBody>
      </p:sp>
      <p:pic>
        <p:nvPicPr>
          <p:cNvPr id="2050" name="Picture 2" descr="8. Зловживання владою - Centra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64" y="3465378"/>
            <a:ext cx="2719445" cy="21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3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465B1-6C98-7C68-7CEE-1F232360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419" y="384883"/>
            <a:ext cx="10311267" cy="1405108"/>
          </a:xfrm>
        </p:spPr>
        <p:txBody>
          <a:bodyPr/>
          <a:lstStyle/>
          <a:p>
            <a:pPr algn="ctr"/>
            <a:r>
              <a:rPr lang="uk-UA" dirty="0"/>
              <a:t>Історичні витоки корупції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30B9A9-860F-BE6A-891F-9A57C7FFC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pPr algn="ctr"/>
            <a:r>
              <a:rPr lang="uk-UA" dirty="0"/>
              <a:t>Корупція – це сучасний феномен чи існувала завжди?</a:t>
            </a:r>
          </a:p>
        </p:txBody>
      </p:sp>
    </p:spTree>
    <p:extLst>
      <p:ext uri="{BB962C8B-B14F-4D97-AF65-F5344CB8AC3E}">
        <p14:creationId xmlns:p14="http://schemas.microsoft.com/office/powerpoint/2010/main" val="149999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5309" y="312737"/>
            <a:ext cx="11522075" cy="4176713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dirty="0"/>
              <a:t>Давні часи</a:t>
            </a:r>
          </a:p>
          <a:p>
            <a:pPr marL="0" indent="0" algn="just">
              <a:buNone/>
            </a:pPr>
            <a:endParaRPr lang="uk-UA" sz="2400" i="1" dirty="0"/>
          </a:p>
          <a:p>
            <a:pPr marL="0" indent="0" algn="ctr">
              <a:buNone/>
            </a:pPr>
            <a:r>
              <a:rPr lang="uk-UA" sz="3200" dirty="0"/>
              <a:t>Старий Завіт</a:t>
            </a:r>
          </a:p>
          <a:p>
            <a:pPr marL="0" indent="0" algn="ctr">
              <a:buNone/>
            </a:pPr>
            <a:r>
              <a:rPr lang="uk-UA" sz="3200" dirty="0"/>
              <a:t>Притчі Соломона</a:t>
            </a:r>
          </a:p>
          <a:p>
            <a:pPr marL="0" indent="0" algn="ctr">
              <a:buNone/>
            </a:pPr>
            <a:r>
              <a:rPr lang="uk-UA" sz="3200" dirty="0"/>
              <a:t>Закони </a:t>
            </a:r>
            <a:r>
              <a:rPr lang="uk-UA" sz="3200" dirty="0" err="1"/>
              <a:t>Хаммурапі</a:t>
            </a:r>
            <a:endParaRPr lang="uk-UA" sz="3200" dirty="0"/>
          </a:p>
          <a:p>
            <a:pPr marL="0" indent="0" algn="ctr">
              <a:buNone/>
            </a:pPr>
            <a:r>
              <a:rPr lang="uk-UA" sz="3200" dirty="0" err="1"/>
              <a:t>Артхашастра</a:t>
            </a:r>
            <a:endParaRPr lang="uk-UA" sz="3200" dirty="0"/>
          </a:p>
          <a:p>
            <a:pPr marL="0" indent="0" algn="ctr">
              <a:buNone/>
            </a:pPr>
            <a:r>
              <a:rPr lang="uk-UA" sz="3200" dirty="0"/>
              <a:t>Коран</a:t>
            </a:r>
          </a:p>
        </p:txBody>
      </p:sp>
      <p:pic>
        <p:nvPicPr>
          <p:cNvPr id="1026" name="Picture 2" descr="Старий Завіт Archives - Біблія - Вічне Євангелі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" y="2128345"/>
            <a:ext cx="3594537" cy="359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итчі Соломона&quot; українською мовою - Dovidka.biz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756" y="447182"/>
            <a:ext cx="3040305" cy="37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6" name="Picture 12" descr="Ошибки и противоречия в Коране? Ответ из Кор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119" y="3149162"/>
            <a:ext cx="2573720" cy="257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6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86450" y="611133"/>
            <a:ext cx="5766292" cy="402431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/>
              <a:t>Стародавня Греція</a:t>
            </a:r>
          </a:p>
          <a:p>
            <a:pPr marL="0" indent="0" algn="just">
              <a:buNone/>
            </a:pPr>
            <a:endParaRPr lang="ru-RU" sz="2400" b="0" i="1" dirty="0"/>
          </a:p>
          <a:p>
            <a:pPr marL="0" indent="0" algn="just">
              <a:buNone/>
            </a:pPr>
            <a:r>
              <a:rPr lang="ru-RU" sz="2400" b="0" i="1" dirty="0"/>
              <a:t>У </a:t>
            </a:r>
            <a:r>
              <a:rPr lang="ru-RU" sz="2400" b="0" i="1" dirty="0" err="1"/>
              <a:t>Стародавній</a:t>
            </a:r>
            <a:r>
              <a:rPr lang="ru-RU" sz="2400" b="0" i="1" dirty="0"/>
              <a:t> </a:t>
            </a:r>
            <a:r>
              <a:rPr lang="ru-RU" sz="2400" b="0" i="1" dirty="0" err="1"/>
              <a:t>Греції</a:t>
            </a:r>
            <a:r>
              <a:rPr lang="ru-RU" sz="2400" b="0" i="1" dirty="0"/>
              <a:t> </a:t>
            </a:r>
            <a:r>
              <a:rPr lang="ru-RU" sz="2400" b="0" i="1" dirty="0" err="1"/>
              <a:t>корупцію</a:t>
            </a:r>
            <a:r>
              <a:rPr lang="ru-RU" sz="2400" b="0" i="1" dirty="0"/>
              <a:t> </a:t>
            </a:r>
            <a:r>
              <a:rPr lang="ru-RU" sz="2400" b="0" i="1" dirty="0" err="1"/>
              <a:t>розуміли</a:t>
            </a:r>
            <a:r>
              <a:rPr lang="ru-RU" sz="2400" b="0" i="1" dirty="0"/>
              <a:t> як </a:t>
            </a:r>
            <a:r>
              <a:rPr lang="ru-RU" sz="2400" b="0" i="1" dirty="0" err="1"/>
              <a:t>негативне</a:t>
            </a:r>
            <a:r>
              <a:rPr lang="ru-RU" sz="2400" b="0" i="1" dirty="0"/>
              <a:t> </a:t>
            </a:r>
            <a:r>
              <a:rPr lang="ru-RU" sz="2400" b="0" i="1" dirty="0" err="1"/>
              <a:t>явище</a:t>
            </a:r>
            <a:r>
              <a:rPr lang="ru-RU" sz="2400" b="0" i="1" dirty="0"/>
              <a:t>, </a:t>
            </a:r>
            <a:r>
              <a:rPr lang="ru-RU" sz="2400" b="0" i="1" dirty="0" err="1"/>
              <a:t>що</a:t>
            </a:r>
            <a:r>
              <a:rPr lang="ru-RU" sz="2400" b="0" i="1" dirty="0"/>
              <a:t> </a:t>
            </a:r>
            <a:r>
              <a:rPr lang="ru-RU" sz="2400" b="0" i="1" dirty="0" err="1"/>
              <a:t>руйнує</a:t>
            </a:r>
            <a:r>
              <a:rPr lang="ru-RU" sz="2400" b="0" i="1" dirty="0"/>
              <a:t> </a:t>
            </a:r>
            <a:r>
              <a:rPr lang="ru-RU" sz="2400" b="0" i="1" dirty="0" err="1"/>
              <a:t>політику</a:t>
            </a:r>
            <a:r>
              <a:rPr lang="ru-RU" sz="2400" b="0" i="1" dirty="0"/>
              <a:t>, </a:t>
            </a:r>
            <a:r>
              <a:rPr lang="ru-RU" sz="2400" b="0" i="1" dirty="0" err="1"/>
              <a:t>найвищу</a:t>
            </a:r>
            <a:r>
              <a:rPr lang="ru-RU" sz="2400" b="0" i="1" dirty="0"/>
              <a:t> форму </a:t>
            </a:r>
            <a:r>
              <a:rPr lang="ru-RU" sz="2400" b="0" i="1" dirty="0" err="1"/>
              <a:t>співжиття</a:t>
            </a:r>
            <a:r>
              <a:rPr lang="ru-RU" sz="2400" b="0" i="1" dirty="0"/>
              <a:t> людей у </a:t>
            </a:r>
            <a:r>
              <a:rPr lang="ru-RU" sz="2400" b="0" i="1" dirty="0" err="1"/>
              <a:t>полісі</a:t>
            </a:r>
            <a:r>
              <a:rPr lang="ru-RU" sz="2400" b="0" i="1" dirty="0"/>
              <a:t>. Аристотель </a:t>
            </a:r>
            <a:r>
              <a:rPr lang="ru-RU" sz="2400" b="0" i="1" dirty="0" err="1"/>
              <a:t>згадував</a:t>
            </a:r>
            <a:r>
              <a:rPr lang="ru-RU" sz="2400" b="0" i="1" dirty="0"/>
              <a:t> </a:t>
            </a:r>
            <a:r>
              <a:rPr lang="ru-RU" sz="2400" b="0" i="1" dirty="0" err="1"/>
              <a:t>корупцію</a:t>
            </a:r>
            <a:r>
              <a:rPr lang="ru-RU" sz="2400" b="0" i="1" dirty="0"/>
              <a:t> як фактор, </a:t>
            </a:r>
            <a:r>
              <a:rPr lang="ru-RU" sz="2400" b="0" i="1" dirty="0" err="1"/>
              <a:t>що</a:t>
            </a:r>
            <a:r>
              <a:rPr lang="ru-RU" sz="2400" b="0" i="1" dirty="0"/>
              <a:t> </a:t>
            </a:r>
            <a:r>
              <a:rPr lang="ru-RU" sz="2400" b="0" i="1" dirty="0" err="1"/>
              <a:t>може</a:t>
            </a:r>
            <a:r>
              <a:rPr lang="ru-RU" sz="2400" b="0" i="1" dirty="0"/>
              <a:t> </a:t>
            </a:r>
            <a:r>
              <a:rPr lang="ru-RU" sz="2400" b="0" i="1" dirty="0" err="1"/>
              <a:t>призвести</a:t>
            </a:r>
            <a:r>
              <a:rPr lang="ru-RU" sz="2400" b="0" i="1" dirty="0"/>
              <a:t> до </a:t>
            </a:r>
            <a:r>
              <a:rPr lang="ru-RU" sz="2400" b="0" i="1" dirty="0" err="1"/>
              <a:t>виродження</a:t>
            </a:r>
            <a:r>
              <a:rPr lang="ru-RU" sz="2400" b="0" i="1" dirty="0"/>
              <a:t> </a:t>
            </a:r>
            <a:r>
              <a:rPr lang="ru-RU" sz="2400" b="0" i="1" dirty="0" err="1"/>
              <a:t>держави</a:t>
            </a:r>
            <a:r>
              <a:rPr lang="ru-RU" sz="2400" b="0" i="1" dirty="0"/>
              <a:t>, і </a:t>
            </a:r>
            <a:r>
              <a:rPr lang="ru-RU" sz="2400" b="0" i="1" dirty="0" err="1"/>
              <a:t>наголошував</a:t>
            </a:r>
            <a:r>
              <a:rPr lang="ru-RU" sz="2400" b="0" i="1" dirty="0"/>
              <a:t> на </a:t>
            </a:r>
            <a:r>
              <a:rPr lang="ru-RU" sz="2400" b="0" i="1" dirty="0" err="1"/>
              <a:t>необхідності</a:t>
            </a:r>
            <a:r>
              <a:rPr lang="ru-RU" sz="2400" b="0" i="1" dirty="0"/>
              <a:t> </a:t>
            </a:r>
            <a:r>
              <a:rPr lang="ru-RU" sz="2400" b="0" i="1" dirty="0" err="1"/>
              <a:t>громадянського</a:t>
            </a:r>
            <a:r>
              <a:rPr lang="ru-RU" sz="2400" b="0" i="1" dirty="0"/>
              <a:t> контролю за </a:t>
            </a:r>
            <a:r>
              <a:rPr lang="ru-RU" sz="2400" b="0" i="1" dirty="0" err="1"/>
              <a:t>діями</a:t>
            </a:r>
            <a:r>
              <a:rPr lang="ru-RU" sz="2400" b="0" i="1" dirty="0"/>
              <a:t> </a:t>
            </a:r>
            <a:r>
              <a:rPr lang="ru-RU" sz="2400" b="0" i="1" dirty="0" err="1"/>
              <a:t>можновладців</a:t>
            </a:r>
            <a:r>
              <a:rPr lang="ru-RU" sz="2400" b="0" i="1" dirty="0"/>
              <a:t>.</a:t>
            </a:r>
          </a:p>
          <a:p>
            <a:pPr marL="0" indent="0" algn="ctr">
              <a:buNone/>
            </a:pPr>
            <a:r>
              <a:rPr lang="ru-RU" sz="2400" i="1" dirty="0" err="1"/>
              <a:t>Корупція</a:t>
            </a:r>
            <a:r>
              <a:rPr lang="ru-RU" sz="2400" i="1" dirty="0"/>
              <a:t> у </a:t>
            </a:r>
            <a:r>
              <a:rPr lang="ru-RU" sz="2400" i="1" dirty="0" err="1"/>
              <a:t>спорті</a:t>
            </a:r>
            <a:endParaRPr lang="uk-UA" sz="2000" i="1" dirty="0"/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6123214" y="160337"/>
            <a:ext cx="606878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400" dirty="0"/>
              <a:t>Стародавній Рим</a:t>
            </a:r>
          </a:p>
          <a:p>
            <a:pPr marL="0" indent="0" algn="just">
              <a:buNone/>
            </a:pPr>
            <a:endParaRPr lang="ru-RU" sz="2400" b="0" i="1" dirty="0"/>
          </a:p>
          <a:p>
            <a:pPr marL="0" indent="0" algn="just">
              <a:buNone/>
            </a:pPr>
            <a:r>
              <a:rPr lang="ru-RU" sz="2400" b="0" i="1" dirty="0"/>
              <a:t>У </a:t>
            </a:r>
            <a:r>
              <a:rPr lang="ru-RU" sz="2400" b="0" i="1" dirty="0" err="1"/>
              <a:t>Стародавньому</a:t>
            </a:r>
            <a:r>
              <a:rPr lang="ru-RU" sz="2400" b="0" i="1" dirty="0"/>
              <a:t> </a:t>
            </a:r>
            <a:r>
              <a:rPr lang="ru-RU" sz="2400" b="0" i="1" dirty="0" err="1"/>
              <a:t>Римі</a:t>
            </a:r>
            <a:r>
              <a:rPr lang="ru-RU" sz="2400" b="0" i="1" dirty="0"/>
              <a:t> </a:t>
            </a:r>
            <a:r>
              <a:rPr lang="ru-RU" sz="2400" b="0" i="1" dirty="0" err="1"/>
              <a:t>вперше</a:t>
            </a:r>
            <a:r>
              <a:rPr lang="ru-RU" sz="2400" b="0" i="1" dirty="0"/>
              <a:t> </a:t>
            </a:r>
            <a:r>
              <a:rPr lang="ru-RU" sz="2400" b="0" i="1" dirty="0" err="1"/>
              <a:t>з’явився</a:t>
            </a:r>
            <a:r>
              <a:rPr lang="ru-RU" sz="2400" b="0" i="1" dirty="0"/>
              <a:t> </a:t>
            </a:r>
            <a:r>
              <a:rPr lang="ru-RU" sz="2400" b="0" i="1" dirty="0" err="1"/>
              <a:t>термін</a:t>
            </a:r>
            <a:r>
              <a:rPr lang="ru-RU" sz="2400" b="0" i="1" dirty="0"/>
              <a:t> «</a:t>
            </a:r>
            <a:r>
              <a:rPr lang="ru-RU" sz="2400" b="0" i="1" dirty="0" err="1"/>
              <a:t>корупція</a:t>
            </a:r>
            <a:r>
              <a:rPr lang="ru-RU" sz="2400" b="0" i="1" dirty="0"/>
              <a:t>». </a:t>
            </a:r>
            <a:r>
              <a:rPr lang="ru-RU" sz="2400" b="0" i="1" dirty="0" err="1"/>
              <a:t>Термін</a:t>
            </a:r>
            <a:r>
              <a:rPr lang="ru-RU" sz="2400" b="0" i="1" dirty="0"/>
              <a:t> походить </a:t>
            </a:r>
            <a:r>
              <a:rPr lang="ru-RU" sz="2400" b="0" i="1" dirty="0" err="1"/>
              <a:t>від</a:t>
            </a:r>
            <a:r>
              <a:rPr lang="ru-RU" sz="2400" b="0" i="1" dirty="0"/>
              <a:t> лат. «</a:t>
            </a:r>
            <a:r>
              <a:rPr lang="en-US" sz="2400" b="0" i="1" dirty="0" err="1"/>
              <a:t>corrumpere</a:t>
            </a:r>
            <a:r>
              <a:rPr lang="en-US" sz="2400" b="0" i="1" dirty="0"/>
              <a:t>», </a:t>
            </a:r>
            <a:r>
              <a:rPr lang="ru-RU" sz="2400" b="0" i="1" dirty="0" err="1"/>
              <a:t>що</a:t>
            </a:r>
            <a:r>
              <a:rPr lang="ru-RU" sz="2400" b="0" i="1" dirty="0"/>
              <a:t> в </a:t>
            </a:r>
            <a:r>
              <a:rPr lang="ru-RU" sz="2400" b="0" i="1" dirty="0" err="1"/>
              <a:t>юридичній</a:t>
            </a:r>
            <a:r>
              <a:rPr lang="ru-RU" sz="2400" b="0" i="1" dirty="0"/>
              <a:t> </a:t>
            </a:r>
            <a:r>
              <a:rPr lang="ru-RU" sz="2400" b="0" i="1" dirty="0" err="1"/>
              <a:t>термінології</a:t>
            </a:r>
            <a:r>
              <a:rPr lang="ru-RU" sz="2400" b="0" i="1" dirty="0"/>
              <a:t> </a:t>
            </a:r>
            <a:r>
              <a:rPr lang="ru-RU" sz="2400" b="0" i="1" dirty="0" err="1"/>
              <a:t>означає</a:t>
            </a:r>
            <a:r>
              <a:rPr lang="ru-RU" sz="2400" b="0" i="1" dirty="0"/>
              <a:t> </a:t>
            </a:r>
            <a:r>
              <a:rPr lang="ru-RU" sz="2400" b="0" i="1" dirty="0" err="1"/>
              <a:t>видачу</a:t>
            </a:r>
            <a:r>
              <a:rPr lang="ru-RU" sz="2400" b="0" i="1" dirty="0"/>
              <a:t> судового документа в </a:t>
            </a:r>
            <a:r>
              <a:rPr lang="ru-RU" sz="2400" b="0" i="1" dirty="0" err="1"/>
              <a:t>обмін</a:t>
            </a:r>
            <a:r>
              <a:rPr lang="ru-RU" sz="2400" b="0" i="1" dirty="0"/>
              <a:t> на </a:t>
            </a:r>
            <a:r>
              <a:rPr lang="ru-RU" sz="2400" b="0" i="1" dirty="0" err="1"/>
              <a:t>компенсацію</a:t>
            </a:r>
            <a:r>
              <a:rPr lang="ru-RU" sz="2400" b="0" i="1" dirty="0"/>
              <a:t>, а в </a:t>
            </a:r>
            <a:r>
              <a:rPr lang="ru-RU" sz="2400" b="0" i="1" dirty="0" err="1"/>
              <a:t>ширшому</a:t>
            </a:r>
            <a:r>
              <a:rPr lang="ru-RU" sz="2400" b="0" i="1" dirty="0"/>
              <a:t> </a:t>
            </a:r>
            <a:r>
              <a:rPr lang="ru-RU" sz="2400" b="0" i="1" dirty="0" err="1"/>
              <a:t>розумінні</a:t>
            </a:r>
            <a:r>
              <a:rPr lang="ru-RU" sz="2400" b="0" i="1" dirty="0"/>
              <a:t> – </a:t>
            </a:r>
            <a:r>
              <a:rPr lang="ru-RU" sz="2400" b="0" i="1" dirty="0" err="1"/>
              <a:t>неприємну</a:t>
            </a:r>
            <a:r>
              <a:rPr lang="ru-RU" sz="2400" b="0" i="1" dirty="0"/>
              <a:t> </a:t>
            </a:r>
            <a:r>
              <a:rPr lang="ru-RU" sz="2400" b="0" i="1" dirty="0" err="1"/>
              <a:t>дію</a:t>
            </a:r>
            <a:r>
              <a:rPr lang="ru-RU" sz="2400" b="0" i="1" dirty="0"/>
              <a:t>, систему, </a:t>
            </a:r>
            <a:r>
              <a:rPr lang="ru-RU" sz="2400" b="0" i="1" dirty="0" err="1"/>
              <a:t>що</a:t>
            </a:r>
            <a:r>
              <a:rPr lang="ru-RU" sz="2400" b="0" i="1" dirty="0"/>
              <a:t> </a:t>
            </a:r>
            <a:r>
              <a:rPr lang="ru-RU" sz="2400" b="0" i="1" dirty="0" err="1"/>
              <a:t>занепадає</a:t>
            </a:r>
            <a:r>
              <a:rPr lang="ru-RU" sz="2400" b="0" i="1" dirty="0"/>
              <a:t> та </a:t>
            </a:r>
            <a:r>
              <a:rPr lang="ru-RU" sz="2400" b="0" i="1" dirty="0" err="1"/>
              <a:t>погіршується</a:t>
            </a:r>
            <a:r>
              <a:rPr lang="ru-RU" sz="2400" b="0" i="1" dirty="0"/>
              <a:t>. З часом </a:t>
            </a:r>
            <a:r>
              <a:rPr lang="ru-RU" sz="2400" b="0" i="1" dirty="0" err="1"/>
              <a:t>він</a:t>
            </a:r>
            <a:r>
              <a:rPr lang="ru-RU" sz="2400" b="0" i="1" dirty="0"/>
              <a:t> став усе </a:t>
            </a:r>
            <a:r>
              <a:rPr lang="ru-RU" sz="2400" b="0" i="1" dirty="0" err="1"/>
              <a:t>більш</a:t>
            </a:r>
            <a:r>
              <a:rPr lang="ru-RU" sz="2400" b="0" i="1" dirty="0"/>
              <a:t> </a:t>
            </a:r>
            <a:r>
              <a:rPr lang="ru-RU" sz="2400" b="0" i="1" dirty="0" err="1"/>
              <a:t>наближеним</a:t>
            </a:r>
            <a:r>
              <a:rPr lang="ru-RU" sz="2400" b="0" i="1" dirty="0"/>
              <a:t> до </a:t>
            </a:r>
            <a:r>
              <a:rPr lang="ru-RU" sz="2400" b="0" i="1" dirty="0" err="1"/>
              <a:t>сучасного</a:t>
            </a:r>
            <a:r>
              <a:rPr lang="ru-RU" sz="2400" b="0" i="1" dirty="0"/>
              <a:t> </a:t>
            </a:r>
            <a:r>
              <a:rPr lang="ru-RU" sz="2400" b="0" i="1" dirty="0" err="1"/>
              <a:t>значення</a:t>
            </a:r>
            <a:r>
              <a:rPr lang="ru-RU" sz="2400" b="0" i="1" dirty="0"/>
              <a:t> й </a:t>
            </a:r>
            <a:r>
              <a:rPr lang="ru-RU" sz="2400" b="0" i="1" dirty="0" err="1"/>
              <a:t>охоплював</a:t>
            </a:r>
            <a:r>
              <a:rPr lang="ru-RU" sz="2400" b="0" i="1" dirty="0"/>
              <a:t> широкий </a:t>
            </a:r>
            <a:r>
              <a:rPr lang="ru-RU" sz="2400" b="0" i="1" dirty="0" err="1"/>
              <a:t>перелік</a:t>
            </a:r>
            <a:r>
              <a:rPr lang="ru-RU" sz="2400" b="0" i="1" dirty="0"/>
              <a:t> </a:t>
            </a:r>
            <a:r>
              <a:rPr lang="ru-RU" sz="2400" b="0" i="1" dirty="0" err="1"/>
              <a:t>зловживань</a:t>
            </a:r>
            <a:r>
              <a:rPr lang="ru-RU" sz="2400" b="0" i="1" dirty="0"/>
              <a:t> </a:t>
            </a:r>
            <a:r>
              <a:rPr lang="ru-RU" sz="2400" b="0" i="1" dirty="0" err="1"/>
              <a:t>можновладців</a:t>
            </a:r>
            <a:r>
              <a:rPr lang="ru-RU" sz="2400" b="0" i="1" dirty="0"/>
              <a:t>: </a:t>
            </a:r>
            <a:r>
              <a:rPr lang="ru-RU" sz="2400" b="0" i="1" dirty="0" err="1"/>
              <a:t>купівлю</a:t>
            </a:r>
            <a:r>
              <a:rPr lang="ru-RU" sz="2400" b="0" i="1" dirty="0"/>
              <a:t> посад, </a:t>
            </a:r>
            <a:r>
              <a:rPr lang="ru-RU" sz="2400" b="0" i="1" dirty="0" err="1"/>
              <a:t>підкуп</a:t>
            </a:r>
            <a:r>
              <a:rPr lang="ru-RU" sz="2400" b="0" i="1" dirty="0"/>
              <a:t> </a:t>
            </a:r>
            <a:r>
              <a:rPr lang="ru-RU" sz="2400" b="0" i="1" dirty="0" err="1"/>
              <a:t>суддів</a:t>
            </a:r>
            <a:r>
              <a:rPr lang="ru-RU" sz="2400" b="0" i="1" dirty="0"/>
              <a:t>, </a:t>
            </a:r>
            <a:r>
              <a:rPr lang="ru-RU" sz="2400" b="0" i="1" dirty="0" err="1"/>
              <a:t>хабарництво</a:t>
            </a:r>
            <a:r>
              <a:rPr lang="ru-RU" sz="2400" b="0" i="1" dirty="0"/>
              <a:t>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156134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1222</Words>
  <Application>Microsoft Office PowerPoint</Application>
  <PresentationFormat>Широкий екран</PresentationFormat>
  <Paragraphs>108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Arial</vt:lpstr>
      <vt:lpstr>Montserrat</vt:lpstr>
      <vt:lpstr>Montserrat ExtraBold</vt:lpstr>
      <vt:lpstr>Skolar-Light-Cyrillic</vt:lpstr>
      <vt:lpstr>Тема Office</vt:lpstr>
      <vt:lpstr>Антикорупція та доброчесність у рамках Проекту «Прозорі університети» від НАЗК</vt:lpstr>
      <vt:lpstr>Кейс Вільяма Джефферсона (США)</vt:lpstr>
      <vt:lpstr>Тема 1. Корупція на атоми: феномен корупції від історії до сьогодення</vt:lpstr>
      <vt:lpstr>Корупція: суть та походження </vt:lpstr>
      <vt:lpstr>Презентація PowerPoint</vt:lpstr>
      <vt:lpstr>Презентація PowerPoint</vt:lpstr>
      <vt:lpstr>Історичні витоки корупції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Які види та форми корупції Вам відомі? </vt:lpstr>
      <vt:lpstr>Види корупції:</vt:lpstr>
      <vt:lpstr>Адміністративна корупція</vt:lpstr>
      <vt:lpstr>Презентація PowerPoint</vt:lpstr>
      <vt:lpstr>Презентація PowerPoint</vt:lpstr>
      <vt:lpstr>Найгучніші випадки корупції</vt:lpstr>
      <vt:lpstr>Презентація PowerPoint</vt:lpstr>
      <vt:lpstr>Презентація PowerPoint</vt:lpstr>
      <vt:lpstr>Презентація PowerPoint</vt:lpstr>
      <vt:lpstr>Презентація PowerPoint</vt:lpstr>
      <vt:lpstr>3. Поширеність корупції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Larysa Sergiienko</cp:lastModifiedBy>
  <cp:revision>9</cp:revision>
  <dcterms:created xsi:type="dcterms:W3CDTF">2023-01-12T09:20:21Z</dcterms:created>
  <dcterms:modified xsi:type="dcterms:W3CDTF">2023-09-06T08:46:15Z</dcterms:modified>
</cp:coreProperties>
</file>