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59" r:id="rId3"/>
    <p:sldId id="260" r:id="rId4"/>
    <p:sldId id="298" r:id="rId5"/>
    <p:sldId id="261" r:id="rId6"/>
    <p:sldId id="257" r:id="rId7"/>
    <p:sldId id="264" r:id="rId8"/>
    <p:sldId id="262" r:id="rId9"/>
    <p:sldId id="258" r:id="rId10"/>
    <p:sldId id="263" r:id="rId11"/>
    <p:sldId id="265" r:id="rId12"/>
    <p:sldId id="268" r:id="rId13"/>
    <p:sldId id="269" r:id="rId14"/>
    <p:sldId id="271" r:id="rId15"/>
    <p:sldId id="299"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EB2D4C9-32C8-4380-879E-49262D7A66BB}" type="datetimeFigureOut">
              <a:rPr lang="ru-RU" smtClean="0"/>
              <a:t>25.10.2023</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254413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B2D4C9-32C8-4380-879E-49262D7A66BB}" type="datetimeFigureOut">
              <a:rPr lang="ru-RU" smtClean="0"/>
              <a:t>25.10.2023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287648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B2D4C9-32C8-4380-879E-49262D7A66BB}" type="datetimeFigureOut">
              <a:rPr lang="ru-RU" smtClean="0"/>
              <a:t>25.10.2023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422845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B2D4C9-32C8-4380-879E-49262D7A66BB}" type="datetimeFigureOut">
              <a:rPr lang="ru-RU" smtClean="0"/>
              <a:t>25.10.2023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F91DF6-3E94-40C6-8D58-88EF95647F9D}" type="slidenum">
              <a:rPr lang="ru-RU" smtClean="0"/>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57148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B2D4C9-32C8-4380-879E-49262D7A66BB}" type="datetimeFigureOut">
              <a:rPr lang="ru-RU" smtClean="0"/>
              <a:t>25.10.2023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2003723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EB2D4C9-32C8-4380-879E-49262D7A66BB}" type="datetimeFigureOut">
              <a:rPr lang="ru-RU" smtClean="0"/>
              <a:t>25.10.2023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69449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EB2D4C9-32C8-4380-879E-49262D7A66BB}" type="datetimeFigureOut">
              <a:rPr lang="ru-RU" smtClean="0"/>
              <a:t>25.10.2023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1752648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B2D4C9-32C8-4380-879E-49262D7A66B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3299732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B2D4C9-32C8-4380-879E-49262D7A66B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107472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B2D4C9-32C8-4380-879E-49262D7A66B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67944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EB2D4C9-32C8-4380-879E-49262D7A66BB}" type="datetimeFigureOut">
              <a:rPr lang="ru-RU" smtClean="0"/>
              <a:t>25.10.2023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285154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EB2D4C9-32C8-4380-879E-49262D7A66BB}" type="datetimeFigureOut">
              <a:rPr lang="ru-RU" smtClean="0"/>
              <a:t>25.10.2023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50965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EB2D4C9-32C8-4380-879E-49262D7A66BB}" type="datetimeFigureOut">
              <a:rPr lang="ru-RU" smtClean="0"/>
              <a:t>25.10.2023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215375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EB2D4C9-32C8-4380-879E-49262D7A66BB}" type="datetimeFigureOut">
              <a:rPr lang="ru-RU" smtClean="0"/>
              <a:t>25.10.2023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419539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2D4C9-32C8-4380-879E-49262D7A66BB}" type="datetimeFigureOut">
              <a:rPr lang="ru-RU" smtClean="0"/>
              <a:t>25.10.2023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367472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B2D4C9-32C8-4380-879E-49262D7A66BB}" type="datetimeFigureOut">
              <a:rPr lang="ru-RU" smtClean="0"/>
              <a:t>25.10.2023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129847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B2D4C9-32C8-4380-879E-49262D7A66BB}" type="datetimeFigureOut">
              <a:rPr lang="ru-RU" smtClean="0"/>
              <a:t>25.10.2023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F91DF6-3E94-40C6-8D58-88EF95647F9D}" type="slidenum">
              <a:rPr lang="ru-RU" smtClean="0"/>
              <a:t>‹#›</a:t>
            </a:fld>
            <a:endParaRPr lang="ru-RU"/>
          </a:p>
        </p:txBody>
      </p:sp>
    </p:spTree>
    <p:extLst>
      <p:ext uri="{BB962C8B-B14F-4D97-AF65-F5344CB8AC3E}">
        <p14:creationId xmlns:p14="http://schemas.microsoft.com/office/powerpoint/2010/main" val="132123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6200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B2D4C9-32C8-4380-879E-49262D7A66BB}" type="datetimeFigureOut">
              <a:rPr lang="ru-RU" smtClean="0"/>
              <a:t>25.10.2023</a:t>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1F91DF6-3E94-40C6-8D58-88EF95647F9D}" type="slidenum">
              <a:rPr lang="ru-RU" smtClean="0"/>
              <a:t>‹#›</a:t>
            </a:fld>
            <a:endParaRPr lang="ru-RU"/>
          </a:p>
        </p:txBody>
      </p:sp>
    </p:spTree>
    <p:extLst>
      <p:ext uri="{BB962C8B-B14F-4D97-AF65-F5344CB8AC3E}">
        <p14:creationId xmlns:p14="http://schemas.microsoft.com/office/powerpoint/2010/main" val="12366567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8479" y="242838"/>
            <a:ext cx="7174173" cy="1200329"/>
          </a:xfrm>
          <a:prstGeom prst="rect">
            <a:avLst/>
          </a:prstGeom>
        </p:spPr>
        <p:txBody>
          <a:bodyPr wrap="square">
            <a:spAutoFit/>
          </a:bodyPr>
          <a:lstStyle/>
          <a:p>
            <a:pPr algn="ctr"/>
            <a:r>
              <a:rPr lang="ru-RU" sz="2400" b="1" dirty="0" smtClean="0">
                <a:solidFill>
                  <a:schemeClr val="bg2">
                    <a:lumMod val="75000"/>
                  </a:schemeClr>
                </a:solidFill>
                <a:latin typeface="Comic Sans MS" panose="030F0702030302020204" pitchFamily="66" charset="0"/>
              </a:rPr>
              <a:t>ОСНОВНІ ЗАКОНОМІРНОСТІ ПСИХІЧНОГО РОЗВИТКУ У ДИТИНСТВІ</a:t>
            </a:r>
          </a:p>
          <a:p>
            <a:pPr algn="ctr"/>
            <a:r>
              <a:rPr lang="uk-UA" sz="2400" b="1" dirty="0" smtClean="0">
                <a:solidFill>
                  <a:schemeClr val="bg2">
                    <a:lumMod val="75000"/>
                  </a:schemeClr>
                </a:solidFill>
                <a:latin typeface="Comic Sans MS" panose="030F0702030302020204" pitchFamily="66" charset="0"/>
              </a:rPr>
              <a:t>(від 1 до 6 років)</a:t>
            </a:r>
            <a:endParaRPr lang="ru-RU" sz="2400" b="1" dirty="0">
              <a:solidFill>
                <a:schemeClr val="bg2">
                  <a:lumMod val="75000"/>
                </a:schemeClr>
              </a:solidFill>
              <a:latin typeface="Comic Sans MS" panose="030F0702030302020204" pitchFamily="66" charset="0"/>
            </a:endParaRPr>
          </a:p>
        </p:txBody>
      </p:sp>
      <p:sp>
        <p:nvSpPr>
          <p:cNvPr id="3" name="Прямоугольник 2"/>
          <p:cNvSpPr/>
          <p:nvPr/>
        </p:nvSpPr>
        <p:spPr>
          <a:xfrm>
            <a:off x="6003295" y="5440550"/>
            <a:ext cx="5824942" cy="646331"/>
          </a:xfrm>
          <a:prstGeom prst="rect">
            <a:avLst/>
          </a:prstGeom>
        </p:spPr>
        <p:txBody>
          <a:bodyPr wrap="square">
            <a:spAutoFit/>
          </a:bodyPr>
          <a:lstStyle/>
          <a:p>
            <a:pPr algn="r"/>
            <a:r>
              <a:rPr lang="uk-UA" dirty="0" smtClean="0">
                <a:latin typeface="Comic Sans MS" panose="030F0702030302020204" pitchFamily="66" charset="0"/>
              </a:rPr>
              <a:t>Для людини провідну роль у психічному розвитку</a:t>
            </a:r>
          </a:p>
          <a:p>
            <a:pPr algn="r"/>
            <a:r>
              <a:rPr lang="uk-UA" dirty="0" smtClean="0">
                <a:latin typeface="Comic Sans MS" panose="030F0702030302020204" pitchFamily="66" charset="0"/>
              </a:rPr>
              <a:t> відіграє соціальний фактор </a:t>
            </a:r>
            <a:endParaRPr lang="uk-UA" dirty="0">
              <a:latin typeface="Comic Sans MS" panose="030F0702030302020204" pitchFamily="66" charset="0"/>
            </a:endParaRPr>
          </a:p>
        </p:txBody>
      </p:sp>
      <p:pic>
        <p:nvPicPr>
          <p:cNvPr id="1026" name="Picture 2" descr="Відеозаняття для дітей дошкільного віку – Центр професійного розвитку  &quot;Освітня траєкторія&quot; Дніпровської міської рад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3400" y="1602770"/>
            <a:ext cx="6096366" cy="342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8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0186" y="706357"/>
            <a:ext cx="9225886" cy="4893647"/>
          </a:xfrm>
          <a:prstGeom prst="rect">
            <a:avLst/>
          </a:prstGeom>
        </p:spPr>
        <p:txBody>
          <a:bodyPr wrap="square">
            <a:spAutoFit/>
          </a:bodyPr>
          <a:lstStyle/>
          <a:p>
            <a:pPr algn="just"/>
            <a:r>
              <a:rPr lang="uk-UA" sz="2400" b="1" i="0" dirty="0" smtClean="0">
                <a:solidFill>
                  <a:schemeClr val="bg2">
                    <a:lumMod val="50000"/>
                  </a:schemeClr>
                </a:solidFill>
                <a:effectLst/>
                <a:latin typeface="Comic Sans MS" panose="030F0702030302020204" pitchFamily="66" charset="0"/>
              </a:rPr>
              <a:t>Емоційний і соціальний розвиток</a:t>
            </a:r>
          </a:p>
          <a:p>
            <a:pPr algn="just"/>
            <a:endParaRPr lang="uk-UA" b="0" i="0" dirty="0" smtClean="0">
              <a:solidFill>
                <a:schemeClr val="bg2">
                  <a:lumMod val="50000"/>
                </a:schemeClr>
              </a:solidFill>
              <a:effectLst/>
              <a:latin typeface="Comic Sans MS" panose="030F0702030302020204" pitchFamily="66" charset="0"/>
            </a:endParaRPr>
          </a:p>
          <a:p>
            <a:pPr algn="just"/>
            <a:r>
              <a:rPr lang="uk-UA" dirty="0">
                <a:solidFill>
                  <a:schemeClr val="bg2">
                    <a:lumMod val="50000"/>
                  </a:schemeClr>
                </a:solidFill>
                <a:latin typeface="Comic Sans MS" panose="030F0702030302020204" pitchFamily="66" charset="0"/>
              </a:rPr>
              <a:t>М</a:t>
            </a:r>
            <a:r>
              <a:rPr lang="uk-UA" b="0" i="0" dirty="0" smtClean="0">
                <a:solidFill>
                  <a:schemeClr val="bg2">
                    <a:lumMod val="50000"/>
                  </a:schemeClr>
                </a:solidFill>
                <a:effectLst/>
                <a:latin typeface="Comic Sans MS" panose="030F0702030302020204" pitchFamily="66" charset="0"/>
              </a:rPr>
              <a:t>алюк стає не тільки фізично, а й емоційно самостійним. Він уже менше вдається до </a:t>
            </a:r>
            <a:r>
              <a:rPr lang="uk-UA" b="0" i="0" u="none" strike="noStrike" dirty="0" smtClean="0">
                <a:solidFill>
                  <a:schemeClr val="bg2">
                    <a:lumMod val="50000"/>
                  </a:schemeClr>
                </a:solidFill>
                <a:effectLst/>
                <a:latin typeface="Comic Sans MS" panose="030F0702030302020204" pitchFamily="66" charset="0"/>
              </a:rPr>
              <a:t>істерики</a:t>
            </a:r>
            <a:r>
              <a:rPr lang="uk-UA" b="0" i="0" dirty="0" smtClean="0">
                <a:solidFill>
                  <a:schemeClr val="bg2">
                    <a:lumMod val="50000"/>
                  </a:schemeClr>
                </a:solidFill>
                <a:effectLst/>
                <a:latin typeface="Comic Sans MS" panose="030F0702030302020204" pitchFamily="66" charset="0"/>
              </a:rPr>
              <a:t>, коли його залишають з нянею або в дитячому садку.</a:t>
            </a:r>
          </a:p>
          <a:p>
            <a:pPr algn="just"/>
            <a:r>
              <a:rPr lang="uk-UA" b="0" i="0" dirty="0" smtClean="0">
                <a:solidFill>
                  <a:schemeClr val="bg2">
                    <a:lumMod val="50000"/>
                  </a:schemeClr>
                </a:solidFill>
                <a:effectLst/>
                <a:latin typeface="Comic Sans MS" panose="030F0702030302020204" pitchFamily="66" charset="0"/>
              </a:rPr>
              <a:t>Малюк починає більше спілкуватись, взаємодіяти зі своїми друзями. Саме в цьому віці проявляється перша здатність вирішувати проблеми.</a:t>
            </a:r>
          </a:p>
          <a:p>
            <a:pPr algn="just"/>
            <a:endParaRPr lang="uk-UA" b="0" i="0" dirty="0" smtClean="0">
              <a:solidFill>
                <a:schemeClr val="bg2">
                  <a:lumMod val="50000"/>
                </a:schemeClr>
              </a:solidFill>
              <a:effectLst/>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У цей період розвитку дитина може:</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Наслідувати батьків і друзів.</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Проявляти знаки уваги родичам і друзям.</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Розуміти, що таке «моє» й «чуже».</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Проявляти </a:t>
            </a:r>
            <a:r>
              <a:rPr lang="uk-UA" b="0" i="0" u="none" strike="noStrike" dirty="0" smtClean="0">
                <a:solidFill>
                  <a:schemeClr val="bg2">
                    <a:lumMod val="50000"/>
                  </a:schemeClr>
                </a:solidFill>
                <a:effectLst/>
                <a:latin typeface="Comic Sans MS" panose="030F0702030302020204" pitchFamily="66" charset="0"/>
              </a:rPr>
              <a:t>широкий спектр емоцій</a:t>
            </a:r>
            <a:r>
              <a:rPr lang="uk-UA" b="0" i="0" dirty="0" smtClean="0">
                <a:solidFill>
                  <a:schemeClr val="bg2">
                    <a:lumMod val="50000"/>
                  </a:schemeClr>
                </a:solidFill>
                <a:effectLst/>
                <a:latin typeface="Comic Sans MS" panose="030F0702030302020204" pitchFamily="66" charset="0"/>
              </a:rPr>
              <a:t>, наприклад, смуток, злість, щастя, нудьгу.</a:t>
            </a:r>
          </a:p>
          <a:p>
            <a:pPr algn="just"/>
            <a:endParaRPr lang="uk-UA" b="0" i="0" dirty="0" smtClean="0">
              <a:solidFill>
                <a:schemeClr val="bg2">
                  <a:lumMod val="50000"/>
                </a:schemeClr>
              </a:solidFill>
              <a:effectLst/>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У дитини дуже активна </a:t>
            </a:r>
            <a:r>
              <a:rPr lang="uk-UA" b="0" i="0" u="none" strike="noStrike" dirty="0" smtClean="0">
                <a:solidFill>
                  <a:schemeClr val="bg2">
                    <a:lumMod val="50000"/>
                  </a:schemeClr>
                </a:solidFill>
                <a:effectLst/>
                <a:latin typeface="Comic Sans MS" panose="030F0702030302020204" pitchFamily="66" charset="0"/>
              </a:rPr>
              <a:t>уява</a:t>
            </a:r>
            <a:r>
              <a:rPr lang="uk-UA" b="0" i="0" dirty="0" smtClean="0">
                <a:solidFill>
                  <a:schemeClr val="bg2">
                    <a:lumMod val="50000"/>
                  </a:schemeClr>
                </a:solidFill>
                <a:effectLst/>
                <a:latin typeface="Comic Sans MS" panose="030F0702030302020204" pitchFamily="66" charset="0"/>
              </a:rPr>
              <a:t>. У цьому є свої плюси й мінуси. Уявні ситуації та гра можуть стати для неї більш цікавими, ніж гра з іншими дітьми. Також у дитини можуть розвиватися </a:t>
            </a:r>
            <a:r>
              <a:rPr lang="uk-UA" b="0" i="0" u="none" strike="noStrike" dirty="0" smtClean="0">
                <a:solidFill>
                  <a:schemeClr val="bg2">
                    <a:lumMod val="50000"/>
                  </a:schemeClr>
                </a:solidFill>
                <a:effectLst/>
                <a:latin typeface="Comic Sans MS" panose="030F0702030302020204" pitchFamily="66" charset="0"/>
              </a:rPr>
              <a:t>страхи</a:t>
            </a:r>
            <a:r>
              <a:rPr lang="uk-UA" b="0" i="0" dirty="0" smtClean="0">
                <a:solidFill>
                  <a:schemeClr val="bg2">
                    <a:lumMod val="50000"/>
                  </a:schemeClr>
                </a:solidFill>
                <a:effectLst/>
                <a:latin typeface="Comic Sans MS" panose="030F0702030302020204" pitchFamily="66" charset="0"/>
              </a:rPr>
              <a:t>, наприклад, того, що під ліжком ховається чудовисько.</a:t>
            </a:r>
            <a:endParaRPr lang="uk-UA" b="0" i="0" dirty="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198984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4127" y="821037"/>
            <a:ext cx="10655300" cy="4524315"/>
          </a:xfrm>
          <a:prstGeom prst="rect">
            <a:avLst/>
          </a:prstGeom>
        </p:spPr>
        <p:txBody>
          <a:bodyPr wrap="square">
            <a:spAutoFit/>
          </a:bodyPr>
          <a:lstStyle/>
          <a:p>
            <a:pPr algn="just"/>
            <a:endParaRPr lang="uk-UA" b="1" i="0" dirty="0" smtClean="0">
              <a:solidFill>
                <a:schemeClr val="bg2">
                  <a:lumMod val="50000"/>
                </a:schemeClr>
              </a:solidFill>
              <a:effectLst/>
              <a:latin typeface="Comic Sans MS" panose="030F0702030302020204" pitchFamily="66" charset="0"/>
            </a:endParaRPr>
          </a:p>
          <a:p>
            <a:pPr algn="just"/>
            <a:r>
              <a:rPr lang="uk-UA" b="1" i="0" dirty="0" smtClean="0">
                <a:solidFill>
                  <a:schemeClr val="bg2">
                    <a:lumMod val="50000"/>
                  </a:schemeClr>
                </a:solidFill>
                <a:effectLst/>
                <a:latin typeface="Comic Sans MS" panose="030F0702030302020204" pitchFamily="66" charset="0"/>
              </a:rPr>
              <a:t>Ознаки відставання в розвитку дитини в період від 3 до 4-х років:</a:t>
            </a:r>
          </a:p>
          <a:p>
            <a:pPr algn="just"/>
            <a:endParaRPr lang="uk-UA" b="0" i="0" dirty="0" smtClean="0">
              <a:solidFill>
                <a:schemeClr val="bg2">
                  <a:lumMod val="50000"/>
                </a:schemeClr>
              </a:solidFill>
              <a:effectLst/>
              <a:latin typeface="Comic Sans MS" panose="030F0702030302020204" pitchFamily="66" charset="0"/>
            </a:endParaRP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не може кидати м'яч, стрибати на місці або їздити на триколісному велосипеді.</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часто падає, їй складно ходити по сходах.</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Вона не може тримати олівець між великим і рештою пальців, не може перемалювати коло.</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У реченні використовує не більше трьох слів, плутає займенники.</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У неї часте слиновиділення та проблеми з вимовою.</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не може побудувати пірамідку з чотирьох кубиків і їй важко брати невеликі предмети.</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Боїться розлуки з батьками.</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Не цікавиться неструктурованими іграми, не грає в ігри «уявні».</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Не грає з іншими дітьми, спілкується тільки із членами сім'ї.</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Погано заспокоюється, коли гнівається чи засмучується.</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Не розуміє простих вказівок.</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Уникає візуального контакту.</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Противиться вдяганню, сну й відвідуванню туалету.</a:t>
            </a:r>
            <a:endParaRPr lang="uk-UA" b="0" i="0" dirty="0">
              <a:solidFill>
                <a:schemeClr val="bg2">
                  <a:lumMod val="50000"/>
                </a:schemeClr>
              </a:solidFill>
              <a:effectLst/>
              <a:latin typeface="Comic Sans MS" panose="030F0702030302020204" pitchFamily="66" charset="0"/>
            </a:endParaRPr>
          </a:p>
        </p:txBody>
      </p:sp>
      <p:sp>
        <p:nvSpPr>
          <p:cNvPr id="3" name="Прямоугольник 2"/>
          <p:cNvSpPr/>
          <p:nvPr/>
        </p:nvSpPr>
        <p:spPr>
          <a:xfrm>
            <a:off x="3801388" y="359372"/>
            <a:ext cx="3837910" cy="461665"/>
          </a:xfrm>
          <a:prstGeom prst="rect">
            <a:avLst/>
          </a:prstGeom>
        </p:spPr>
        <p:txBody>
          <a:bodyPr wrap="none">
            <a:spAutoFit/>
          </a:bodyPr>
          <a:lstStyle/>
          <a:p>
            <a:r>
              <a:rPr lang="uk-UA" sz="2400" b="1" i="0" dirty="0" smtClean="0">
                <a:solidFill>
                  <a:schemeClr val="bg2">
                    <a:lumMod val="50000"/>
                  </a:schemeClr>
                </a:solidFill>
                <a:effectLst/>
                <a:latin typeface="Comic Sans MS" panose="030F0702030302020204" pitchFamily="66" charset="0"/>
              </a:rPr>
              <a:t>Коли варто непокоїтись</a:t>
            </a:r>
            <a:endParaRPr lang="uk-UA" sz="2400" b="0" i="0" dirty="0" smtClean="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118796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7815" y="1229017"/>
            <a:ext cx="8484358" cy="4093428"/>
          </a:xfrm>
          <a:prstGeom prst="rect">
            <a:avLst/>
          </a:prstGeom>
        </p:spPr>
        <p:txBody>
          <a:bodyPr wrap="square">
            <a:spAutoFit/>
          </a:bodyPr>
          <a:lstStyle/>
          <a:p>
            <a:pPr algn="just"/>
            <a:r>
              <a:rPr lang="uk-UA" sz="2000" dirty="0" smtClean="0">
                <a:solidFill>
                  <a:schemeClr val="bg2">
                    <a:lumMod val="50000"/>
                  </a:schemeClr>
                </a:solidFill>
                <a:latin typeface="Comic Sans MS" panose="030F0702030302020204" pitchFamily="66" charset="0"/>
              </a:rPr>
              <a:t>Ц</a:t>
            </a:r>
            <a:r>
              <a:rPr lang="uk-UA" sz="2000" b="0" i="0" dirty="0" smtClean="0">
                <a:solidFill>
                  <a:schemeClr val="bg2">
                    <a:lumMod val="50000"/>
                  </a:schemeClr>
                </a:solidFill>
                <a:effectLst/>
                <a:latin typeface="Comic Sans MS" panose="030F0702030302020204" pitchFamily="66" charset="0"/>
              </a:rPr>
              <a:t>е</a:t>
            </a:r>
            <a:r>
              <a:rPr lang="uk-UA" sz="2000" b="0" i="0" dirty="0" smtClean="0">
                <a:solidFill>
                  <a:srgbClr val="000000"/>
                </a:solidFill>
                <a:effectLst/>
                <a:latin typeface="Comic Sans MS" panose="030F0702030302020204" pitchFamily="66" charset="0"/>
              </a:rPr>
              <a:t> криза соціальних стосунків, а будь-яка криза стосунків є кризою виділення свого "Я". Зміна позиції дитини, ріст її самостійності і активності, вимагають від близьких дорослих своєчасної перебудови стосунків. Якщо ж нові стосунки з дитиною не складаються, її ініціатива не заохочується, самостійність постійно обмежується, у дитини, виникають безпосередньо кризові явища, що проявляються у взаєминах з дорослими, а іноді і з однолітками. Криза вперше була розкрита в роботі Ельзи Келер «Про особистість трирічної дитини». </a:t>
            </a:r>
          </a:p>
          <a:p>
            <a:pPr algn="just"/>
            <a:endParaRPr lang="uk-UA" sz="2000" dirty="0">
              <a:solidFill>
                <a:srgbClr val="000000"/>
              </a:solidFill>
              <a:latin typeface="Comic Sans MS" panose="030F0702030302020204" pitchFamily="66" charset="0"/>
            </a:endParaRPr>
          </a:p>
          <a:p>
            <a:pPr algn="just"/>
            <a:r>
              <a:rPr lang="uk-UA" sz="2000" b="0" i="0" dirty="0" smtClean="0">
                <a:solidFill>
                  <a:srgbClr val="000000"/>
                </a:solidFill>
                <a:effectLst/>
                <a:latin typeface="Comic Sans MS" panose="030F0702030302020204" pitchFamily="66" charset="0"/>
              </a:rPr>
              <a:t>Вона виділила 7 характеристик кризи трьох років: негативізм, вередливість, гонорливість, своєвілля, знецінювання, протест-бунт, деспотизм.</a:t>
            </a:r>
            <a:endParaRPr lang="uk-UA" sz="2000" dirty="0">
              <a:latin typeface="Comic Sans MS" panose="030F0702030302020204" pitchFamily="66" charset="0"/>
            </a:endParaRPr>
          </a:p>
        </p:txBody>
      </p:sp>
      <p:sp>
        <p:nvSpPr>
          <p:cNvPr id="3" name="Прямоугольник 2"/>
          <p:cNvSpPr/>
          <p:nvPr/>
        </p:nvSpPr>
        <p:spPr>
          <a:xfrm>
            <a:off x="3243184" y="401690"/>
            <a:ext cx="3324949" cy="523220"/>
          </a:xfrm>
          <a:prstGeom prst="rect">
            <a:avLst/>
          </a:prstGeom>
        </p:spPr>
        <p:txBody>
          <a:bodyPr wrap="none">
            <a:spAutoFit/>
          </a:bodyPr>
          <a:lstStyle/>
          <a:p>
            <a:pPr algn="ctr"/>
            <a:r>
              <a:rPr lang="uk-UA" sz="2800" b="1" i="1" dirty="0" smtClean="0">
                <a:solidFill>
                  <a:srgbClr val="000000"/>
                </a:solidFill>
                <a:effectLst/>
                <a:latin typeface="Comic Sans MS" panose="030F0702030302020204" pitchFamily="66" charset="0"/>
              </a:rPr>
              <a:t>Криза трьох років</a:t>
            </a:r>
            <a:endParaRPr lang="uk-UA" sz="2800" dirty="0">
              <a:latin typeface="Comic Sans MS" panose="030F0702030302020204" pitchFamily="66" charset="0"/>
            </a:endParaRPr>
          </a:p>
        </p:txBody>
      </p:sp>
    </p:spTree>
    <p:extLst>
      <p:ext uri="{BB962C8B-B14F-4D97-AF65-F5344CB8AC3E}">
        <p14:creationId xmlns:p14="http://schemas.microsoft.com/office/powerpoint/2010/main" val="138764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7474" y="907661"/>
            <a:ext cx="10796896" cy="5355312"/>
          </a:xfrm>
          <a:prstGeom prst="rect">
            <a:avLst/>
          </a:prstGeom>
        </p:spPr>
        <p:txBody>
          <a:bodyPr wrap="square">
            <a:spAutoFit/>
          </a:bodyPr>
          <a:lstStyle/>
          <a:p>
            <a:pPr algn="just"/>
            <a:r>
              <a:rPr lang="uk-UA" dirty="0" smtClean="0">
                <a:solidFill>
                  <a:schemeClr val="bg2">
                    <a:lumMod val="50000"/>
                  </a:schemeClr>
                </a:solidFill>
                <a:latin typeface="Comic Sans MS" panose="030F0702030302020204" pitchFamily="66" charset="0"/>
              </a:rPr>
              <a:t>Соціальна ситуація розвитку дитини в дошкільному віці визначається активізацією спілкування дитини з дорослими та однолітками. Спілкування з дорослими розгортається на основі значної самостійності дошкільника, розширення його пізнання оточуючої дійсності. Завдяки використанню провідного засобу спілкування – мови та постановці запитань діти поповнюють свої уявлення про світ. Дошкільники задають тисячі запитань. </a:t>
            </a:r>
          </a:p>
          <a:p>
            <a:pPr algn="just"/>
            <a:endParaRPr lang="uk-UA" dirty="0">
              <a:solidFill>
                <a:schemeClr val="bg2">
                  <a:lumMod val="50000"/>
                </a:schemeClr>
              </a:solidFill>
              <a:latin typeface="Comic Sans MS" panose="030F0702030302020204" pitchFamily="66" charset="0"/>
            </a:endParaRPr>
          </a:p>
          <a:p>
            <a:pPr algn="just"/>
            <a:r>
              <a:rPr lang="uk-UA" dirty="0" smtClean="0">
                <a:solidFill>
                  <a:schemeClr val="bg2">
                    <a:lumMod val="50000"/>
                  </a:schemeClr>
                </a:solidFill>
                <a:latin typeface="Comic Sans MS" panose="030F0702030302020204" pitchFamily="66" charset="0"/>
              </a:rPr>
              <a:t>Таке співробітництво дитини з дорослим має назву пізнавального спілкування. У дошкільному віці виникає й супутня форма спілкування – </a:t>
            </a:r>
            <a:r>
              <a:rPr lang="uk-UA" i="1" dirty="0" smtClean="0">
                <a:solidFill>
                  <a:schemeClr val="bg2">
                    <a:lumMod val="50000"/>
                  </a:schemeClr>
                </a:solidFill>
                <a:latin typeface="Comic Sans MS" panose="030F0702030302020204" pitchFamily="66" charset="0"/>
              </a:rPr>
              <a:t>особистісна,</a:t>
            </a:r>
            <a:r>
              <a:rPr lang="uk-UA" dirty="0" smtClean="0">
                <a:solidFill>
                  <a:schemeClr val="bg2">
                    <a:lumMod val="50000"/>
                  </a:schemeClr>
                </a:solidFill>
                <a:latin typeface="Comic Sans MS" panose="030F0702030302020204" pitchFamily="66" charset="0"/>
              </a:rPr>
              <a:t> яка характеризується тим, що дитина намагається обговорювати з дорослими поведінку і вчинки інших людей. Взаємини дошкільняти з дорослим набувають пізнавально-наслідувального змісту – малюк у іграх копіює діяльність значимого дорослого. </a:t>
            </a:r>
          </a:p>
          <a:p>
            <a:pPr algn="just"/>
            <a:r>
              <a:rPr lang="uk-UA" dirty="0" smtClean="0">
                <a:solidFill>
                  <a:schemeClr val="bg2">
                    <a:lumMod val="50000"/>
                  </a:schemeClr>
                </a:solidFill>
                <a:latin typeface="Comic Sans MS" panose="030F0702030302020204" pitchFamily="66" charset="0"/>
              </a:rPr>
              <a:t/>
            </a:r>
            <a:br>
              <a:rPr lang="uk-UA" dirty="0" smtClean="0">
                <a:solidFill>
                  <a:schemeClr val="bg2">
                    <a:lumMod val="50000"/>
                  </a:schemeClr>
                </a:solidFill>
                <a:latin typeface="Comic Sans MS" panose="030F0702030302020204" pitchFamily="66" charset="0"/>
              </a:rPr>
            </a:br>
            <a:r>
              <a:rPr lang="uk-UA" dirty="0" smtClean="0">
                <a:solidFill>
                  <a:schemeClr val="bg2">
                    <a:lumMod val="50000"/>
                  </a:schemeClr>
                </a:solidFill>
                <a:latin typeface="Comic Sans MS" panose="030F0702030302020204" pitchFamily="66" charset="0"/>
              </a:rPr>
              <a:t>Дошкільний вік – період інтенсивного засвоєння людських взаємин – норм і правил поведінки, які існують у світі дорослих.</a:t>
            </a:r>
          </a:p>
          <a:p>
            <a:pPr algn="just"/>
            <a:endParaRPr lang="uk-UA" dirty="0" smtClean="0">
              <a:solidFill>
                <a:schemeClr val="bg2">
                  <a:lumMod val="50000"/>
                </a:schemeClr>
              </a:solidFill>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Вікова криза є частиною дорослішання дитини. Не треба сприймати кризу 5 років як щось негативне. Дитина починає висловлювати свою думку, виявляти індивідуальні риси характеру. Поповнюється словниковий запас дитини, можуть з'являтися численні друзі. Діти намагаються брехати дорослим, щоб перевірити наслідки. </a:t>
            </a:r>
            <a:endParaRPr lang="uk-UA" dirty="0">
              <a:solidFill>
                <a:schemeClr val="bg2">
                  <a:lumMod val="50000"/>
                </a:schemeClr>
              </a:solidFill>
              <a:latin typeface="Comic Sans MS" panose="030F0702030302020204" pitchFamily="66" charset="0"/>
            </a:endParaRPr>
          </a:p>
        </p:txBody>
      </p:sp>
      <p:sp>
        <p:nvSpPr>
          <p:cNvPr id="3" name="Прямоугольник 2"/>
          <p:cNvSpPr/>
          <p:nvPr/>
        </p:nvSpPr>
        <p:spPr>
          <a:xfrm>
            <a:off x="2611271" y="29318"/>
            <a:ext cx="6096000" cy="646331"/>
          </a:xfrm>
          <a:prstGeom prst="rect">
            <a:avLst/>
          </a:prstGeom>
        </p:spPr>
        <p:txBody>
          <a:bodyPr>
            <a:spAutoFit/>
          </a:bodyPr>
          <a:lstStyle/>
          <a:p>
            <a:pPr algn="just"/>
            <a:r>
              <a:rPr lang="uk-UA" b="1" dirty="0" smtClean="0">
                <a:solidFill>
                  <a:schemeClr val="bg2">
                    <a:lumMod val="50000"/>
                  </a:schemeClr>
                </a:solidFill>
                <a:latin typeface="Comic Sans MS" panose="030F0702030302020204" pitchFamily="66" charset="0"/>
              </a:rPr>
              <a:t>Психологічні особливості розвитку дитини дошкільного віку (3-5(6)років)</a:t>
            </a:r>
            <a:endParaRPr lang="uk-UA" dirty="0" smtClean="0">
              <a:solidFill>
                <a:schemeClr val="bg2">
                  <a:lumMod val="50000"/>
                </a:schemeClr>
              </a:solidFill>
              <a:latin typeface="Comic Sans MS" panose="030F0702030302020204" pitchFamily="66" charset="0"/>
            </a:endParaRPr>
          </a:p>
        </p:txBody>
      </p:sp>
    </p:spTree>
    <p:extLst>
      <p:ext uri="{BB962C8B-B14F-4D97-AF65-F5344CB8AC3E}">
        <p14:creationId xmlns:p14="http://schemas.microsoft.com/office/powerpoint/2010/main" val="255155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5486" y="1440748"/>
            <a:ext cx="10553700" cy="3416320"/>
          </a:xfrm>
          <a:prstGeom prst="rect">
            <a:avLst/>
          </a:prstGeom>
        </p:spPr>
        <p:txBody>
          <a:bodyPr wrap="square">
            <a:spAutoFit/>
          </a:bodyPr>
          <a:lstStyle/>
          <a:p>
            <a:pPr algn="just"/>
            <a:r>
              <a:rPr lang="uk-UA" b="0" i="0" dirty="0" smtClean="0">
                <a:solidFill>
                  <a:schemeClr val="bg2">
                    <a:lumMod val="50000"/>
                  </a:schemeClr>
                </a:solidFill>
                <a:effectLst/>
                <a:latin typeface="Comic Sans MS" panose="030F0702030302020204" pitchFamily="66" charset="0"/>
              </a:rPr>
              <a:t>Щодня розвивається психіка дитини. </a:t>
            </a:r>
          </a:p>
          <a:p>
            <a:pPr algn="just"/>
            <a:r>
              <a:rPr lang="uk-UA" b="0" i="0" dirty="0" smtClean="0">
                <a:solidFill>
                  <a:schemeClr val="bg2">
                    <a:lumMod val="50000"/>
                  </a:schemeClr>
                </a:solidFill>
                <a:effectLst/>
                <a:latin typeface="Comic Sans MS" panose="030F0702030302020204" pitchFamily="66" charset="0"/>
              </a:rPr>
              <a:t>Через капризи, емоційні сплески та непередбачувану поведінку формується особистість малюка. Нерідко дітей починає "переслідувати" почуття самотності. Діти хочуть привернути увагу старших, щоб підтвердити важливість особистої думки.</a:t>
            </a:r>
          </a:p>
          <a:p>
            <a:pPr algn="just"/>
            <a:endParaRPr lang="uk-UA" b="0" i="0" dirty="0" smtClean="0">
              <a:solidFill>
                <a:schemeClr val="bg2">
                  <a:lumMod val="50000"/>
                </a:schemeClr>
              </a:solidFill>
              <a:effectLst/>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У 5-річному віці дитина намагається знайти своє місце у системі людських взаємин. Він не може впоратися із потоком інформації, тому виплескує напругу через впертість. Дитина стикається з труднощами, які може вирішити самостійно. </a:t>
            </a:r>
          </a:p>
          <a:p>
            <a:pPr algn="just"/>
            <a:endParaRPr lang="uk-UA" b="0" i="0" dirty="0" smtClean="0">
              <a:solidFill>
                <a:schemeClr val="bg2">
                  <a:lumMod val="50000"/>
                </a:schemeClr>
              </a:solidFill>
              <a:effectLst/>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5-річний малюк не вміє висловлювати свої емоції. Виникає конфлікт між реальними можливостями та бажаннями дитини. Внаслідок цього у дошкільнят трапляються істерики, зриви, агресія. З віком дитина навчиться стримувати свої емоційні пориви.</a:t>
            </a:r>
          </a:p>
        </p:txBody>
      </p:sp>
      <p:sp>
        <p:nvSpPr>
          <p:cNvPr id="3" name="Прямоугольник 2"/>
          <p:cNvSpPr/>
          <p:nvPr/>
        </p:nvSpPr>
        <p:spPr>
          <a:xfrm>
            <a:off x="3711755" y="402165"/>
            <a:ext cx="3685625" cy="523220"/>
          </a:xfrm>
          <a:prstGeom prst="rect">
            <a:avLst/>
          </a:prstGeom>
        </p:spPr>
        <p:txBody>
          <a:bodyPr wrap="none">
            <a:spAutoFit/>
          </a:bodyPr>
          <a:lstStyle/>
          <a:p>
            <a:pPr algn="ctr"/>
            <a:r>
              <a:rPr lang="uk-UA" sz="2800" b="1" i="0" dirty="0" smtClean="0">
                <a:solidFill>
                  <a:schemeClr val="bg2">
                    <a:lumMod val="50000"/>
                  </a:schemeClr>
                </a:solidFill>
                <a:effectLst/>
                <a:latin typeface="Comic Sans MS" panose="030F0702030302020204" pitchFamily="66" charset="0"/>
              </a:rPr>
              <a:t>Чому настає криза?</a:t>
            </a:r>
            <a:endParaRPr lang="uk-UA" sz="2800" b="1" i="0" dirty="0" smtClean="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240570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6746" y="1127417"/>
            <a:ext cx="9958317" cy="5355312"/>
          </a:xfrm>
          <a:prstGeom prst="rect">
            <a:avLst/>
          </a:prstGeom>
        </p:spPr>
        <p:txBody>
          <a:bodyPr wrap="square">
            <a:spAutoFit/>
          </a:bodyPr>
          <a:lstStyle/>
          <a:p>
            <a:pPr algn="just"/>
            <a:r>
              <a:rPr lang="uk-UA" b="0" i="0" dirty="0" smtClean="0">
                <a:solidFill>
                  <a:schemeClr val="bg2">
                    <a:lumMod val="50000"/>
                  </a:schemeClr>
                </a:solidFill>
                <a:effectLst/>
                <a:latin typeface="Comic Sans MS" panose="030F0702030302020204" pitchFamily="66" charset="0"/>
              </a:rPr>
              <a:t>У кризовий період дошкільнята стають дуже непосидючими, надто активними. </a:t>
            </a:r>
          </a:p>
          <a:p>
            <a:pPr algn="just"/>
            <a:endParaRPr lang="uk-UA" b="0" i="0" dirty="0" smtClean="0">
              <a:solidFill>
                <a:schemeClr val="bg2">
                  <a:lumMod val="50000"/>
                </a:schemeClr>
              </a:solidFill>
              <a:effectLst/>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Страхи – одна з численних ознак кризи. Деякі діти починають боятися темряви чи самотності. До страхів часто додаються переживання про хворобу, сумне майбутнє або навіть смерть близьких людей. Така поведінка завдає неприємностей дитині та її батькам.</a:t>
            </a:r>
          </a:p>
          <a:p>
            <a:pPr algn="just"/>
            <a:endParaRPr lang="uk-UA" b="0" i="0" dirty="0" smtClean="0">
              <a:solidFill>
                <a:schemeClr val="bg2">
                  <a:lumMod val="50000"/>
                </a:schemeClr>
              </a:solidFill>
              <a:effectLst/>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Інші ознаки кризи 5-річного віку:</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підвищена цікавість;</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бажання робити все навпаки;</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невдоволення;</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прагнення самотності;</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неспокійний сон;</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порівняння себе з іншими дітьми.</a:t>
            </a:r>
          </a:p>
          <a:p>
            <a:pPr algn="just"/>
            <a:endParaRPr lang="uk-UA" b="0" i="0" dirty="0" smtClean="0">
              <a:solidFill>
                <a:schemeClr val="bg2">
                  <a:lumMod val="50000"/>
                </a:schemeClr>
              </a:solidFill>
              <a:effectLst/>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Ще одна ознака кризи – непослух. Дитина починає протестувати, сперечатися з дорослими. Він відмовляється виконувати вимоги мами та тата, старших братів чи сестер. Дитина часто передражнює старших, переймає звички та намагається бути дорослою.</a:t>
            </a:r>
            <a:endParaRPr lang="uk-UA" b="0" i="0" dirty="0">
              <a:solidFill>
                <a:schemeClr val="bg2">
                  <a:lumMod val="50000"/>
                </a:schemeClr>
              </a:solidFill>
              <a:effectLst/>
              <a:latin typeface="Comic Sans MS" panose="030F0702030302020204" pitchFamily="66" charset="0"/>
            </a:endParaRPr>
          </a:p>
        </p:txBody>
      </p:sp>
      <p:sp>
        <p:nvSpPr>
          <p:cNvPr id="5" name="Прямоугольник 4"/>
          <p:cNvSpPr/>
          <p:nvPr/>
        </p:nvSpPr>
        <p:spPr>
          <a:xfrm>
            <a:off x="3214598" y="319520"/>
            <a:ext cx="4108817" cy="523220"/>
          </a:xfrm>
          <a:prstGeom prst="rect">
            <a:avLst/>
          </a:prstGeom>
        </p:spPr>
        <p:txBody>
          <a:bodyPr wrap="none">
            <a:spAutoFit/>
          </a:bodyPr>
          <a:lstStyle/>
          <a:p>
            <a:r>
              <a:rPr lang="uk-UA" sz="2800" b="1" i="0" dirty="0" smtClean="0">
                <a:solidFill>
                  <a:schemeClr val="bg2">
                    <a:lumMod val="50000"/>
                  </a:schemeClr>
                </a:solidFill>
                <a:effectLst/>
                <a:latin typeface="Comic Sans MS" panose="030F0702030302020204" pitchFamily="66" charset="0"/>
              </a:rPr>
              <a:t>Ознаки початку кризи</a:t>
            </a:r>
            <a:endParaRPr lang="uk-UA" sz="2800" b="1" i="0" dirty="0" smtClean="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373893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48383" y="1832045"/>
            <a:ext cx="6550926" cy="3693319"/>
          </a:xfrm>
          <a:prstGeom prst="rect">
            <a:avLst/>
          </a:prstGeom>
        </p:spPr>
        <p:txBody>
          <a:bodyPr wrap="square">
            <a:spAutoFit/>
          </a:bodyPr>
          <a:lstStyle/>
          <a:p>
            <a:pPr algn="just"/>
            <a:r>
              <a:rPr lang="uk-UA" b="0" i="0" dirty="0" smtClean="0">
                <a:solidFill>
                  <a:schemeClr val="bg2">
                    <a:lumMod val="50000"/>
                  </a:schemeClr>
                </a:solidFill>
                <a:effectLst/>
                <a:latin typeface="Comic Sans MS" panose="030F0702030302020204" pitchFamily="66" charset="0"/>
              </a:rPr>
              <a:t>Стиль мислення і навчання дітей дошкільного віку </a:t>
            </a:r>
            <a:r>
              <a:rPr lang="uk-UA" b="0" i="0" dirty="0" smtClean="0">
                <a:solidFill>
                  <a:schemeClr val="bg2">
                    <a:lumMod val="50000"/>
                  </a:schemeClr>
                </a:solidFill>
                <a:effectLst/>
                <a:latin typeface="Comic Sans MS" panose="030F0702030302020204" pitchFamily="66" charset="0"/>
              </a:rPr>
              <a:t>можна описати такою фразою: «У тебе є те, що ти бачиш». </a:t>
            </a:r>
          </a:p>
          <a:p>
            <a:pPr algn="just"/>
            <a:endParaRPr lang="uk-UA" b="0" i="0" dirty="0" smtClean="0">
              <a:solidFill>
                <a:schemeClr val="bg2">
                  <a:lumMod val="50000"/>
                </a:schemeClr>
              </a:solidFill>
              <a:effectLst/>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Дошкільнята розуміють навколишній світ буквально. Наприклад, якщо розрізати дитині шматок торта на чотири частини, а її братові такий же шматок - на дві частини, дитина буде думати, що у неї в два рази більше частування. Вона буде пояснювати це тим, що чотири шматочки - це більше, ніж два. </a:t>
            </a:r>
          </a:p>
          <a:p>
            <a:pPr algn="just"/>
            <a:endParaRPr lang="uk-UA" dirty="0">
              <a:solidFill>
                <a:schemeClr val="bg2">
                  <a:lumMod val="50000"/>
                </a:schemeClr>
              </a:solidFill>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Дошкільник може почати дружити з іншою дитиною через те, що у неї є щось привабливе (наприклад, гарна сукня або нова іграшка).</a:t>
            </a:r>
            <a:endParaRPr lang="uk-UA" dirty="0">
              <a:solidFill>
                <a:schemeClr val="bg2">
                  <a:lumMod val="50000"/>
                </a:schemeClr>
              </a:solidFill>
              <a:latin typeface="Comic Sans MS" panose="030F0702030302020204" pitchFamily="66" charset="0"/>
            </a:endParaRPr>
          </a:p>
        </p:txBody>
      </p:sp>
      <p:sp>
        <p:nvSpPr>
          <p:cNvPr id="4" name="Прямоугольник 3"/>
          <p:cNvSpPr/>
          <p:nvPr/>
        </p:nvSpPr>
        <p:spPr>
          <a:xfrm>
            <a:off x="2784142" y="583021"/>
            <a:ext cx="8231741" cy="523220"/>
          </a:xfrm>
          <a:prstGeom prst="rect">
            <a:avLst/>
          </a:prstGeom>
        </p:spPr>
        <p:txBody>
          <a:bodyPr wrap="none">
            <a:spAutoFit/>
          </a:bodyPr>
          <a:lstStyle/>
          <a:p>
            <a:pPr algn="just"/>
            <a:r>
              <a:rPr lang="uk-UA" sz="2800" b="1" i="0" dirty="0" smtClean="0">
                <a:solidFill>
                  <a:schemeClr val="bg2">
                    <a:lumMod val="50000"/>
                  </a:schemeClr>
                </a:solidFill>
                <a:effectLst/>
                <a:latin typeface="Comic Sans MS" panose="030F0702030302020204" pitchFamily="66" charset="0"/>
              </a:rPr>
              <a:t>Стиль</a:t>
            </a:r>
            <a:r>
              <a:rPr lang="uk-UA" sz="2400" b="1" i="0" dirty="0" smtClean="0">
                <a:solidFill>
                  <a:schemeClr val="bg2">
                    <a:lumMod val="50000"/>
                  </a:schemeClr>
                </a:solidFill>
                <a:effectLst/>
                <a:latin typeface="Comic Sans MS" panose="030F0702030302020204" pitchFamily="66" charset="0"/>
              </a:rPr>
              <a:t> мислення і навчання дітей дошкільного віку </a:t>
            </a:r>
            <a:endParaRPr lang="uk-UA" sz="2400" b="1" dirty="0">
              <a:solidFill>
                <a:schemeClr val="bg2">
                  <a:lumMod val="50000"/>
                </a:schemeClr>
              </a:solidFill>
              <a:latin typeface="Comic Sans MS" panose="030F0702030302020204" pitchFamily="66" charset="0"/>
            </a:endParaRPr>
          </a:p>
        </p:txBody>
      </p:sp>
      <p:pic>
        <p:nvPicPr>
          <p:cNvPr id="6146" name="Picture 2" descr="Лучіано | Торти | Дитяч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81" y="2221492"/>
            <a:ext cx="4212107" cy="330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61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9827" y="1738531"/>
            <a:ext cx="7474424" cy="3416320"/>
          </a:xfrm>
          <a:prstGeom prst="rect">
            <a:avLst/>
          </a:prstGeom>
        </p:spPr>
        <p:txBody>
          <a:bodyPr wrap="square">
            <a:spAutoFit/>
          </a:bodyPr>
          <a:lstStyle/>
          <a:p>
            <a:pPr algn="just"/>
            <a:r>
              <a:rPr lang="uk-UA" b="0" i="0" dirty="0" smtClean="0">
                <a:solidFill>
                  <a:schemeClr val="bg2">
                    <a:lumMod val="50000"/>
                  </a:schemeClr>
                </a:solidFill>
                <a:effectLst/>
                <a:latin typeface="Comic Sans MS" panose="030F0702030302020204" pitchFamily="66" charset="0"/>
              </a:rPr>
              <a:t>Дорослі відіграють важливу роль у житті дошкільника, дозволяючи йому проявляти ініціативу і досліджувати навколишній світ. </a:t>
            </a:r>
          </a:p>
          <a:p>
            <a:pPr algn="just"/>
            <a:endParaRPr lang="uk-UA" dirty="0">
              <a:solidFill>
                <a:schemeClr val="bg2">
                  <a:lumMod val="50000"/>
                </a:schemeClr>
              </a:solidFill>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Поведінка дорослих, їх життєва позиція і стиль мислення впливають на розвиток дошкільників. Те, як вони розмовляють між собою і з дітьми, допомагає дошкільнятам розвинути мовні навички. </a:t>
            </a:r>
          </a:p>
          <a:p>
            <a:pPr algn="just"/>
            <a:endParaRPr lang="uk-UA" dirty="0">
              <a:solidFill>
                <a:schemeClr val="bg2">
                  <a:lumMod val="50000"/>
                </a:schemeClr>
              </a:solidFill>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Важливо, щоб дорослі давали дітям можливість вигадувати собі гри. Це допомагає їм краще розуміти себе і оточуючих, а також розвивати уяву.</a:t>
            </a:r>
            <a:endParaRPr lang="uk-UA" dirty="0">
              <a:solidFill>
                <a:schemeClr val="bg2">
                  <a:lumMod val="50000"/>
                </a:schemeClr>
              </a:solidFill>
              <a:latin typeface="Comic Sans MS" panose="030F0702030302020204" pitchFamily="66" charset="0"/>
            </a:endParaRPr>
          </a:p>
        </p:txBody>
      </p:sp>
      <p:sp>
        <p:nvSpPr>
          <p:cNvPr id="3" name="Прямоугольник 2"/>
          <p:cNvSpPr/>
          <p:nvPr/>
        </p:nvSpPr>
        <p:spPr>
          <a:xfrm>
            <a:off x="1969827" y="692202"/>
            <a:ext cx="6761787" cy="523220"/>
          </a:xfrm>
          <a:prstGeom prst="rect">
            <a:avLst/>
          </a:prstGeom>
        </p:spPr>
        <p:txBody>
          <a:bodyPr wrap="none">
            <a:spAutoFit/>
          </a:bodyPr>
          <a:lstStyle/>
          <a:p>
            <a:pPr algn="just"/>
            <a:r>
              <a:rPr lang="uk-UA" sz="2800" b="1" dirty="0" smtClean="0">
                <a:solidFill>
                  <a:schemeClr val="bg2">
                    <a:lumMod val="50000"/>
                  </a:schemeClr>
                </a:solidFill>
                <a:latin typeface="Comic Sans MS" panose="030F0702030302020204" pitchFamily="66" charset="0"/>
              </a:rPr>
              <a:t>Р</a:t>
            </a:r>
            <a:r>
              <a:rPr lang="uk-UA" sz="2800" b="1" i="0" dirty="0" smtClean="0">
                <a:solidFill>
                  <a:schemeClr val="bg2">
                    <a:lumMod val="50000"/>
                  </a:schemeClr>
                </a:solidFill>
                <a:effectLst/>
                <a:latin typeface="Comic Sans MS" panose="030F0702030302020204" pitchFamily="66" charset="0"/>
              </a:rPr>
              <a:t>оль дорослого у житті дошкільника</a:t>
            </a:r>
            <a:endParaRPr lang="uk-UA" sz="2800" b="1" dirty="0">
              <a:solidFill>
                <a:schemeClr val="bg2">
                  <a:lumMod val="50000"/>
                </a:schemeClr>
              </a:solidFill>
              <a:latin typeface="Comic Sans MS" panose="030F0702030302020204" pitchFamily="66" charset="0"/>
            </a:endParaRPr>
          </a:p>
        </p:txBody>
      </p:sp>
    </p:spTree>
    <p:extLst>
      <p:ext uri="{BB962C8B-B14F-4D97-AF65-F5344CB8AC3E}">
        <p14:creationId xmlns:p14="http://schemas.microsoft.com/office/powerpoint/2010/main" val="206863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1441" y="1553023"/>
            <a:ext cx="6096000" cy="3693319"/>
          </a:xfrm>
          <a:prstGeom prst="rect">
            <a:avLst/>
          </a:prstGeom>
        </p:spPr>
        <p:txBody>
          <a:bodyPr>
            <a:spAutoFit/>
          </a:bodyPr>
          <a:lstStyle/>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розвиває силу і координацію рухів.</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краще контролює рухи рук і пальців.</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вміє зав'язувати шнурки.</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вміє застібати ґудзики та блискавки.</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вміє бити і ловити м'яч.</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вміє забивати цвяхи.</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самостійно одягається і взувається.</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самостійно ходить в туалет.</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малює олівцями і фарбами.</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вміє вирізати ножицями.</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вміє нанизувати намистини на нитку.</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вміє стрибати на місці і заплигувати на сходинку або невисоку лавку.</a:t>
            </a:r>
            <a:endParaRPr lang="uk-UA" b="0" i="0" dirty="0">
              <a:solidFill>
                <a:schemeClr val="bg2">
                  <a:lumMod val="50000"/>
                </a:schemeClr>
              </a:solidFill>
              <a:effectLst/>
              <a:latin typeface="Comic Sans MS" panose="030F0702030302020204" pitchFamily="66" charset="0"/>
            </a:endParaRPr>
          </a:p>
        </p:txBody>
      </p:sp>
      <p:sp>
        <p:nvSpPr>
          <p:cNvPr id="3" name="Прямоугольник 2"/>
          <p:cNvSpPr/>
          <p:nvPr/>
        </p:nvSpPr>
        <p:spPr>
          <a:xfrm>
            <a:off x="2001672" y="651259"/>
            <a:ext cx="5678157" cy="523220"/>
          </a:xfrm>
          <a:prstGeom prst="rect">
            <a:avLst/>
          </a:prstGeom>
        </p:spPr>
        <p:txBody>
          <a:bodyPr wrap="none">
            <a:spAutoFit/>
          </a:bodyPr>
          <a:lstStyle/>
          <a:p>
            <a:r>
              <a:rPr lang="uk-UA" sz="2800" b="1" i="0" dirty="0" smtClean="0">
                <a:solidFill>
                  <a:schemeClr val="bg2">
                    <a:lumMod val="50000"/>
                  </a:schemeClr>
                </a:solidFill>
                <a:effectLst/>
                <a:latin typeface="Comic Sans MS" panose="030F0702030302020204" pitchFamily="66" charset="0"/>
              </a:rPr>
              <a:t>Показники фізичного розвитку</a:t>
            </a:r>
            <a:endParaRPr lang="uk-UA" sz="2800" b="1" i="0" dirty="0" smtClean="0">
              <a:solidFill>
                <a:schemeClr val="bg2">
                  <a:lumMod val="50000"/>
                </a:schemeClr>
              </a:solidFill>
              <a:effectLst/>
              <a:latin typeface="Comic Sans MS" panose="030F0702030302020204" pitchFamily="66" charset="0"/>
            </a:endParaRPr>
          </a:p>
        </p:txBody>
      </p:sp>
      <p:pic>
        <p:nvPicPr>
          <p:cNvPr id="7170" name="Picture 2" descr="Діти і спорт: поради батькам стосовного дитячого спорту | Діти та бать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924" y="1160834"/>
            <a:ext cx="3570858" cy="23762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Настав час навчити дитину зав'язувати шнурки: 5 підказок, як полегшити  тренування зі шнуруванням - 4Ma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934" y="4139204"/>
            <a:ext cx="3843218" cy="246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59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7200" y="1664228"/>
            <a:ext cx="8218686" cy="3416320"/>
          </a:xfrm>
          <a:prstGeom prst="rect">
            <a:avLst/>
          </a:prstGeom>
        </p:spPr>
        <p:txBody>
          <a:bodyPr wrap="square">
            <a:spAutoFit/>
          </a:bodyPr>
          <a:lstStyle/>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Забезпечте дитину предметами, які будуть розвивати у неї дрібну моторику. Це можуть бути олівці, фломастери, ножиці, пазли, кубики, намисто, пластилін тощо.</a:t>
            </a:r>
          </a:p>
          <a:p>
            <a:pPr algn="just">
              <a:buFont typeface="Arial" panose="020B0604020202020204" pitchFamily="34" charset="0"/>
              <a:buChar char="•"/>
            </a:pPr>
            <a:endParaRPr lang="uk-UA" b="0" i="0" dirty="0" smtClean="0">
              <a:solidFill>
                <a:schemeClr val="bg2">
                  <a:lumMod val="50000"/>
                </a:schemeClr>
              </a:solidFill>
              <a:effectLst/>
              <a:latin typeface="Comic Sans MS" panose="030F0702030302020204" pitchFamily="66" charset="0"/>
            </a:endParaRP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Забезпечте дитину предметами, які будуть розвивати у неї великі м'язи. Це можуть бути м'ячі, триколісний велосипед, скакалка тощо.</a:t>
            </a:r>
          </a:p>
          <a:p>
            <a:pPr algn="just">
              <a:buFont typeface="Arial" panose="020B0604020202020204" pitchFamily="34" charset="0"/>
              <a:buChar char="•"/>
            </a:pPr>
            <a:endParaRPr lang="uk-UA" b="0" i="0" dirty="0" smtClean="0">
              <a:solidFill>
                <a:schemeClr val="bg2">
                  <a:lumMod val="50000"/>
                </a:schemeClr>
              </a:solidFill>
              <a:effectLst/>
              <a:latin typeface="Comic Sans MS" panose="030F0702030302020204" pitchFamily="66" charset="0"/>
            </a:endParaRP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Обмежте дитині час перегляду телевізора. Дитина повинна навчитися отримувати задоволення від фізичної активності. Створіть вдома середовище, яке буде мотивувати її до фізичної активності.</a:t>
            </a:r>
          </a:p>
          <a:p>
            <a:pPr algn="just">
              <a:buFont typeface="Arial" panose="020B0604020202020204" pitchFamily="34" charset="0"/>
              <a:buChar char="•"/>
            </a:pPr>
            <a:endParaRPr lang="uk-UA" b="0" i="0" dirty="0" smtClean="0">
              <a:solidFill>
                <a:schemeClr val="bg2">
                  <a:lumMod val="50000"/>
                </a:schemeClr>
              </a:solidFill>
              <a:effectLst/>
              <a:latin typeface="Comic Sans MS" panose="030F0702030302020204" pitchFamily="66" charset="0"/>
            </a:endParaRP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Плануйте прогулянки всією сім'єю в місцевому парку.</a:t>
            </a:r>
            <a:endParaRPr lang="uk-UA" b="0" i="0" dirty="0">
              <a:solidFill>
                <a:schemeClr val="bg2">
                  <a:lumMod val="50000"/>
                </a:schemeClr>
              </a:solidFill>
              <a:effectLst/>
              <a:latin typeface="Comic Sans MS" panose="030F0702030302020204" pitchFamily="66" charset="0"/>
            </a:endParaRPr>
          </a:p>
        </p:txBody>
      </p:sp>
      <p:sp>
        <p:nvSpPr>
          <p:cNvPr id="4" name="Прямоугольник 3"/>
          <p:cNvSpPr/>
          <p:nvPr/>
        </p:nvSpPr>
        <p:spPr>
          <a:xfrm>
            <a:off x="1894305" y="419248"/>
            <a:ext cx="8807219" cy="523220"/>
          </a:xfrm>
          <a:prstGeom prst="rect">
            <a:avLst/>
          </a:prstGeom>
        </p:spPr>
        <p:txBody>
          <a:bodyPr wrap="none">
            <a:spAutoFit/>
          </a:bodyPr>
          <a:lstStyle/>
          <a:p>
            <a:r>
              <a:rPr lang="uk-UA" sz="2800" b="1" i="0" dirty="0" smtClean="0">
                <a:solidFill>
                  <a:schemeClr val="bg2">
                    <a:lumMod val="50000"/>
                  </a:schemeClr>
                </a:solidFill>
                <a:effectLst/>
                <a:latin typeface="Comic Sans MS" panose="030F0702030302020204" pitchFamily="66" charset="0"/>
              </a:rPr>
              <a:t>Як батьки можуть допомогти в розвитку дитини</a:t>
            </a:r>
            <a:endParaRPr lang="uk-UA" sz="2800" b="0" i="0" dirty="0" smtClean="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289196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3926" y="346460"/>
            <a:ext cx="8425705" cy="461665"/>
          </a:xfrm>
          <a:prstGeom prst="rect">
            <a:avLst/>
          </a:prstGeom>
        </p:spPr>
        <p:txBody>
          <a:bodyPr wrap="none">
            <a:spAutoFit/>
          </a:bodyPr>
          <a:lstStyle/>
          <a:p>
            <a:r>
              <a:rPr lang="uk-UA" sz="2400" b="1" dirty="0" smtClean="0">
                <a:solidFill>
                  <a:schemeClr val="bg2">
                    <a:lumMod val="50000"/>
                  </a:schemeClr>
                </a:solidFill>
                <a:latin typeface="Comic Sans MS" panose="030F0702030302020204" pitchFamily="66" charset="0"/>
              </a:rPr>
              <a:t>Основні закономірності психічного розвитку людини </a:t>
            </a:r>
            <a:endParaRPr lang="uk-UA" sz="2400" b="1" dirty="0">
              <a:solidFill>
                <a:schemeClr val="bg2">
                  <a:lumMod val="50000"/>
                </a:schemeClr>
              </a:solidFill>
              <a:latin typeface="Comic Sans MS" panose="030F0702030302020204" pitchFamily="66" charset="0"/>
            </a:endParaRPr>
          </a:p>
        </p:txBody>
      </p:sp>
      <p:sp>
        <p:nvSpPr>
          <p:cNvPr id="4" name="Прямоугольник 3"/>
          <p:cNvSpPr/>
          <p:nvPr/>
        </p:nvSpPr>
        <p:spPr>
          <a:xfrm>
            <a:off x="914779" y="1134366"/>
            <a:ext cx="9144000" cy="4247317"/>
          </a:xfrm>
          <a:prstGeom prst="rect">
            <a:avLst/>
          </a:prstGeom>
        </p:spPr>
        <p:txBody>
          <a:bodyPr wrap="square">
            <a:spAutoFit/>
          </a:bodyPr>
          <a:lstStyle/>
          <a:p>
            <a:pPr algn="just"/>
            <a:r>
              <a:rPr lang="uk-UA" dirty="0" smtClean="0">
                <a:solidFill>
                  <a:schemeClr val="bg2">
                    <a:lumMod val="50000"/>
                  </a:schemeClr>
                </a:solidFill>
                <a:latin typeface="Comic Sans MS" panose="030F0702030302020204" pitchFamily="66" charset="0"/>
              </a:rPr>
              <a:t>Психічний розвиток людини відзначається наступними закономірностями:</a:t>
            </a:r>
          </a:p>
          <a:p>
            <a:pPr algn="just"/>
            <a:endParaRPr lang="uk-UA" dirty="0" smtClean="0">
              <a:solidFill>
                <a:schemeClr val="bg2">
                  <a:lumMod val="50000"/>
                </a:schemeClr>
              </a:solidFill>
              <a:latin typeface="Comic Sans MS" panose="030F0702030302020204" pitchFamily="66" charset="0"/>
            </a:endParaRPr>
          </a:p>
          <a:p>
            <a:pPr algn="just"/>
            <a:endParaRPr lang="uk-UA" dirty="0" smtClean="0">
              <a:solidFill>
                <a:schemeClr val="bg2">
                  <a:lumMod val="50000"/>
                </a:schemeClr>
              </a:solidFill>
              <a:latin typeface="Comic Sans MS" panose="030F0702030302020204" pitchFamily="66" charset="0"/>
            </a:endParaRPr>
          </a:p>
          <a:p>
            <a:pPr marL="342900" indent="-342900" algn="just">
              <a:buAutoNum type="arabicPeriod"/>
            </a:pPr>
            <a:r>
              <a:rPr lang="uk-UA" dirty="0" smtClean="0">
                <a:solidFill>
                  <a:schemeClr val="bg2">
                    <a:lumMod val="50000"/>
                  </a:schemeClr>
                </a:solidFill>
                <a:latin typeface="Comic Sans MS" panose="030F0702030302020204" pitchFamily="66" charset="0"/>
              </a:rPr>
              <a:t>Гетерохронність психічного розвитку дитини – це нерівномірний, хвильовий характер розвитку окремих психічних процесів. Він проявляється у тому, що для кожної психічної властивості є специфічний період, коли вона розвивається найбільш інтенсивно. </a:t>
            </a:r>
          </a:p>
          <a:p>
            <a:pPr marL="342900" indent="-342900" algn="just">
              <a:buAutoNum type="arabicPeriod"/>
            </a:pPr>
            <a:r>
              <a:rPr lang="uk-UA" dirty="0" smtClean="0">
                <a:solidFill>
                  <a:schemeClr val="bg2">
                    <a:lumMod val="50000"/>
                  </a:schemeClr>
                </a:solidFill>
                <a:latin typeface="Comic Sans MS" panose="030F0702030302020204" pitchFamily="66" charset="0"/>
              </a:rPr>
              <a:t>Асинхронність психічного розвитку дитини полягає у тому, що різні психічні функції мають різні сензитивні періоди і за тривалістю і за віком їх настання. Наприклад, у дошкільників провідною у психічному розвитку є пам’ять, а у молодшого школяра – мислення. </a:t>
            </a:r>
          </a:p>
          <a:p>
            <a:pPr marL="342900" indent="-342900" algn="just">
              <a:buAutoNum type="arabicPeriod"/>
            </a:pPr>
            <a:r>
              <a:rPr lang="uk-UA" dirty="0" smtClean="0">
                <a:solidFill>
                  <a:schemeClr val="bg2">
                    <a:lumMod val="50000"/>
                  </a:schemeClr>
                </a:solidFill>
                <a:latin typeface="Comic Sans MS" panose="030F0702030302020204" pitchFamily="66" charset="0"/>
              </a:rPr>
              <a:t>Стадіальність психічного розвитку дитини означає, що окремі етапи розвитку мають певну послідовність і взаємозв’язані. Новий етап виникає на основі попереднього і вносить свої неповторні риси. Тому кожна стадія має свою цінність й її не можна перестрибувати.</a:t>
            </a:r>
            <a:endParaRPr lang="uk-UA" dirty="0">
              <a:solidFill>
                <a:schemeClr val="bg2">
                  <a:lumMod val="50000"/>
                </a:schemeClr>
              </a:solidFill>
              <a:latin typeface="Comic Sans MS" panose="030F0702030302020204" pitchFamily="66" charset="0"/>
            </a:endParaRPr>
          </a:p>
        </p:txBody>
      </p:sp>
    </p:spTree>
    <p:extLst>
      <p:ext uri="{BB962C8B-B14F-4D97-AF65-F5344CB8AC3E}">
        <p14:creationId xmlns:p14="http://schemas.microsoft.com/office/powerpoint/2010/main" val="2045237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47809" y="1463555"/>
            <a:ext cx="7851284" cy="2585323"/>
          </a:xfrm>
          <a:prstGeom prst="rect">
            <a:avLst/>
          </a:prstGeom>
        </p:spPr>
        <p:txBody>
          <a:bodyPr wrap="square">
            <a:spAutoFit/>
          </a:bodyPr>
          <a:lstStyle/>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У дитини розвивається цікавість.</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вчиться встановлювати причинно-наслідкові зв'язки.</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розпізнає букви і цифри.</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розуміє подібності та відмінності.</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У дитини з'являється поняття часу.</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розпізнає кольори, форми і текстури.</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У дитини проявляється провідна рука: права чи ліва.</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У дитини розвивається пам'ять.</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починає розвивати практичні навички.</a:t>
            </a:r>
            <a:endParaRPr lang="uk-UA" b="0" i="0" dirty="0">
              <a:solidFill>
                <a:schemeClr val="bg2">
                  <a:lumMod val="50000"/>
                </a:schemeClr>
              </a:solidFill>
              <a:effectLst/>
              <a:latin typeface="Comic Sans MS" panose="030F0702030302020204" pitchFamily="66" charset="0"/>
            </a:endParaRPr>
          </a:p>
        </p:txBody>
      </p:sp>
      <p:sp>
        <p:nvSpPr>
          <p:cNvPr id="3" name="Прямоугольник 2"/>
          <p:cNvSpPr/>
          <p:nvPr/>
        </p:nvSpPr>
        <p:spPr>
          <a:xfrm>
            <a:off x="2474794" y="578401"/>
            <a:ext cx="3895618" cy="523220"/>
          </a:xfrm>
          <a:prstGeom prst="rect">
            <a:avLst/>
          </a:prstGeom>
        </p:spPr>
        <p:txBody>
          <a:bodyPr wrap="none">
            <a:spAutoFit/>
          </a:bodyPr>
          <a:lstStyle/>
          <a:p>
            <a:r>
              <a:rPr lang="uk-UA" sz="2800" b="1" i="0" dirty="0" smtClean="0">
                <a:solidFill>
                  <a:schemeClr val="bg2">
                    <a:lumMod val="50000"/>
                  </a:schemeClr>
                </a:solidFill>
                <a:effectLst/>
                <a:latin typeface="Comic Sans MS" panose="030F0702030302020204" pitchFamily="66" charset="0"/>
              </a:rPr>
              <a:t>Мислення і навчання</a:t>
            </a:r>
            <a:endParaRPr lang="uk-UA" sz="2800" b="0" i="0" dirty="0" smtClean="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47580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0310" y="1459006"/>
            <a:ext cx="9880980" cy="3693319"/>
          </a:xfrm>
          <a:prstGeom prst="rect">
            <a:avLst/>
          </a:prstGeom>
        </p:spPr>
        <p:txBody>
          <a:bodyPr wrap="square">
            <a:spAutoFit/>
          </a:bodyPr>
          <a:lstStyle/>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Ставте дитині відкриті питання («Як ти зрозумів, що потрібно поєднати ці деталі пазла?»).</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Дайте дитині можливість експериментувати. Наприклад, змішуйте з нею фарби різних кольорів. Опускайте в банку з водою різні предмети (камінець, перо, пробку тощо) і запропонуйте вгадати, що з предметів потоне, а що залишиться на поверхні.</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Повісьте в спальні дитини годинник. Складіть розпорядок дня дитини і повісьте його на видному місці (наприклад, на холодильник).</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Використовуючи обрізки тканини різної текстури та кольорів, зшийте для дитини ковдру.</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Зробіть для дитини картки для запам'ятовування слів. На картках повинні бути зображення тварин, предметів тощо.</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Заохочуйте дитину розповідати про події з минулого. Наприклад, говоріть їй: «Розкажи мені про сьогоднішній день. Чим ти займався? З ким ти грався?»</a:t>
            </a:r>
            <a:endParaRPr lang="uk-UA" b="0" i="0" dirty="0">
              <a:solidFill>
                <a:schemeClr val="bg2">
                  <a:lumMod val="50000"/>
                </a:schemeClr>
              </a:solidFill>
              <a:effectLst/>
              <a:latin typeface="Comic Sans MS" panose="030F0702030302020204" pitchFamily="66" charset="0"/>
            </a:endParaRPr>
          </a:p>
        </p:txBody>
      </p:sp>
      <p:sp>
        <p:nvSpPr>
          <p:cNvPr id="3" name="Прямоугольник 2"/>
          <p:cNvSpPr/>
          <p:nvPr/>
        </p:nvSpPr>
        <p:spPr>
          <a:xfrm>
            <a:off x="1988374" y="606384"/>
            <a:ext cx="8824852" cy="523220"/>
          </a:xfrm>
          <a:prstGeom prst="rect">
            <a:avLst/>
          </a:prstGeom>
        </p:spPr>
        <p:txBody>
          <a:bodyPr wrap="none">
            <a:spAutoFit/>
          </a:bodyPr>
          <a:lstStyle/>
          <a:p>
            <a:r>
              <a:rPr lang="uk-UA" sz="2800" b="1" i="0" dirty="0" smtClean="0">
                <a:solidFill>
                  <a:schemeClr val="bg2">
                    <a:lumMod val="50000"/>
                  </a:schemeClr>
                </a:solidFill>
                <a:effectLst/>
                <a:latin typeface="Comic Sans MS" panose="030F0702030302020204" pitchFamily="66" charset="0"/>
              </a:rPr>
              <a:t>Як батьки можуть допомогти у розвитку дитини</a:t>
            </a:r>
            <a:endParaRPr lang="uk-UA" sz="2800" b="0" i="0" dirty="0" smtClean="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244835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5987" y="2493203"/>
            <a:ext cx="8113298" cy="3477875"/>
          </a:xfrm>
          <a:prstGeom prst="rect">
            <a:avLst/>
          </a:prstGeom>
        </p:spPr>
        <p:txBody>
          <a:bodyPr wrap="square">
            <a:spAutoFit/>
          </a:bodyPr>
          <a:lstStyle/>
          <a:p>
            <a:pPr algn="just">
              <a:buFont typeface="Arial" panose="020B0604020202020204" pitchFamily="34" charset="0"/>
              <a:buChar char="•"/>
            </a:pPr>
            <a:r>
              <a:rPr lang="uk-UA" sz="2000" b="0" i="0" dirty="0" smtClean="0">
                <a:solidFill>
                  <a:srgbClr val="121921"/>
                </a:solidFill>
                <a:effectLst/>
                <a:latin typeface="Comic Sans MS" panose="030F0702030302020204" pitchFamily="66" charset="0"/>
              </a:rPr>
              <a:t>Дитина стає ласкавою.</a:t>
            </a:r>
          </a:p>
          <a:p>
            <a:pPr algn="just">
              <a:buFont typeface="Arial" panose="020B0604020202020204" pitchFamily="34" charset="0"/>
              <a:buChar char="•"/>
            </a:pPr>
            <a:endParaRPr lang="uk-UA" sz="2000" b="0" i="0" dirty="0" smtClean="0">
              <a:solidFill>
                <a:srgbClr val="121921"/>
              </a:solidFill>
              <a:effectLst/>
              <a:latin typeface="Comic Sans MS" panose="030F0702030302020204" pitchFamily="66" charset="0"/>
            </a:endParaRPr>
          </a:p>
          <a:p>
            <a:pPr algn="just">
              <a:buFont typeface="Arial" panose="020B0604020202020204" pitchFamily="34" charset="0"/>
              <a:buChar char="•"/>
            </a:pPr>
            <a:r>
              <a:rPr lang="uk-UA" sz="2000" b="0" i="0" dirty="0" smtClean="0">
                <a:solidFill>
                  <a:srgbClr val="121921"/>
                </a:solidFill>
                <a:effectLst/>
                <a:latin typeface="Comic Sans MS" panose="030F0702030302020204" pitchFamily="66" charset="0"/>
              </a:rPr>
              <a:t>У дитини розвивається почуття гумору.</a:t>
            </a:r>
          </a:p>
          <a:p>
            <a:pPr algn="just">
              <a:buFont typeface="Arial" panose="020B0604020202020204" pitchFamily="34" charset="0"/>
              <a:buChar char="•"/>
            </a:pPr>
            <a:endParaRPr lang="uk-UA" sz="2000" b="0" i="0" dirty="0" smtClean="0">
              <a:solidFill>
                <a:srgbClr val="121921"/>
              </a:solidFill>
              <a:effectLst/>
              <a:latin typeface="Comic Sans MS" panose="030F0702030302020204" pitchFamily="66" charset="0"/>
            </a:endParaRPr>
          </a:p>
          <a:p>
            <a:pPr algn="just">
              <a:buFont typeface="Arial" panose="020B0604020202020204" pitchFamily="34" charset="0"/>
              <a:buChar char="•"/>
            </a:pPr>
            <a:r>
              <a:rPr lang="uk-UA" sz="2000" b="0" i="0" dirty="0" smtClean="0">
                <a:solidFill>
                  <a:srgbClr val="121921"/>
                </a:solidFill>
                <a:effectLst/>
                <a:latin typeface="Comic Sans MS" panose="030F0702030302020204" pitchFamily="66" charset="0"/>
              </a:rPr>
              <a:t>Дитина легко надихається і розчаровується.</a:t>
            </a:r>
          </a:p>
          <a:p>
            <a:pPr algn="just">
              <a:buFont typeface="Arial" panose="020B0604020202020204" pitchFamily="34" charset="0"/>
              <a:buChar char="•"/>
            </a:pPr>
            <a:endParaRPr lang="uk-UA" sz="2000" b="0" i="0" dirty="0" smtClean="0">
              <a:solidFill>
                <a:srgbClr val="121921"/>
              </a:solidFill>
              <a:effectLst/>
              <a:latin typeface="Comic Sans MS" panose="030F0702030302020204" pitchFamily="66" charset="0"/>
            </a:endParaRPr>
          </a:p>
          <a:p>
            <a:pPr algn="just">
              <a:buFont typeface="Arial" panose="020B0604020202020204" pitchFamily="34" charset="0"/>
              <a:buChar char="•"/>
            </a:pPr>
            <a:r>
              <a:rPr lang="uk-UA" sz="2000" b="0" i="0" dirty="0" smtClean="0">
                <a:solidFill>
                  <a:srgbClr val="121921"/>
                </a:solidFill>
                <a:effectLst/>
                <a:latin typeface="Comic Sans MS" panose="030F0702030302020204" pitchFamily="66" charset="0"/>
              </a:rPr>
              <a:t>Дитина може демонструвати сильні почуття страху, радості, гніву, любові.</a:t>
            </a:r>
          </a:p>
          <a:p>
            <a:pPr algn="just">
              <a:buFont typeface="Arial" panose="020B0604020202020204" pitchFamily="34" charset="0"/>
              <a:buChar char="•"/>
            </a:pPr>
            <a:endParaRPr lang="uk-UA" sz="2000" b="0" i="0" dirty="0" smtClean="0">
              <a:solidFill>
                <a:srgbClr val="121921"/>
              </a:solidFill>
              <a:effectLst/>
              <a:latin typeface="Comic Sans MS" panose="030F0702030302020204" pitchFamily="66" charset="0"/>
            </a:endParaRPr>
          </a:p>
          <a:p>
            <a:pPr algn="just">
              <a:buFont typeface="Arial" panose="020B0604020202020204" pitchFamily="34" charset="0"/>
              <a:buChar char="•"/>
            </a:pPr>
            <a:r>
              <a:rPr lang="uk-UA" sz="2000" b="0" i="0" dirty="0" smtClean="0">
                <a:solidFill>
                  <a:srgbClr val="121921"/>
                </a:solidFill>
                <a:effectLst/>
                <a:latin typeface="Comic Sans MS" panose="030F0702030302020204" pitchFamily="66" charset="0"/>
              </a:rPr>
              <a:t>Дитина може вимагати до себе уваги за допомогою своєї поведінки.</a:t>
            </a:r>
            <a:endParaRPr lang="uk-UA" sz="2000" b="0" i="0" dirty="0">
              <a:solidFill>
                <a:srgbClr val="121921"/>
              </a:solidFill>
              <a:effectLst/>
              <a:latin typeface="Comic Sans MS" panose="030F0702030302020204" pitchFamily="66" charset="0"/>
            </a:endParaRPr>
          </a:p>
        </p:txBody>
      </p:sp>
      <p:sp>
        <p:nvSpPr>
          <p:cNvPr id="4" name="Прямоугольник 3"/>
          <p:cNvSpPr/>
          <p:nvPr/>
        </p:nvSpPr>
        <p:spPr>
          <a:xfrm>
            <a:off x="1139885" y="1121469"/>
            <a:ext cx="4278276" cy="523220"/>
          </a:xfrm>
          <a:prstGeom prst="rect">
            <a:avLst/>
          </a:prstGeom>
        </p:spPr>
        <p:txBody>
          <a:bodyPr wrap="square">
            <a:spAutoFit/>
          </a:bodyPr>
          <a:lstStyle/>
          <a:p>
            <a:r>
              <a:rPr lang="uk-UA" sz="2800" b="1" i="0" dirty="0" smtClean="0">
                <a:solidFill>
                  <a:srgbClr val="121921"/>
                </a:solidFill>
                <a:effectLst/>
                <a:latin typeface="Comic Sans MS" panose="030F0702030302020204" pitchFamily="66" charset="0"/>
              </a:rPr>
              <a:t>Вираження почуттів</a:t>
            </a:r>
            <a:endParaRPr lang="uk-UA" sz="2800" b="0" i="0" dirty="0" smtClean="0">
              <a:solidFill>
                <a:srgbClr val="121921"/>
              </a:solidFill>
              <a:effectLst/>
              <a:latin typeface="Comic Sans MS" panose="030F0702030302020204" pitchFamily="66" charset="0"/>
            </a:endParaRPr>
          </a:p>
        </p:txBody>
      </p:sp>
      <p:pic>
        <p:nvPicPr>
          <p:cNvPr id="8194" name="Picture 2" descr="Обіймайте дітей – це впливає на їх розумовий розвиток, фото - Погля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179" y="580132"/>
            <a:ext cx="4464212" cy="297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57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2197" y="1720840"/>
            <a:ext cx="9348716" cy="3139321"/>
          </a:xfrm>
          <a:prstGeom prst="rect">
            <a:avLst/>
          </a:prstGeom>
        </p:spPr>
        <p:txBody>
          <a:bodyPr wrap="square">
            <a:spAutoFit/>
          </a:bodyPr>
          <a:lstStyle/>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Допоможіть дитині визначати і висловлювати свої емоції в усній формі, наприклад: «Ти виглядаєш так, ніби тобі сумно. У тебе щось сталося в садочку?»</a:t>
            </a:r>
          </a:p>
          <a:p>
            <a:pPr algn="just">
              <a:buFont typeface="Arial" panose="020B0604020202020204" pitchFamily="34" charset="0"/>
              <a:buChar char="•"/>
            </a:pPr>
            <a:endParaRPr lang="uk-UA" b="0" i="0" dirty="0" smtClean="0">
              <a:solidFill>
                <a:srgbClr val="121921"/>
              </a:solidFill>
              <a:effectLst/>
              <a:latin typeface="Comic Sans MS" panose="030F0702030302020204" pitchFamily="66" charset="0"/>
            </a:endParaRP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Заохочуйте дитину розповідати про свої почуття, визнайте, що це допоможе вам зблизитися з нею.</a:t>
            </a:r>
          </a:p>
          <a:p>
            <a:pPr algn="just">
              <a:buFont typeface="Arial" panose="020B0604020202020204" pitchFamily="34" charset="0"/>
              <a:buChar char="•"/>
            </a:pPr>
            <a:endParaRPr lang="uk-UA" b="0" i="0" dirty="0" smtClean="0">
              <a:solidFill>
                <a:srgbClr val="121921"/>
              </a:solidFill>
              <a:effectLst/>
              <a:latin typeface="Comic Sans MS" panose="030F0702030302020204" pitchFamily="66" charset="0"/>
            </a:endParaRP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Уважно спостерігайте за дитиною, слухайте її та реагуйте на її емоції.</a:t>
            </a:r>
          </a:p>
          <a:p>
            <a:pPr algn="just">
              <a:buFont typeface="Arial" panose="020B0604020202020204" pitchFamily="34" charset="0"/>
              <a:buChar char="•"/>
            </a:pPr>
            <a:endParaRPr lang="uk-UA" b="0" i="0" dirty="0" smtClean="0">
              <a:solidFill>
                <a:srgbClr val="121921"/>
              </a:solidFill>
              <a:effectLst/>
              <a:latin typeface="Comic Sans MS" panose="030F0702030302020204" pitchFamily="66" charset="0"/>
            </a:endParaRP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Купіть дитині м'які іграшки чи ляльки, щоб вона могла висловлювати емоції в іграх на уяву (наприклад, втішити ляльку, що плаче, помирити посварених плюшевих ведмедів тощо).</a:t>
            </a:r>
            <a:endParaRPr lang="uk-UA" b="0" i="0" dirty="0">
              <a:solidFill>
                <a:srgbClr val="121921"/>
              </a:solidFill>
              <a:effectLst/>
              <a:latin typeface="Comic Sans MS" panose="030F0702030302020204" pitchFamily="66" charset="0"/>
            </a:endParaRPr>
          </a:p>
        </p:txBody>
      </p:sp>
      <p:sp>
        <p:nvSpPr>
          <p:cNvPr id="3" name="Прямоугольник 2"/>
          <p:cNvSpPr/>
          <p:nvPr/>
        </p:nvSpPr>
        <p:spPr>
          <a:xfrm>
            <a:off x="2303936" y="511347"/>
            <a:ext cx="7584127" cy="461665"/>
          </a:xfrm>
          <a:prstGeom prst="rect">
            <a:avLst/>
          </a:prstGeom>
        </p:spPr>
        <p:txBody>
          <a:bodyPr wrap="none">
            <a:spAutoFit/>
          </a:bodyPr>
          <a:lstStyle/>
          <a:p>
            <a:pPr algn="just"/>
            <a:r>
              <a:rPr lang="uk-UA" sz="2400" b="1" i="0" dirty="0" smtClean="0">
                <a:solidFill>
                  <a:srgbClr val="121921"/>
                </a:solidFill>
                <a:effectLst/>
                <a:latin typeface="Comic Sans MS" panose="030F0702030302020204" pitchFamily="66" charset="0"/>
              </a:rPr>
              <a:t>Як батьки можуть допомогти у розвитку дитини</a:t>
            </a:r>
            <a:endParaRPr lang="uk-UA" sz="2400" b="0" i="0" dirty="0" smtClean="0">
              <a:solidFill>
                <a:srgbClr val="121921"/>
              </a:solidFill>
              <a:effectLst/>
              <a:latin typeface="Comic Sans MS" panose="030F0702030302020204" pitchFamily="66" charset="0"/>
            </a:endParaRPr>
          </a:p>
        </p:txBody>
      </p:sp>
    </p:spTree>
    <p:extLst>
      <p:ext uri="{BB962C8B-B14F-4D97-AF65-F5344CB8AC3E}">
        <p14:creationId xmlns:p14="http://schemas.microsoft.com/office/powerpoint/2010/main" val="348049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8949" y="343934"/>
            <a:ext cx="7146878" cy="2923877"/>
          </a:xfrm>
          <a:prstGeom prst="rect">
            <a:avLst/>
          </a:prstGeom>
        </p:spPr>
        <p:txBody>
          <a:bodyPr wrap="square">
            <a:spAutoFit/>
          </a:bodyPr>
          <a:lstStyle/>
          <a:p>
            <a:pPr algn="just"/>
            <a:r>
              <a:rPr lang="uk-UA" sz="2000" b="1" i="0" dirty="0" smtClean="0">
                <a:solidFill>
                  <a:srgbClr val="121921"/>
                </a:solidFill>
                <a:effectLst/>
                <a:latin typeface="Comic Sans MS" panose="030F0702030302020204" pitchFamily="66" charset="0"/>
              </a:rPr>
              <a:t>Усвідомлення себе і інших людей</a:t>
            </a:r>
          </a:p>
          <a:p>
            <a:pPr algn="just"/>
            <a:endParaRPr lang="uk-UA" sz="2000" b="0" i="0" dirty="0" smtClean="0">
              <a:solidFill>
                <a:srgbClr val="121921"/>
              </a:solidFill>
              <a:effectLst/>
              <a:latin typeface="Comic Sans MS" panose="030F0702030302020204" pitchFamily="66" charset="0"/>
            </a:endParaRP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Дитина проявляє самостійність і грає в ігри на уяву.</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Дитина може контролювати себе.</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Дитина ділиться іграшками з однолітками і дотримується черги в іграх.</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Дитина заводить друзів.</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Дитина проявляє повагу до чужих речей.</a:t>
            </a:r>
          </a:p>
          <a:p>
            <a:pPr algn="just"/>
            <a:r>
              <a:rPr lang="uk-UA" b="0" i="0" dirty="0" smtClean="0">
                <a:solidFill>
                  <a:srgbClr val="121921"/>
                </a:solidFill>
                <a:effectLst/>
                <a:latin typeface="Comic Sans MS" panose="030F0702030302020204" pitchFamily="66" charset="0"/>
              </a:rPr>
              <a:t>Дитина запам'ятовує своє ім'я, прізвище, адресу, номер телефону, вік і стать.</a:t>
            </a:r>
            <a:r>
              <a:rPr lang="uk-UA" b="1" i="0" dirty="0" smtClean="0">
                <a:solidFill>
                  <a:srgbClr val="121921"/>
                </a:solidFill>
                <a:effectLst/>
                <a:latin typeface="Comic Sans MS" panose="030F0702030302020204" pitchFamily="66" charset="0"/>
              </a:rPr>
              <a:t> </a:t>
            </a:r>
            <a:endParaRPr lang="uk-UA" b="0" i="0" dirty="0" smtClean="0">
              <a:solidFill>
                <a:srgbClr val="121921"/>
              </a:solidFill>
              <a:effectLst/>
              <a:latin typeface="Comic Sans MS" panose="030F0702030302020204" pitchFamily="66" charset="0"/>
            </a:endParaRPr>
          </a:p>
        </p:txBody>
      </p:sp>
      <p:sp>
        <p:nvSpPr>
          <p:cNvPr id="3" name="Прямоугольник 2"/>
          <p:cNvSpPr/>
          <p:nvPr/>
        </p:nvSpPr>
        <p:spPr>
          <a:xfrm>
            <a:off x="3794077" y="3514763"/>
            <a:ext cx="7970293" cy="2646878"/>
          </a:xfrm>
          <a:prstGeom prst="rect">
            <a:avLst/>
          </a:prstGeom>
        </p:spPr>
        <p:txBody>
          <a:bodyPr wrap="square">
            <a:spAutoFit/>
          </a:bodyPr>
          <a:lstStyle/>
          <a:p>
            <a:pPr algn="just"/>
            <a:r>
              <a:rPr lang="uk-UA" sz="2000" b="1" i="0" dirty="0" smtClean="0">
                <a:solidFill>
                  <a:srgbClr val="121921"/>
                </a:solidFill>
                <a:effectLst/>
                <a:latin typeface="Comic Sans MS" panose="030F0702030302020204" pitchFamily="66" charset="0"/>
              </a:rPr>
              <a:t>Як батьки можуть допомогти у розвитку дитини</a:t>
            </a:r>
          </a:p>
          <a:p>
            <a:pPr algn="just"/>
            <a:endParaRPr lang="uk-UA" sz="2000" b="0" i="0" dirty="0" smtClean="0">
              <a:solidFill>
                <a:srgbClr val="121921"/>
              </a:solidFill>
              <a:effectLst/>
              <a:latin typeface="Comic Sans MS" panose="030F0702030302020204" pitchFamily="66" charset="0"/>
            </a:endParaRP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Надайте дитині можливість працювати самостійно або в невеликих групах (наприклад, заохочуйте дітей разом зібрати пазл або встановіть дитині час, коли вона повинна залишатися сама і читати книгу).</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Створюйте дитині середовище для гри на уяву.</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Давайте дитині просту роботу. Наприклад, доручайте їй поливати квіти, витирати пил з меблів або прибирати іграшки.</a:t>
            </a:r>
            <a:endParaRPr lang="uk-UA" b="0" i="0" dirty="0">
              <a:solidFill>
                <a:srgbClr val="121921"/>
              </a:solidFill>
              <a:effectLst/>
              <a:latin typeface="Comic Sans MS" panose="030F0702030302020204" pitchFamily="66" charset="0"/>
            </a:endParaRPr>
          </a:p>
        </p:txBody>
      </p:sp>
    </p:spTree>
    <p:extLst>
      <p:ext uri="{BB962C8B-B14F-4D97-AF65-F5344CB8AC3E}">
        <p14:creationId xmlns:p14="http://schemas.microsoft.com/office/powerpoint/2010/main" val="2810840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55427" y="396503"/>
            <a:ext cx="8702722" cy="3231654"/>
          </a:xfrm>
          <a:prstGeom prst="rect">
            <a:avLst/>
          </a:prstGeom>
        </p:spPr>
        <p:txBody>
          <a:bodyPr wrap="square">
            <a:spAutoFit/>
          </a:bodyPr>
          <a:lstStyle/>
          <a:p>
            <a:pPr algn="just"/>
            <a:r>
              <a:rPr lang="uk-UA" sz="2400" b="1" i="0" dirty="0" smtClean="0">
                <a:solidFill>
                  <a:schemeClr val="bg2">
                    <a:lumMod val="50000"/>
                  </a:schemeClr>
                </a:solidFill>
                <a:effectLst/>
                <a:latin typeface="Comic Sans MS" panose="030F0702030302020204" pitchFamily="66" charset="0"/>
              </a:rPr>
              <a:t>Спілкування</a:t>
            </a:r>
          </a:p>
          <a:p>
            <a:pPr algn="just"/>
            <a:endParaRPr lang="uk-UA" b="0" i="0" dirty="0" smtClean="0">
              <a:solidFill>
                <a:schemeClr val="bg2">
                  <a:lumMod val="50000"/>
                </a:schemeClr>
              </a:solidFill>
              <a:effectLst/>
              <a:latin typeface="Comic Sans MS" panose="030F0702030302020204" pitchFamily="66" charset="0"/>
            </a:endParaRP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починає ставити багато питань.</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Словниковий запас дитини стрімко збільшується.</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підтримує більш складні бесіди, ніж раніше.</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любить придумувати і розповідати історії.</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впізнає у словах літери, які є в її імені.</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намагається писати своє ім'я.</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впізнає знайомі пісні та мелодії.</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правильно формує речення.</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Дитина може залагоджувати конфлікти з однолітками за допомогою слів.</a:t>
            </a:r>
          </a:p>
        </p:txBody>
      </p:sp>
      <p:sp>
        <p:nvSpPr>
          <p:cNvPr id="4" name="Прямоугольник 3"/>
          <p:cNvSpPr/>
          <p:nvPr/>
        </p:nvSpPr>
        <p:spPr>
          <a:xfrm>
            <a:off x="3330054" y="3844329"/>
            <a:ext cx="7670043" cy="2400657"/>
          </a:xfrm>
          <a:prstGeom prst="rect">
            <a:avLst/>
          </a:prstGeom>
        </p:spPr>
        <p:txBody>
          <a:bodyPr wrap="square">
            <a:spAutoFit/>
          </a:bodyPr>
          <a:lstStyle/>
          <a:p>
            <a:pPr algn="just"/>
            <a:r>
              <a:rPr lang="uk-UA" sz="2400" b="1" i="0" dirty="0" smtClean="0">
                <a:solidFill>
                  <a:schemeClr val="bg2">
                    <a:lumMod val="50000"/>
                  </a:schemeClr>
                </a:solidFill>
                <a:effectLst/>
                <a:latin typeface="Comic Sans MS" panose="030F0702030302020204" pitchFamily="66" charset="0"/>
              </a:rPr>
              <a:t>Як батьки можуть допомогти у розвитку дитини</a:t>
            </a:r>
          </a:p>
          <a:p>
            <a:pPr algn="just"/>
            <a:endParaRPr lang="uk-UA" b="0" i="0" dirty="0" smtClean="0">
              <a:solidFill>
                <a:schemeClr val="bg2">
                  <a:lumMod val="50000"/>
                </a:schemeClr>
              </a:solidFill>
              <a:effectLst/>
              <a:latin typeface="Comic Sans MS" panose="030F0702030302020204" pitchFamily="66" charset="0"/>
            </a:endParaRP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Заохочуйте дитину ставити запитання.</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Спілкуйтеся з дитиною, наприклад, за вечерею або перед сном. Навчіть дитину писати своє ім'я. Дайте їй можливість попрактикуватися в цьому.</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Купіть дитині іграшкові музичні інструменти (наприклад, барабани, шейкери тощо) і дозвольте грати на них.</a:t>
            </a:r>
            <a:endParaRPr lang="uk-UA" b="0" i="0" dirty="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3705484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2639" y="996752"/>
            <a:ext cx="10495128" cy="5078313"/>
          </a:xfrm>
          <a:prstGeom prst="rect">
            <a:avLst/>
          </a:prstGeom>
        </p:spPr>
        <p:txBody>
          <a:bodyPr wrap="square">
            <a:spAutoFit/>
          </a:bodyPr>
          <a:lstStyle/>
          <a:p>
            <a:pPr algn="just"/>
            <a:r>
              <a:rPr lang="uk-UA" b="0" i="0" dirty="0" smtClean="0">
                <a:solidFill>
                  <a:srgbClr val="121921"/>
                </a:solidFill>
                <a:effectLst/>
                <a:latin typeface="Comic Sans MS" panose="030F0702030302020204" pitchFamily="66" charset="0"/>
              </a:rPr>
              <a:t>Дошкільнята люблять гратися, особливо, якщо гра включає їх фантазію. Цей особливий різновид гри називається грою на уяву, вона дуже важлива для розвитку дошкільнят. У міру того, як навички мислення розвиваються в дошкільному віці, діти можуть придумувати і розповідати історії про те, як розвивалися ті чи інші події. </a:t>
            </a:r>
          </a:p>
          <a:p>
            <a:pPr algn="just"/>
            <a:endParaRPr lang="uk-UA" b="0" i="0" dirty="0" smtClean="0">
              <a:solidFill>
                <a:srgbClr val="121921"/>
              </a:solidFill>
              <a:effectLst/>
              <a:latin typeface="Comic Sans MS" panose="030F0702030302020204" pitchFamily="66" charset="0"/>
            </a:endParaRPr>
          </a:p>
          <a:p>
            <a:pPr algn="just"/>
            <a:r>
              <a:rPr lang="uk-UA" b="0" i="0" dirty="0" smtClean="0">
                <a:solidFill>
                  <a:srgbClr val="121921"/>
                </a:solidFill>
                <a:effectLst/>
                <a:latin typeface="Comic Sans MS" panose="030F0702030302020204" pitchFamily="66" charset="0"/>
              </a:rPr>
              <a:t>Гра на уяву - це чудовий спосіб для дитини розвивати такі навички, як:</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планування. Дитина може продумувати, де відбуваються уявні події (наприклад, на пляжі), ролі (наприклад, рятувальник) і які предмети для цього необхідні (наприклад, свисток, ласти, рятувальний жилет, пляжний рушник тощо);</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вирішення проблем і здатність йти на компроміс, наприклад, «Зараз я буду рятувальником і врятую вас, а наступного разу ви зможете врятувати мене»;</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спілкування за допомогою слів і дій;</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вираження емоцій (наприклад, якщо дитина грає роль страшного звіра, ви можете зобразити переляк);</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творчі здібності і фантазія. Гра на уяву стає складнішою в міру того, як дитина стає старшою. Наприклад, якщо раніше вона грала роль рибалки, то тепер може стати дослідником підводного світу або шукати скарби на затонулому кораблі;</a:t>
            </a:r>
          </a:p>
          <a:p>
            <a:pPr algn="just">
              <a:buFont typeface="Arial" panose="020B0604020202020204" pitchFamily="34" charset="0"/>
              <a:buChar char="•"/>
            </a:pPr>
            <a:r>
              <a:rPr lang="uk-UA" b="0" i="0" dirty="0" smtClean="0">
                <a:solidFill>
                  <a:srgbClr val="121921"/>
                </a:solidFill>
                <a:effectLst/>
                <a:latin typeface="Comic Sans MS" panose="030F0702030302020204" pitchFamily="66" charset="0"/>
              </a:rPr>
              <a:t>пам'ять. Дитина має улюблені сюжети та розігрує їх знову і знову.</a:t>
            </a:r>
            <a:endParaRPr lang="uk-UA" b="0" i="0" dirty="0">
              <a:solidFill>
                <a:srgbClr val="121921"/>
              </a:solidFill>
              <a:effectLst/>
              <a:latin typeface="Comic Sans MS" panose="030F0702030302020204" pitchFamily="66" charset="0"/>
            </a:endParaRPr>
          </a:p>
        </p:txBody>
      </p:sp>
      <p:sp>
        <p:nvSpPr>
          <p:cNvPr id="3" name="Прямоугольник 2"/>
          <p:cNvSpPr/>
          <p:nvPr/>
        </p:nvSpPr>
        <p:spPr>
          <a:xfrm>
            <a:off x="2720586" y="292863"/>
            <a:ext cx="2117887" cy="461665"/>
          </a:xfrm>
          <a:prstGeom prst="rect">
            <a:avLst/>
          </a:prstGeom>
        </p:spPr>
        <p:txBody>
          <a:bodyPr wrap="none">
            <a:spAutoFit/>
          </a:bodyPr>
          <a:lstStyle/>
          <a:p>
            <a:pPr algn="just"/>
            <a:r>
              <a:rPr lang="uk-UA" sz="2400" b="1" i="0" dirty="0" smtClean="0">
                <a:solidFill>
                  <a:srgbClr val="121921"/>
                </a:solidFill>
                <a:effectLst/>
                <a:latin typeface="Comic Sans MS" panose="030F0702030302020204" pitchFamily="66" charset="0"/>
              </a:rPr>
              <a:t>Ігри на уяву</a:t>
            </a:r>
            <a:endParaRPr lang="uk-UA" sz="2400" b="0" i="0" dirty="0" smtClean="0">
              <a:solidFill>
                <a:srgbClr val="121921"/>
              </a:solidFill>
              <a:effectLst/>
              <a:latin typeface="Comic Sans MS" panose="030F0702030302020204" pitchFamily="66" charset="0"/>
            </a:endParaRPr>
          </a:p>
        </p:txBody>
      </p:sp>
    </p:spTree>
    <p:extLst>
      <p:ext uri="{BB962C8B-B14F-4D97-AF65-F5344CB8AC3E}">
        <p14:creationId xmlns:p14="http://schemas.microsoft.com/office/powerpoint/2010/main" val="1668633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9701" y="1604077"/>
            <a:ext cx="9303224" cy="4154984"/>
          </a:xfrm>
          <a:prstGeom prst="rect">
            <a:avLst/>
          </a:prstGeom>
        </p:spPr>
        <p:txBody>
          <a:bodyPr wrap="square">
            <a:spAutoFit/>
          </a:bodyPr>
          <a:lstStyle/>
          <a:p>
            <a:pPr algn="just"/>
            <a:r>
              <a:rPr lang="uk-UA" sz="2400" b="0" i="0" dirty="0" smtClean="0">
                <a:solidFill>
                  <a:schemeClr val="bg2">
                    <a:lumMod val="50000"/>
                  </a:schemeClr>
                </a:solidFill>
                <a:effectLst/>
                <a:latin typeface="Comic Sans MS" panose="030F0702030302020204" pitchFamily="66" charset="0"/>
              </a:rPr>
              <a:t>Це час активного розвитку дитини. </a:t>
            </a:r>
          </a:p>
          <a:p>
            <a:pPr algn="just"/>
            <a:endParaRPr lang="uk-UA" sz="2400" dirty="0">
              <a:solidFill>
                <a:schemeClr val="bg2">
                  <a:lumMod val="50000"/>
                </a:schemeClr>
              </a:solidFill>
              <a:latin typeface="Comic Sans MS" panose="030F0702030302020204" pitchFamily="66" charset="0"/>
            </a:endParaRPr>
          </a:p>
          <a:p>
            <a:pPr algn="just"/>
            <a:r>
              <a:rPr lang="uk-UA" sz="2400" b="0" i="0" dirty="0" smtClean="0">
                <a:solidFill>
                  <a:schemeClr val="bg2">
                    <a:lumMod val="50000"/>
                  </a:schemeClr>
                </a:solidFill>
                <a:effectLst/>
                <a:latin typeface="Comic Sans MS" panose="030F0702030302020204" pitchFamily="66" charset="0"/>
              </a:rPr>
              <a:t>Самостійність та ініціативність дитини дозволяють їй по-новому досліджувати навколишній світ. </a:t>
            </a:r>
          </a:p>
          <a:p>
            <a:pPr algn="just"/>
            <a:endParaRPr lang="uk-UA" sz="2400" dirty="0">
              <a:solidFill>
                <a:schemeClr val="bg2">
                  <a:lumMod val="50000"/>
                </a:schemeClr>
              </a:solidFill>
              <a:latin typeface="Comic Sans MS" panose="030F0702030302020204" pitchFamily="66" charset="0"/>
            </a:endParaRPr>
          </a:p>
          <a:p>
            <a:pPr algn="just"/>
            <a:r>
              <a:rPr lang="uk-UA" sz="2400" b="0" i="0" dirty="0" smtClean="0">
                <a:solidFill>
                  <a:schemeClr val="bg2">
                    <a:lumMod val="50000"/>
                  </a:schemeClr>
                </a:solidFill>
                <a:effectLst/>
                <a:latin typeface="Comic Sans MS" panose="030F0702030302020204" pitchFamily="66" charset="0"/>
              </a:rPr>
              <a:t>Перед батьками та вихователями стоїть важливе завдання - дати їй можливості для розвитку фізичної, емоційної та пізнавальної сфер, а також навичок спілкування. </a:t>
            </a:r>
          </a:p>
          <a:p>
            <a:pPr algn="just"/>
            <a:endParaRPr lang="uk-UA" sz="2400" dirty="0">
              <a:solidFill>
                <a:schemeClr val="bg2">
                  <a:lumMod val="50000"/>
                </a:schemeClr>
              </a:solidFill>
              <a:latin typeface="Comic Sans MS" panose="030F0702030302020204" pitchFamily="66" charset="0"/>
            </a:endParaRPr>
          </a:p>
          <a:p>
            <a:pPr algn="just"/>
            <a:r>
              <a:rPr lang="uk-UA" sz="2400" b="0" i="0" dirty="0" smtClean="0">
                <a:solidFill>
                  <a:schemeClr val="bg2">
                    <a:lumMod val="50000"/>
                  </a:schemeClr>
                </a:solidFill>
                <a:effectLst/>
                <a:latin typeface="Comic Sans MS" panose="030F0702030302020204" pitchFamily="66" charset="0"/>
              </a:rPr>
              <a:t>Запропоновані рекомендації допоможуть створити позитивне творче середовище, у якому дитина буде процвітати.</a:t>
            </a:r>
            <a:endParaRPr lang="uk-UA" sz="2400" dirty="0">
              <a:solidFill>
                <a:schemeClr val="bg2">
                  <a:lumMod val="50000"/>
                </a:schemeClr>
              </a:solidFill>
              <a:latin typeface="Comic Sans MS" panose="030F0702030302020204" pitchFamily="66" charset="0"/>
            </a:endParaRPr>
          </a:p>
        </p:txBody>
      </p:sp>
      <p:sp>
        <p:nvSpPr>
          <p:cNvPr id="3" name="Прямоугольник 2"/>
          <p:cNvSpPr/>
          <p:nvPr/>
        </p:nvSpPr>
        <p:spPr>
          <a:xfrm>
            <a:off x="1819701" y="674504"/>
            <a:ext cx="3477234" cy="584775"/>
          </a:xfrm>
          <a:prstGeom prst="rect">
            <a:avLst/>
          </a:prstGeom>
        </p:spPr>
        <p:txBody>
          <a:bodyPr wrap="none">
            <a:spAutoFit/>
          </a:bodyPr>
          <a:lstStyle/>
          <a:p>
            <a:pPr algn="just"/>
            <a:r>
              <a:rPr lang="uk-UA" sz="3200" b="1" i="0" dirty="0" smtClean="0">
                <a:solidFill>
                  <a:schemeClr val="bg2">
                    <a:lumMod val="50000"/>
                  </a:schemeClr>
                </a:solidFill>
                <a:effectLst/>
                <a:latin typeface="Comic Sans MS" panose="030F0702030302020204" pitchFamily="66" charset="0"/>
              </a:rPr>
              <a:t>Дошкільний вік </a:t>
            </a:r>
            <a:endParaRPr lang="uk-UA" sz="3200" b="1" dirty="0">
              <a:solidFill>
                <a:schemeClr val="bg2">
                  <a:lumMod val="50000"/>
                </a:schemeClr>
              </a:solidFill>
              <a:latin typeface="Comic Sans MS" panose="030F0702030302020204" pitchFamily="66" charset="0"/>
            </a:endParaRPr>
          </a:p>
        </p:txBody>
      </p:sp>
    </p:spTree>
    <p:extLst>
      <p:ext uri="{BB962C8B-B14F-4D97-AF65-F5344CB8AC3E}">
        <p14:creationId xmlns:p14="http://schemas.microsoft.com/office/powerpoint/2010/main" val="4183662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64609" y="1714775"/>
            <a:ext cx="9971964" cy="3785652"/>
          </a:xfrm>
          <a:prstGeom prst="rect">
            <a:avLst/>
          </a:prstGeom>
        </p:spPr>
        <p:txBody>
          <a:bodyPr wrap="square">
            <a:spAutoFit/>
          </a:bodyPr>
          <a:lstStyle/>
          <a:p>
            <a:pPr algn="just"/>
            <a:r>
              <a:rPr lang="uk-UA" sz="2000" b="0" i="0" dirty="0" smtClean="0">
                <a:solidFill>
                  <a:schemeClr val="bg2">
                    <a:lumMod val="50000"/>
                  </a:schemeClr>
                </a:solidFill>
                <a:effectLst/>
                <a:latin typeface="Comic Sans MS" panose="030F0702030302020204" pitchFamily="66" charset="0"/>
              </a:rPr>
              <a:t>Коли дошкільний вік закінчується, батьки стурбовані тим, щоб якомога краще підготувати дитину до школи. Якщо дитина готова, початок шкільного життя проходить комфортно і для неї самої, і для всієї родини.</a:t>
            </a:r>
          </a:p>
          <a:p>
            <a:pPr algn="just"/>
            <a:endParaRPr lang="uk-UA" sz="2000" b="0" i="0" dirty="0" smtClean="0">
              <a:solidFill>
                <a:schemeClr val="bg2">
                  <a:lumMod val="50000"/>
                </a:schemeClr>
              </a:solidFill>
              <a:effectLst/>
              <a:latin typeface="Comic Sans MS" panose="030F0702030302020204" pitchFamily="66" charset="0"/>
            </a:endParaRPr>
          </a:p>
          <a:p>
            <a:pPr algn="just"/>
            <a:r>
              <a:rPr lang="uk-UA" sz="2000" b="0" i="0" dirty="0" smtClean="0">
                <a:solidFill>
                  <a:schemeClr val="bg2">
                    <a:lumMod val="50000"/>
                  </a:schemeClr>
                </a:solidFill>
                <a:effectLst/>
                <a:latin typeface="Comic Sans MS" panose="030F0702030302020204" pitchFamily="66" charset="0"/>
              </a:rPr>
              <a:t>Перехід від дошкільного до шкільного віку передбачає зміни в стосунках дитини з батьками і однолітками. Одні взаємини закінчуються, а на зміну їм приходять інші. З цього приводу діти часто відчувають змішані почуття. </a:t>
            </a:r>
          </a:p>
          <a:p>
            <a:pPr algn="just"/>
            <a:endParaRPr lang="uk-UA" sz="2000" b="0" i="0" dirty="0" smtClean="0">
              <a:solidFill>
                <a:schemeClr val="bg2">
                  <a:lumMod val="50000"/>
                </a:schemeClr>
              </a:solidFill>
              <a:effectLst/>
              <a:latin typeface="Comic Sans MS" panose="030F0702030302020204" pitchFamily="66" charset="0"/>
            </a:endParaRPr>
          </a:p>
          <a:p>
            <a:pPr algn="just"/>
            <a:r>
              <a:rPr lang="uk-UA" sz="2000" b="0" i="0" dirty="0" smtClean="0">
                <a:solidFill>
                  <a:schemeClr val="bg2">
                    <a:lumMod val="50000"/>
                  </a:schemeClr>
                </a:solidFill>
                <a:effectLst/>
                <a:latin typeface="Comic Sans MS" panose="030F0702030302020204" pitchFamily="66" charset="0"/>
              </a:rPr>
              <a:t>Наприклад, дитина може відчувати смуток від того, що закінчується її навчання в дитячому садку, і тривогу від того, що їй треба йти до школи. Якщо дитина зможе адаптуватися до таких змін, вона позитивно сприйме майбутнє навчання у школі.</a:t>
            </a:r>
            <a:endParaRPr lang="uk-UA" sz="2000" b="0" i="0" dirty="0">
              <a:solidFill>
                <a:schemeClr val="bg2">
                  <a:lumMod val="50000"/>
                </a:schemeClr>
              </a:solidFill>
              <a:effectLst/>
              <a:latin typeface="Comic Sans MS" panose="030F0702030302020204" pitchFamily="66" charset="0"/>
            </a:endParaRPr>
          </a:p>
        </p:txBody>
      </p:sp>
      <p:sp>
        <p:nvSpPr>
          <p:cNvPr id="4" name="Прямоугольник 3"/>
          <p:cNvSpPr/>
          <p:nvPr/>
        </p:nvSpPr>
        <p:spPr>
          <a:xfrm>
            <a:off x="2356871" y="387876"/>
            <a:ext cx="4554452" cy="584775"/>
          </a:xfrm>
          <a:prstGeom prst="rect">
            <a:avLst/>
          </a:prstGeom>
        </p:spPr>
        <p:txBody>
          <a:bodyPr wrap="none">
            <a:spAutoFit/>
          </a:bodyPr>
          <a:lstStyle/>
          <a:p>
            <a:r>
              <a:rPr lang="uk-UA" sz="3200" b="1" i="0" dirty="0" smtClean="0">
                <a:solidFill>
                  <a:schemeClr val="bg2">
                    <a:lumMod val="50000"/>
                  </a:schemeClr>
                </a:solidFill>
                <a:effectLst/>
                <a:latin typeface="Comic Sans MS" panose="030F0702030302020204" pitchFamily="66" charset="0"/>
              </a:rPr>
              <a:t>Підготовка до школи</a:t>
            </a:r>
            <a:endParaRPr lang="uk-UA" sz="3200" b="0" i="0" dirty="0" smtClean="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2571576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3043" y="1153868"/>
            <a:ext cx="11463172" cy="4801314"/>
          </a:xfrm>
          <a:prstGeom prst="rect">
            <a:avLst/>
          </a:prstGeom>
        </p:spPr>
        <p:txBody>
          <a:bodyPr wrap="square">
            <a:spAutoFit/>
          </a:bodyPr>
          <a:lstStyle/>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Сходіть з дитиною до школи до початку навчального року. По можливості зустріньтеся з учителем дитини. Дайте дитині можливість оглянути клас, у якому вона буде вчитися.</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Розпитайте вчителя про те, що чекає дитину в перший рік навчання. Чи є в школі група продовженого дня? Чи передбачений у ній денний сон? Чи їдять діти в їдальні? Чи обслуговують вони себе самі під час прийому їжі, чи їм накривають на стіл?</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Поступово включайте нові заняття в повсякденне життя дитини. Наприклад, якщо в школі діти обідають в їдальні і самі приносять їжу до свого столу, потренуйтеся вдома. Нехай дитина потренується ставити тарілку з їжею на піднос і нести його до столу. Якщо в школі не передбачений денний сон, поступово скорочуйте його час за кілька місяців до початку навчання. Якщо дитина ходить до дитячого садка, поговоріть з вихователем, щоб він не змушував дитину спати вдень.</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Поговоріть з дитиною про те, що зміниться і що залишиться колишнім. Наприклад, деякі дитсадкові друзі дитини можуть стати її однокласниками, але вона також зможе завести нових друзів. Психологи стверджують, що дитині легше пристосуватися до школи, якщо в одному класі з нею вчаться її друзі. Дізнайтеся, чи буде хтось із друзів дитини вчитися з нею в одному класі. Якщо ні, познайомтеся з родиною, чия дитина буде вчитися з вашою в одному класі і живе поблизу. Учитель надасть вам необхідну інформацію.</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Заохочуйте дитину ділитися своїми почуттями з приводу майбутнього навчання в школі.</a:t>
            </a:r>
            <a:endParaRPr lang="uk-UA" b="0" i="0" dirty="0">
              <a:solidFill>
                <a:schemeClr val="bg2">
                  <a:lumMod val="50000"/>
                </a:schemeClr>
              </a:solidFill>
              <a:effectLst/>
              <a:latin typeface="Comic Sans MS" panose="030F0702030302020204" pitchFamily="66" charset="0"/>
            </a:endParaRPr>
          </a:p>
        </p:txBody>
      </p:sp>
      <p:sp>
        <p:nvSpPr>
          <p:cNvPr id="3" name="Прямоугольник 2"/>
          <p:cNvSpPr/>
          <p:nvPr/>
        </p:nvSpPr>
        <p:spPr>
          <a:xfrm>
            <a:off x="981278" y="323713"/>
            <a:ext cx="8818440" cy="461665"/>
          </a:xfrm>
          <a:prstGeom prst="rect">
            <a:avLst/>
          </a:prstGeom>
        </p:spPr>
        <p:txBody>
          <a:bodyPr wrap="none">
            <a:spAutoFit/>
          </a:bodyPr>
          <a:lstStyle/>
          <a:p>
            <a:pPr algn="just"/>
            <a:r>
              <a:rPr lang="uk-UA" sz="2400" b="1" dirty="0" smtClean="0">
                <a:solidFill>
                  <a:schemeClr val="bg2">
                    <a:lumMod val="50000"/>
                  </a:schemeClr>
                </a:solidFill>
                <a:latin typeface="Comic Sans MS" panose="030F0702030302020204" pitchFamily="66" charset="0"/>
              </a:rPr>
              <a:t>П</a:t>
            </a:r>
            <a:r>
              <a:rPr lang="uk-UA" sz="2400" b="1" i="0" dirty="0" smtClean="0">
                <a:solidFill>
                  <a:schemeClr val="bg2">
                    <a:lumMod val="50000"/>
                  </a:schemeClr>
                </a:solidFill>
                <a:effectLst/>
                <a:latin typeface="Comic Sans MS" panose="030F0702030302020204" pitchFamily="66" charset="0"/>
              </a:rPr>
              <a:t>оради, які допоможуть підготувати дитину до школи.</a:t>
            </a:r>
            <a:endParaRPr lang="uk-UA" sz="2400" b="1" i="0" dirty="0" smtClean="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337015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8344" y="213809"/>
            <a:ext cx="6123792" cy="461665"/>
          </a:xfrm>
          <a:prstGeom prst="rect">
            <a:avLst/>
          </a:prstGeom>
        </p:spPr>
        <p:txBody>
          <a:bodyPr wrap="none">
            <a:spAutoFit/>
          </a:bodyPr>
          <a:lstStyle/>
          <a:p>
            <a:pPr algn="just"/>
            <a:r>
              <a:rPr lang="uk-UA" sz="2400" b="1" i="0" dirty="0" smtClean="0">
                <a:solidFill>
                  <a:schemeClr val="bg2">
                    <a:lumMod val="50000"/>
                  </a:schemeClr>
                </a:solidFill>
                <a:effectLst/>
                <a:latin typeface="Comic Sans MS" panose="030F0702030302020204" pitchFamily="66" charset="0"/>
              </a:rPr>
              <a:t>19–21 місяць: цікавість і самостійність</a:t>
            </a:r>
            <a:endParaRPr lang="uk-UA" sz="2400" b="1" i="0" dirty="0">
              <a:solidFill>
                <a:schemeClr val="bg2">
                  <a:lumMod val="50000"/>
                </a:schemeClr>
              </a:solidFill>
              <a:effectLst/>
              <a:latin typeface="Comic Sans MS" panose="030F0702030302020204" pitchFamily="66" charset="0"/>
            </a:endParaRPr>
          </a:p>
        </p:txBody>
      </p:sp>
      <p:sp>
        <p:nvSpPr>
          <p:cNvPr id="3" name="Прямоугольник 2"/>
          <p:cNvSpPr/>
          <p:nvPr/>
        </p:nvSpPr>
        <p:spPr>
          <a:xfrm>
            <a:off x="2175736" y="690888"/>
            <a:ext cx="7670800" cy="646331"/>
          </a:xfrm>
          <a:prstGeom prst="rect">
            <a:avLst/>
          </a:prstGeom>
        </p:spPr>
        <p:txBody>
          <a:bodyPr wrap="square">
            <a:spAutoFit/>
          </a:bodyPr>
          <a:lstStyle/>
          <a:p>
            <a:pPr algn="ctr"/>
            <a:r>
              <a:rPr lang="uk-UA" b="0" i="1" dirty="0" smtClean="0">
                <a:solidFill>
                  <a:schemeClr val="bg2">
                    <a:lumMod val="50000"/>
                  </a:schemeClr>
                </a:solidFill>
                <a:effectLst/>
                <a:latin typeface="Comic Sans MS" panose="030F0702030302020204" pitchFamily="66" charset="0"/>
              </a:rPr>
              <a:t>У віці від 19 до 21 місяця дитина опановує цілу низку навичок, </a:t>
            </a:r>
          </a:p>
          <a:p>
            <a:pPr algn="ctr"/>
            <a:r>
              <a:rPr lang="uk-UA" b="0" i="1" dirty="0" smtClean="0">
                <a:solidFill>
                  <a:schemeClr val="bg2">
                    <a:lumMod val="50000"/>
                  </a:schemeClr>
                </a:solidFill>
                <a:effectLst/>
                <a:latin typeface="Comic Sans MS" panose="030F0702030302020204" pitchFamily="66" charset="0"/>
              </a:rPr>
              <a:t>важливих для її подальшого розвитку</a:t>
            </a:r>
            <a:endParaRPr lang="uk-UA" b="0" i="1" dirty="0">
              <a:solidFill>
                <a:schemeClr val="bg2">
                  <a:lumMod val="50000"/>
                </a:schemeClr>
              </a:solidFill>
              <a:effectLst/>
              <a:latin typeface="Comic Sans MS" panose="030F0702030302020204" pitchFamily="66" charset="0"/>
            </a:endParaRPr>
          </a:p>
        </p:txBody>
      </p:sp>
      <p:sp>
        <p:nvSpPr>
          <p:cNvPr id="4" name="Прямоугольник 3"/>
          <p:cNvSpPr/>
          <p:nvPr/>
        </p:nvSpPr>
        <p:spPr>
          <a:xfrm>
            <a:off x="442047" y="1392424"/>
            <a:ext cx="5793653" cy="1477328"/>
          </a:xfrm>
          <a:prstGeom prst="rect">
            <a:avLst/>
          </a:prstGeom>
        </p:spPr>
        <p:txBody>
          <a:bodyPr wrap="square">
            <a:spAutoFit/>
          </a:bodyPr>
          <a:lstStyle/>
          <a:p>
            <a:pPr algn="just"/>
            <a:r>
              <a:rPr lang="uk-UA" b="1" i="0" dirty="0" smtClean="0">
                <a:solidFill>
                  <a:schemeClr val="bg2">
                    <a:lumMod val="50000"/>
                  </a:schemeClr>
                </a:solidFill>
                <a:effectLst/>
                <a:latin typeface="Comic Sans MS" panose="030F0702030302020204" pitchFamily="66" charset="0"/>
              </a:rPr>
              <a:t>Нові відкриття</a:t>
            </a:r>
          </a:p>
          <a:p>
            <a:pPr algn="just"/>
            <a:r>
              <a:rPr lang="uk-UA" dirty="0" smtClean="0">
                <a:solidFill>
                  <a:schemeClr val="bg2">
                    <a:lumMod val="50000"/>
                  </a:schemeClr>
                </a:solidFill>
                <a:latin typeface="Comic Sans MS" panose="030F0702030302020204" pitchFamily="66" charset="0"/>
              </a:rPr>
              <a:t>Кожної хвилини для дитини нові відкриття. Предметне пізнання навколишнього середовища. </a:t>
            </a:r>
          </a:p>
          <a:p>
            <a:pPr algn="just"/>
            <a:r>
              <a:rPr lang="uk-UA" i="0" dirty="0" smtClean="0">
                <a:solidFill>
                  <a:schemeClr val="bg2">
                    <a:lumMod val="50000"/>
                  </a:schemeClr>
                </a:solidFill>
                <a:effectLst/>
                <a:latin typeface="Comic Sans MS" panose="030F0702030302020204" pitchFamily="66" charset="0"/>
              </a:rPr>
              <a:t>Розміри, смаки, кольори, температури, структури предметів.</a:t>
            </a:r>
          </a:p>
        </p:txBody>
      </p:sp>
      <p:sp>
        <p:nvSpPr>
          <p:cNvPr id="5" name="Прямоугольник 4"/>
          <p:cNvSpPr/>
          <p:nvPr/>
        </p:nvSpPr>
        <p:spPr>
          <a:xfrm>
            <a:off x="5059339" y="4402286"/>
            <a:ext cx="6096000" cy="2031325"/>
          </a:xfrm>
          <a:prstGeom prst="rect">
            <a:avLst/>
          </a:prstGeom>
        </p:spPr>
        <p:txBody>
          <a:bodyPr>
            <a:spAutoFit/>
          </a:bodyPr>
          <a:lstStyle/>
          <a:p>
            <a:pPr algn="just"/>
            <a:r>
              <a:rPr lang="uk-UA" b="1" dirty="0" smtClean="0">
                <a:solidFill>
                  <a:schemeClr val="bg2">
                    <a:lumMod val="50000"/>
                  </a:schemeClr>
                </a:solidFill>
                <a:latin typeface="Comic Sans MS" panose="030F0702030302020204" pitchFamily="66" charset="0"/>
              </a:rPr>
              <a:t>Розвиток навичок малювання</a:t>
            </a:r>
          </a:p>
          <a:p>
            <a:pPr algn="just"/>
            <a:r>
              <a:rPr lang="uk-UA" b="0" i="0" dirty="0" smtClean="0">
                <a:solidFill>
                  <a:schemeClr val="bg2">
                    <a:lumMod val="50000"/>
                  </a:schemeClr>
                </a:solidFill>
                <a:effectLst/>
                <a:latin typeface="Comic Sans MS" panose="030F0702030302020204" pitchFamily="66" charset="0"/>
              </a:rPr>
              <a:t>Дитина любить малювати олівцями та фломастерами на папері або шпалерах. Не варто очікувати від дитини, що вона малюватиме предмети в деталях. У цьому віці процес малювання радше являє собою малювання ліній, а не спроби зобразити реальний предмет.</a:t>
            </a:r>
            <a:endParaRPr lang="uk-UA" dirty="0">
              <a:solidFill>
                <a:schemeClr val="bg2">
                  <a:lumMod val="50000"/>
                </a:schemeClr>
              </a:solidFill>
              <a:latin typeface="Comic Sans MS" panose="030F0702030302020204" pitchFamily="66" charset="0"/>
            </a:endParaRPr>
          </a:p>
        </p:txBody>
      </p:sp>
      <p:sp>
        <p:nvSpPr>
          <p:cNvPr id="6" name="Прямоугольник 5"/>
          <p:cNvSpPr/>
          <p:nvPr/>
        </p:nvSpPr>
        <p:spPr>
          <a:xfrm>
            <a:off x="3187700" y="2752505"/>
            <a:ext cx="6096000" cy="1477328"/>
          </a:xfrm>
          <a:prstGeom prst="rect">
            <a:avLst/>
          </a:prstGeom>
        </p:spPr>
        <p:txBody>
          <a:bodyPr>
            <a:spAutoFit/>
          </a:bodyPr>
          <a:lstStyle/>
          <a:p>
            <a:pPr algn="just"/>
            <a:r>
              <a:rPr lang="uk-UA" b="1" dirty="0" smtClean="0">
                <a:solidFill>
                  <a:schemeClr val="bg2">
                    <a:lumMod val="50000"/>
                  </a:schemeClr>
                </a:solidFill>
                <a:latin typeface="Comic Sans MS" panose="030F0702030302020204" pitchFamily="66" charset="0"/>
              </a:rPr>
              <a:t>По</a:t>
            </a:r>
            <a:r>
              <a:rPr lang="uk-UA" b="1" i="0" dirty="0" smtClean="0">
                <a:solidFill>
                  <a:schemeClr val="bg2">
                    <a:lumMod val="50000"/>
                  </a:schemeClr>
                </a:solidFill>
                <a:effectLst/>
                <a:latin typeface="Comic Sans MS" panose="030F0702030302020204" pitchFamily="66" charset="0"/>
              </a:rPr>
              <a:t>долання </a:t>
            </a:r>
            <a:r>
              <a:rPr lang="uk-UA" b="1" dirty="0" smtClean="0">
                <a:solidFill>
                  <a:schemeClr val="bg2">
                    <a:lumMod val="50000"/>
                  </a:schemeClr>
                </a:solidFill>
                <a:latin typeface="Comic Sans MS" panose="030F0702030302020204" pitchFamily="66" charset="0"/>
              </a:rPr>
              <a:t>т</a:t>
            </a:r>
            <a:r>
              <a:rPr lang="uk-UA" b="1" i="0" dirty="0" smtClean="0">
                <a:solidFill>
                  <a:schemeClr val="bg2">
                    <a:lumMod val="50000"/>
                  </a:schemeClr>
                </a:solidFill>
                <a:effectLst/>
                <a:latin typeface="Comic Sans MS" panose="030F0702030302020204" pitchFamily="66" charset="0"/>
              </a:rPr>
              <a:t>руднощів</a:t>
            </a:r>
          </a:p>
          <a:p>
            <a:pPr algn="just"/>
            <a:r>
              <a:rPr lang="uk-UA" b="0" i="0" dirty="0" smtClean="0">
                <a:solidFill>
                  <a:schemeClr val="bg2">
                    <a:lumMod val="50000"/>
                  </a:schemeClr>
                </a:solidFill>
                <a:effectLst/>
                <a:latin typeface="Comic Sans MS" panose="030F0702030302020204" pitchFamily="66" charset="0"/>
              </a:rPr>
              <a:t>Кожного дня дитина вчиться долати нові труднощі. Як піднятися сходами? Як не впасти з дивана? Багато батьків мріють приборкати нестримну дитячу енергію.</a:t>
            </a:r>
            <a:endParaRPr lang="uk-UA" dirty="0">
              <a:solidFill>
                <a:schemeClr val="bg2">
                  <a:lumMod val="50000"/>
                </a:schemeClr>
              </a:solidFill>
              <a:latin typeface="Comic Sans MS" panose="030F0702030302020204" pitchFamily="66" charset="0"/>
            </a:endParaRPr>
          </a:p>
        </p:txBody>
      </p:sp>
      <p:pic>
        <p:nvPicPr>
          <p:cNvPr id="2050" name="Picture 2" descr="http://33.sadok.zt.ua/wp-content/uploads/2020/04/005_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83" y="4285038"/>
            <a:ext cx="3045954" cy="200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30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25576" y="3869774"/>
            <a:ext cx="6096000" cy="2308324"/>
          </a:xfrm>
          <a:prstGeom prst="rect">
            <a:avLst/>
          </a:prstGeom>
        </p:spPr>
        <p:txBody>
          <a:bodyPr>
            <a:spAutoFit/>
          </a:bodyPr>
          <a:lstStyle/>
          <a:p>
            <a:pPr algn="just"/>
            <a:r>
              <a:rPr lang="uk-UA" b="1" dirty="0" smtClean="0">
                <a:solidFill>
                  <a:schemeClr val="bg2">
                    <a:lumMod val="50000"/>
                  </a:schemeClr>
                </a:solidFill>
                <a:latin typeface="Comic Sans MS" panose="030F0702030302020204" pitchFamily="66" charset="0"/>
              </a:rPr>
              <a:t>Розвиток у ігровій діяльності</a:t>
            </a:r>
          </a:p>
          <a:p>
            <a:pPr algn="just"/>
            <a:r>
              <a:rPr lang="uk-UA" dirty="0" smtClean="0">
                <a:solidFill>
                  <a:schemeClr val="bg2">
                    <a:lumMod val="50000"/>
                  </a:schemeClr>
                </a:solidFill>
                <a:latin typeface="Comic Sans MS" panose="030F0702030302020204" pitchFamily="66" charset="0"/>
              </a:rPr>
              <a:t>Психологи стверджують, що в цьому віці діти дуже люблять ігри на сортування предметів. Якщо ви поспостерігаєте за дитиною в моменти, коли вона грається на самоті, ви можете побачити, як вона сортує кубики за кольорами або розділяє іграшки на ляльок і м'які іграшки. Маленьким дітям цікаво виявляти відмінності між предметами.</a:t>
            </a:r>
            <a:endParaRPr lang="uk-UA" b="1" i="0" dirty="0" smtClean="0">
              <a:solidFill>
                <a:schemeClr val="bg2">
                  <a:lumMod val="50000"/>
                </a:schemeClr>
              </a:solidFill>
              <a:effectLst/>
              <a:latin typeface="Comic Sans MS" panose="030F0702030302020204" pitchFamily="66" charset="0"/>
            </a:endParaRPr>
          </a:p>
        </p:txBody>
      </p:sp>
      <p:sp>
        <p:nvSpPr>
          <p:cNvPr id="5" name="Прямоугольник 4"/>
          <p:cNvSpPr/>
          <p:nvPr/>
        </p:nvSpPr>
        <p:spPr>
          <a:xfrm>
            <a:off x="1771390" y="1009134"/>
            <a:ext cx="184731" cy="646331"/>
          </a:xfrm>
          <a:prstGeom prst="rect">
            <a:avLst/>
          </a:prstGeom>
        </p:spPr>
        <p:txBody>
          <a:bodyPr wrap="none">
            <a:spAutoFit/>
          </a:bodyPr>
          <a:lstStyle/>
          <a:p>
            <a:endParaRPr lang="uk-UA" b="1" dirty="0"/>
          </a:p>
          <a:p>
            <a:endParaRPr lang="ru-RU" b="1" dirty="0" smtClean="0"/>
          </a:p>
        </p:txBody>
      </p:sp>
      <p:sp>
        <p:nvSpPr>
          <p:cNvPr id="7" name="Прямоугольник 6"/>
          <p:cNvSpPr/>
          <p:nvPr/>
        </p:nvSpPr>
        <p:spPr>
          <a:xfrm>
            <a:off x="990600" y="138836"/>
            <a:ext cx="6096000" cy="2031325"/>
          </a:xfrm>
          <a:prstGeom prst="rect">
            <a:avLst/>
          </a:prstGeom>
        </p:spPr>
        <p:txBody>
          <a:bodyPr>
            <a:spAutoFit/>
          </a:bodyPr>
          <a:lstStyle/>
          <a:p>
            <a:pPr algn="just"/>
            <a:r>
              <a:rPr lang="uk-UA" b="1" dirty="0" smtClean="0">
                <a:solidFill>
                  <a:schemeClr val="bg2">
                    <a:lumMod val="50000"/>
                  </a:schemeClr>
                </a:solidFill>
                <a:latin typeface="Comic Sans MS" panose="030F0702030302020204" pitchFamily="66" charset="0"/>
              </a:rPr>
              <a:t>Агресивна поведінка</a:t>
            </a:r>
          </a:p>
          <a:p>
            <a:pPr algn="just"/>
            <a:r>
              <a:rPr lang="uk-UA" b="0" i="0" dirty="0" smtClean="0">
                <a:solidFill>
                  <a:schemeClr val="bg2">
                    <a:lumMod val="50000"/>
                  </a:schemeClr>
                </a:solidFill>
                <a:effectLst/>
                <a:latin typeface="Comic Sans MS" panose="030F0702030302020204" pitchFamily="66" charset="0"/>
              </a:rPr>
              <a:t>У віці від 19 до 21 місяця діти можуть кусатися, дряпатися або виявляти іншу агресивну поведінку. Це відбувається не тому, що малюки стають жорстокими, а тому що експериментують з новими моделями поведінки. Дитині цікаво, що станеться, якщо вона потягне вас за волосся або вдарить. </a:t>
            </a:r>
            <a:endParaRPr lang="uk-UA" dirty="0">
              <a:solidFill>
                <a:schemeClr val="bg2">
                  <a:lumMod val="50000"/>
                </a:schemeClr>
              </a:solidFill>
              <a:latin typeface="Comic Sans MS" panose="030F0702030302020204" pitchFamily="66" charset="0"/>
            </a:endParaRPr>
          </a:p>
        </p:txBody>
      </p:sp>
      <p:sp>
        <p:nvSpPr>
          <p:cNvPr id="8" name="Прямоугольник 7"/>
          <p:cNvSpPr/>
          <p:nvPr/>
        </p:nvSpPr>
        <p:spPr>
          <a:xfrm>
            <a:off x="4038600" y="2419803"/>
            <a:ext cx="6096000" cy="1200329"/>
          </a:xfrm>
          <a:prstGeom prst="rect">
            <a:avLst/>
          </a:prstGeom>
        </p:spPr>
        <p:txBody>
          <a:bodyPr>
            <a:spAutoFit/>
          </a:bodyPr>
          <a:lstStyle/>
          <a:p>
            <a:pPr algn="just"/>
            <a:r>
              <a:rPr lang="uk-UA" b="1" dirty="0" smtClean="0">
                <a:solidFill>
                  <a:schemeClr val="bg2">
                    <a:lumMod val="50000"/>
                  </a:schemeClr>
                </a:solidFill>
                <a:latin typeface="Comic Sans MS" panose="030F0702030302020204" pitchFamily="66" charset="0"/>
              </a:rPr>
              <a:t>Перебірливість у їжі</a:t>
            </a:r>
          </a:p>
          <a:p>
            <a:pPr algn="just"/>
            <a:r>
              <a:rPr lang="uk-UA" b="0" i="0" dirty="0" smtClean="0">
                <a:solidFill>
                  <a:schemeClr val="bg2">
                    <a:lumMod val="50000"/>
                  </a:schemeClr>
                </a:solidFill>
                <a:effectLst/>
                <a:latin typeface="Comic Sans MS" panose="030F0702030302020204" pitchFamily="66" charset="0"/>
              </a:rPr>
              <a:t>Навіть якщо раніше дитина охоче їла овочі та фрукти, у віці 19-ти місяців вона може почати їсти тільки макарони.</a:t>
            </a:r>
            <a:endParaRPr lang="uk-UA" dirty="0">
              <a:solidFill>
                <a:schemeClr val="bg2">
                  <a:lumMod val="50000"/>
                </a:schemeClr>
              </a:solidFill>
              <a:latin typeface="Comic Sans MS" panose="030F0702030302020204" pitchFamily="66" charset="0"/>
            </a:endParaRPr>
          </a:p>
        </p:txBody>
      </p:sp>
      <p:pic>
        <p:nvPicPr>
          <p:cNvPr id="3074" name="Picture 2" descr="Психічне розвиток дитини в 2-3 ро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396" y="3869773"/>
            <a:ext cx="3433786" cy="23870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Діагностика порушення нервово-психічного розвитку дітей | Блоги БДМ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390" y="327387"/>
            <a:ext cx="3265964" cy="200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16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736144"/>
            <a:ext cx="11521744" cy="5078313"/>
          </a:xfrm>
          <a:prstGeom prst="rect">
            <a:avLst/>
          </a:prstGeom>
        </p:spPr>
        <p:txBody>
          <a:bodyPr wrap="square">
            <a:spAutoFit/>
          </a:bodyPr>
          <a:lstStyle/>
          <a:p>
            <a:pPr algn="just"/>
            <a:r>
              <a:rPr lang="uk-UA" b="0" i="0" dirty="0" smtClean="0">
                <a:solidFill>
                  <a:schemeClr val="bg2">
                    <a:lumMod val="50000"/>
                  </a:schemeClr>
                </a:solidFill>
                <a:effectLst/>
                <a:latin typeface="Comic Sans MS" panose="030F0702030302020204" pitchFamily="66" charset="0"/>
              </a:rPr>
              <a:t>Експерти стверджують, що «жахливий дворічний вік» насправді стартує у 18–19 місяців, коли дитина починає битися й кусатися. </a:t>
            </a:r>
          </a:p>
          <a:p>
            <a:pPr algn="just"/>
            <a:r>
              <a:rPr lang="uk-UA" b="0" i="0" dirty="0" smtClean="0">
                <a:solidFill>
                  <a:schemeClr val="bg2">
                    <a:lumMod val="50000"/>
                  </a:schemeClr>
                </a:solidFill>
                <a:effectLst/>
                <a:latin typeface="Comic Sans MS" panose="030F0702030302020204" pitchFamily="66" charset="0"/>
              </a:rPr>
              <a:t>Оскільки погляди маленьких дітей на світ егоїстичні, вони можуть зрозуміти власний біль, але не біль іншої людини.</a:t>
            </a:r>
          </a:p>
          <a:p>
            <a:pPr algn="just"/>
            <a:r>
              <a:rPr lang="uk-UA" b="0" i="0" dirty="0" smtClean="0">
                <a:solidFill>
                  <a:schemeClr val="bg2">
                    <a:lumMod val="50000"/>
                  </a:schemeClr>
                </a:solidFill>
                <a:effectLst/>
                <a:latin typeface="Comic Sans MS" panose="030F0702030302020204" pitchFamily="66" charset="0"/>
              </a:rPr>
              <a:t>Дитина прагне самостійності, але не розуміє, чому їй не можна гратися з вогнем, смикати за хвіст собаку або пробувати на смак мамину помаду. Вона розлючена, коли ви заважаєте їй зробити задумане.</a:t>
            </a:r>
          </a:p>
          <a:p>
            <a:pPr algn="just"/>
            <a:r>
              <a:rPr lang="uk-UA" b="0" i="0" dirty="0" smtClean="0">
                <a:solidFill>
                  <a:schemeClr val="bg2">
                    <a:lumMod val="50000"/>
                  </a:schemeClr>
                </a:solidFill>
                <a:effectLst/>
                <a:latin typeface="Comic Sans MS" panose="030F0702030302020204" pitchFamily="66" charset="0"/>
              </a:rPr>
              <a:t>Водночас дитина відчуває сильну прихильність до батьків. Дітей іноді лякають власні витівки й реакція батьків. Таке протиріччя між прагненням до самостійності й залежністю від батьків призводить до значних коливань настрою. Саме тому цей вік схожий на підлітковий.</a:t>
            </a:r>
          </a:p>
          <a:p>
            <a:pPr algn="just"/>
            <a:r>
              <a:rPr lang="uk-UA" b="0" i="0" dirty="0" smtClean="0">
                <a:solidFill>
                  <a:schemeClr val="bg2">
                    <a:lumMod val="50000"/>
                  </a:schemeClr>
                </a:solidFill>
                <a:effectLst/>
                <a:latin typeface="Comic Sans MS" panose="030F0702030302020204" pitchFamily="66" charset="0"/>
              </a:rPr>
              <a:t>Агресивна поведінка дитини послаблюється ближче до трирічного віку, коли вона вчиться краще висловлювати свої почуття.</a:t>
            </a:r>
          </a:p>
          <a:p>
            <a:pPr algn="just"/>
            <a:r>
              <a:rPr lang="uk-UA" dirty="0" smtClean="0">
                <a:solidFill>
                  <a:schemeClr val="bg2">
                    <a:lumMod val="50000"/>
                  </a:schemeClr>
                </a:solidFill>
                <a:latin typeface="Comic Sans MS" panose="030F0702030302020204" pitchFamily="66" charset="0"/>
              </a:rPr>
              <a:t>У мозку дворічної дитини нараховується понад 100 трильйонів нейронних зв'язків – у цьому віці мозок розвинений більше, ніж будь-коли в житті. У дорослої людини нейронних зв'язків удвічі менше, ніж у дворічної дитини.</a:t>
            </a:r>
            <a:endParaRPr lang="uk-UA" b="0" i="0" dirty="0" smtClean="0">
              <a:solidFill>
                <a:schemeClr val="bg2">
                  <a:lumMod val="50000"/>
                </a:schemeClr>
              </a:solidFill>
              <a:effectLst/>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Водночас дитина значно розширює репертуар своїх навичок – фізичних, емоційних, мовленнєвих тощо. Приголомшливо, наскільки швидко діти цього віку вчаться нового. Жоден дорослий не може розвивати нові навички у такому ж темпі.</a:t>
            </a:r>
            <a:endParaRPr lang="uk-UA" b="0" i="0" dirty="0">
              <a:solidFill>
                <a:schemeClr val="bg2">
                  <a:lumMod val="50000"/>
                </a:schemeClr>
              </a:solidFill>
              <a:effectLst/>
              <a:latin typeface="Comic Sans MS" panose="030F0702030302020204" pitchFamily="66" charset="0"/>
            </a:endParaRPr>
          </a:p>
        </p:txBody>
      </p:sp>
      <p:sp>
        <p:nvSpPr>
          <p:cNvPr id="3" name="Прямоугольник 2"/>
          <p:cNvSpPr/>
          <p:nvPr/>
        </p:nvSpPr>
        <p:spPr>
          <a:xfrm>
            <a:off x="4087552" y="336034"/>
            <a:ext cx="3288080" cy="400110"/>
          </a:xfrm>
          <a:prstGeom prst="rect">
            <a:avLst/>
          </a:prstGeom>
        </p:spPr>
        <p:txBody>
          <a:bodyPr wrap="none">
            <a:spAutoFit/>
          </a:bodyPr>
          <a:lstStyle/>
          <a:p>
            <a:r>
              <a:rPr lang="uk-UA" sz="2000" b="1" i="0" dirty="0" smtClean="0">
                <a:solidFill>
                  <a:schemeClr val="bg2">
                    <a:lumMod val="50000"/>
                  </a:schemeClr>
                </a:solidFill>
                <a:effectLst/>
                <a:latin typeface="Comic Sans MS" panose="030F0702030302020204" pitchFamily="66" charset="0"/>
              </a:rPr>
              <a:t>Жахливий дворічний вік</a:t>
            </a:r>
            <a:endParaRPr lang="uk-UA" sz="2000" b="1" i="0" dirty="0" smtClean="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100175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28800" y="1529834"/>
            <a:ext cx="8216900" cy="3416320"/>
          </a:xfrm>
          <a:prstGeom prst="rect">
            <a:avLst/>
          </a:prstGeom>
        </p:spPr>
        <p:txBody>
          <a:bodyPr wrap="square">
            <a:spAutoFit/>
          </a:bodyPr>
          <a:lstStyle/>
          <a:p>
            <a:pPr algn="just"/>
            <a:r>
              <a:rPr lang="uk-UA" b="0" i="0" dirty="0" smtClean="0">
                <a:solidFill>
                  <a:schemeClr val="bg2">
                    <a:lumMod val="50000"/>
                  </a:schemeClr>
                </a:solidFill>
                <a:effectLst/>
                <a:latin typeface="Comic Sans MS" panose="030F0702030302020204" pitchFamily="66" charset="0"/>
              </a:rPr>
              <a:t>Основні навички дитини віком від 19 до 21 місяця:</a:t>
            </a:r>
          </a:p>
          <a:p>
            <a:pPr algn="just"/>
            <a:endParaRPr lang="uk-UA" b="0" i="0" dirty="0" smtClean="0">
              <a:solidFill>
                <a:schemeClr val="bg2">
                  <a:lumMod val="50000"/>
                </a:schemeClr>
              </a:solidFill>
              <a:effectLst/>
              <a:latin typeface="Comic Sans MS" panose="030F0702030302020204" pitchFamily="66" charset="0"/>
            </a:endParaRPr>
          </a:p>
          <a:p>
            <a:pPr algn="just"/>
            <a:r>
              <a:rPr lang="uk-UA" b="1" i="0" dirty="0" smtClean="0">
                <a:solidFill>
                  <a:schemeClr val="bg2">
                    <a:lumMod val="50000"/>
                  </a:schemeClr>
                </a:solidFill>
                <a:effectLst/>
                <a:latin typeface="Comic Sans MS" panose="030F0702030302020204" pitchFamily="66" charset="0"/>
              </a:rPr>
              <a:t>19 місяців</a:t>
            </a:r>
            <a:r>
              <a:rPr lang="uk-UA" b="0" i="0" dirty="0" smtClean="0">
                <a:solidFill>
                  <a:schemeClr val="bg2">
                    <a:lumMod val="50000"/>
                  </a:schemeClr>
                </a:solidFill>
                <a:effectLst/>
                <a:latin typeface="Comic Sans MS" panose="030F0702030302020204" pitchFamily="66" charset="0"/>
              </a:rPr>
              <a:t>. Імітує звуки тварин, малює олівцями і фломастерами, розглядає себе як центр світу.</a:t>
            </a:r>
          </a:p>
          <a:p>
            <a:pPr algn="just"/>
            <a:endParaRPr lang="uk-UA" b="0" i="0" dirty="0" smtClean="0">
              <a:solidFill>
                <a:schemeClr val="bg2">
                  <a:lumMod val="50000"/>
                </a:schemeClr>
              </a:solidFill>
              <a:effectLst/>
              <a:latin typeface="Comic Sans MS" panose="030F0702030302020204" pitchFamily="66" charset="0"/>
            </a:endParaRPr>
          </a:p>
          <a:p>
            <a:pPr algn="just"/>
            <a:r>
              <a:rPr lang="uk-UA" b="1" i="0" dirty="0" smtClean="0">
                <a:solidFill>
                  <a:schemeClr val="bg2">
                    <a:lumMod val="50000"/>
                  </a:schemeClr>
                </a:solidFill>
                <a:effectLst/>
                <a:latin typeface="Comic Sans MS" panose="030F0702030302020204" pitchFamily="66" charset="0"/>
              </a:rPr>
              <a:t>20 місяців</a:t>
            </a:r>
            <a:r>
              <a:rPr lang="uk-UA" b="0" i="0" dirty="0" smtClean="0">
                <a:solidFill>
                  <a:schemeClr val="bg2">
                    <a:lumMod val="50000"/>
                  </a:schemeClr>
                </a:solidFill>
                <a:effectLst/>
                <a:latin typeface="Comic Sans MS" panose="030F0702030302020204" pitchFamily="66" charset="0"/>
              </a:rPr>
              <a:t>. Настрій дитини часто змінюється, вона знає назви знайомих предметів, імена знайомих людей, формує короткі речення з двох і більше слів.</a:t>
            </a:r>
          </a:p>
          <a:p>
            <a:pPr algn="just"/>
            <a:endParaRPr lang="uk-UA" b="0" i="0" dirty="0" smtClean="0">
              <a:solidFill>
                <a:schemeClr val="bg2">
                  <a:lumMod val="50000"/>
                </a:schemeClr>
              </a:solidFill>
              <a:effectLst/>
              <a:latin typeface="Comic Sans MS" panose="030F0702030302020204" pitchFamily="66" charset="0"/>
            </a:endParaRPr>
          </a:p>
          <a:p>
            <a:pPr algn="just"/>
            <a:r>
              <a:rPr lang="uk-UA" b="1" i="0" dirty="0" smtClean="0">
                <a:solidFill>
                  <a:schemeClr val="bg2">
                    <a:lumMod val="50000"/>
                  </a:schemeClr>
                </a:solidFill>
                <a:effectLst/>
                <a:latin typeface="Comic Sans MS" panose="030F0702030302020204" pitchFamily="66" charset="0"/>
              </a:rPr>
              <a:t>21 місяць</a:t>
            </a:r>
            <a:r>
              <a:rPr lang="uk-UA" b="0" i="0" dirty="0" smtClean="0">
                <a:solidFill>
                  <a:schemeClr val="bg2">
                    <a:lumMod val="50000"/>
                  </a:schemeClr>
                </a:solidFill>
                <a:effectLst/>
                <a:latin typeface="Comic Sans MS" panose="030F0702030302020204" pitchFamily="66" charset="0"/>
              </a:rPr>
              <a:t>. Сортує й класифікує об'єкти за спільними ознаками, грається з іншими людьми в рольові ігри, може ходити задом наперед і підніматися сходами.</a:t>
            </a:r>
            <a:endParaRPr lang="uk-UA" b="0" i="0" dirty="0">
              <a:solidFill>
                <a:schemeClr val="bg2">
                  <a:lumMod val="50000"/>
                </a:schemeClr>
              </a:solidFill>
              <a:effectLst/>
              <a:latin typeface="Comic Sans MS" panose="030F0702030302020204" pitchFamily="66" charset="0"/>
            </a:endParaRPr>
          </a:p>
        </p:txBody>
      </p:sp>
      <p:sp>
        <p:nvSpPr>
          <p:cNvPr id="4" name="Прямоугольник 3"/>
          <p:cNvSpPr/>
          <p:nvPr/>
        </p:nvSpPr>
        <p:spPr>
          <a:xfrm>
            <a:off x="2194320" y="336034"/>
            <a:ext cx="5466561" cy="461665"/>
          </a:xfrm>
          <a:prstGeom prst="rect">
            <a:avLst/>
          </a:prstGeom>
        </p:spPr>
        <p:txBody>
          <a:bodyPr wrap="none">
            <a:spAutoFit/>
          </a:bodyPr>
          <a:lstStyle/>
          <a:p>
            <a:pPr algn="just"/>
            <a:r>
              <a:rPr lang="uk-UA" sz="2400" b="1" i="0" dirty="0" smtClean="0">
                <a:solidFill>
                  <a:schemeClr val="bg2">
                    <a:lumMod val="50000"/>
                  </a:schemeClr>
                </a:solidFill>
                <a:effectLst/>
                <a:latin typeface="Comic Sans MS" panose="030F0702030302020204" pitchFamily="66" charset="0"/>
              </a:rPr>
              <a:t>Цікаві факти про розвиток дитини</a:t>
            </a:r>
            <a:endParaRPr lang="uk-UA" sz="2400" b="0" i="0" dirty="0" smtClean="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64369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7315" y="278810"/>
            <a:ext cx="6595075" cy="461665"/>
          </a:xfrm>
          <a:prstGeom prst="rect">
            <a:avLst/>
          </a:prstGeom>
        </p:spPr>
        <p:txBody>
          <a:bodyPr wrap="none">
            <a:spAutoFit/>
          </a:bodyPr>
          <a:lstStyle/>
          <a:p>
            <a:pPr algn="just"/>
            <a:r>
              <a:rPr lang="uk-UA" sz="2400" b="1" i="0" dirty="0" smtClean="0">
                <a:solidFill>
                  <a:schemeClr val="bg2">
                    <a:lumMod val="50000"/>
                  </a:schemeClr>
                </a:solidFill>
                <a:effectLst/>
                <a:latin typeface="Comic Sans MS" panose="030F0702030302020204" pitchFamily="66" charset="0"/>
              </a:rPr>
              <a:t>Особливості розвитку дитини 3–4-х років</a:t>
            </a:r>
            <a:endParaRPr lang="uk-UA" sz="2400" b="1" i="0" dirty="0">
              <a:solidFill>
                <a:schemeClr val="bg2">
                  <a:lumMod val="50000"/>
                </a:schemeClr>
              </a:solidFill>
              <a:effectLst/>
              <a:latin typeface="Comic Sans MS" panose="030F0702030302020204" pitchFamily="66" charset="0"/>
            </a:endParaRPr>
          </a:p>
        </p:txBody>
      </p:sp>
      <p:sp>
        <p:nvSpPr>
          <p:cNvPr id="3" name="Прямоугольник 2"/>
          <p:cNvSpPr/>
          <p:nvPr/>
        </p:nvSpPr>
        <p:spPr>
          <a:xfrm>
            <a:off x="1430930" y="1105932"/>
            <a:ext cx="9668870" cy="646331"/>
          </a:xfrm>
          <a:prstGeom prst="rect">
            <a:avLst/>
          </a:prstGeom>
        </p:spPr>
        <p:txBody>
          <a:bodyPr wrap="square">
            <a:spAutoFit/>
          </a:bodyPr>
          <a:lstStyle/>
          <a:p>
            <a:pPr algn="just"/>
            <a:r>
              <a:rPr lang="uk-UA" b="0" i="0" dirty="0" smtClean="0">
                <a:solidFill>
                  <a:schemeClr val="bg2">
                    <a:lumMod val="50000"/>
                  </a:schemeClr>
                </a:solidFill>
                <a:effectLst/>
                <a:latin typeface="Comic Sans MS" panose="030F0702030302020204" pitchFamily="66" charset="0"/>
              </a:rPr>
              <a:t>Цей період називають «чарівним» частково тому, що ваша дитина нарешті стала вас слухатись, але також і тому, що в неї починає активно розвиватись фантазія.</a:t>
            </a:r>
            <a:endParaRPr lang="uk-UA" dirty="0">
              <a:solidFill>
                <a:schemeClr val="bg2">
                  <a:lumMod val="50000"/>
                </a:schemeClr>
              </a:solidFill>
              <a:latin typeface="Comic Sans MS" panose="030F0702030302020204" pitchFamily="66" charset="0"/>
            </a:endParaRPr>
          </a:p>
        </p:txBody>
      </p:sp>
      <p:sp>
        <p:nvSpPr>
          <p:cNvPr id="4" name="Прямоугольник 3"/>
          <p:cNvSpPr/>
          <p:nvPr/>
        </p:nvSpPr>
        <p:spPr>
          <a:xfrm>
            <a:off x="610501" y="2332842"/>
            <a:ext cx="6096000" cy="3139321"/>
          </a:xfrm>
          <a:prstGeom prst="rect">
            <a:avLst/>
          </a:prstGeom>
        </p:spPr>
        <p:txBody>
          <a:bodyPr>
            <a:spAutoFit/>
          </a:bodyPr>
          <a:lstStyle/>
          <a:p>
            <a:pPr algn="just"/>
            <a:r>
              <a:rPr lang="uk-UA" b="1" i="0" dirty="0" smtClean="0">
                <a:solidFill>
                  <a:schemeClr val="bg2">
                    <a:lumMod val="50000"/>
                  </a:schemeClr>
                </a:solidFill>
                <a:effectLst/>
                <a:latin typeface="Comic Sans MS" panose="030F0702030302020204" pitchFamily="66" charset="0"/>
              </a:rPr>
              <a:t>Мовленнєвий розвиток</a:t>
            </a:r>
            <a:endParaRPr lang="uk-UA" b="0" i="0" dirty="0" smtClean="0">
              <a:solidFill>
                <a:schemeClr val="bg2">
                  <a:lumMod val="50000"/>
                </a:schemeClr>
              </a:solidFill>
              <a:effectLst/>
              <a:latin typeface="Comic Sans MS" panose="030F0702030302020204" pitchFamily="66" charset="0"/>
            </a:endParaRPr>
          </a:p>
          <a:p>
            <a:pPr algn="just"/>
            <a:endParaRPr lang="uk-UA" b="0" i="0" dirty="0" smtClean="0">
              <a:solidFill>
                <a:schemeClr val="bg2">
                  <a:lumMod val="50000"/>
                </a:schemeClr>
              </a:solidFill>
              <a:effectLst/>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У період від 3 до 4-х років дитина навчиться:</a:t>
            </a:r>
          </a:p>
          <a:p>
            <a:pPr algn="just"/>
            <a:endParaRPr lang="uk-UA" b="0" i="0" dirty="0" smtClean="0">
              <a:solidFill>
                <a:schemeClr val="bg2">
                  <a:lumMod val="50000"/>
                </a:schemeClr>
              </a:solidFill>
              <a:effectLst/>
              <a:latin typeface="Comic Sans MS" panose="030F0702030302020204" pitchFamily="66" charset="0"/>
            </a:endParaRPr>
          </a:p>
          <a:p>
            <a:pPr algn="just">
              <a:buFont typeface="Arial" panose="020B0604020202020204" pitchFamily="34" charset="0"/>
              <a:buChar char="•"/>
            </a:pPr>
            <a:r>
              <a:rPr lang="uk-UA" dirty="0">
                <a:solidFill>
                  <a:schemeClr val="bg2">
                    <a:lumMod val="50000"/>
                  </a:schemeClr>
                </a:solidFill>
                <a:latin typeface="Comic Sans MS" panose="030F0702030302020204" pitchFamily="66" charset="0"/>
              </a:rPr>
              <a:t>н</a:t>
            </a:r>
            <a:r>
              <a:rPr lang="uk-UA" b="0" i="0" dirty="0" smtClean="0">
                <a:solidFill>
                  <a:schemeClr val="bg2">
                    <a:lumMod val="50000"/>
                  </a:schemeClr>
                </a:solidFill>
                <a:effectLst/>
                <a:latin typeface="Comic Sans MS" panose="030F0702030302020204" pitchFamily="66" charset="0"/>
              </a:rPr>
              <a:t>азивати своє ім'я й вік;</a:t>
            </a:r>
          </a:p>
          <a:p>
            <a:pPr algn="just">
              <a:buFont typeface="Arial" panose="020B0604020202020204" pitchFamily="34" charset="0"/>
              <a:buChar char="•"/>
            </a:pPr>
            <a:r>
              <a:rPr lang="uk-UA" dirty="0">
                <a:solidFill>
                  <a:schemeClr val="bg2">
                    <a:lumMod val="50000"/>
                  </a:schemeClr>
                </a:solidFill>
                <a:latin typeface="Comic Sans MS" panose="030F0702030302020204" pitchFamily="66" charset="0"/>
              </a:rPr>
              <a:t>в</a:t>
            </a:r>
            <a:r>
              <a:rPr lang="uk-UA" b="0" i="0" dirty="0" smtClean="0">
                <a:solidFill>
                  <a:schemeClr val="bg2">
                    <a:lumMod val="50000"/>
                  </a:schemeClr>
                </a:solidFill>
                <a:effectLst/>
                <a:latin typeface="Comic Sans MS" panose="030F0702030302020204" pitchFamily="66" charset="0"/>
              </a:rPr>
              <a:t>имовляти 250–500 слів;</a:t>
            </a:r>
          </a:p>
          <a:p>
            <a:pPr algn="just">
              <a:buFont typeface="Arial" panose="020B0604020202020204" pitchFamily="34" charset="0"/>
              <a:buChar char="•"/>
            </a:pPr>
            <a:r>
              <a:rPr lang="uk-UA" dirty="0">
                <a:solidFill>
                  <a:schemeClr val="bg2">
                    <a:lumMod val="50000"/>
                  </a:schemeClr>
                </a:solidFill>
                <a:latin typeface="Comic Sans MS" panose="030F0702030302020204" pitchFamily="66" charset="0"/>
              </a:rPr>
              <a:t>в</a:t>
            </a:r>
            <a:r>
              <a:rPr lang="uk-UA" b="0" i="0" dirty="0" smtClean="0">
                <a:solidFill>
                  <a:schemeClr val="bg2">
                    <a:lumMod val="50000"/>
                  </a:schemeClr>
                </a:solidFill>
                <a:effectLst/>
                <a:latin typeface="Comic Sans MS" panose="030F0702030302020204" pitchFamily="66" charset="0"/>
              </a:rPr>
              <a:t>ідповідати на прості запитання;</a:t>
            </a:r>
          </a:p>
          <a:p>
            <a:pPr algn="just">
              <a:buFont typeface="Arial" panose="020B0604020202020204" pitchFamily="34" charset="0"/>
              <a:buChar char="•"/>
            </a:pPr>
            <a:r>
              <a:rPr lang="uk-UA" dirty="0">
                <a:solidFill>
                  <a:schemeClr val="bg2">
                    <a:lumMod val="50000"/>
                  </a:schemeClr>
                </a:solidFill>
                <a:latin typeface="Comic Sans MS" panose="030F0702030302020204" pitchFamily="66" charset="0"/>
              </a:rPr>
              <a:t>с</a:t>
            </a:r>
            <a:r>
              <a:rPr lang="uk-UA" b="0" i="0" dirty="0" smtClean="0">
                <a:solidFill>
                  <a:schemeClr val="bg2">
                    <a:lumMod val="50000"/>
                  </a:schemeClr>
                </a:solidFill>
                <a:effectLst/>
                <a:latin typeface="Comic Sans MS" panose="030F0702030302020204" pitchFamily="66" charset="0"/>
              </a:rPr>
              <a:t>кладати речення із п'яти-шести слів (повними речення стануть до чотирьох років);</a:t>
            </a:r>
          </a:p>
          <a:p>
            <a:pPr algn="just">
              <a:buFont typeface="Arial" panose="020B0604020202020204" pitchFamily="34" charset="0"/>
              <a:buChar char="•"/>
            </a:pPr>
            <a:r>
              <a:rPr lang="uk-UA" dirty="0">
                <a:solidFill>
                  <a:schemeClr val="bg2">
                    <a:lumMod val="50000"/>
                  </a:schemeClr>
                </a:solidFill>
                <a:latin typeface="Comic Sans MS" panose="030F0702030302020204" pitchFamily="66" charset="0"/>
              </a:rPr>
              <a:t>р</a:t>
            </a:r>
            <a:r>
              <a:rPr lang="uk-UA" b="0" i="0" dirty="0" smtClean="0">
                <a:solidFill>
                  <a:schemeClr val="bg2">
                    <a:lumMod val="50000"/>
                  </a:schemeClr>
                </a:solidFill>
                <a:effectLst/>
                <a:latin typeface="Comic Sans MS" panose="030F0702030302020204" pitchFamily="66" charset="0"/>
              </a:rPr>
              <a:t>озмовляти чітко;</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розповідати історії.</a:t>
            </a:r>
            <a:endParaRPr lang="uk-UA" b="0" i="0" dirty="0">
              <a:solidFill>
                <a:schemeClr val="bg2">
                  <a:lumMod val="50000"/>
                </a:schemeClr>
              </a:solidFill>
              <a:effectLst/>
              <a:latin typeface="Comic Sans MS" panose="030F0702030302020204" pitchFamily="66" charset="0"/>
            </a:endParaRPr>
          </a:p>
        </p:txBody>
      </p:sp>
      <p:pic>
        <p:nvPicPr>
          <p:cNvPr id="4098" name="Picture 2" descr="Дитина не розмовляє? Допоможе логопед! – Школа Ран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653" y="2443621"/>
            <a:ext cx="4653887" cy="309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9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12" y="1242663"/>
            <a:ext cx="8566245" cy="4801314"/>
          </a:xfrm>
          <a:prstGeom prst="rect">
            <a:avLst/>
          </a:prstGeom>
        </p:spPr>
        <p:txBody>
          <a:bodyPr wrap="square">
            <a:spAutoFit/>
          </a:bodyPr>
          <a:lstStyle/>
          <a:p>
            <a:pPr algn="just"/>
            <a:r>
              <a:rPr lang="uk-UA" b="0" i="0" dirty="0" smtClean="0">
                <a:solidFill>
                  <a:schemeClr val="bg2">
                    <a:lumMod val="50000"/>
                  </a:schemeClr>
                </a:solidFill>
                <a:effectLst/>
                <a:latin typeface="Comic Sans MS" panose="030F0702030302020204" pitchFamily="66" charset="0"/>
              </a:rPr>
              <a:t>Малюк починає ставити масу запитань: «Чому небо блакитне? Чому у птахів є пір'я?».</a:t>
            </a:r>
          </a:p>
          <a:p>
            <a:pPr algn="just"/>
            <a:r>
              <a:rPr lang="uk-UA" b="0" i="0" dirty="0" smtClean="0">
                <a:solidFill>
                  <a:schemeClr val="bg2">
                    <a:lumMod val="50000"/>
                  </a:schemeClr>
                </a:solidFill>
                <a:effectLst/>
                <a:latin typeface="Comic Sans MS" panose="030F0702030302020204" pitchFamily="66" charset="0"/>
              </a:rPr>
              <a:t>Запитання, запитання й тільки запитання! </a:t>
            </a:r>
          </a:p>
          <a:p>
            <a:pPr algn="just"/>
            <a:r>
              <a:rPr lang="uk-UA" b="0" i="0" dirty="0" smtClean="0">
                <a:solidFill>
                  <a:schemeClr val="bg2">
                    <a:lumMod val="50000"/>
                  </a:schemeClr>
                </a:solidFill>
                <a:effectLst/>
                <a:latin typeface="Comic Sans MS" panose="030F0702030302020204" pitchFamily="66" charset="0"/>
              </a:rPr>
              <a:t>Іноді це може трохи дратувати, але така поведінка нормальна й характерна для цього віку. </a:t>
            </a:r>
          </a:p>
          <a:p>
            <a:pPr algn="just"/>
            <a:endParaRPr lang="uk-UA" b="0" i="0" dirty="0" smtClean="0">
              <a:solidFill>
                <a:schemeClr val="bg2">
                  <a:lumMod val="50000"/>
                </a:schemeClr>
              </a:solidFill>
              <a:effectLst/>
              <a:latin typeface="Comic Sans MS" panose="030F0702030302020204" pitchFamily="66" charset="0"/>
            </a:endParaRPr>
          </a:p>
          <a:p>
            <a:pPr algn="just"/>
            <a:r>
              <a:rPr lang="uk-UA" b="0" i="0" dirty="0" smtClean="0">
                <a:solidFill>
                  <a:schemeClr val="bg2">
                    <a:lumMod val="50000"/>
                  </a:schemeClr>
                </a:solidFill>
                <a:effectLst/>
                <a:latin typeface="Comic Sans MS" panose="030F0702030302020204" pitchFamily="66" charset="0"/>
              </a:rPr>
              <a:t>Крім постійних «чому?» ваша дитина зможе:</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Називати </a:t>
            </a:r>
            <a:r>
              <a:rPr lang="uk-UA" b="0" i="0" u="none" strike="noStrike" dirty="0" smtClean="0">
                <a:solidFill>
                  <a:schemeClr val="bg2">
                    <a:lumMod val="50000"/>
                  </a:schemeClr>
                </a:solidFill>
                <a:effectLst/>
                <a:latin typeface="Comic Sans MS" panose="030F0702030302020204" pitchFamily="66" charset="0"/>
              </a:rPr>
              <a:t>знайомі кольори</a:t>
            </a:r>
            <a:r>
              <a:rPr lang="uk-UA" b="0" i="0" dirty="0" smtClean="0">
                <a:solidFill>
                  <a:schemeClr val="bg2">
                    <a:lumMod val="50000"/>
                  </a:schemeClr>
                </a:solidFill>
                <a:effectLst/>
                <a:latin typeface="Comic Sans MS" panose="030F0702030302020204" pitchFamily="66" charset="0"/>
              </a:rPr>
              <a:t>.</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Розуміти що таке «однаковий» і «різний».</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Мати </a:t>
            </a:r>
            <a:r>
              <a:rPr lang="uk-UA" b="0" i="0" u="none" strike="noStrike" dirty="0" smtClean="0">
                <a:solidFill>
                  <a:schemeClr val="bg2">
                    <a:lumMod val="50000"/>
                  </a:schemeClr>
                </a:solidFill>
                <a:effectLst/>
                <a:latin typeface="Comic Sans MS" panose="030F0702030302020204" pitchFamily="66" charset="0"/>
              </a:rPr>
              <a:t>творчу уяву</a:t>
            </a:r>
            <a:r>
              <a:rPr lang="uk-UA" b="0" i="0" dirty="0" smtClean="0">
                <a:solidFill>
                  <a:schemeClr val="bg2">
                    <a:lumMod val="50000"/>
                  </a:schemeClr>
                </a:solidFill>
                <a:effectLst/>
                <a:latin typeface="Comic Sans MS" panose="030F0702030302020204" pitchFamily="66" charset="0"/>
              </a:rPr>
              <a:t>.</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Дотримуватися вказівок із трьох складових.</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Запам'ятовувати історії частинами.</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Розуміти, що таке </a:t>
            </a:r>
            <a:r>
              <a:rPr lang="uk-UA" b="0" i="0" u="none" strike="noStrike" dirty="0" smtClean="0">
                <a:solidFill>
                  <a:schemeClr val="bg2">
                    <a:lumMod val="50000"/>
                  </a:schemeClr>
                </a:solidFill>
                <a:effectLst/>
                <a:latin typeface="Comic Sans MS" panose="030F0702030302020204" pitchFamily="66" charset="0"/>
              </a:rPr>
              <a:t>час доби</a:t>
            </a:r>
            <a:r>
              <a:rPr lang="uk-UA" b="0" i="0" dirty="0" smtClean="0">
                <a:solidFill>
                  <a:schemeClr val="bg2">
                    <a:lumMod val="50000"/>
                  </a:schemeClr>
                </a:solidFill>
                <a:effectLst/>
                <a:latin typeface="Comic Sans MS" panose="030F0702030302020204" pitchFamily="66" charset="0"/>
              </a:rPr>
              <a:t> (наприклад, ранок, день, вечір).</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Рахувати й розуміти, що таке рахунок.</a:t>
            </a:r>
          </a:p>
          <a:p>
            <a:pPr algn="just">
              <a:buFont typeface="Arial" panose="020B0604020202020204" pitchFamily="34" charset="0"/>
              <a:buChar char="•"/>
            </a:pPr>
            <a:r>
              <a:rPr lang="uk-UA" b="0" i="0" u="none" strike="noStrike" dirty="0" smtClean="0">
                <a:solidFill>
                  <a:schemeClr val="bg2">
                    <a:lumMod val="50000"/>
                  </a:schemeClr>
                </a:solidFill>
                <a:effectLst/>
                <a:latin typeface="Comic Sans MS" panose="030F0702030302020204" pitchFamily="66" charset="0"/>
              </a:rPr>
              <a:t>Сортувати</a:t>
            </a:r>
            <a:r>
              <a:rPr lang="uk-UA" b="0" i="0" dirty="0" smtClean="0">
                <a:solidFill>
                  <a:schemeClr val="bg2">
                    <a:lumMod val="50000"/>
                  </a:schemeClr>
                </a:solidFill>
                <a:effectLst/>
                <a:latin typeface="Comic Sans MS" panose="030F0702030302020204" pitchFamily="66" charset="0"/>
              </a:rPr>
              <a:t> речі за кольором і формою.</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Збирати пазли, що відповідають її віку.</a:t>
            </a:r>
          </a:p>
          <a:p>
            <a:pPr algn="just">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Упізнавати й називати повсякденні предмети та картинки.</a:t>
            </a:r>
            <a:endParaRPr lang="uk-UA" b="0" i="0" dirty="0">
              <a:solidFill>
                <a:schemeClr val="bg2">
                  <a:lumMod val="50000"/>
                </a:schemeClr>
              </a:solidFill>
              <a:effectLst/>
              <a:latin typeface="Comic Sans MS" panose="030F0702030302020204" pitchFamily="66" charset="0"/>
            </a:endParaRPr>
          </a:p>
        </p:txBody>
      </p:sp>
      <p:sp>
        <p:nvSpPr>
          <p:cNvPr id="3" name="Прямоугольник 2"/>
          <p:cNvSpPr/>
          <p:nvPr/>
        </p:nvSpPr>
        <p:spPr>
          <a:xfrm>
            <a:off x="2433850" y="477547"/>
            <a:ext cx="3469219" cy="461665"/>
          </a:xfrm>
          <a:prstGeom prst="rect">
            <a:avLst/>
          </a:prstGeom>
        </p:spPr>
        <p:txBody>
          <a:bodyPr wrap="none">
            <a:spAutoFit/>
          </a:bodyPr>
          <a:lstStyle/>
          <a:p>
            <a:pPr algn="just"/>
            <a:r>
              <a:rPr lang="uk-UA" sz="2400" b="1" i="0" dirty="0" smtClean="0">
                <a:solidFill>
                  <a:schemeClr val="bg2">
                    <a:lumMod val="50000"/>
                  </a:schemeClr>
                </a:solidFill>
                <a:effectLst/>
                <a:latin typeface="Comic Sans MS" panose="030F0702030302020204" pitchFamily="66" charset="0"/>
              </a:rPr>
              <a:t>Когнітивний розвиток</a:t>
            </a:r>
            <a:endParaRPr lang="uk-UA" sz="2400" b="0" i="0" dirty="0" smtClean="0">
              <a:solidFill>
                <a:schemeClr val="bg2">
                  <a:lumMod val="50000"/>
                </a:schemeClr>
              </a:solidFill>
              <a:effectLst/>
              <a:latin typeface="Comic Sans MS" panose="030F0702030302020204" pitchFamily="66" charset="0"/>
            </a:endParaRPr>
          </a:p>
        </p:txBody>
      </p:sp>
    </p:spTree>
    <p:extLst>
      <p:ext uri="{BB962C8B-B14F-4D97-AF65-F5344CB8AC3E}">
        <p14:creationId xmlns:p14="http://schemas.microsoft.com/office/powerpoint/2010/main" val="221370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23749" y="125064"/>
            <a:ext cx="7014949" cy="3139321"/>
          </a:xfrm>
          <a:prstGeom prst="rect">
            <a:avLst/>
          </a:prstGeom>
        </p:spPr>
        <p:txBody>
          <a:bodyPr wrap="square">
            <a:spAutoFit/>
          </a:bodyPr>
          <a:lstStyle/>
          <a:p>
            <a:r>
              <a:rPr lang="uk-UA" b="1" i="0" dirty="0" smtClean="0">
                <a:solidFill>
                  <a:schemeClr val="bg2">
                    <a:lumMod val="50000"/>
                  </a:schemeClr>
                </a:solidFill>
                <a:effectLst/>
                <a:latin typeface="Comic Sans MS" panose="030F0702030302020204" pitchFamily="66" charset="0"/>
              </a:rPr>
              <a:t>Руховий розвиток</a:t>
            </a:r>
            <a:endParaRPr lang="uk-UA" b="0" i="0" dirty="0" smtClean="0">
              <a:solidFill>
                <a:schemeClr val="bg2">
                  <a:lumMod val="50000"/>
                </a:schemeClr>
              </a:solidFill>
              <a:effectLst/>
              <a:latin typeface="Comic Sans MS" panose="030F0702030302020204" pitchFamily="66" charset="0"/>
            </a:endParaRPr>
          </a:p>
          <a:p>
            <a:r>
              <a:rPr lang="uk-UA" b="0" i="0" dirty="0" smtClean="0">
                <a:solidFill>
                  <a:srgbClr val="121921"/>
                </a:solidFill>
                <a:effectLst/>
                <a:latin typeface="Comic Sans MS" panose="030F0702030302020204" pitchFamily="66" charset="0"/>
              </a:rPr>
              <a:t>Зараз у вас справжній непосида. У період від 3 до 4-х років ваша дитина зможе:</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Ходити вгору та вниз по сходах, чергуючи кроки.</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Бити по м'ячу, кидати й ловити його.</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Добре лазити.</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Більш упевнено бігати й кататись на триколісному велосипеді.</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Стрибати та стояти на одній нозі протягом п'яти секунд.</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Пересуватися вперед і назад.</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Нахилятись, не падаючи.</a:t>
            </a:r>
          </a:p>
        </p:txBody>
      </p:sp>
      <p:sp>
        <p:nvSpPr>
          <p:cNvPr id="4" name="Прямоугольник 3"/>
          <p:cNvSpPr/>
          <p:nvPr/>
        </p:nvSpPr>
        <p:spPr>
          <a:xfrm>
            <a:off x="5695666" y="3029003"/>
            <a:ext cx="6096000" cy="3693319"/>
          </a:xfrm>
          <a:prstGeom prst="rect">
            <a:avLst/>
          </a:prstGeom>
        </p:spPr>
        <p:txBody>
          <a:bodyPr>
            <a:spAutoFit/>
          </a:bodyPr>
          <a:lstStyle/>
          <a:p>
            <a:r>
              <a:rPr lang="uk-UA" sz="2000" b="1" i="0" dirty="0" smtClean="0">
                <a:solidFill>
                  <a:srgbClr val="121921"/>
                </a:solidFill>
                <a:effectLst/>
                <a:latin typeface="Comic Sans MS" panose="030F0702030302020204" pitchFamily="66" charset="0"/>
              </a:rPr>
              <a:t>Розвиток моторики</a:t>
            </a:r>
            <a:endParaRPr lang="uk-UA" sz="2000" b="0" i="0" dirty="0" smtClean="0">
              <a:solidFill>
                <a:srgbClr val="121921"/>
              </a:solidFill>
              <a:effectLst/>
              <a:latin typeface="Comic Sans MS" panose="030F0702030302020204" pitchFamily="66" charset="0"/>
            </a:endParaRPr>
          </a:p>
          <a:p>
            <a:r>
              <a:rPr lang="uk-UA" b="0" i="0" dirty="0" smtClean="0">
                <a:solidFill>
                  <a:srgbClr val="121921"/>
                </a:solidFill>
                <a:effectLst/>
                <a:latin typeface="Comic Sans MS" panose="030F0702030302020204" pitchFamily="66" charset="0"/>
              </a:rPr>
              <a:t>Ваша дитина стає більш спритною. У цей період розвитку ваш малюк навчиться:</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Легко брати дрібні предмети й перегортати сторінки книги.</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Використовувати дитячі ножиці.</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Перемальовувати </a:t>
            </a:r>
            <a:r>
              <a:rPr lang="uk-UA" b="0" i="0" u="none" strike="noStrike" dirty="0" smtClean="0">
                <a:solidFill>
                  <a:schemeClr val="bg2">
                    <a:lumMod val="50000"/>
                  </a:schemeClr>
                </a:solidFill>
                <a:effectLst/>
                <a:latin typeface="Comic Sans MS" panose="030F0702030302020204" pitchFamily="66" charset="0"/>
              </a:rPr>
              <a:t>кола та квадрати</a:t>
            </a:r>
            <a:r>
              <a:rPr lang="uk-UA" b="0" i="0" dirty="0" smtClean="0">
                <a:solidFill>
                  <a:schemeClr val="bg2">
                    <a:lumMod val="50000"/>
                  </a:schemeClr>
                </a:solidFill>
                <a:effectLst/>
                <a:latin typeface="Comic Sans MS" panose="030F0702030302020204" pitchFamily="66" charset="0"/>
              </a:rPr>
              <a:t>.</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Малювати частини тіла людини.</a:t>
            </a:r>
          </a:p>
          <a:p>
            <a:pPr>
              <a:buFont typeface="Arial" panose="020B0604020202020204" pitchFamily="34" charset="0"/>
              <a:buChar char="•"/>
            </a:pPr>
            <a:r>
              <a:rPr lang="uk-UA" b="0" i="0" dirty="0" smtClean="0">
                <a:solidFill>
                  <a:schemeClr val="bg2">
                    <a:lumMod val="50000"/>
                  </a:schemeClr>
                </a:solidFill>
                <a:effectLst/>
                <a:latin typeface="Comic Sans MS" panose="030F0702030302020204" pitchFamily="66" charset="0"/>
              </a:rPr>
              <a:t>Писати деякі </a:t>
            </a:r>
            <a:r>
              <a:rPr lang="uk-UA" b="0" i="0" u="none" strike="noStrike" dirty="0" smtClean="0">
                <a:solidFill>
                  <a:schemeClr val="bg2">
                    <a:lumMod val="50000"/>
                  </a:schemeClr>
                </a:solidFill>
                <a:effectLst/>
                <a:latin typeface="Comic Sans MS" panose="030F0702030302020204" pitchFamily="66" charset="0"/>
              </a:rPr>
              <a:t>великі літери</a:t>
            </a:r>
            <a:r>
              <a:rPr lang="uk-UA" b="0" i="0" dirty="0" smtClean="0">
                <a:solidFill>
                  <a:schemeClr val="bg2">
                    <a:lumMod val="50000"/>
                  </a:schemeClr>
                </a:solidFill>
                <a:effectLst/>
                <a:latin typeface="Comic Sans MS" panose="030F0702030302020204" pitchFamily="66" charset="0"/>
              </a:rPr>
              <a:t>.</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Будувати вежу з чотирьох і більше кубиків.</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Одягатись і роздягатися самостійно.</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Відкривати й закривати банки.</a:t>
            </a:r>
          </a:p>
          <a:p>
            <a:pPr>
              <a:buFont typeface="Arial" panose="020B0604020202020204" pitchFamily="34" charset="0"/>
              <a:buChar char="•"/>
            </a:pPr>
            <a:r>
              <a:rPr lang="uk-UA" b="0" i="0" dirty="0" smtClean="0">
                <a:solidFill>
                  <a:srgbClr val="121921"/>
                </a:solidFill>
                <a:effectLst/>
                <a:latin typeface="Comic Sans MS" panose="030F0702030302020204" pitchFamily="66" charset="0"/>
              </a:rPr>
              <a:t>Повертати дверні ручки.</a:t>
            </a:r>
            <a:endParaRPr lang="uk-UA" b="0" i="0" dirty="0">
              <a:solidFill>
                <a:srgbClr val="121921"/>
              </a:solidFill>
              <a:effectLst/>
              <a:latin typeface="Comic Sans MS" panose="030F0702030302020204" pitchFamily="66" charset="0"/>
            </a:endParaRPr>
          </a:p>
        </p:txBody>
      </p:sp>
      <p:pic>
        <p:nvPicPr>
          <p:cNvPr id="5122" name="Picture 2" descr="Десять вправ для розвитку дитячої психіки – Розвиток дити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10" y="3498479"/>
            <a:ext cx="4170060" cy="273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456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F8AB64A37CDEB409612E99DE50E3386" ma:contentTypeVersion="12" ma:contentTypeDescription="Створення нового документа." ma:contentTypeScope="" ma:versionID="30a777b5168a620546c92df3e098dd08">
  <xsd:schema xmlns:xsd="http://www.w3.org/2001/XMLSchema" xmlns:xs="http://www.w3.org/2001/XMLSchema" xmlns:p="http://schemas.microsoft.com/office/2006/metadata/properties" xmlns:ns2="35004a38-e83d-4c4d-bde0-aef18251eec4" xmlns:ns3="0c3e3391-711f-4ff2-b1d1-eb8445db8c4c" targetNamespace="http://schemas.microsoft.com/office/2006/metadata/properties" ma:root="true" ma:fieldsID="ee596081dd244d20391b5741bda89566" ns2:_="" ns3:_="">
    <xsd:import namespace="35004a38-e83d-4c4d-bde0-aef18251eec4"/>
    <xsd:import namespace="0c3e3391-711f-4ff2-b1d1-eb8445db8c4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04a38-e83d-4c4d-bde0-aef18251ee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Теги зображень" ma:readOnly="false" ma:fieldId="{5cf76f15-5ced-4ddc-b409-7134ff3c332f}" ma:taxonomyMulti="true" ma:sspId="fc011cf1-cf52-437b-824f-27f9426abd81"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3e3391-711f-4ff2-b1d1-eb8445db8c4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496e8a5-f4d4-42b2-8a0c-c061b8dcd2d4}" ma:internalName="TaxCatchAll" ma:showField="CatchAllData" ma:web="0c3e3391-711f-4ff2-b1d1-eb8445db8c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3e3391-711f-4ff2-b1d1-eb8445db8c4c" xsi:nil="true"/>
    <lcf76f155ced4ddcb4097134ff3c332f xmlns="35004a38-e83d-4c4d-bde0-aef18251ee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55B9E0-6536-4C2B-960D-AC6BAB8A8A33}"/>
</file>

<file path=customXml/itemProps2.xml><?xml version="1.0" encoding="utf-8"?>
<ds:datastoreItem xmlns:ds="http://schemas.openxmlformats.org/officeDocument/2006/customXml" ds:itemID="{F080C03B-F958-4F0A-B74A-4CA2A5032118}"/>
</file>

<file path=customXml/itemProps3.xml><?xml version="1.0" encoding="utf-8"?>
<ds:datastoreItem xmlns:ds="http://schemas.openxmlformats.org/officeDocument/2006/customXml" ds:itemID="{4DD0645F-03C3-489F-B53F-D66F7EB3263A}"/>
</file>

<file path=docProps/app.xml><?xml version="1.0" encoding="utf-8"?>
<Properties xmlns="http://schemas.openxmlformats.org/officeDocument/2006/extended-properties" xmlns:vt="http://schemas.openxmlformats.org/officeDocument/2006/docPropsVTypes">
  <Template>Контур</Template>
  <TotalTime>192</TotalTime>
  <Words>3042</Words>
  <Application>Microsoft Office PowerPoint</Application>
  <PresentationFormat>Широкоэкранный</PresentationFormat>
  <Paragraphs>279</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Comic Sans MS</vt:lpstr>
      <vt:lpstr>Trebuchet MS</vt:lpstr>
      <vt:lpstr>Tw Cen MT</vt:lpstr>
      <vt:lpstr>Контур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Кондес Тетяна Василівна</dc:creator>
  <cp:lastModifiedBy>Кондес Тетяна Василівна</cp:lastModifiedBy>
  <cp:revision>35</cp:revision>
  <dcterms:created xsi:type="dcterms:W3CDTF">2023-10-25T20:14:41Z</dcterms:created>
  <dcterms:modified xsi:type="dcterms:W3CDTF">2023-10-25T23:27:35Z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0x0101002F8AB64A37CDEB409612E99DE50E3386</vt:lpwstr>
  </property>
</Properties>
</file>