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67" r:id="rId13"/>
    <p:sldId id="274" r:id="rId14"/>
    <p:sldId id="273" r:id="rId15"/>
    <p:sldId id="268" r:id="rId16"/>
    <p:sldId id="275" r:id="rId17"/>
    <p:sldId id="276" r:id="rId18"/>
    <p:sldId id="279" r:id="rId19"/>
    <p:sldId id="278" r:id="rId20"/>
    <p:sldId id="277" r:id="rId21"/>
    <p:sldId id="269" r:id="rId22"/>
    <p:sldId id="270" r:id="rId23"/>
    <p:sldId id="271" r:id="rId24"/>
    <p:sldId id="258" r:id="rId25"/>
    <p:sldId id="281" r:id="rId26"/>
    <p:sldId id="280" r:id="rId27"/>
    <p:sldId id="282" r:id="rId28"/>
    <p:sldId id="283" r:id="rId2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38"/>
    <p:restoredTop sz="94570"/>
  </p:normalViewPr>
  <p:slideViewPr>
    <p:cSldViewPr snapToGrid="0">
      <p:cViewPr varScale="1">
        <p:scale>
          <a:sx n="108" d="100"/>
          <a:sy n="108" d="100"/>
        </p:scale>
        <p:origin x="21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3285B-11AC-7642-9C6B-920D57C185AB}" type="datetimeFigureOut">
              <a:rPr lang="ru-UA" smtClean="0"/>
              <a:t>09.10.2025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0DCD3-D53A-2E45-8BF9-A09D3758F76A}" type="slidenum">
              <a:rPr lang="ru-UA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8613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9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639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B3731-292F-D09E-8CA4-AE7EFBF66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МАРКЕТИНГОМ ПОСЛУГ</a:t>
            </a:r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Лекція 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br>
              <a:rPr lang="ru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1382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Маркетинг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стосунків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297161-3FA1-1E64-99D7-B39B87023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338" y="1472024"/>
            <a:ext cx="5093112" cy="344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79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Маркетинг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Маркетинг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йде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багатьох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відсталих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моделей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традиційного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маркетингу, у 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числі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ринку.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Головне –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розглядається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повноцінна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особа,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індивідуальність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ж права (не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більше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але і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менше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), як і сам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постачальник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Побудова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чесних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довірчих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довгострокових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взаємовигідних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двома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рівноправними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людьми - ось суть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найспрощенішому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основа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позитивної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виглядає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вигляді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петлі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зв'язує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персонал.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E6AAC5-4533-EDA5-C6F3-F97BD12D1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33" y="2316430"/>
            <a:ext cx="5238105" cy="321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62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Маркетинг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з'явився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як протест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традиційного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маркетингу,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якому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клієнти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безликим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натовпом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розділеним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соціальні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сегменти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невеликих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успішних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думку,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окрім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статистики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опора.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побудова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людських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відносин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Піраміда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розширення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масштабу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співпраці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Коли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стосунки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налагоджені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демонструє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свою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лояльність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Лояльний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обслуговуватиметься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одного і того 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постачальника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навіть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з'являться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варіанти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Схильний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збільшувати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масштаб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часом.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Надає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постачальникові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конструктивний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зворотний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зв'язок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рекомендації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ради.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Поширює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позитивні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відгуки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постачальника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лояльних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виграє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організація-постачальник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так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:</a:t>
            </a:r>
          </a:p>
          <a:p>
            <a:pPr marL="0" indent="0" algn="just">
              <a:buNone/>
            </a:pPr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0286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чому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виграє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організація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Зазвичай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лояльний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збільшує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масштаб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приносячи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все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більше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засобів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сумарна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віддача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взаємодії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лояльним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клієнтом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величезною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середньому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вартість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підтримки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лояльних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менша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вартість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нового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умовах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стабільності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клієнтської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бази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зменшується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плинність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кадрів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виграє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Отримує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вклад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загальне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позитивне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відчуття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життя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Усуває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необхідність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щось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шукати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міняти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своєму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житті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Спрощує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собі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ухвалення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рішень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Отримує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соціальну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підтримку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дружні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стосунки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Отримує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постачальника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пільги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Не кожного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зробити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лояльним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, не з кожною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людиною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встановити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довгострокові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взаємовигідні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стосунки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, тут не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варто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живити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ілюзій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. Доля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стати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лояльними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залежить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точності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сприйняття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ідентичності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масовою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свідомістю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правильній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сегментації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ринку). </a:t>
            </a:r>
            <a:endParaRPr sz="20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19920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Але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навіть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високому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потенціалі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лояльності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залишаються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клієнти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придатні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встановлення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довгострокових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Проблемні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клієнти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звичайно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психологічно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морально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неврівноважені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люди, 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якими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важко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нерозсудливо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підтримувати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стосунки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Безперспективні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клієнти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- люди,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неспроможні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фінансової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точки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зору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явним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чином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намір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відмовитися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Проте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утриматися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психологічної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дискримінації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таких людей,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вони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залишаються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джерелом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позитивної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негативної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підприємство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effectLst/>
              <a:highlight>
                <a:srgbClr val="00FFFF"/>
              </a:highlight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8575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Сегментація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маркетингу</a:t>
            </a:r>
          </a:p>
          <a:p>
            <a:endParaRPr lang="ru-RU" sz="11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Очевидно,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кожного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коло людей,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найбільшою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вірогідністю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стануть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лояльними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постійними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Важливе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завдання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маркетолога 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сфокусувати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маркетинг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на роботу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з такими людьми,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випадку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віддача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маркетингу буде максимальною.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Зазвичай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рекомендується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провести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сегментацію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розбити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якимись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ознаками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населення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стать, район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проживання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соціальний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статус,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дохід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структура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сім'ї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освіта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.).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Аналізуючи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таким чином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клієнтську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базу,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виділити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статистичні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закономірності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властиві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самим "хорошим",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лояльним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Але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 Тут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починаються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проблеми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традиційною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соціальною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сегментацією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Навіть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відставивши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убік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достовірність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облишити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збір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соціальної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критично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момент), 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стикаємося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труднощами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намагаючись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Статистика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 лояльного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Приміром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говорити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наш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лояльний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жінка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35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66%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лояльних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з них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25%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районі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35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повинні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виходячи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таких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зосередити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лояльних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жінках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віці35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Природно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4696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Подібні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усіма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характеристиками - ми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однозначно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прибігають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ненадійних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інтерв'ю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намагаються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сегментацію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потреби,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.), але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прямо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навпаки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виділяти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потрібну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фракцію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масі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допомогою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соціальної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сегментації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видаляти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зайві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фракції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ідентичності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фокусувати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доступною,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внутрішньо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цілісною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несуперечливою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8934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лояльних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стосунків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центрі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безумовно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незадовільна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проблему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лояльності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Кредит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довіри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лояльного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великий, але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безмежний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зберегти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невеликих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помилок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терпіння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вичерпається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хронічно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погіршується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задовільно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лояльних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уз,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скріплюють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центрі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вісь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усієї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особливого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узи -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надаються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лояльним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найпростіший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без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занадто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Пакетування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зниження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вартості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пакету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розширення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спектру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лояльних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3662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r>
              <a:rPr lang="uk-UA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чинник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інфляції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нестабільності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ринках.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року.</a:t>
            </a:r>
          </a:p>
          <a:p>
            <a:r>
              <a:rPr lang="uk-UA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Нагороди за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об'єм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знижок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підтримувався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методами.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узи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бізнес-процесів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взаємодоповнювана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простота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споживачем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Серйозний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посилює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(але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uk-UA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Єдині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сумісне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канали.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вигідно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самому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простір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взаємодіятиме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лояльними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інвестиції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міцної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дорогу для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спекуляцій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устаткування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сюди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тому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Добре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фокусує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але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3649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узи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поверх чисто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просто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узи нас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прив'язують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людей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звикли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спілкуватися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справу.</a:t>
            </a:r>
          </a:p>
          <a:p>
            <a:pPr algn="just"/>
            <a:r>
              <a:rPr lang="uk-UA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нововведення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вносить до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нововведення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Лояльність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зміцнюється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намірами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побажання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Масове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замовленням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великого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великим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об'ємам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понижена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одиничними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замовленнями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для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добре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відпрацьований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автоматизований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Ділова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овірчість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відвертість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взаєминах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відноситися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побажань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довірчості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зусилля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2337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Типи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маркетингових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досліджень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Винайдена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безліч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типів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застосовуються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для невеликих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en-US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працюють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найкращі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практичні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результати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дають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неформальні</a:t>
            </a:r>
            <a:r>
              <a:rPr lang="en-US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внутрішні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методи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дешевші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результати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точніші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зроблені</a:t>
            </a:r>
            <a:r>
              <a:rPr lang="en-US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висновки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легше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адаптуються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 маркетинг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дійсно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готове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оптимізувати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свою роботу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принципів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спершу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цілком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яка буквально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поверхні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Порівнюючи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цінність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наявної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самих</a:t>
            </a:r>
            <a:r>
              <a:rPr lang="en-US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співробітників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яку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принести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спеціально</a:t>
            </a:r>
            <a:r>
              <a:rPr lang="en-US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організовані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маркетингові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ринкові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ясно,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пам’ять</a:t>
            </a:r>
            <a:r>
              <a:rPr lang="en-US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персоналу 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куди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важливіше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достовірніше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джерело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маркетингової</a:t>
            </a:r>
            <a:r>
              <a:rPr lang="en-US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Вона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прямо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відноситься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відміну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якихось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тенденцій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ринку),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набагато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легше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зробити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конструктивні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висновки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Таким чином,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важливіше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налагодити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збір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внутрішньої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</a:t>
            </a:r>
            <a:r>
              <a:rPr lang="en-US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приділити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увагу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тому,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доступно для прямого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спостереження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- так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можна</a:t>
            </a:r>
            <a:r>
              <a:rPr lang="en-US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не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заощадити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витратних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дослідженнях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ринку, але і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отримати</a:t>
            </a:r>
            <a:r>
              <a:rPr lang="en-US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набагато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кориснішу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інформацію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0535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Замовлені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зи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готовність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постачальника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міняти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свою роботу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бажань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метод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зміцнення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uk-UA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Підтримка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соціальних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зв'язків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відмінний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спосіб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зміцнення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лояльних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Маса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 клуби, заходи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кращих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конкурси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ігри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подібне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uk-UA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Особисті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стосунки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найважливіший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Україні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зміцнення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ділових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зв'язків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проте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зворотну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сторону - Коля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мені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друг, так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грошима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почекає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Тому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особисті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зв'язки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краще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працюють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клієнтом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персоналом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нижньої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ланки.</a:t>
            </a:r>
          </a:p>
          <a:p>
            <a:r>
              <a:rPr lang="uk-UA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Тривалі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стосунки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традицією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зазнає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реформи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тривалість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приводом для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розлучення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".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967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Причини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повторного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падіння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лояльності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відходу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виправляти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 тема.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помилку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важче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дорожче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лояльність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проводилося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високотехнологічних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бачимо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удар по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лояльності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збитку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значущим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чинником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скаргу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виразив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невдоволення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скаргу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заходи, 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назад половину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невдоволених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несприятливий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мовчазний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відхід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ми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продемонстрували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виправляти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почули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скарги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90%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невдоволених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не повернуться.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потурбуватися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невдоволеному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клієнтові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легко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висловити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претензії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знав,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цінуєте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критику і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готові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виправляти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повторного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падіння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лояльності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відходу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2042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7EEE78-D57B-C445-8A20-8DEF1AA8C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60" y="158750"/>
            <a:ext cx="5047590" cy="556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45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Реалізовуючи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проводячи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втрачених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таблицю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основу.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3514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3134" y="308758"/>
            <a:ext cx="11572030" cy="5461805"/>
          </a:xfrm>
        </p:spPr>
        <p:txBody>
          <a:bodyPr/>
          <a:lstStyle/>
          <a:p>
            <a:pPr algn="just"/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endParaRPr lang="ru-RU" sz="20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бути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того, 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жодна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втрачених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як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виправити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помилку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100%. Але ми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можемо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ослабити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довіру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хоч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би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відходу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Суть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проста, але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послужить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хорошу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службу, особливо,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вас велика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плинність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Заохочення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скарг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самого початку,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скарги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зауваження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вислухані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включений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Книга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скарг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хороший метод,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асоціюється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поганим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провалу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Зрештою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І,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треба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найголовнішого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Витягання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відходу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 ж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пішов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треба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витягнути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урок. Тут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згодитися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пішли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1522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Витягання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досвіду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успішного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відновлення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вдалі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вчинки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повинні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надбанням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роблячи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вклад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культуру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Щирість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дружелюбність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невдоволені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зазвичай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недружні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але так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через те,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стресі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спокоєм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дружелюбністю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Роздратування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допомагають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зняти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гарантії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йому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надаються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спочатку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Швидке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реагування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невдоволений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повинен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бачити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наскільки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оперативно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приймаються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заходи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бути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курсі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подій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погана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книга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скарг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вона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швидкої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реакції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0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8.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Гарантії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Хороший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спосіб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створити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умови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при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реалізація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відновлення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проходить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легше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над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ситуацією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більше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контролю, 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клієнтам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офіційних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гарантій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Проблеми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гарантіями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Перша проблема 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гарантіями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обміняти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вона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стандарту,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доведеться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зробити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знову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так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подвоюється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Друга проблема 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людський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сильно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суб'єктивних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речей. Часто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трапляється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об'єктивними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характеристиками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зроблена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суб'єктивних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важливіших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провалена. Але як тут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гарантії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Адже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ми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гарантувати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прийде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хорошому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настрої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Проте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гарантії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корисні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Вони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створюють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підприємстві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культуру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турботи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легше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закладені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клиентски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орієнтованого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Вони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дозволяють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створити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систему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чітких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стандартів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3980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Дозволяють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отримувати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активний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зворотний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зв'язок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Допомагають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зрозуміти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помилки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допускаються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Дають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важливу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маркетингову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перевагу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Звичайно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гарантії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даються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дійсно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важливі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речі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правильно подати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гарантії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потрібний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приємного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сюрпризу,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примушує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новому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світлі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дивитися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Справа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виглядає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ніби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приємно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усвідомлювати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ризикують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але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серйозні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гарантії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гарантувати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клієнтам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?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питання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вирішувати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виходячи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аналізу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значущих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з точки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зору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чинників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фокусувати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гарантії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на них. Для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звичайно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, треба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мати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уявлення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про те,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хвилює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гарантії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Безумовними</a:t>
            </a:r>
            <a:endParaRPr lang="ru-RU" sz="2000" b="0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o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Гарантійні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зобов'язання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треба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формулювати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чітко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ніяких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"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приміток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дрібними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буквами.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буде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невдоволений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отримає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очікуваної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 але просто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прийде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лють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отримає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того,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йому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гарантували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думав,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гарантували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).</a:t>
            </a:r>
          </a:p>
          <a:p>
            <a:pPr algn="just"/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8456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Значущими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дію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гарантії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повинні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потрапляти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елементи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найбільше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значення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разі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гарантованої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компенсації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вона повинна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повністю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нейтралізувати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незадоволення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Простими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дохідливими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Клієнти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повинні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знати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розуміти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,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розраховувати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o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Персонал повинен знати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розуміти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вони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зобов'язані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робити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Доступними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занадто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багато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формальностей для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обгрунтування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гарантії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Ну,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звичайно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треба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потурбуватися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про себе: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уникнути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простих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методів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шахрайства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гарантіями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але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перегинати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палицю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цим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!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постаратися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забезпечувати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гарантіями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речі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об'єктивно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вас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залежать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адже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виконана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гарантія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куди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велика причина для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невдоволення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просто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якісно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зроблена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6554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8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типів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досліджень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Розбір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скарг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Мета: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Виділити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невдоволених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спробувати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повернути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Виділити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найтиповіші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корекції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огляд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Мета: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конкурентами.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Виділити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пріоритетні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шляхи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поліпшення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Відстежити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динаміку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поліпшення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часом.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"-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Гаряче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інтерв'ю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Мета: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зворотний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зв'язок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свіжі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виявляються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негативні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симптоми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негайно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внести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корекцію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- Фокус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групи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Мета: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Поставляє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вхідні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кількісних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Створює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умови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дискусії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виділені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поліпшення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247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Контрольне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Мета: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співробітників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необхідності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додатковому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навчанні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тренуванні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обміні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досвідом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заохочення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покарання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слабких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сторін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Опитування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персоналу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Мета: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внутрішньої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проблем,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перешкоджають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підвищенню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точки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зору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персоналу.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Відстеження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морального стану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колективу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втрачених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клієнтів</a:t>
            </a:r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Мета: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причин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втрати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20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майбутніх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очікувань</a:t>
            </a:r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Мета: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Передбачити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очікування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виникнуть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майбутньому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Розробити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випробувати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типи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Як приклад для детального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розбору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виберемо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техніку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дослідження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контактів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спирається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внутрішньо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доступні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джерела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246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ключових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контактів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Ключові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контакти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найважливіші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моменти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історії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взаємодії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</a:t>
            </a:r>
            <a:r>
              <a:rPr lang="en-US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правильної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таких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моментів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великою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мірою</a:t>
            </a:r>
            <a:r>
              <a:rPr lang="en-US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залежить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загальне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враження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Дослідження</a:t>
            </a:r>
            <a:r>
              <a:rPr lang="en-US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контактів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якраз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націлене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найважливіших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чинників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</a:t>
            </a:r>
            <a:r>
              <a:rPr lang="en-US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оцінку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час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контактів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: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Метод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контактів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з'ясування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дійсних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вчинків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призводять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незадоволення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контактів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Джерело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співробітників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карти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контактів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виділення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найважливіших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контактів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практиці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таке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виглядає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бесіди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тет-а-тет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із</a:t>
            </a:r>
            <a:r>
              <a:rPr lang="en-US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співробітниками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клієнтами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час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дослідник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навідними</a:t>
            </a:r>
            <a:r>
              <a:rPr lang="en-US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питаннями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витягає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пам'яті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співрозмовника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потрібні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факти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Як правило,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це</a:t>
            </a:r>
            <a:r>
              <a:rPr lang="en-US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представляє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скдаднощів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йдеться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речі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викликали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яскраву</a:t>
            </a:r>
            <a:r>
              <a:rPr lang="en-US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емоційну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реакцію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запам'яталися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надовго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9061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метод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збору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настільки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вплетений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звичайні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ділові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сам факт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проведення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систематичного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залишається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прихованим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підвищує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достовірність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Ось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зразковий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список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питань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використовувати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при</a:t>
            </a:r>
            <a:r>
              <a:rPr lang="en-US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проведенні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інтерв’ю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Згадаєте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момент, коли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як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випробували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особливо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сильне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почуття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незадоволення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взаємодії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персоналом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X.</a:t>
            </a:r>
          </a:p>
          <a:p>
            <a:pPr algn="just"/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Коли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сталося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3.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обставини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привели до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ситуації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4.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було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сказане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зроблене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обох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сторін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5.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сталося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такого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результаті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змусило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вас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відчути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задоволення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незадоволення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)?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результаті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ми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отримаємо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карту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моментів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Крім</a:t>
            </a:r>
            <a:r>
              <a:rPr lang="en-US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того, ми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виявимо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найважливіші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чинники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комунікації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представників</a:t>
            </a:r>
            <a:r>
              <a:rPr lang="en-US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оцінку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Незважаючи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різноманіття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в результатах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досліджень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простежуються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декілька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основних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тем,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загальних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усіх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типів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6054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Вони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приведені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діаграмі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далі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керівні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принципи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можемо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витягнути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результатів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досліджень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:</a:t>
            </a:r>
          </a:p>
          <a:p>
            <a:endParaRPr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BAEF09-74F9-F177-1ADE-9B8218D0D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25" y="825728"/>
            <a:ext cx="6311075" cy="488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33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endParaRPr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D315E0-6FE5-C0B6-C4AD-191E6BA3C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823" y="147855"/>
            <a:ext cx="6329885" cy="709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20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8A0AA5-B439-5137-231E-3A283F963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09" y="308758"/>
            <a:ext cx="11572030" cy="5461805"/>
          </a:xfrm>
        </p:spPr>
        <p:txBody>
          <a:bodyPr/>
          <a:lstStyle/>
          <a:p>
            <a:pPr algn="just"/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 ми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бачимо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найважливішу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роль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має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людський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чинник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Але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час</a:t>
            </a:r>
            <a:r>
              <a:rPr lang="en-US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ключових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контактів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сприйняття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клієнта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впливають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інші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аспекти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надання</a:t>
            </a:r>
            <a:r>
              <a:rPr lang="en-US" sz="175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У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ідеалі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ми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повинні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відлагодити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усі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елементи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маркетинг-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мікса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7</a:t>
            </a:r>
            <a:r>
              <a:rPr lang="en-US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P (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якби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ідеали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були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досяжні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!).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хоч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би 3 з 7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його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частин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5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People - 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Люди</a:t>
            </a:r>
          </a:p>
          <a:p>
            <a:pPr algn="just"/>
            <a:r>
              <a:rPr lang="ru-RU" sz="175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Контактні</a:t>
            </a:r>
            <a:r>
              <a:rPr lang="ru-RU" sz="175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співробітники</a:t>
            </a:r>
            <a:endParaRPr lang="ru-RU" sz="175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175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 </a:t>
            </a:r>
            <a:r>
              <a:rPr lang="ru-RU" sz="175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</a:t>
            </a:r>
            <a:endParaRPr lang="ru-RU" sz="175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175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Інші</a:t>
            </a:r>
            <a:r>
              <a:rPr lang="ru-RU" sz="175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клієнти</a:t>
            </a:r>
            <a:endParaRPr lang="ru-RU" sz="175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en-US" sz="175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Process -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Процеси</a:t>
            </a:r>
            <a:endParaRPr lang="ru-RU" sz="1750" b="0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ru-RU" sz="175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Етапи</a:t>
            </a:r>
            <a:r>
              <a:rPr lang="ru-RU" sz="175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endParaRPr lang="ru-RU" sz="175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175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Баланс </a:t>
            </a:r>
            <a:r>
              <a:rPr lang="ru-RU" sz="175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стандартів</a:t>
            </a:r>
            <a:r>
              <a:rPr lang="ru-RU" sz="175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</a:t>
            </a:r>
            <a:r>
              <a:rPr lang="en-US" sz="175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індивідуального</a:t>
            </a:r>
            <a:r>
              <a:rPr lang="ru-RU" sz="175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підходу</a:t>
            </a:r>
            <a:endParaRPr lang="ru-RU" sz="175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175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Баланс </a:t>
            </a:r>
            <a:r>
              <a:rPr lang="ru-RU" sz="175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технологічності</a:t>
            </a:r>
            <a:r>
              <a:rPr lang="ru-RU" sz="175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175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людяності</a:t>
            </a:r>
            <a:endParaRPr lang="ru-RU" sz="175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en-US" sz="175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Physical Evidence -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Прямі</a:t>
            </a:r>
            <a:r>
              <a:rPr lang="ru-RU" sz="175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чинники</a:t>
            </a:r>
            <a:endParaRPr lang="ru-RU" sz="1750" b="0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ru-RU" sz="175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Матеріальні</a:t>
            </a:r>
            <a:r>
              <a:rPr lang="ru-RU" sz="175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комунікації</a:t>
            </a:r>
            <a:endParaRPr lang="ru-RU" sz="175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175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Інтер'єр</a:t>
            </a:r>
            <a:r>
              <a:rPr lang="ru-RU" sz="175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175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екстер'єр</a:t>
            </a:r>
            <a:r>
              <a:rPr lang="ru-RU" sz="175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75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офісу</a:t>
            </a:r>
            <a:endParaRPr lang="ru-RU" sz="175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175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Гарантії</a:t>
            </a:r>
            <a:endParaRPr lang="ru-RU" sz="175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175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Технології</a:t>
            </a:r>
            <a:endParaRPr lang="ru-RU" sz="175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2FA752-B481-DC86-9671-E84590520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258" y="1243827"/>
            <a:ext cx="4497284" cy="483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20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итомирська політехніка">
      <a:dk1>
        <a:srgbClr val="224D83"/>
      </a:dk1>
      <a:lt1>
        <a:sysClr val="window" lastClr="FFFFFF"/>
      </a:lt1>
      <a:dk2>
        <a:srgbClr val="FFFFFF"/>
      </a:dk2>
      <a:lt2>
        <a:srgbClr val="224D8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3290</Words>
  <Application>Microsoft Macintosh PowerPoint</Application>
  <PresentationFormat>Широкоэкранный</PresentationFormat>
  <Paragraphs>164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Montserrat</vt:lpstr>
      <vt:lpstr>Montserrat ExtraBold</vt:lpstr>
      <vt:lpstr>Times New Roman</vt:lpstr>
      <vt:lpstr>Тема Office</vt:lpstr>
      <vt:lpstr> УПРАВЛІННЯ МАРКЕТИНГОМ ПОСЛУГ  Лекція 5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Александр Ткачук</cp:lastModifiedBy>
  <cp:revision>128</cp:revision>
  <dcterms:created xsi:type="dcterms:W3CDTF">2023-01-12T09:20:21Z</dcterms:created>
  <dcterms:modified xsi:type="dcterms:W3CDTF">2025-10-09T12:03:34Z</dcterms:modified>
</cp:coreProperties>
</file>