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9" r:id="rId14"/>
    <p:sldId id="268"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22.07.2020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22.07.2020</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22.07.2020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22.07.2020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22.07.2020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22.07.2020</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22.07.2020</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22.07.2020</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22.07.2020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1720" y="476672"/>
            <a:ext cx="6172200" cy="1894362"/>
          </a:xfrm>
        </p:spPr>
        <p:txBody>
          <a:bodyPr>
            <a:normAutofit fontScale="90000"/>
          </a:bodyPr>
          <a:lstStyle/>
          <a:p>
            <a:r>
              <a:rPr lang="uk-UA" dirty="0"/>
              <a:t>Особливості інституціональної теорії бухгалтерського обліку</a:t>
            </a:r>
            <a:br>
              <a:rPr lang="uk-UA" dirty="0"/>
            </a:br>
            <a:endParaRPr lang="uk-UA" dirty="0"/>
          </a:p>
        </p:txBody>
      </p:sp>
      <p:sp>
        <p:nvSpPr>
          <p:cNvPr id="3" name="Подзаголовок 2"/>
          <p:cNvSpPr>
            <a:spLocks noGrp="1"/>
          </p:cNvSpPr>
          <p:nvPr>
            <p:ph type="subTitle" idx="1"/>
          </p:nvPr>
        </p:nvSpPr>
        <p:spPr>
          <a:xfrm>
            <a:off x="2286000" y="2276872"/>
            <a:ext cx="6172200" cy="4098050"/>
          </a:xfrm>
        </p:spPr>
        <p:txBody>
          <a:bodyPr>
            <a:normAutofit lnSpcReduction="10000"/>
          </a:bodyPr>
          <a:lstStyle/>
          <a:p>
            <a:pPr lvl="0" algn="ctr"/>
            <a:r>
              <a:rPr lang="uk-UA" dirty="0" smtClean="0"/>
              <a:t>План:</a:t>
            </a:r>
            <a:endParaRPr lang="en-US" dirty="0" smtClean="0"/>
          </a:p>
          <a:p>
            <a:pPr lvl="0" algn="just"/>
            <a:r>
              <a:rPr lang="uk-UA" dirty="0" smtClean="0"/>
              <a:t>1. Інституціоналізм </a:t>
            </a:r>
            <a:r>
              <a:rPr lang="uk-UA" dirty="0"/>
              <a:t>та </a:t>
            </a:r>
            <a:r>
              <a:rPr lang="uk-UA" dirty="0" err="1"/>
              <a:t>неоінституціоналізм</a:t>
            </a:r>
            <a:r>
              <a:rPr lang="uk-UA" dirty="0"/>
              <a:t> як напрями розвитку економічної </a:t>
            </a:r>
            <a:r>
              <a:rPr lang="uk-UA" dirty="0" smtClean="0"/>
              <a:t>теорії.</a:t>
            </a:r>
          </a:p>
          <a:p>
            <a:pPr marL="342900" lvl="0" indent="-342900" algn="just">
              <a:buAutoNum type="arabicPeriod"/>
            </a:pPr>
            <a:endParaRPr lang="uk-UA" dirty="0"/>
          </a:p>
          <a:p>
            <a:pPr lvl="0" algn="just"/>
            <a:r>
              <a:rPr lang="uk-UA" dirty="0" smtClean="0"/>
              <a:t>2. Бухгалтерський </a:t>
            </a:r>
            <a:r>
              <a:rPr lang="uk-UA" dirty="0"/>
              <a:t>облік як соціально-економічний </a:t>
            </a:r>
            <a:r>
              <a:rPr lang="uk-UA" dirty="0" smtClean="0"/>
              <a:t>інститут.</a:t>
            </a:r>
          </a:p>
          <a:p>
            <a:pPr lvl="0" algn="just"/>
            <a:endParaRPr lang="uk-UA" dirty="0"/>
          </a:p>
          <a:p>
            <a:pPr lvl="0" algn="just"/>
            <a:r>
              <a:rPr lang="uk-UA" dirty="0" smtClean="0"/>
              <a:t>3. Застосування </a:t>
            </a:r>
            <a:r>
              <a:rPr lang="uk-UA" dirty="0"/>
              <a:t>інституціональної теорії у вирішенні проблем розвитку бухгалтерського обліку (інститут власності,  </a:t>
            </a:r>
            <a:r>
              <a:rPr lang="uk-UA" dirty="0" err="1"/>
              <a:t>теоіря</a:t>
            </a:r>
            <a:r>
              <a:rPr lang="uk-UA" dirty="0"/>
              <a:t> контрактів, звітність в інституційному середовищі</a:t>
            </a:r>
            <a:r>
              <a:rPr lang="uk-UA" dirty="0" smtClean="0"/>
              <a:t>).</a:t>
            </a:r>
          </a:p>
          <a:p>
            <a:pPr lvl="0" algn="just"/>
            <a:endParaRPr lang="uk-UA" dirty="0"/>
          </a:p>
          <a:p>
            <a:pPr lvl="0" algn="just"/>
            <a:r>
              <a:rPr lang="uk-UA" dirty="0" smtClean="0"/>
              <a:t>4. Облік </a:t>
            </a:r>
            <a:r>
              <a:rPr lang="uk-UA" dirty="0" err="1"/>
              <a:t>трансакційних</a:t>
            </a:r>
            <a:r>
              <a:rPr lang="uk-UA" dirty="0"/>
              <a:t> </a:t>
            </a:r>
            <a:r>
              <a:rPr lang="uk-UA" dirty="0" smtClean="0"/>
              <a:t>витрат.</a:t>
            </a:r>
            <a:endParaRPr lang="uk-UA" dirty="0"/>
          </a:p>
          <a:p>
            <a:pPr algn="just"/>
            <a:endParaRPr lang="uk-UA" dirty="0"/>
          </a:p>
        </p:txBody>
      </p:sp>
    </p:spTree>
    <p:extLst>
      <p:ext uri="{BB962C8B-B14F-4D97-AF65-F5344CB8AC3E}">
        <p14:creationId xmlns:p14="http://schemas.microsoft.com/office/powerpoint/2010/main" val="450459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1" dirty="0" err="1"/>
              <a:t>Інституційни</a:t>
            </a:r>
            <a:r>
              <a:rPr lang="uk-UA" b="1" dirty="0"/>
              <a:t> підхід до розвитку теорій </a:t>
            </a:r>
            <a:r>
              <a:rPr lang="uk-UA" b="1" dirty="0" smtClean="0"/>
              <a:t>обліку</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395536" y="1700808"/>
            <a:ext cx="7776864" cy="3888432"/>
          </a:xfrm>
          <a:prstGeom prst="rect">
            <a:avLst/>
          </a:prstGeom>
        </p:spPr>
      </p:pic>
    </p:spTree>
    <p:extLst>
      <p:ext uri="{BB962C8B-B14F-4D97-AF65-F5344CB8AC3E}">
        <p14:creationId xmlns:p14="http://schemas.microsoft.com/office/powerpoint/2010/main" val="61472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400" b="1" dirty="0"/>
              <a:t>Застосування інституціональної теорії у вирішенні проблем розвитку бухгалтерського обліку </a:t>
            </a:r>
            <a:endParaRPr lang="uk-UA" sz="2400" dirty="0"/>
          </a:p>
        </p:txBody>
      </p:sp>
      <p:sp>
        <p:nvSpPr>
          <p:cNvPr id="3" name="Объект 2"/>
          <p:cNvSpPr>
            <a:spLocks noGrp="1"/>
          </p:cNvSpPr>
          <p:nvPr>
            <p:ph sz="quarter" idx="1"/>
          </p:nvPr>
        </p:nvSpPr>
        <p:spPr/>
        <p:txBody>
          <a:bodyPr>
            <a:normAutofit lnSpcReduction="10000"/>
          </a:bodyPr>
          <a:lstStyle/>
          <a:p>
            <a:r>
              <a:rPr lang="uk-UA" dirty="0"/>
              <a:t>І</a:t>
            </a:r>
            <a:r>
              <a:rPr lang="uk-UA" dirty="0" smtClean="0"/>
              <a:t>нституціональна </a:t>
            </a:r>
            <a:r>
              <a:rPr lang="uk-UA" dirty="0"/>
              <a:t>модель бухгалтерського обліку формується під впливом інституціональної системи суспільства через базові її інститути з урахуванням траєкторії інституціонального розвитку цього виду соціально-економічної діяльності. </a:t>
            </a:r>
            <a:endParaRPr lang="uk-UA" dirty="0" smtClean="0"/>
          </a:p>
          <a:p>
            <a:r>
              <a:rPr lang="uk-UA" dirty="0" smtClean="0"/>
              <a:t>На </a:t>
            </a:r>
            <a:r>
              <a:rPr lang="uk-UA" dirty="0"/>
              <a:t>інституціональну модель бухгалтерського обліку визначальною мірою впливають інститут власності, який забезпечує його змістовне наповнення, та інститут права, який визначає форму соціального регулювання (нормативно-правового, марально-етичного) діяльності у сфері бухгалтерського обліку. </a:t>
            </a:r>
          </a:p>
        </p:txBody>
      </p:sp>
    </p:spTree>
    <p:extLst>
      <p:ext uri="{BB962C8B-B14F-4D97-AF65-F5344CB8AC3E}">
        <p14:creationId xmlns:p14="http://schemas.microsoft.com/office/powerpoint/2010/main" val="2263050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7467600" cy="1143000"/>
          </a:xfrm>
        </p:spPr>
        <p:txBody>
          <a:bodyPr>
            <a:noAutofit/>
          </a:bodyPr>
          <a:lstStyle/>
          <a:p>
            <a:pPr algn="ctr"/>
            <a:r>
              <a:rPr lang="uk-UA" sz="2400" b="1" dirty="0"/>
              <a:t>Застосування інституціональної теорії у вирішенні проблем розвитку бухгалтерського обліку </a:t>
            </a:r>
            <a:endParaRPr lang="uk-UA" sz="2000" dirty="0"/>
          </a:p>
        </p:txBody>
      </p:sp>
      <p:sp>
        <p:nvSpPr>
          <p:cNvPr id="3" name="Объект 2"/>
          <p:cNvSpPr>
            <a:spLocks noGrp="1"/>
          </p:cNvSpPr>
          <p:nvPr>
            <p:ph sz="quarter" idx="1"/>
          </p:nvPr>
        </p:nvSpPr>
        <p:spPr/>
        <p:txBody>
          <a:bodyPr/>
          <a:lstStyle/>
          <a:p>
            <a:r>
              <a:rPr lang="uk-UA" dirty="0"/>
              <a:t>Інституціональна модель як сукупність загальних принципів є базисом соціально-економічного інституту, в якому через формальні та неформальні правила і механізми їх дотримання реалізуються ці загальні принципи. </a:t>
            </a:r>
            <a:endParaRPr lang="uk-UA" dirty="0" smtClean="0"/>
          </a:p>
          <a:p>
            <a:r>
              <a:rPr lang="uk-UA" dirty="0" smtClean="0"/>
              <a:t>Дослідженню </a:t>
            </a:r>
            <a:r>
              <a:rPr lang="uk-UA" dirty="0"/>
              <a:t>питань управління інституціональними змінами бухгалтерського обліку в межах його інституціональної моделі будуть присвячені подальші дослідження.  </a:t>
            </a:r>
          </a:p>
          <a:p>
            <a:endParaRPr lang="uk-UA" dirty="0"/>
          </a:p>
        </p:txBody>
      </p:sp>
    </p:spTree>
    <p:extLst>
      <p:ext uri="{BB962C8B-B14F-4D97-AF65-F5344CB8AC3E}">
        <p14:creationId xmlns:p14="http://schemas.microsoft.com/office/powerpoint/2010/main" val="207003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Теорія </a:t>
            </a:r>
            <a:r>
              <a:rPr lang="uk-UA" dirty="0" err="1" smtClean="0"/>
              <a:t>контратів</a:t>
            </a:r>
            <a:endParaRPr lang="uk-UA" dirty="0"/>
          </a:p>
        </p:txBody>
      </p:sp>
      <p:sp>
        <p:nvSpPr>
          <p:cNvPr id="3" name="Объект 2"/>
          <p:cNvSpPr>
            <a:spLocks noGrp="1"/>
          </p:cNvSpPr>
          <p:nvPr>
            <p:ph sz="quarter" idx="1"/>
          </p:nvPr>
        </p:nvSpPr>
        <p:spPr/>
        <p:txBody>
          <a:bodyPr>
            <a:normAutofit fontScale="92500" lnSpcReduction="10000"/>
          </a:bodyPr>
          <a:lstStyle/>
          <a:p>
            <a:r>
              <a:rPr lang="uk-UA" dirty="0"/>
              <a:t>Т</a:t>
            </a:r>
            <a:r>
              <a:rPr lang="uk-UA" dirty="0" smtClean="0"/>
              <a:t>еорія </a:t>
            </a:r>
            <a:r>
              <a:rPr lang="uk-UA" dirty="0"/>
              <a:t>контрактів створює формальну концепцію для вивчення контрактних відносин, які стосуються побудови та функціонування системи бухгалтерського обліку на підприємстві, та може розглядатись як потужний інструмент вирішення актуальних облікових проблем, які постали перед дослідниками при переході до більш лібералізованої системи облікового регулювання. </a:t>
            </a:r>
            <a:endParaRPr lang="uk-UA" dirty="0" smtClean="0"/>
          </a:p>
          <a:p>
            <a:r>
              <a:rPr lang="uk-UA" dirty="0" smtClean="0"/>
              <a:t>На </a:t>
            </a:r>
            <a:r>
              <a:rPr lang="uk-UA" dirty="0"/>
              <a:t>сьогодні дана концепція вважається одним із провідних напрямів подальшого розвитку </a:t>
            </a:r>
            <a:r>
              <a:rPr lang="uk-UA" dirty="0" err="1"/>
              <a:t>неоінституційної</a:t>
            </a:r>
            <a:r>
              <a:rPr lang="uk-UA" dirty="0"/>
              <a:t> економічної теорії, що тісно пов’язана із теорією прав власності та теорією </a:t>
            </a:r>
            <a:r>
              <a:rPr lang="uk-UA" dirty="0" err="1"/>
              <a:t>трансакційних</a:t>
            </a:r>
            <a:r>
              <a:rPr lang="uk-UA" dirty="0"/>
              <a:t> витрат, однак передбачає акцентування уваги на проблемі інформаційної асиметрії та стимулах суб’єктів прийняття рішень. </a:t>
            </a:r>
          </a:p>
          <a:p>
            <a:endParaRPr lang="uk-UA" dirty="0"/>
          </a:p>
        </p:txBody>
      </p:sp>
    </p:spTree>
    <p:extLst>
      <p:ext uri="{BB962C8B-B14F-4D97-AF65-F5344CB8AC3E}">
        <p14:creationId xmlns:p14="http://schemas.microsoft.com/office/powerpoint/2010/main" val="4100704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ТЕОРІЯ КОНТРАКТІВ В ОБЛІКУ</a:t>
            </a:r>
            <a:br>
              <a:rPr lang="uk-UA" dirty="0"/>
            </a:br>
            <a:endParaRPr lang="uk-UA" dirty="0"/>
          </a:p>
        </p:txBody>
      </p:sp>
      <p:sp>
        <p:nvSpPr>
          <p:cNvPr id="3" name="Объект 2"/>
          <p:cNvSpPr>
            <a:spLocks noGrp="1"/>
          </p:cNvSpPr>
          <p:nvPr>
            <p:ph sz="quarter" idx="1"/>
          </p:nvPr>
        </p:nvSpPr>
        <p:spPr/>
        <p:txBody>
          <a:bodyPr>
            <a:normAutofit fontScale="62500" lnSpcReduction="20000"/>
          </a:bodyPr>
          <a:lstStyle/>
          <a:p>
            <a:pPr algn="just"/>
            <a:r>
              <a:rPr lang="uk-UA" sz="2600" dirty="0"/>
              <a:t>П</a:t>
            </a:r>
            <a:r>
              <a:rPr lang="uk-UA" sz="2600" dirty="0" smtClean="0"/>
              <a:t>одвійна </a:t>
            </a:r>
            <a:r>
              <a:rPr lang="uk-UA" sz="2600" dirty="0"/>
              <a:t>роль, яку виконує бухгалтерський облік в контексті теорії контрактів, як інструмент контролю за їх виконанням і як об’єкт контрактних відносин, значно актуалізує необхідність її застосування в процесі здійснення наукових досліджень в сфері обліку</a:t>
            </a:r>
            <a:r>
              <a:rPr lang="uk-UA" sz="2600" dirty="0" smtClean="0"/>
              <a:t>.</a:t>
            </a:r>
          </a:p>
          <a:p>
            <a:pPr algn="just"/>
            <a:r>
              <a:rPr lang="uk-UA" sz="2600" dirty="0" smtClean="0"/>
              <a:t> </a:t>
            </a:r>
            <a:r>
              <a:rPr lang="uk-UA" sz="2600" dirty="0"/>
              <a:t>Зокрема, це дозволяє використовувати основні положення теорії контрактів для удосконалення національної системи бухгалтерського обліку на наступних рівнях: </a:t>
            </a:r>
          </a:p>
          <a:p>
            <a:pPr algn="just"/>
            <a:r>
              <a:rPr lang="uk-UA" sz="2600" dirty="0"/>
              <a:t>– на рівні системи облікових стандартів, оскільки з позиції </a:t>
            </a:r>
            <a:r>
              <a:rPr lang="uk-UA" sz="2600" dirty="0" err="1"/>
              <a:t>неоінституційної</a:t>
            </a:r>
            <a:r>
              <a:rPr lang="uk-UA" sz="2600" dirty="0"/>
              <a:t> теорії процес розробки облікових стандартів є реакцією на недосконалості ринку облікової інформації. Враховуючи існування різносторонніх інтересів щодо змістовного наповнення облікових стандартів, які лобіюються різними зацікавленими сторонами (інвестори, позичальники, власники та менеджмент компаній, фінансові аналітики та ін.), кінцевий продукт даного процесу, тобто систему облікових стандартів (країни або міжнародну (МСФЗ)), слід розуміти як результат домовленостей та компромісів між обліковими регуляторами та всіма зацікавленими сторонами; </a:t>
            </a:r>
          </a:p>
          <a:p>
            <a:pPr algn="just"/>
            <a:r>
              <a:rPr lang="uk-UA" sz="2600" dirty="0"/>
              <a:t>– на рівні конкретного підприємства, оскільки на сьогодні, в умовах існування можливості вибору альтернативних варіантів облікового відображення, представлених в національних П(С)БО, у суб’єктів ведення та організації бухгалтерського обліку існує можливість впливу на фінансовий стан та результати діяльності підприємства. </a:t>
            </a:r>
          </a:p>
          <a:p>
            <a:endParaRPr lang="uk-UA" dirty="0"/>
          </a:p>
        </p:txBody>
      </p:sp>
    </p:spTree>
    <p:extLst>
      <p:ext uri="{BB962C8B-B14F-4D97-AF65-F5344CB8AC3E}">
        <p14:creationId xmlns:p14="http://schemas.microsoft.com/office/powerpoint/2010/main" val="150304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7467600" cy="1224136"/>
          </a:xfrm>
        </p:spPr>
        <p:txBody>
          <a:bodyPr>
            <a:normAutofit fontScale="90000"/>
          </a:bodyPr>
          <a:lstStyle/>
          <a:p>
            <a:pPr algn="ctr"/>
            <a:r>
              <a:rPr lang="uk-UA" b="1" dirty="0"/>
              <a:t>Сучасні напрями розвитку бухгалтерського обліку в контексті теорії контрактів</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467544" y="1844824"/>
            <a:ext cx="5868000" cy="2448000"/>
          </a:xfrm>
          <a:prstGeom prst="rect">
            <a:avLst/>
          </a:prstGeom>
        </p:spPr>
      </p:pic>
      <p:sp>
        <p:nvSpPr>
          <p:cNvPr id="5" name="Прямоугольник 4"/>
          <p:cNvSpPr/>
          <p:nvPr/>
        </p:nvSpPr>
        <p:spPr>
          <a:xfrm>
            <a:off x="467544" y="4221088"/>
            <a:ext cx="7560840" cy="2031325"/>
          </a:xfrm>
          <a:prstGeom prst="rect">
            <a:avLst/>
          </a:prstGeom>
        </p:spPr>
        <p:txBody>
          <a:bodyPr wrap="square">
            <a:spAutoFit/>
          </a:bodyPr>
          <a:lstStyle/>
          <a:p>
            <a:r>
              <a:rPr lang="uk-UA" dirty="0"/>
              <a:t>Виділені </a:t>
            </a:r>
            <a:r>
              <a:rPr lang="uk-UA" dirty="0" smtClean="0"/>
              <a:t>напрями </a:t>
            </a:r>
            <a:r>
              <a:rPr lang="uk-UA" dirty="0"/>
              <a:t>розкривають різні аспекти місця та ролі бухгалтерського обліку в діяльності підприємства з позиції теорії контрактів, частково перетинаючись між собою. Розвиток кожного із виділених напрямів дозволяє значно збагатити наукові дослідження в сфері бухгалтерського обліку, доповнюючи його предмет новими теоретичними конструктами, моделями, а також соціологічними та психологічними аспектами. </a:t>
            </a:r>
          </a:p>
        </p:txBody>
      </p:sp>
    </p:spTree>
    <p:extLst>
      <p:ext uri="{BB962C8B-B14F-4D97-AF65-F5344CB8AC3E}">
        <p14:creationId xmlns:p14="http://schemas.microsoft.com/office/powerpoint/2010/main" val="2270723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Облік </a:t>
            </a:r>
            <a:r>
              <a:rPr lang="uk-UA" b="1" dirty="0" err="1"/>
              <a:t>трансакційних</a:t>
            </a:r>
            <a:r>
              <a:rPr lang="uk-UA" b="1" dirty="0"/>
              <a:t> витрат </a:t>
            </a:r>
            <a:endParaRPr lang="uk-UA" dirty="0"/>
          </a:p>
        </p:txBody>
      </p:sp>
      <p:sp>
        <p:nvSpPr>
          <p:cNvPr id="5" name="Объект 4"/>
          <p:cNvSpPr>
            <a:spLocks noGrp="1"/>
          </p:cNvSpPr>
          <p:nvPr>
            <p:ph sz="quarter" idx="1"/>
          </p:nvPr>
        </p:nvSpPr>
        <p:spPr/>
        <p:txBody>
          <a:bodyPr/>
          <a:lstStyle/>
          <a:p>
            <a:r>
              <a:rPr lang="uk-UA" dirty="0"/>
              <a:t>А.М. Нестеренко стверджує, що зазвичай виділяють 5 типів </a:t>
            </a:r>
            <a:r>
              <a:rPr lang="uk-UA" dirty="0" err="1"/>
              <a:t>трансакційних</a:t>
            </a:r>
            <a:r>
              <a:rPr lang="uk-UA" dirty="0"/>
              <a:t> витрат: </a:t>
            </a:r>
          </a:p>
          <a:p>
            <a:r>
              <a:rPr lang="uk-UA" dirty="0"/>
              <a:t>1. Витрати на пошук інформації (по пошуку товарів і продавців, по вивченню репутації, по пошуку покупців); </a:t>
            </a:r>
          </a:p>
          <a:p>
            <a:r>
              <a:rPr lang="uk-UA" dirty="0"/>
              <a:t>2. Витрати оцінки і контролю якості; </a:t>
            </a:r>
          </a:p>
          <a:p>
            <a:r>
              <a:rPr lang="uk-UA" dirty="0"/>
              <a:t>3. Витрати ведення і укладення договорів; </a:t>
            </a:r>
          </a:p>
          <a:p>
            <a:r>
              <a:rPr lang="uk-UA" dirty="0"/>
              <a:t>4. Витрати специфікації і захисту прав власності; </a:t>
            </a:r>
          </a:p>
          <a:p>
            <a:r>
              <a:rPr lang="uk-UA" dirty="0"/>
              <a:t>5. Витрати захисту від опортуністичної поведінки. </a:t>
            </a:r>
          </a:p>
          <a:p>
            <a:endParaRPr lang="uk-UA" dirty="0"/>
          </a:p>
        </p:txBody>
      </p:sp>
    </p:spTree>
    <p:extLst>
      <p:ext uri="{BB962C8B-B14F-4D97-AF65-F5344CB8AC3E}">
        <p14:creationId xmlns:p14="http://schemas.microsoft.com/office/powerpoint/2010/main" val="1022652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Облік </a:t>
            </a:r>
            <a:r>
              <a:rPr lang="uk-UA" dirty="0" err="1" smtClean="0"/>
              <a:t>трансакційних</a:t>
            </a:r>
            <a:r>
              <a:rPr lang="uk-UA" dirty="0" smtClean="0"/>
              <a:t> витрат</a:t>
            </a:r>
            <a:endParaRPr lang="uk-UA" dirty="0"/>
          </a:p>
        </p:txBody>
      </p:sp>
      <p:sp>
        <p:nvSpPr>
          <p:cNvPr id="3" name="Объект 2"/>
          <p:cNvSpPr>
            <a:spLocks noGrp="1"/>
          </p:cNvSpPr>
          <p:nvPr>
            <p:ph sz="quarter" idx="1"/>
          </p:nvPr>
        </p:nvSpPr>
        <p:spPr/>
        <p:txBody>
          <a:bodyPr/>
          <a:lstStyle/>
          <a:p>
            <a:pPr algn="just"/>
            <a:r>
              <a:rPr lang="uk-UA" dirty="0"/>
              <a:t>Вітчизняними науковцями пропонуються різні варіанти бухгалтерського відображення </a:t>
            </a:r>
            <a:r>
              <a:rPr lang="uk-UA" dirty="0" err="1"/>
              <a:t>трансакційних</a:t>
            </a:r>
            <a:r>
              <a:rPr lang="uk-UA" dirty="0"/>
              <a:t> витрат з використанням відповідних рахунків бухгалтерського обліку. </a:t>
            </a:r>
            <a:endParaRPr lang="uk-UA" dirty="0" smtClean="0"/>
          </a:p>
          <a:p>
            <a:pPr marL="0" indent="0" algn="just">
              <a:buNone/>
            </a:pPr>
            <a:endParaRPr lang="uk-UA" dirty="0" smtClean="0"/>
          </a:p>
          <a:p>
            <a:pPr algn="just"/>
            <a:r>
              <a:rPr lang="uk-UA" dirty="0" smtClean="0"/>
              <a:t>Як </a:t>
            </a:r>
            <a:r>
              <a:rPr lang="uk-UA" dirty="0"/>
              <a:t>правило, рекомендується вести облік </a:t>
            </a:r>
            <a:r>
              <a:rPr lang="uk-UA" dirty="0" err="1"/>
              <a:t>трансакційних</a:t>
            </a:r>
            <a:r>
              <a:rPr lang="uk-UA" dirty="0"/>
              <a:t> витрат на окремому рахунку 8-го класу, або формувати рахунок-екран, транзитний або спеціальний рахунок. </a:t>
            </a:r>
          </a:p>
          <a:p>
            <a:pPr algn="just"/>
            <a:endParaRPr lang="uk-UA" dirty="0"/>
          </a:p>
        </p:txBody>
      </p:sp>
    </p:spTree>
    <p:extLst>
      <p:ext uri="{BB962C8B-B14F-4D97-AF65-F5344CB8AC3E}">
        <p14:creationId xmlns:p14="http://schemas.microsoft.com/office/powerpoint/2010/main" val="3782521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dirty="0" smtClean="0"/>
              <a:t>Виникнення поняття інституціоналізму</a:t>
            </a:r>
            <a:endParaRPr lang="uk-UA" sz="3200" dirty="0"/>
          </a:p>
        </p:txBody>
      </p:sp>
      <p:sp>
        <p:nvSpPr>
          <p:cNvPr id="3" name="Объект 2"/>
          <p:cNvSpPr>
            <a:spLocks noGrp="1"/>
          </p:cNvSpPr>
          <p:nvPr>
            <p:ph sz="quarter" idx="1"/>
          </p:nvPr>
        </p:nvSpPr>
        <p:spPr/>
        <p:txBody>
          <a:bodyPr>
            <a:normAutofit fontScale="77500" lnSpcReduction="20000"/>
          </a:bodyPr>
          <a:lstStyle/>
          <a:p>
            <a:r>
              <a:rPr lang="uk-UA" dirty="0"/>
              <a:t>Поява нової інституціональної економічної теорії пов’язана з ім’ям лауреата Нобелівської премії в області економіки Рональда </a:t>
            </a:r>
            <a:r>
              <a:rPr lang="uk-UA" dirty="0" err="1"/>
              <a:t>Коуза</a:t>
            </a:r>
            <a:r>
              <a:rPr lang="uk-UA" dirty="0"/>
              <a:t>, який виклав ключові ідеї нового напряму в роботах «Природа фірми» (1937) і «Проблема соціальних витрат» (1960). </a:t>
            </a:r>
          </a:p>
          <a:p>
            <a:r>
              <a:rPr lang="uk-UA" dirty="0"/>
              <a:t>Роботи Р. </a:t>
            </a:r>
            <a:r>
              <a:rPr lang="uk-UA" dirty="0" err="1"/>
              <a:t>Коуза</a:t>
            </a:r>
            <a:r>
              <a:rPr lang="uk-UA" dirty="0"/>
              <a:t> істотно скоректували уявлення про предмет економічної теорії і включили аналіз інститутів в дослідження проблеми економічного вибору. Цей підхід отримав подальший розвиток в роботах іншого нобелівського лауреата Д. </a:t>
            </a:r>
            <a:r>
              <a:rPr lang="uk-UA" dirty="0" err="1"/>
              <a:t>Норта</a:t>
            </a:r>
            <a:r>
              <a:rPr lang="uk-UA" dirty="0"/>
              <a:t>. </a:t>
            </a:r>
            <a:endParaRPr lang="uk-UA" dirty="0" smtClean="0"/>
          </a:p>
          <a:p>
            <a:r>
              <a:rPr lang="uk-UA" dirty="0" smtClean="0"/>
              <a:t>Його </a:t>
            </a:r>
            <a:r>
              <a:rPr lang="uk-UA" dirty="0"/>
              <a:t>підхід полягає в поясненні структури і зміни економік в історичній перспективі на основі дослідження взаємозв’язків інститутів, організацій, технологій, що впливають на рівень </a:t>
            </a:r>
            <a:r>
              <a:rPr lang="uk-UA" dirty="0" err="1"/>
              <a:t>трансакційних</a:t>
            </a:r>
            <a:r>
              <a:rPr lang="uk-UA" dirty="0"/>
              <a:t> витрат і залежних від останніх</a:t>
            </a:r>
            <a:r>
              <a:rPr lang="uk-UA" dirty="0" smtClean="0"/>
              <a:t>.</a:t>
            </a:r>
          </a:p>
          <a:p>
            <a:r>
              <a:rPr lang="uk-UA" dirty="0" smtClean="0"/>
              <a:t> </a:t>
            </a:r>
            <a:r>
              <a:rPr lang="uk-UA" dirty="0"/>
              <a:t>Різні напрями інституціоналізму виступають, як взаємодоповнюючі теоретичні підходи, хоча самі </a:t>
            </a:r>
            <a:r>
              <a:rPr lang="uk-UA" dirty="0" err="1"/>
              <a:t>інституціоналісти</a:t>
            </a:r>
            <a:r>
              <a:rPr lang="uk-UA" dirty="0"/>
              <a:t> визнають наявність протиріч усередині самого інституціоналізму. </a:t>
            </a:r>
          </a:p>
          <a:p>
            <a:endParaRPr lang="uk-UA" dirty="0"/>
          </a:p>
        </p:txBody>
      </p:sp>
    </p:spTree>
    <p:extLst>
      <p:ext uri="{BB962C8B-B14F-4D97-AF65-F5344CB8AC3E}">
        <p14:creationId xmlns:p14="http://schemas.microsoft.com/office/powerpoint/2010/main" val="1780288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Принципи Інституціоналізму</a:t>
            </a:r>
            <a:endParaRPr lang="uk-UA" dirty="0"/>
          </a:p>
        </p:txBody>
      </p:sp>
      <p:sp>
        <p:nvSpPr>
          <p:cNvPr id="3" name="Объект 2"/>
          <p:cNvSpPr>
            <a:spLocks noGrp="1"/>
          </p:cNvSpPr>
          <p:nvPr>
            <p:ph sz="quarter" idx="1"/>
          </p:nvPr>
        </p:nvSpPr>
        <p:spPr/>
        <p:txBody>
          <a:bodyPr>
            <a:normAutofit lnSpcReduction="10000"/>
          </a:bodyPr>
          <a:lstStyle/>
          <a:p>
            <a:pPr algn="just"/>
            <a:r>
              <a:rPr lang="uk-UA" dirty="0" err="1"/>
              <a:t>Інституціоналісти</a:t>
            </a:r>
            <a:r>
              <a:rPr lang="uk-UA" dirty="0"/>
              <a:t> виходили із запропонованого Т. </a:t>
            </a:r>
            <a:r>
              <a:rPr lang="uk-UA" dirty="0" err="1"/>
              <a:t>Вебленом</a:t>
            </a:r>
            <a:r>
              <a:rPr lang="uk-UA" dirty="0"/>
              <a:t> принципу «кумулятивної причинності», згідно з яким економічний розвиток характеризується причинною взаємодією різних економічних феноменів, що посилюють один одного. </a:t>
            </a:r>
            <a:endParaRPr lang="uk-UA" dirty="0" smtClean="0"/>
          </a:p>
          <a:p>
            <a:pPr algn="just"/>
            <a:r>
              <a:rPr lang="uk-UA" dirty="0" smtClean="0"/>
              <a:t>Внаслідок </a:t>
            </a:r>
            <a:r>
              <a:rPr lang="uk-UA" dirty="0"/>
              <a:t>цього заперечується підхід до економіки, як до (механічно) рівноважної системи, а економіка трактується, як </a:t>
            </a:r>
            <a:r>
              <a:rPr lang="uk-UA" dirty="0" err="1"/>
              <a:t>еволюціонуюча</a:t>
            </a:r>
            <a:r>
              <a:rPr lang="uk-UA" dirty="0"/>
              <a:t> система, керована процесами, що носять кумулятивний характер. </a:t>
            </a:r>
            <a:endParaRPr lang="uk-UA" dirty="0" smtClean="0"/>
          </a:p>
          <a:p>
            <a:pPr algn="just"/>
            <a:r>
              <a:rPr lang="uk-UA" dirty="0" smtClean="0"/>
              <a:t>Для </a:t>
            </a:r>
            <a:r>
              <a:rPr lang="uk-UA" dirty="0"/>
              <a:t>старих </a:t>
            </a:r>
            <a:r>
              <a:rPr lang="uk-UA" dirty="0" err="1"/>
              <a:t>інституціоналістів</a:t>
            </a:r>
            <a:r>
              <a:rPr lang="uk-UA" dirty="0"/>
              <a:t> характерно також прихильне відношення до державного втручання в ринкову економіку.</a:t>
            </a:r>
          </a:p>
          <a:p>
            <a:endParaRPr lang="uk-UA" dirty="0"/>
          </a:p>
        </p:txBody>
      </p:sp>
    </p:spTree>
    <p:extLst>
      <p:ext uri="{BB962C8B-B14F-4D97-AF65-F5344CB8AC3E}">
        <p14:creationId xmlns:p14="http://schemas.microsoft.com/office/powerpoint/2010/main" val="360615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Визначення поняття «Інститути»</a:t>
            </a:r>
            <a:endParaRPr lang="uk-UA" dirty="0"/>
          </a:p>
        </p:txBody>
      </p:sp>
      <p:sp>
        <p:nvSpPr>
          <p:cNvPr id="3" name="Объект 2"/>
          <p:cNvSpPr>
            <a:spLocks noGrp="1"/>
          </p:cNvSpPr>
          <p:nvPr>
            <p:ph sz="quarter" idx="1"/>
          </p:nvPr>
        </p:nvSpPr>
        <p:spPr/>
        <p:txBody>
          <a:bodyPr>
            <a:normAutofit fontScale="85000" lnSpcReduction="10000"/>
          </a:bodyPr>
          <a:lstStyle/>
          <a:p>
            <a:pPr algn="just"/>
            <a:r>
              <a:rPr lang="uk-UA" dirty="0"/>
              <a:t>У </a:t>
            </a:r>
            <a:r>
              <a:rPr lang="uk-UA" dirty="0" err="1"/>
              <a:t>неоінституціональній</a:t>
            </a:r>
            <a:r>
              <a:rPr lang="uk-UA" dirty="0"/>
              <a:t> літературі існує безліч визначень поняття інститут і уточнень співвідношень між поняттями інститут і організація. </a:t>
            </a:r>
            <a:endParaRPr lang="uk-UA" dirty="0" smtClean="0"/>
          </a:p>
          <a:p>
            <a:pPr algn="just"/>
            <a:r>
              <a:rPr lang="uk-UA" dirty="0" smtClean="0"/>
              <a:t>За </a:t>
            </a:r>
            <a:r>
              <a:rPr lang="uk-UA" dirty="0"/>
              <a:t>основу ми використовуємо наступне визначення, яке сформулював в одній зі своїх робіт Д. </a:t>
            </a:r>
            <a:r>
              <a:rPr lang="uk-UA" dirty="0" err="1"/>
              <a:t>Норт</a:t>
            </a:r>
            <a:r>
              <a:rPr lang="uk-UA" dirty="0"/>
              <a:t>: «Інститути – це правила, механізми, що забезпечують їх виконання, і норми поведінки, які </a:t>
            </a:r>
            <a:r>
              <a:rPr lang="uk-UA" dirty="0" err="1"/>
              <a:t>структуруть</a:t>
            </a:r>
            <a:r>
              <a:rPr lang="uk-UA" dirty="0"/>
              <a:t> взаємодії, що повторюються, між людьми». </a:t>
            </a:r>
            <a:endParaRPr lang="uk-UA" dirty="0" smtClean="0"/>
          </a:p>
          <a:p>
            <a:pPr algn="just"/>
            <a:r>
              <a:rPr lang="uk-UA" dirty="0" smtClean="0"/>
              <a:t>При </a:t>
            </a:r>
            <a:r>
              <a:rPr lang="uk-UA" dirty="0"/>
              <a:t>цьому одні і ті ж структури можуть залежно від кута аналізу розглядатися в якості і організації, і інституту. </a:t>
            </a:r>
            <a:endParaRPr lang="uk-UA" dirty="0" smtClean="0"/>
          </a:p>
          <a:p>
            <a:pPr algn="just"/>
            <a:r>
              <a:rPr lang="uk-UA" dirty="0" smtClean="0"/>
              <a:t>У </a:t>
            </a:r>
            <a:r>
              <a:rPr lang="uk-UA" dirty="0"/>
              <a:t>останньому випадку – як механізми, які забезпечують виконання правил і упорядковують взаємодії, як структури, що сформувалися для спрощення і оформлення координації суб’єктів сталого розвитку. </a:t>
            </a:r>
          </a:p>
          <a:p>
            <a:endParaRPr lang="uk-UA" dirty="0"/>
          </a:p>
        </p:txBody>
      </p:sp>
    </p:spTree>
    <p:extLst>
      <p:ext uri="{BB962C8B-B14F-4D97-AF65-F5344CB8AC3E}">
        <p14:creationId xmlns:p14="http://schemas.microsoft.com/office/powerpoint/2010/main" val="362926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Класифікація інститутів і організацій</a:t>
            </a:r>
            <a:endParaRPr lang="uk-UA" dirty="0"/>
          </a:p>
        </p:txBody>
      </p:sp>
      <p:pic>
        <p:nvPicPr>
          <p:cNvPr id="4" name="Объект 3"/>
          <p:cNvPicPr>
            <a:picLocks noGrp="1"/>
          </p:cNvPicPr>
          <p:nvPr>
            <p:ph sz="quarter" idx="1"/>
          </p:nvPr>
        </p:nvPicPr>
        <p:blipFill>
          <a:blip r:embed="rId2">
            <a:extLst>
              <a:ext uri="{28A0092B-C50C-407E-A947-70E740481C1C}">
                <a14:useLocalDpi xmlns:a14="http://schemas.microsoft.com/office/drawing/2010/main" val="0"/>
              </a:ext>
            </a:extLst>
          </a:blip>
          <a:stretch>
            <a:fillRect/>
          </a:stretch>
        </p:blipFill>
        <p:spPr>
          <a:xfrm>
            <a:off x="899592" y="2204864"/>
            <a:ext cx="7128792" cy="3096344"/>
          </a:xfrm>
          <a:prstGeom prst="rect">
            <a:avLst/>
          </a:prstGeom>
        </p:spPr>
      </p:pic>
    </p:spTree>
    <p:extLst>
      <p:ext uri="{BB962C8B-B14F-4D97-AF65-F5344CB8AC3E}">
        <p14:creationId xmlns:p14="http://schemas.microsoft.com/office/powerpoint/2010/main" val="2927129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uk-UA" b="1" dirty="0" smtClean="0"/>
              <a:t/>
            </a:r>
            <a:br>
              <a:rPr lang="uk-UA" b="1" dirty="0" smtClean="0"/>
            </a:br>
            <a:r>
              <a:rPr lang="uk-UA" b="1" dirty="0"/>
              <a:t/>
            </a:r>
            <a:br>
              <a:rPr lang="uk-UA" b="1" dirty="0"/>
            </a:br>
            <a:r>
              <a:rPr lang="uk-UA" b="1" dirty="0" smtClean="0"/>
              <a:t>Бухгалтерський </a:t>
            </a:r>
            <a:r>
              <a:rPr lang="uk-UA" b="1" dirty="0"/>
              <a:t>облік як соціально-економічний </a:t>
            </a:r>
            <a:r>
              <a:rPr lang="uk-UA" b="1" dirty="0" smtClean="0"/>
              <a:t>інститут</a:t>
            </a:r>
            <a:endParaRPr lang="uk-UA" dirty="0"/>
          </a:p>
        </p:txBody>
      </p:sp>
      <p:sp>
        <p:nvSpPr>
          <p:cNvPr id="3" name="Объект 2"/>
          <p:cNvSpPr>
            <a:spLocks noGrp="1"/>
          </p:cNvSpPr>
          <p:nvPr>
            <p:ph sz="quarter" idx="1"/>
          </p:nvPr>
        </p:nvSpPr>
        <p:spPr/>
        <p:txBody>
          <a:bodyPr/>
          <a:lstStyle/>
          <a:p>
            <a:r>
              <a:rPr lang="uk-UA" dirty="0"/>
              <a:t>Обліковий інституціоналізм – це напрям сучасної теорії бухгалтерського обліку, який в пострадянських країнах з’явився на початку ХХІ-го століття, що передбачає застосування інституційної теорії та її методологічного інструментарію при вирішенні облікових проблем та аналізі змін національної системи бухгалтерського обліку. </a:t>
            </a:r>
            <a:endParaRPr lang="uk-UA" dirty="0" smtClean="0"/>
          </a:p>
          <a:p>
            <a:r>
              <a:rPr lang="uk-UA" dirty="0" smtClean="0"/>
              <a:t>В </a:t>
            </a:r>
            <a:r>
              <a:rPr lang="uk-UA" dirty="0"/>
              <a:t>Україні розвиток даного напряму досліджень відбувається завдяки працям В.М. Жука, С.Ф. </a:t>
            </a:r>
            <a:r>
              <a:rPr lang="uk-UA" dirty="0" err="1"/>
              <a:t>Легенчука</a:t>
            </a:r>
            <a:r>
              <a:rPr lang="uk-UA" dirty="0"/>
              <a:t>, В.М. Метелиці, І.Б. </a:t>
            </a:r>
            <a:r>
              <a:rPr lang="uk-UA" dirty="0" err="1"/>
              <a:t>Садовської</a:t>
            </a:r>
            <a:r>
              <a:rPr lang="uk-UA" dirty="0"/>
              <a:t>, Н.В. </a:t>
            </a:r>
            <a:r>
              <a:rPr lang="uk-UA" dirty="0" err="1"/>
              <a:t>Семенишеної</a:t>
            </a:r>
            <a:r>
              <a:rPr lang="uk-UA" dirty="0"/>
              <a:t>, О.М. </a:t>
            </a:r>
            <a:r>
              <a:rPr lang="uk-UA" dirty="0" err="1"/>
              <a:t>Петрука</a:t>
            </a:r>
            <a:r>
              <a:rPr lang="uk-UA" dirty="0"/>
              <a:t>, та інших.</a:t>
            </a:r>
          </a:p>
          <a:p>
            <a:endParaRPr lang="uk-UA" dirty="0"/>
          </a:p>
        </p:txBody>
      </p:sp>
    </p:spTree>
    <p:extLst>
      <p:ext uri="{BB962C8B-B14F-4D97-AF65-F5344CB8AC3E}">
        <p14:creationId xmlns:p14="http://schemas.microsoft.com/office/powerpoint/2010/main" val="3608557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Бухгалтерський облік як соціально-економічний інститут</a:t>
            </a:r>
            <a:endParaRPr lang="uk-UA" dirty="0"/>
          </a:p>
        </p:txBody>
      </p:sp>
      <p:sp>
        <p:nvSpPr>
          <p:cNvPr id="3" name="Объект 2"/>
          <p:cNvSpPr>
            <a:spLocks noGrp="1"/>
          </p:cNvSpPr>
          <p:nvPr>
            <p:ph sz="quarter" idx="1"/>
          </p:nvPr>
        </p:nvSpPr>
        <p:spPr/>
        <p:txBody>
          <a:bodyPr/>
          <a:lstStyle/>
          <a:p>
            <a:r>
              <a:rPr lang="uk-UA" dirty="0"/>
              <a:t>Інституціоналізм дозволяє ідентифікувати нові зрізи господарської діяльності підприємства шляхом виділення </a:t>
            </a:r>
            <a:r>
              <a:rPr lang="uk-UA" dirty="0" err="1"/>
              <a:t>трансакційних</a:t>
            </a:r>
            <a:r>
              <a:rPr lang="uk-UA" dirty="0"/>
              <a:t> витрат та розширити межі бухгалтерських досліджень. </a:t>
            </a:r>
            <a:endParaRPr lang="uk-UA" dirty="0" smtClean="0"/>
          </a:p>
          <a:p>
            <a:r>
              <a:rPr lang="uk-UA" dirty="0" smtClean="0"/>
              <a:t>Завдяки </a:t>
            </a:r>
            <a:r>
              <a:rPr lang="uk-UA" dirty="0"/>
              <a:t>інституційній теорії в бухгалтерському обліку з’явилась нова категорія – </a:t>
            </a:r>
            <a:r>
              <a:rPr lang="uk-UA" dirty="0" err="1"/>
              <a:t>трансакційні</a:t>
            </a:r>
            <a:r>
              <a:rPr lang="uk-UA" dirty="0"/>
              <a:t> витрати, що дозволило розглядати бухгалтерський облік з позиції ефективності функціонування як окремого інституту та аналізу його ролі в суспільстві – в соціальному інституційному середовищі.</a:t>
            </a:r>
          </a:p>
          <a:p>
            <a:endParaRPr lang="uk-UA" dirty="0"/>
          </a:p>
        </p:txBody>
      </p:sp>
    </p:spTree>
    <p:extLst>
      <p:ext uri="{BB962C8B-B14F-4D97-AF65-F5344CB8AC3E}">
        <p14:creationId xmlns:p14="http://schemas.microsoft.com/office/powerpoint/2010/main" val="283641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Різновидність поняття інститут</a:t>
            </a:r>
            <a:endParaRPr lang="uk-UA" dirty="0"/>
          </a:p>
        </p:txBody>
      </p:sp>
      <p:sp>
        <p:nvSpPr>
          <p:cNvPr id="3" name="Объект 2"/>
          <p:cNvSpPr>
            <a:spLocks noGrp="1"/>
          </p:cNvSpPr>
          <p:nvPr>
            <p:ph sz="quarter" idx="1"/>
          </p:nvPr>
        </p:nvSpPr>
        <p:spPr/>
        <p:txBody>
          <a:bodyPr>
            <a:normAutofit fontScale="92500" lnSpcReduction="10000"/>
          </a:bodyPr>
          <a:lstStyle/>
          <a:p>
            <a:pPr algn="just"/>
            <a:r>
              <a:rPr lang="uk-UA" dirty="0"/>
              <a:t>Понятійно-термінологічну основу облікового інституціоналізму складають три базових взаємопов’язаних поняття – інститут, інституція та інституційне середовище. </a:t>
            </a:r>
          </a:p>
          <a:p>
            <a:pPr algn="just"/>
            <a:r>
              <a:rPr lang="uk-UA" dirty="0"/>
              <a:t>При трактуванні цих категорій варто послуговуватися класичними дефініціями, які визначають інституцію, як сукупність норм, що регулюють суспільні відносини, а інститути – організаційні форми соціально-економічного типу, які функціонують у суспільстві, встановлюють, інтерпретують та використовують ці норми для досягнення власних цілей. Причому, поняття “інститут” в широкому розумінні включає не лише об’єднання людей, але й штучно створені конструкції, серед яких і бухгалтерський облік. </a:t>
            </a:r>
          </a:p>
          <a:p>
            <a:endParaRPr lang="uk-UA" dirty="0"/>
          </a:p>
        </p:txBody>
      </p:sp>
    </p:spTree>
    <p:extLst>
      <p:ext uri="{BB962C8B-B14F-4D97-AF65-F5344CB8AC3E}">
        <p14:creationId xmlns:p14="http://schemas.microsoft.com/office/powerpoint/2010/main" val="404811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Розширення інститутів</a:t>
            </a:r>
            <a:endParaRPr lang="uk-UA" dirty="0"/>
          </a:p>
        </p:txBody>
      </p:sp>
      <p:sp>
        <p:nvSpPr>
          <p:cNvPr id="3" name="Объект 2"/>
          <p:cNvSpPr>
            <a:spLocks noGrp="1"/>
          </p:cNvSpPr>
          <p:nvPr>
            <p:ph sz="quarter" idx="1"/>
          </p:nvPr>
        </p:nvSpPr>
        <p:spPr/>
        <p:txBody>
          <a:bodyPr>
            <a:normAutofit fontScale="85000" lnSpcReduction="10000"/>
          </a:bodyPr>
          <a:lstStyle/>
          <a:p>
            <a:r>
              <a:rPr lang="uk-UA" dirty="0"/>
              <a:t>Починаючи з 90-х років минулого століття і по цей час, глобальні процеси у світовій економіці та політиці збільшили кількість та якість інститутів, що зацікавлені в розвитку міжнародної системи бухгалтерського обліку. </a:t>
            </a:r>
            <a:endParaRPr lang="uk-UA" dirty="0" smtClean="0"/>
          </a:p>
          <a:p>
            <a:r>
              <a:rPr lang="uk-UA" dirty="0" smtClean="0"/>
              <a:t>Відбулось розширення </a:t>
            </a:r>
            <a:r>
              <a:rPr lang="uk-UA" dirty="0"/>
              <a:t>міжнародних бухгалтерських інститутів адекватно змінам у глобальному економіко-політичному просторі, а саме:</a:t>
            </a:r>
          </a:p>
          <a:p>
            <a:r>
              <a:rPr lang="uk-UA" dirty="0"/>
              <a:t>1) розширено організаційну інфраструктуру підготовки МСФЗ;</a:t>
            </a:r>
          </a:p>
          <a:p>
            <a:r>
              <a:rPr lang="uk-UA" dirty="0"/>
              <a:t>2) зросла роль у цьому процесі Міжнародної федерації бухгалтерів (МФБ), кількість її членів виросла за 150 і більшість країн не задовольняє відсторонення МФБ від участі у підготовці МСФЗ;</a:t>
            </a:r>
          </a:p>
          <a:p>
            <a:r>
              <a:rPr lang="uk-UA" dirty="0"/>
              <a:t>3) організовано «місіонерську» діяльність у справі запровадження МСФЗ (в Україні робота USAID, Світового банку тощо).</a:t>
            </a:r>
          </a:p>
          <a:p>
            <a:endParaRPr lang="uk-UA" dirty="0"/>
          </a:p>
        </p:txBody>
      </p:sp>
    </p:spTree>
    <p:extLst>
      <p:ext uri="{BB962C8B-B14F-4D97-AF65-F5344CB8AC3E}">
        <p14:creationId xmlns:p14="http://schemas.microsoft.com/office/powerpoint/2010/main" val="2194422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TotalTime>
  <Words>1309</Words>
  <Application>Microsoft Office PowerPoint</Application>
  <PresentationFormat>Экран (4:3)</PresentationFormat>
  <Paragraphs>67</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Century Schoolbook</vt:lpstr>
      <vt:lpstr>Wingdings</vt:lpstr>
      <vt:lpstr>Wingdings 2</vt:lpstr>
      <vt:lpstr>Эркер</vt:lpstr>
      <vt:lpstr>Особливості інституціональної теорії бухгалтерського обліку </vt:lpstr>
      <vt:lpstr>Виникнення поняття інституціоналізму</vt:lpstr>
      <vt:lpstr>Принципи Інституціоналізму</vt:lpstr>
      <vt:lpstr>Визначення поняття «Інститути»</vt:lpstr>
      <vt:lpstr>Класифікація інститутів і організацій</vt:lpstr>
      <vt:lpstr>  Бухгалтерський облік як соціально-економічний інститут</vt:lpstr>
      <vt:lpstr>Бухгалтерський облік як соціально-економічний інститут</vt:lpstr>
      <vt:lpstr>Різновидність поняття інститут</vt:lpstr>
      <vt:lpstr>Розширення інститутів</vt:lpstr>
      <vt:lpstr>Інституційни підхід до розвитку теорій обліку</vt:lpstr>
      <vt:lpstr>Застосування інституціональної теорії у вирішенні проблем розвитку бухгалтерського обліку </vt:lpstr>
      <vt:lpstr>Застосування інституціональної теорії у вирішенні проблем розвитку бухгалтерського обліку </vt:lpstr>
      <vt:lpstr>Теорія контратів</vt:lpstr>
      <vt:lpstr>ТЕОРІЯ КОНТРАКТІВ В ОБЛІКУ </vt:lpstr>
      <vt:lpstr>Сучасні напрями розвитку бухгалтерського обліку в контексті теорії контрактів</vt:lpstr>
      <vt:lpstr>Облік трансакційних витрат </vt:lpstr>
      <vt:lpstr>Облік трансакційних витрат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інституціональної теорії бухгалтерського обліку</dc:title>
  <dc:creator>Федорова Ольга Сергіївна</dc:creator>
  <cp:lastModifiedBy>Чижевська Л В</cp:lastModifiedBy>
  <cp:revision>5</cp:revision>
  <dcterms:created xsi:type="dcterms:W3CDTF">2020-07-22T12:33:22Z</dcterms:created>
  <dcterms:modified xsi:type="dcterms:W3CDTF">2020-07-22T13:33:39Z</dcterms:modified>
</cp:coreProperties>
</file>