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86" r:id="rId4"/>
    <p:sldId id="287" r:id="rId5"/>
    <p:sldId id="288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64A2-D27D-4F5C-99B3-5CD77C9559D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0139"/>
            <a:ext cx="8860221" cy="61961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7444"/>
            <a:ext cx="9144000" cy="896390"/>
          </a:xfrm>
        </p:spPr>
        <p:txBody>
          <a:bodyPr>
            <a:normAutofit fontScale="925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МАТЕМАТИЧНИХ МОДЕЛЕЙ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ІНФОРМАЦЙНО-ВИМІРЮВАЛЬНИХ СИСТЕМ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60" t="8020" r="14686" b="66892"/>
          <a:stretch/>
        </p:blipFill>
        <p:spPr bwMode="auto">
          <a:xfrm>
            <a:off x="724394" y="0"/>
            <a:ext cx="11110253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ІВС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полюсів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29200" t="24306" r="26188" b="41686"/>
          <a:stretch/>
        </p:blipFill>
        <p:spPr>
          <a:xfrm>
            <a:off x="1108351" y="1990773"/>
            <a:ext cx="10245449" cy="43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648" y="506988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Даний формат може бути  представлений за допомогою пакета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Control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System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Toolbox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наступним чином: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&gt;&gt; [z, p, k] = 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zpkdata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(W, 'V')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z =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1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p =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1.0000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-2.0000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-1.0000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k =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1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&gt;&gt; W2=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zpk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z,p,k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Zero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/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pole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/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gain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 (s-2) (s-1)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-----------------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(s-1) (s+1) (s+2)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&gt;&gt; 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step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(W2)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&gt;&gt;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impulse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(W2)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&gt;&gt;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bode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(W2)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84" y="1748219"/>
            <a:ext cx="5022412" cy="3517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56490" y="5487047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ІВС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доданків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(полюси та лишки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 rotWithShape="1">
          <a:blip r:embed="rId2"/>
          <a:srcRect l="28261" t="24055" r="26087" b="27352"/>
          <a:stretch/>
        </p:blipFill>
        <p:spPr>
          <a:xfrm>
            <a:off x="2351415" y="1825625"/>
            <a:ext cx="7489169" cy="45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255" y="53324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Даний форма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математичної моделі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ІВС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бути  представлений за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пакета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Control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System Toolbox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чином: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&gt;&gt; a=[1 -3 2];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&gt;&gt;  b=[1 2 -1 -2];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&gt;&gt; 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r,p,C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]=residue(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a,b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r =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4.0000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0.0000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-3.0000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p =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-2.0000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1.0000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-1.0000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 =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 []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&gt;&gt;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a,b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]= residue(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r,p,C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&gt;&gt;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W3=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a,b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>
              <a:spcAft>
                <a:spcPts val="0"/>
              </a:spcAft>
            </a:pP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&gt;&gt; </a:t>
            </a:r>
            <a:r>
              <a:rPr lang="uk-UA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step</a:t>
            </a:r>
            <a:r>
              <a:rPr lang="uk-UA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(W3)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17" y="1907190"/>
            <a:ext cx="5117224" cy="3337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56490" y="5487047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ІВС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функцій створення LTI-моделей відносяться: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створює модель простору стану на основі заданих матриць А, В,С, D для рівнянь стану системи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створює модель простору стану для опису простору стану більш загального вигляду, коли рівняння змінних стану не вирішені відносно похідних;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створює модель на основі заданих передаточних функцій системи;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zpk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створює модель на основі заданих нулів, полюсів та коефіцієнтів передачі системи;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створює модель на основі дискретних передаточних функцій, заданих в формі поліномів змінної z 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задає значення деяких інших полів LTI-моделі (назв входів та виходів, назви системи тощо).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4554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окремих характеристик створеної моделі (матриць та векторів, які описують простір стану, коефіцієнтів чисельника та знаменника передаточної функції тощо) можна використовувати такі функції: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tfdata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отримання векторів чисельника та знаменника передаточної функції системи;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ssdata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отримання матриць з рівнянь простору стану;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zpkdata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отримання значень полюсів та нулів системи.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9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3.7.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еретворення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математичних моделей ІВС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вхідних та вихідних параметрів використовуються наступні позначення: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передаточна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вектор-рядок коефіцієнтів (в порядку спадання степенів) чисельника передаточної функції;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вектор-рядок коефіцієнтів (в порядку спадання степенів) знаменника передаточної функції;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нулі та полюси: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нулів (стовбець);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вектор полюсів (стовбець);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підосилення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(скляр);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простір станів: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квадратна матриця зв’язку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та його похідної;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– вектор-стовбець зв’язку вхідного сигналу та похідної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– вектор-рядок зв’язку вихідного сигналу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скалярний коефіцієнт зв’язку вихідного та вхідного сигналів.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117" y="396217"/>
            <a:ext cx="10515600" cy="6088665"/>
          </a:xfrm>
        </p:spPr>
        <p:txBody>
          <a:bodyPr>
            <a:normAutofit fontScale="85000" lnSpcReduction="20000"/>
          </a:bodyPr>
          <a:lstStyle/>
          <a:p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перетворює набори коефіцієнтів поліномів чисельника та знаменника передаточної функції в вектори нулів та полюсів, розраховує також значення загального коефіцієнта посилення: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зворотною по відношенню до функції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вона здійснює перетворення коефіцієнта посилення, а також векторів нулів та полюсів передаточної функції в коефіцієнти поліномів її чисельника та знаменника: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 зворотною по відношенню к функції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вона перетворює параметри простору стану в коефіцієнти поліномів передаточної функції ланок: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]=ss2tf(A,B,C,D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нулі, полюси та коефіцієнти підсилення ланки в її параметри простору стану: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[A,B,C,D]=zp2ss(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z,p,k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ss2zp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зворотною по відношенню к функції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zp2ss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перетворює параметри простору стану в нулі, полюси та коефіцієнти підсилення ланки: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z,p,k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]=ss2zp(A,B,C,D);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56" y="333155"/>
            <a:ext cx="10515600" cy="627785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передаточну функцію, що задана в вигляді коефіцієнтів поліномів чисельника та знаменника, в доданки простих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ж виконує зворотне перетворення. Ця функція відноситься до базової бібліотеки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двох вхідних параметрах виконується розклад передаточної функції на прості дроби: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r,p,k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]=residue(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даному випадку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а – коефіцієнти поліномів чисельника та знаменника передаточної функції відповідно. Вихідні параметри – вектори-стовпці полюсів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відповідні їм лишків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коефіцієнт підсилення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використанні трьох вхідних параметрів функції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виконується перетворення лишків, полюсів ті коефіцієнти цілої частини в коефіцієнти чисельника та знаменника передаточної функції, тобто виконується підсумовування простих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b,a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 residue(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r,p,k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uk-UA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171"/>
            <a:ext cx="10515600" cy="115887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перетвореннях  LTI-моделей необхідно мати на увазі наступне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786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Три форми існування  LTI-моделей не еквівалентні при чисельних розрахунках. Точність обчислень з передаточними функціями високих порядків може бути незадовільною. Необхідно працювати переважно зі збалансованими моделями простору стану, а передаточні функції використовувати лише для відображення результатів моделювання.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Перетворення до формату передаточних функцій може супроводжуватися втратами точності. В результаті, полюси передаточної функції можуть помітно відрізнятися від полюсів початкової ZPK-моделі або моделі простору стану.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Перетворення в простір стану є неоднозначним у випадку одновимірної системи та не гарантують створення мінімальної конфігурації системи у випадку багатовимірної системи. Задана в просторі стану модель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перетвореннях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може сформувати модель з іншими матрицями простору стану або навіть з іншим числом змінних стану в багатовимірному випадку. Таким чином, необхідно, по можливості, уникати зайвого перетворення математичної моделей з одного формату в інший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586" y="2761046"/>
            <a:ext cx="10515600" cy="32298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ІВС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рівняння ІВС 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 поліномів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ІВС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(полюси та лишки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еретворення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математичних моделей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427" t="8020" r="14685" b="66892"/>
          <a:stretch/>
        </p:blipFill>
        <p:spPr bwMode="auto">
          <a:xfrm>
            <a:off x="672662" y="0"/>
            <a:ext cx="11161986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86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2560" y="406541"/>
            <a:ext cx="8772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Способи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ІВС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60" y="1563789"/>
            <a:ext cx="7200012" cy="43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вигляді диференційних рівнянь;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 коефіцієнтів чисельників та знаменників передаточних функцій (поліномів);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 матриць простору стану;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 нулів, полюсів та коефіцієнтів передачі системи;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 доданків простих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рівняння ІВС у вигляді поліномів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31" y="1478784"/>
            <a:ext cx="5362903" cy="4351338"/>
          </a:xfrm>
        </p:spPr>
        <p:txBody>
          <a:bodyPr>
            <a:normAutofit lnSpcReduction="10000"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найпростіших форматів є введення моделі у вигляді коефіцієнтів чисельників та знаменників передаточних функцій.  Передаточна функція записується у вигляді поліномів чисельника та знаменника.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Toolbox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наступним чином: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&gt;&gt;W=</a:t>
            </a:r>
            <a:r>
              <a:rPr lang="uk-UA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uk-U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([1 -3 2],[1 2 -1 -2]);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uk-UA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impulse</a:t>
            </a:r>
            <a:r>
              <a:rPr lang="uk-UA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</a:t>
            </a:r>
            <a:r>
              <a:rPr lang="uk-U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uk-U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uk-UA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uk-U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uk-U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uk-UA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bode</a:t>
            </a:r>
            <a:r>
              <a:rPr lang="uk-U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(W);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отримують  імпульсну  та перехідну характеристики, а також  ЛАЧХ та ЛФЧХ.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цей формат математичних моделей  може бути  представлений за допомогою пакета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Simulink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рис.3.1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62" y="1486128"/>
            <a:ext cx="5297214" cy="38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355728" y="5460790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ІВС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відомо, будь-яка лінійна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тому числі  електромеханічна система, поведінка якої може бути описана звичайним диференційним рівнянням порядку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завжди може бути подана математичною моделлю у вигляді системи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лінійних диференціальних рівнянь першого порядку: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до розгляду матриці коефіцієнтів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71" y="2771584"/>
            <a:ext cx="4306613" cy="1443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038614" y="2939534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(3.1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7" y="4720896"/>
            <a:ext cx="2868448" cy="1301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059634" y="4783364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(3.2)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659"/>
            <a:ext cx="10515600" cy="4351338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вектори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математичну модель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(3.1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можна записати у стислій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-матричній формі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Х(t) –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стану системи;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U(t) –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зовнішніх впливів (керувань);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матриця динаміки системи розміром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(квадратна);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–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матриця управління (входу) розміром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(прямокутна).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06" y="1888414"/>
            <a:ext cx="2436648" cy="7898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577473" y="2279243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(3.3)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48" y="3379287"/>
            <a:ext cx="2052363" cy="6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77473" y="3674105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0" algn="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(3.4)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65" t="33342" r="26330" b="34658"/>
          <a:stretch/>
        </p:blipFill>
        <p:spPr>
          <a:xfrm>
            <a:off x="964324" y="1259133"/>
            <a:ext cx="10732250" cy="43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607" y="22600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607" y="1073455"/>
            <a:ext cx="10515600" cy="4918842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формат  математичної моделі </a:t>
            </a: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 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 представлений за допомогою пакета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Toolbox</a:t>
            </a: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наступним чином</a:t>
            </a: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W=</a:t>
            </a:r>
            <a:r>
              <a:rPr lang="uk-UA" sz="4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([1 -3 2],[1 2 -1 -2]);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[A, B, C, D] = </a:t>
            </a:r>
            <a:r>
              <a:rPr lang="uk-UA" sz="4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ssdata</a:t>
            </a: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(W)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A =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 -2.0000    0.5000    1.0000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  2.0000         0         0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0    1.0000         0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B =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uk-UA" sz="4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   0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   0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C =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  0.5000   -0.7500    0.5000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D =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     0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W1=</a:t>
            </a:r>
            <a:r>
              <a:rPr lang="uk-UA" sz="4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(A,B,C,D);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uk-UA" sz="4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(W1);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uk-UA" sz="4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impulse</a:t>
            </a: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(W1);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uk-UA" sz="4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bode</a:t>
            </a:r>
            <a:r>
              <a:rPr lang="uk-UA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(W1);</a:t>
            </a:r>
            <a:endParaRPr lang="en-US" sz="4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77" y="2365415"/>
            <a:ext cx="5620406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944665" y="5807631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1346</Words>
  <Application>Microsoft Office PowerPoint</Application>
  <PresentationFormat>Широкоэкранный</PresentationFormat>
  <Paragraphs>153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Тема Office</vt:lpstr>
      <vt:lpstr>Microsoft Equation 3.0</vt:lpstr>
      <vt:lpstr>Лекція 3</vt:lpstr>
      <vt:lpstr>Презентация PowerPoint</vt:lpstr>
      <vt:lpstr>Презентация PowerPoint</vt:lpstr>
      <vt:lpstr>Презентация PowerPoint</vt:lpstr>
      <vt:lpstr>3.2. Представлення рівняння ІВС у вигляді поліномів. </vt:lpstr>
      <vt:lpstr>3.3. Представлення рівняння ІВС у просторі стану</vt:lpstr>
      <vt:lpstr>Презентация PowerPoint</vt:lpstr>
      <vt:lpstr>Презентация PowerPoint</vt:lpstr>
      <vt:lpstr>Презентация PowerPoint</vt:lpstr>
      <vt:lpstr>3.4. Представлення рівняння ІВС у вигляді нулів та полюсів.</vt:lpstr>
      <vt:lpstr>Презентация PowerPoint</vt:lpstr>
      <vt:lpstr>3.5. Представлення рівняння ІВС у вигляді доданків  простих дробів (полюси та лишки).</vt:lpstr>
      <vt:lpstr>Презентация PowerPoint</vt:lpstr>
      <vt:lpstr>3.6.Введення в програму Matlab математичних моделей ІВС.</vt:lpstr>
      <vt:lpstr>Презентация PowerPoint</vt:lpstr>
      <vt:lpstr>3.7. Перетворення математичних моделей ІВС.</vt:lpstr>
      <vt:lpstr>Презентация PowerPoint</vt:lpstr>
      <vt:lpstr>Презентация PowerPoint</vt:lpstr>
      <vt:lpstr>При перетвореннях  LTI-моделей необхідно мати на увазі наступне: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hp folio 1040g1</dc:creator>
  <cp:lastModifiedBy>hp folio 1040g1</cp:lastModifiedBy>
  <cp:revision>157</cp:revision>
  <dcterms:created xsi:type="dcterms:W3CDTF">2020-09-06T19:35:44Z</dcterms:created>
  <dcterms:modified xsi:type="dcterms:W3CDTF">2021-02-22T15:05:43Z</dcterms:modified>
</cp:coreProperties>
</file>