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65" r:id="rId4"/>
    <p:sldId id="266" r:id="rId5"/>
    <p:sldId id="267" r:id="rId6"/>
    <p:sldId id="268" r:id="rId7"/>
    <p:sldId id="269" r:id="rId8"/>
    <p:sldId id="270" r:id="rId9"/>
    <p:sldId id="271" r:id="rId10"/>
    <p:sldId id="272" r:id="rId11"/>
    <p:sldId id="273" r:id="rId12"/>
    <p:sldId id="263" r:id="rId13"/>
    <p:sldId id="257" r:id="rId14"/>
    <p:sldId id="258" r:id="rId15"/>
    <p:sldId id="259" r:id="rId16"/>
    <p:sldId id="262" r:id="rId17"/>
    <p:sldId id="260" r:id="rId18"/>
    <p:sldId id="278" r:id="rId19"/>
    <p:sldId id="264" r:id="rId20"/>
    <p:sldId id="275" r:id="rId21"/>
    <p:sldId id="276" r:id="rId22"/>
    <p:sldId id="277" r:id="rId23"/>
    <p:sldId id="280" r:id="rId24"/>
    <p:sldId id="281" r:id="rId25"/>
    <p:sldId id="283" r:id="rId26"/>
    <p:sldId id="279" r:id="rId27"/>
    <p:sldId id="261"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8B194928-C280-404A-BA31-193849457159}" type="datetimeFigureOut">
              <a:rPr lang="uk-UA" smtClean="0"/>
              <a:t>26.02.2023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FE069DA-59E9-4083-B786-EDBFBF871C7A}" type="slidenum">
              <a:rPr lang="uk-UA" smtClean="0"/>
              <a:t>‹#›</a:t>
            </a:fld>
            <a:endParaRPr lang="uk-UA"/>
          </a:p>
        </p:txBody>
      </p:sp>
    </p:spTree>
    <p:extLst>
      <p:ext uri="{BB962C8B-B14F-4D97-AF65-F5344CB8AC3E}">
        <p14:creationId xmlns:p14="http://schemas.microsoft.com/office/powerpoint/2010/main" val="19298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B194928-C280-404A-BA31-193849457159}" type="datetimeFigureOut">
              <a:rPr lang="uk-UA" smtClean="0"/>
              <a:t>26.02.2023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FE069DA-59E9-4083-B786-EDBFBF871C7A}" type="slidenum">
              <a:rPr lang="uk-UA" smtClean="0"/>
              <a:t>‹#›</a:t>
            </a:fld>
            <a:endParaRPr lang="uk-UA"/>
          </a:p>
        </p:txBody>
      </p:sp>
    </p:spTree>
    <p:extLst>
      <p:ext uri="{BB962C8B-B14F-4D97-AF65-F5344CB8AC3E}">
        <p14:creationId xmlns:p14="http://schemas.microsoft.com/office/powerpoint/2010/main" val="26007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B194928-C280-404A-BA31-193849457159}" type="datetimeFigureOut">
              <a:rPr lang="uk-UA" smtClean="0"/>
              <a:t>26.02.2023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FE069DA-59E9-4083-B786-EDBFBF871C7A}" type="slidenum">
              <a:rPr lang="uk-UA" smtClean="0"/>
              <a:t>‹#›</a:t>
            </a:fld>
            <a:endParaRPr lang="uk-UA"/>
          </a:p>
        </p:txBody>
      </p:sp>
    </p:spTree>
    <p:extLst>
      <p:ext uri="{BB962C8B-B14F-4D97-AF65-F5344CB8AC3E}">
        <p14:creationId xmlns:p14="http://schemas.microsoft.com/office/powerpoint/2010/main" val="221434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B194928-C280-404A-BA31-193849457159}" type="datetimeFigureOut">
              <a:rPr lang="uk-UA" smtClean="0"/>
              <a:t>26.02.2023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FE069DA-59E9-4083-B786-EDBFBF871C7A}" type="slidenum">
              <a:rPr lang="uk-UA" smtClean="0"/>
              <a:t>‹#›</a:t>
            </a:fld>
            <a:endParaRPr lang="uk-UA"/>
          </a:p>
        </p:txBody>
      </p:sp>
    </p:spTree>
    <p:extLst>
      <p:ext uri="{BB962C8B-B14F-4D97-AF65-F5344CB8AC3E}">
        <p14:creationId xmlns:p14="http://schemas.microsoft.com/office/powerpoint/2010/main" val="146234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B194928-C280-404A-BA31-193849457159}" type="datetimeFigureOut">
              <a:rPr lang="uk-UA" smtClean="0"/>
              <a:t>26.02.2023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FE069DA-59E9-4083-B786-EDBFBF871C7A}" type="slidenum">
              <a:rPr lang="uk-UA" smtClean="0"/>
              <a:t>‹#›</a:t>
            </a:fld>
            <a:endParaRPr lang="uk-UA"/>
          </a:p>
        </p:txBody>
      </p:sp>
    </p:spTree>
    <p:extLst>
      <p:ext uri="{BB962C8B-B14F-4D97-AF65-F5344CB8AC3E}">
        <p14:creationId xmlns:p14="http://schemas.microsoft.com/office/powerpoint/2010/main" val="143912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8B194928-C280-404A-BA31-193849457159}" type="datetimeFigureOut">
              <a:rPr lang="uk-UA" smtClean="0"/>
              <a:t>26.02.2023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FE069DA-59E9-4083-B786-EDBFBF871C7A}" type="slidenum">
              <a:rPr lang="uk-UA" smtClean="0"/>
              <a:t>‹#›</a:t>
            </a:fld>
            <a:endParaRPr lang="uk-UA"/>
          </a:p>
        </p:txBody>
      </p:sp>
    </p:spTree>
    <p:extLst>
      <p:ext uri="{BB962C8B-B14F-4D97-AF65-F5344CB8AC3E}">
        <p14:creationId xmlns:p14="http://schemas.microsoft.com/office/powerpoint/2010/main" val="114300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8B194928-C280-404A-BA31-193849457159}" type="datetimeFigureOut">
              <a:rPr lang="uk-UA" smtClean="0"/>
              <a:t>26.02.2023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2FE069DA-59E9-4083-B786-EDBFBF871C7A}" type="slidenum">
              <a:rPr lang="uk-UA" smtClean="0"/>
              <a:t>‹#›</a:t>
            </a:fld>
            <a:endParaRPr lang="uk-UA"/>
          </a:p>
        </p:txBody>
      </p:sp>
    </p:spTree>
    <p:extLst>
      <p:ext uri="{BB962C8B-B14F-4D97-AF65-F5344CB8AC3E}">
        <p14:creationId xmlns:p14="http://schemas.microsoft.com/office/powerpoint/2010/main" val="276909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8B194928-C280-404A-BA31-193849457159}" type="datetimeFigureOut">
              <a:rPr lang="uk-UA" smtClean="0"/>
              <a:t>26.02.2023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2FE069DA-59E9-4083-B786-EDBFBF871C7A}" type="slidenum">
              <a:rPr lang="uk-UA" smtClean="0"/>
              <a:t>‹#›</a:t>
            </a:fld>
            <a:endParaRPr lang="uk-UA"/>
          </a:p>
        </p:txBody>
      </p:sp>
    </p:spTree>
    <p:extLst>
      <p:ext uri="{BB962C8B-B14F-4D97-AF65-F5344CB8AC3E}">
        <p14:creationId xmlns:p14="http://schemas.microsoft.com/office/powerpoint/2010/main" val="233481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194928-C280-404A-BA31-193849457159}" type="datetimeFigureOut">
              <a:rPr lang="uk-UA" smtClean="0"/>
              <a:t>26.02.2023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2FE069DA-59E9-4083-B786-EDBFBF871C7A}" type="slidenum">
              <a:rPr lang="uk-UA" smtClean="0"/>
              <a:t>‹#›</a:t>
            </a:fld>
            <a:endParaRPr lang="uk-UA"/>
          </a:p>
        </p:txBody>
      </p:sp>
    </p:spTree>
    <p:extLst>
      <p:ext uri="{BB962C8B-B14F-4D97-AF65-F5344CB8AC3E}">
        <p14:creationId xmlns:p14="http://schemas.microsoft.com/office/powerpoint/2010/main" val="183162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B194928-C280-404A-BA31-193849457159}" type="datetimeFigureOut">
              <a:rPr lang="uk-UA" smtClean="0"/>
              <a:t>26.02.2023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FE069DA-59E9-4083-B786-EDBFBF871C7A}" type="slidenum">
              <a:rPr lang="uk-UA" smtClean="0"/>
              <a:t>‹#›</a:t>
            </a:fld>
            <a:endParaRPr lang="uk-UA"/>
          </a:p>
        </p:txBody>
      </p:sp>
    </p:spTree>
    <p:extLst>
      <p:ext uri="{BB962C8B-B14F-4D97-AF65-F5344CB8AC3E}">
        <p14:creationId xmlns:p14="http://schemas.microsoft.com/office/powerpoint/2010/main" val="178209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B194928-C280-404A-BA31-193849457159}" type="datetimeFigureOut">
              <a:rPr lang="uk-UA" smtClean="0"/>
              <a:t>26.02.2023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FE069DA-59E9-4083-B786-EDBFBF871C7A}" type="slidenum">
              <a:rPr lang="uk-UA" smtClean="0"/>
              <a:t>‹#›</a:t>
            </a:fld>
            <a:endParaRPr lang="uk-UA"/>
          </a:p>
        </p:txBody>
      </p:sp>
    </p:spTree>
    <p:extLst>
      <p:ext uri="{BB962C8B-B14F-4D97-AF65-F5344CB8AC3E}">
        <p14:creationId xmlns:p14="http://schemas.microsoft.com/office/powerpoint/2010/main" val="282196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94928-C280-404A-BA31-193849457159}" type="datetimeFigureOut">
              <a:rPr lang="uk-UA" smtClean="0"/>
              <a:t>26.02.2023</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069DA-59E9-4083-B786-EDBFBF871C7A}" type="slidenum">
              <a:rPr lang="uk-UA" smtClean="0"/>
              <a:t>‹#›</a:t>
            </a:fld>
            <a:endParaRPr lang="uk-UA"/>
          </a:p>
        </p:txBody>
      </p:sp>
    </p:spTree>
    <p:extLst>
      <p:ext uri="{BB962C8B-B14F-4D97-AF65-F5344CB8AC3E}">
        <p14:creationId xmlns:p14="http://schemas.microsoft.com/office/powerpoint/2010/main" val="141831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utosummarizer.com/" TargetMode="External"/><Relationship Id="rId2" Type="http://schemas.openxmlformats.org/officeDocument/2006/relationships/hyperlink" Target="https://smodin.io/uk" TargetMode="External"/><Relationship Id="rId1" Type="http://schemas.openxmlformats.org/officeDocument/2006/relationships/slideLayout" Target="../slideLayouts/slideLayout2.xml"/><Relationship Id="rId5" Type="http://schemas.openxmlformats.org/officeDocument/2006/relationships/hyperlink" Target="https://linguakit.com/es/analizador-de-sentimiento" TargetMode="External"/><Relationship Id="rId4" Type="http://schemas.openxmlformats.org/officeDocument/2006/relationships/hyperlink" Target="http://freesummarizer.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smodin.io/uk" TargetMode="External"/><Relationship Id="rId7" Type="http://schemas.openxmlformats.org/officeDocument/2006/relationships/hyperlink" Target="https://talentscollection.com/uk/materials/show/shukaemo-nathnennya-45-saytiv-dlya-tih-hto-cikavitsya-tvorchistyu" TargetMode="External"/><Relationship Id="rId2" Type="http://schemas.openxmlformats.org/officeDocument/2006/relationships/hyperlink" Target="https://referatss.com.ua/work/referat-jak-riznovid-vtorinnih-dokumentiv/" TargetMode="External"/><Relationship Id="rId1" Type="http://schemas.openxmlformats.org/officeDocument/2006/relationships/slideLayout" Target="../slideLayouts/slideLayout2.xml"/><Relationship Id="rId6" Type="http://schemas.openxmlformats.org/officeDocument/2006/relationships/hyperlink" Target="https://referatss.com.ua/work/sutnist-ta-funkcii-zgortannja-informacii/" TargetMode="External"/><Relationship Id="rId5" Type="http://schemas.openxmlformats.org/officeDocument/2006/relationships/hyperlink" Target="https://loyer.com.ua/uk/korisni-onlajn-instrumenti-dlya-roboti-z-tekstami/" TargetMode="External"/><Relationship Id="rId4" Type="http://schemas.openxmlformats.org/officeDocument/2006/relationships/hyperlink" Target="https://ms.detector.media/how-to/post/12889/2015-03-28-15-onlayn-instrumentiv-dlya-produktyvnoi-roboty-nad-tekst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b="1" dirty="0"/>
              <a:t>Інтелектуальні технології </a:t>
            </a:r>
            <a:r>
              <a:rPr lang="de-DE" b="1" dirty="0"/>
              <a:t>Text </a:t>
            </a:r>
            <a:r>
              <a:rPr lang="de-DE" b="1" dirty="0" smtClean="0"/>
              <a:t>Mining</a:t>
            </a:r>
            <a:r>
              <a:rPr lang="uk-UA" b="1" dirty="0" smtClean="0"/>
              <a:t/>
            </a:r>
            <a:br>
              <a:rPr lang="uk-UA" b="1" dirty="0" smtClean="0"/>
            </a:br>
            <a:r>
              <a:rPr lang="uk-UA" b="1" dirty="0" smtClean="0"/>
              <a:t>Реферування текстів.</a:t>
            </a:r>
            <a:endParaRPr lang="de-DE" b="1" dirty="0"/>
          </a:p>
        </p:txBody>
      </p:sp>
      <p:sp>
        <p:nvSpPr>
          <p:cNvPr id="3" name="Подзаголовок 2"/>
          <p:cNvSpPr>
            <a:spLocks noGrp="1"/>
          </p:cNvSpPr>
          <p:nvPr>
            <p:ph type="subTitle" idx="1"/>
          </p:nvPr>
        </p:nvSpPr>
        <p:spPr/>
        <p:txBody>
          <a:bodyPr/>
          <a:lstStyle/>
          <a:p>
            <a:r>
              <a:rPr lang="uk-UA" smtClean="0"/>
              <a:t>Лекція </a:t>
            </a:r>
            <a:r>
              <a:rPr lang="uk-UA"/>
              <a:t>4</a:t>
            </a:r>
            <a:endParaRPr lang="uk-UA" dirty="0"/>
          </a:p>
        </p:txBody>
      </p:sp>
    </p:spTree>
    <p:extLst>
      <p:ext uri="{BB962C8B-B14F-4D97-AF65-F5344CB8AC3E}">
        <p14:creationId xmlns:p14="http://schemas.microsoft.com/office/powerpoint/2010/main" val="1328166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46234"/>
            <a:ext cx="10515600" cy="5430729"/>
          </a:xfrm>
        </p:spPr>
        <p:txBody>
          <a:bodyPr>
            <a:normAutofit fontScale="92500" lnSpcReduction="20000"/>
          </a:bodyPr>
          <a:lstStyle/>
          <a:p>
            <a:pPr marL="0" indent="457200" algn="just">
              <a:lnSpc>
                <a:spcPct val="120000"/>
              </a:lnSpc>
              <a:spcBef>
                <a:spcPts val="0"/>
              </a:spcBef>
              <a:buNone/>
            </a:pPr>
            <a:r>
              <a:rPr lang="uk-UA" dirty="0">
                <a:latin typeface="Times New Roman" panose="02020603050405020304" pitchFamily="18" charset="0"/>
                <a:cs typeface="Times New Roman" panose="02020603050405020304" pitchFamily="18" charset="0"/>
              </a:rPr>
              <a:t>На сьогодні немає єдиної класифікації анотацій. Фахівці в галузі бібліографії, інформатики, лінгвістики, книгознавства пропонують різні підходи до визначення ознак такої класифікації. Найбільш розвинута класифікація анотацій у бібліографії.</a:t>
            </a:r>
          </a:p>
          <a:p>
            <a:pPr marL="0" indent="457200" algn="just">
              <a:lnSpc>
                <a:spcPct val="120000"/>
              </a:lnSpc>
              <a:spcBef>
                <a:spcPts val="0"/>
              </a:spcBef>
              <a:buNone/>
            </a:pPr>
            <a:r>
              <a:rPr lang="uk-UA" dirty="0">
                <a:latin typeface="Times New Roman" panose="02020603050405020304" pitchFamily="18" charset="0"/>
                <a:cs typeface="Times New Roman" panose="02020603050405020304" pitchFamily="18" charset="0"/>
              </a:rPr>
              <a:t>Процес анотування, один з найскладніших і найбільш трудомістких в обробці документів, потребує не лише відповідних знань та навичок, а й творчого підходу.</a:t>
            </a:r>
          </a:p>
          <a:p>
            <a:pPr marL="0" indent="457200" algn="just">
              <a:lnSpc>
                <a:spcPct val="120000"/>
              </a:lnSpc>
              <a:spcBef>
                <a:spcPts val="0"/>
              </a:spcBef>
              <a:buNone/>
            </a:pPr>
            <a:r>
              <a:rPr lang="uk-UA" dirty="0">
                <a:latin typeface="Times New Roman" panose="02020603050405020304" pitchFamily="18" charset="0"/>
                <a:cs typeface="Times New Roman" panose="02020603050405020304" pitchFamily="18" charset="0"/>
              </a:rPr>
              <a:t>Загальна методика анотування містить основні положення щодо здійснення процесу анотування і головні вимоги до тексту </a:t>
            </a:r>
            <a:r>
              <a:rPr lang="uk-UA" dirty="0" smtClean="0">
                <a:latin typeface="Times New Roman" panose="02020603050405020304" pitchFamily="18" charset="0"/>
                <a:cs typeface="Times New Roman" panose="02020603050405020304" pitchFamily="18" charset="0"/>
              </a:rPr>
              <a:t>анотації, як </a:t>
            </a:r>
            <a:r>
              <a:rPr lang="uk-UA" dirty="0">
                <a:latin typeface="Times New Roman" panose="02020603050405020304" pitchFamily="18" charset="0"/>
                <a:cs typeface="Times New Roman" panose="02020603050405020304" pitchFamily="18" charset="0"/>
              </a:rPr>
              <a:t>слід </a:t>
            </a:r>
            <a:r>
              <a:rPr lang="uk-UA" dirty="0" smtClean="0">
                <a:latin typeface="Times New Roman" panose="02020603050405020304" pitchFamily="18" charset="0"/>
                <a:cs typeface="Times New Roman" panose="02020603050405020304" pitchFamily="18" charset="0"/>
              </a:rPr>
              <a:t>ураховувати, формуючи </a:t>
            </a:r>
            <a:r>
              <a:rPr lang="uk-UA" dirty="0">
                <a:latin typeface="Times New Roman" panose="02020603050405020304" pitchFamily="18" charset="0"/>
                <a:cs typeface="Times New Roman" panose="02020603050405020304" pitchFamily="18" charset="0"/>
              </a:rPr>
              <a:t>його. Оскільки загальна методика не може передбачити всіх можливих </a:t>
            </a:r>
            <a:r>
              <a:rPr lang="uk-UA" dirty="0" smtClean="0">
                <a:latin typeface="Times New Roman" panose="02020603050405020304" pitchFamily="18" charset="0"/>
                <a:cs typeface="Times New Roman" panose="02020603050405020304" pitchFamily="18" charset="0"/>
              </a:rPr>
              <a:t>варіантів, </a:t>
            </a:r>
            <a:r>
              <a:rPr lang="uk-UA" dirty="0">
                <a:latin typeface="Times New Roman" panose="02020603050405020304" pitchFamily="18" charset="0"/>
                <a:cs typeface="Times New Roman" panose="02020603050405020304" pitchFamily="18" charset="0"/>
              </a:rPr>
              <a:t>що потребують в кожному окремому випадку конкретних </a:t>
            </a:r>
            <a:r>
              <a:rPr lang="uk-UA" dirty="0" smtClean="0">
                <a:latin typeface="Times New Roman" panose="02020603050405020304" pitchFamily="18" charset="0"/>
                <a:cs typeface="Times New Roman" panose="02020603050405020304" pitchFamily="18" charset="0"/>
              </a:rPr>
              <a:t>рішень, розробляють </a:t>
            </a:r>
            <a:r>
              <a:rPr lang="uk-UA" dirty="0">
                <a:latin typeface="Times New Roman" panose="02020603050405020304" pitchFamily="18" charset="0"/>
                <a:cs typeface="Times New Roman" panose="02020603050405020304" pitchFamily="18" charset="0"/>
              </a:rPr>
              <a:t>спеціальні методики анотування.</a:t>
            </a:r>
          </a:p>
          <a:p>
            <a:endParaRPr lang="uk-UA" dirty="0"/>
          </a:p>
        </p:txBody>
      </p:sp>
    </p:spTree>
    <p:extLst>
      <p:ext uri="{BB962C8B-B14F-4D97-AF65-F5344CB8AC3E}">
        <p14:creationId xmlns:p14="http://schemas.microsoft.com/office/powerpoint/2010/main" val="354717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1466" y="1032565"/>
            <a:ext cx="10515600" cy="5073377"/>
          </a:xfrm>
        </p:spPr>
        <p:txBody>
          <a:bodyPr/>
          <a:lstStyle/>
          <a:p>
            <a:pPr marL="0" indent="457200" algn="just">
              <a:lnSpc>
                <a:spcPct val="100000"/>
              </a:lnSpc>
              <a:spcBef>
                <a:spcPts val="0"/>
              </a:spcBef>
              <a:buNone/>
            </a:pPr>
            <a:r>
              <a:rPr lang="uk-UA" dirty="0">
                <a:latin typeface="Times New Roman" panose="02020603050405020304" pitchFamily="18" charset="0"/>
                <a:cs typeface="Times New Roman" panose="02020603050405020304" pitchFamily="18" charset="0"/>
              </a:rPr>
              <a:t>Найбільш поширеною методикою згортання інформації є реферування. </a:t>
            </a:r>
            <a:endParaRPr lang="uk-UA" dirty="0" smtClean="0">
              <a:latin typeface="Times New Roman" panose="02020603050405020304" pitchFamily="18" charset="0"/>
              <a:cs typeface="Times New Roman" panose="02020603050405020304" pitchFamily="18" charset="0"/>
            </a:endParaRPr>
          </a:p>
          <a:p>
            <a:pPr marL="0" indent="457200" algn="just">
              <a:lnSpc>
                <a:spcPct val="100000"/>
              </a:lnSpc>
              <a:spcBef>
                <a:spcPts val="0"/>
              </a:spcBef>
              <a:buNone/>
            </a:pPr>
            <a:r>
              <a:rPr lang="uk-UA" b="1" i="1" dirty="0">
                <a:latin typeface="Times New Roman" panose="02020603050405020304" pitchFamily="18" charset="0"/>
                <a:cs typeface="Times New Roman" panose="02020603050405020304" pitchFamily="18" charset="0"/>
              </a:rPr>
              <a:t>Р</a:t>
            </a:r>
            <a:r>
              <a:rPr lang="uk-UA" b="1" i="1" dirty="0" smtClean="0">
                <a:latin typeface="Times New Roman" panose="02020603050405020304" pitchFamily="18" charset="0"/>
                <a:cs typeface="Times New Roman" panose="02020603050405020304" pitchFamily="18" charset="0"/>
              </a:rPr>
              <a:t>еферування</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це процес згортання первинної інформації, що міститься у вихідному документі. </a:t>
            </a:r>
            <a:endParaRPr lang="uk-UA" dirty="0" smtClean="0">
              <a:latin typeface="Times New Roman" panose="02020603050405020304" pitchFamily="18" charset="0"/>
              <a:cs typeface="Times New Roman" panose="02020603050405020304" pitchFamily="18" charset="0"/>
            </a:endParaRPr>
          </a:p>
          <a:p>
            <a:pPr marL="0" indent="457200" algn="just">
              <a:lnSpc>
                <a:spcPct val="100000"/>
              </a:lnSpc>
              <a:spcBef>
                <a:spcPts val="0"/>
              </a:spcBef>
              <a:buNone/>
            </a:pPr>
            <a:r>
              <a:rPr lang="uk-UA" dirty="0" smtClean="0">
                <a:latin typeface="Times New Roman" panose="02020603050405020304" pitchFamily="18" charset="0"/>
                <a:cs typeface="Times New Roman" panose="02020603050405020304" pitchFamily="18" charset="0"/>
              </a:rPr>
              <a:t>Методика </a:t>
            </a:r>
            <a:r>
              <a:rPr lang="uk-UA" dirty="0">
                <a:latin typeface="Times New Roman" panose="02020603050405020304" pitchFamily="18" charset="0"/>
                <a:cs typeface="Times New Roman" panose="02020603050405020304" pitchFamily="18" charset="0"/>
              </a:rPr>
              <a:t>згортання інформації, </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ґрунтується на аналітико-синтетичних методах опрацювання інформації і дає можливість надавати споживачам змістову інформацію у стислій формі.</a:t>
            </a:r>
          </a:p>
        </p:txBody>
      </p:sp>
    </p:spTree>
    <p:extLst>
      <p:ext uri="{BB962C8B-B14F-4D97-AF65-F5344CB8AC3E}">
        <p14:creationId xmlns:p14="http://schemas.microsoft.com/office/powerpoint/2010/main" val="628177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70296"/>
          </a:xfrm>
        </p:spPr>
        <p:txBody>
          <a:bodyPr>
            <a:normAutofit fontScale="90000"/>
          </a:bodyPr>
          <a:lstStyle/>
          <a:p>
            <a:pPr algn="ctr"/>
            <a:r>
              <a:rPr lang="uk-UA" dirty="0" smtClean="0">
                <a:latin typeface="Times New Roman" panose="02020603050405020304" pitchFamily="18" charset="0"/>
                <a:cs typeface="Times New Roman" panose="02020603050405020304" pitchFamily="18" charset="0"/>
              </a:rPr>
              <a:t>Реферування</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88579" y="1240221"/>
            <a:ext cx="11361683" cy="4936742"/>
          </a:xfrm>
        </p:spPr>
        <p:txBody>
          <a:bodyPr>
            <a:normAutofit fontScale="92500" lnSpcReduction="10000"/>
          </a:bodyPr>
          <a:lstStyle/>
          <a:p>
            <a:pPr marL="0" indent="457200" algn="just">
              <a:lnSpc>
                <a:spcPct val="110000"/>
              </a:lnSpc>
              <a:spcBef>
                <a:spcPts val="0"/>
              </a:spcBef>
              <a:buNone/>
            </a:pPr>
            <a:r>
              <a:rPr lang="uk-UA" b="1" dirty="0">
                <a:latin typeface="Times New Roman" panose="02020603050405020304" pitchFamily="18" charset="0"/>
                <a:cs typeface="Times New Roman" panose="02020603050405020304" pitchFamily="18" charset="0"/>
              </a:rPr>
              <a:t>Реферування</a:t>
            </a:r>
            <a:r>
              <a:rPr lang="uk-UA" dirty="0">
                <a:latin typeface="Times New Roman" panose="02020603050405020304" pitchFamily="18" charset="0"/>
                <a:cs typeface="Times New Roman" panose="02020603050405020304" pitchFamily="18" charset="0"/>
              </a:rPr>
              <a:t> - процес аналітично-синтетичного опрацювання інформації, що полягає в аналізі первинного документа, знаходженні найвагоміших у змістовому відношенні даних (основних положень, фактів, </a:t>
            </a:r>
            <a:r>
              <a:rPr lang="uk-UA" dirty="0" err="1">
                <a:latin typeface="Times New Roman" panose="02020603050405020304" pitchFamily="18" charset="0"/>
                <a:cs typeface="Times New Roman" panose="02020603050405020304" pitchFamily="18" charset="0"/>
              </a:rPr>
              <a:t>доведень</a:t>
            </a:r>
            <a:r>
              <a:rPr lang="uk-UA" dirty="0">
                <a:latin typeface="Times New Roman" panose="02020603050405020304" pitchFamily="18" charset="0"/>
                <a:cs typeface="Times New Roman" panose="02020603050405020304" pitchFamily="18" charset="0"/>
              </a:rPr>
              <a:t>, результатів, висновків). Реферування має на меті скоротити фізичний обсяг первинного документа за збереження його основного смислового змісту, використовується у науковій, видавничій, інформаційній та </a:t>
            </a:r>
            <a:r>
              <a:rPr lang="uk-UA" dirty="0" smtClean="0">
                <a:latin typeface="Times New Roman" panose="02020603050405020304" pitchFamily="18" charset="0"/>
                <a:cs typeface="Times New Roman" panose="02020603050405020304" pitchFamily="18" charset="0"/>
              </a:rPr>
              <a:t>бібліографічній </a:t>
            </a:r>
            <a:r>
              <a:rPr lang="uk-UA" dirty="0">
                <a:latin typeface="Times New Roman" panose="02020603050405020304" pitchFamily="18" charset="0"/>
                <a:cs typeface="Times New Roman" panose="02020603050405020304" pitchFamily="18" charset="0"/>
              </a:rPr>
              <a:t>діяльності</a:t>
            </a:r>
            <a:r>
              <a:rPr lang="uk-UA" dirty="0" smtClean="0">
                <a:latin typeface="Times New Roman" panose="02020603050405020304" pitchFamily="18" charset="0"/>
                <a:cs typeface="Times New Roman" panose="02020603050405020304" pitchFamily="18" charset="0"/>
              </a:rPr>
              <a:t>.</a:t>
            </a:r>
          </a:p>
          <a:p>
            <a:pPr marL="0" indent="457200" algn="just">
              <a:lnSpc>
                <a:spcPct val="110000"/>
              </a:lnSpc>
              <a:spcBef>
                <a:spcPts val="0"/>
              </a:spcBef>
              <a:buNone/>
            </a:pPr>
            <a:r>
              <a:rPr lang="ru-RU" dirty="0" err="1">
                <a:latin typeface="Times New Roman" panose="02020603050405020304" pitchFamily="18" charset="0"/>
                <a:cs typeface="Times New Roman" panose="02020603050405020304" pitchFamily="18" charset="0"/>
              </a:rPr>
              <a:t>Основні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функції</a:t>
            </a:r>
            <a:r>
              <a:rPr lang="ru-RU" dirty="0">
                <a:latin typeface="Times New Roman" panose="02020603050405020304" pitchFamily="18" charset="0"/>
                <a:cs typeface="Times New Roman" panose="02020603050405020304" pitchFamily="18" charset="0"/>
              </a:rPr>
              <a:t> реферату:</a:t>
            </a:r>
          </a:p>
          <a:p>
            <a:pPr algn="just">
              <a:lnSpc>
                <a:spcPct val="110000"/>
              </a:lnSpc>
              <a:spcBef>
                <a:spcPts val="0"/>
              </a:spcBef>
            </a:pPr>
            <a:r>
              <a:rPr lang="ru-RU" i="1" dirty="0" smtClean="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інформаційна</a:t>
            </a:r>
            <a:r>
              <a:rPr lang="ru-RU" dirty="0">
                <a:latin typeface="Times New Roman" panose="02020603050405020304" pitchFamily="18" charset="0"/>
                <a:cs typeface="Times New Roman" panose="02020603050405020304" pitchFamily="18" charset="0"/>
              </a:rPr>
              <a:t> - реферат </a:t>
            </a:r>
            <a:r>
              <a:rPr lang="ru-RU" dirty="0" err="1">
                <a:latin typeface="Times New Roman" panose="02020603050405020304" pitchFamily="18" charset="0"/>
                <a:cs typeface="Times New Roman" panose="02020603050405020304" pitchFamily="18" charset="0"/>
              </a:rPr>
              <a:t>подає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інформацію</a:t>
            </a:r>
            <a:r>
              <a:rPr lang="ru-RU" dirty="0">
                <a:latin typeface="Times New Roman" panose="02020603050405020304" pitchFamily="18" charset="0"/>
                <a:cs typeface="Times New Roman" panose="02020603050405020304" pitchFamily="18" charset="0"/>
              </a:rPr>
              <a:t> про </a:t>
            </a:r>
            <a:r>
              <a:rPr lang="ru-RU" dirty="0" err="1">
                <a:latin typeface="Times New Roman" panose="02020603050405020304" pitchFamily="18" charset="0"/>
                <a:cs typeface="Times New Roman" panose="02020603050405020304" pitchFamily="18" charset="0"/>
              </a:rPr>
              <a:t>певний</a:t>
            </a:r>
            <a:r>
              <a:rPr lang="ru-RU" dirty="0">
                <a:latin typeface="Times New Roman" panose="02020603050405020304" pitchFamily="18" charset="0"/>
                <a:cs typeface="Times New Roman" panose="02020603050405020304" pitchFamily="18" charset="0"/>
              </a:rPr>
              <a:t> документ;</a:t>
            </a:r>
          </a:p>
          <a:p>
            <a:pPr algn="just">
              <a:lnSpc>
                <a:spcPct val="110000"/>
              </a:lnSpc>
              <a:spcBef>
                <a:spcPts val="0"/>
              </a:spcBef>
            </a:pPr>
            <a:r>
              <a:rPr lang="ru-RU" i="1" dirty="0" smtClean="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пошукова</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реферат </a:t>
            </a:r>
            <a:r>
              <a:rPr lang="ru-RU" dirty="0" err="1">
                <a:latin typeface="Times New Roman" panose="02020603050405020304" pitchFamily="18" charset="0"/>
                <a:cs typeface="Times New Roman" panose="02020603050405020304" pitchFamily="18" charset="0"/>
              </a:rPr>
              <a:t>використовується</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інформаційно-пошукових</a:t>
            </a:r>
            <a:r>
              <a:rPr lang="ru-RU" dirty="0">
                <a:latin typeface="Times New Roman" panose="02020603050405020304" pitchFamily="18" charset="0"/>
                <a:cs typeface="Times New Roman" panose="02020603050405020304" pitchFamily="18" charset="0"/>
              </a:rPr>
              <a:t> й </a:t>
            </a:r>
            <a:r>
              <a:rPr lang="ru-RU" dirty="0" err="1">
                <a:latin typeface="Times New Roman" panose="02020603050405020304" pitchFamily="18" charset="0"/>
                <a:cs typeface="Times New Roman" panose="02020603050405020304" pitchFamily="18" charset="0"/>
              </a:rPr>
              <a:t>автоматизованих</a:t>
            </a:r>
            <a:r>
              <a:rPr lang="ru-RU" dirty="0">
                <a:latin typeface="Times New Roman" panose="02020603050405020304" pitchFamily="18" charset="0"/>
                <a:cs typeface="Times New Roman" panose="02020603050405020304" pitchFamily="18" charset="0"/>
              </a:rPr>
              <a:t> системах для </a:t>
            </a:r>
            <a:r>
              <a:rPr lang="ru-RU" dirty="0" err="1">
                <a:latin typeface="Times New Roman" panose="02020603050405020304" pitchFamily="18" charset="0"/>
                <a:cs typeface="Times New Roman" panose="02020603050405020304" pitchFamily="18" charset="0"/>
              </a:rPr>
              <a:t>пошуку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конкретних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тематичних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документів</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інформації</a:t>
            </a:r>
            <a:r>
              <a:rPr lang="ru-RU" dirty="0">
                <a:latin typeface="Times New Roman" panose="02020603050405020304" pitchFamily="18" charset="0"/>
                <a:cs typeface="Times New Roman" panose="02020603050405020304" pitchFamily="18" charset="0"/>
              </a:rPr>
              <a:t>.</a:t>
            </a:r>
          </a:p>
          <a:p>
            <a:endParaRPr lang="uk-UA" dirty="0"/>
          </a:p>
        </p:txBody>
      </p:sp>
    </p:spTree>
    <p:extLst>
      <p:ext uri="{BB962C8B-B14F-4D97-AF65-F5344CB8AC3E}">
        <p14:creationId xmlns:p14="http://schemas.microsoft.com/office/powerpoint/2010/main" val="2892151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4117" y="641131"/>
            <a:ext cx="10515600" cy="5535832"/>
          </a:xfrm>
        </p:spPr>
        <p:txBody>
          <a:bodyPr>
            <a:normAutofit lnSpcReduction="10000"/>
          </a:bodyPr>
          <a:lstStyle/>
          <a:p>
            <a:pPr marL="0" indent="457200" algn="just">
              <a:lnSpc>
                <a:spcPct val="100000"/>
              </a:lnSpc>
              <a:spcBef>
                <a:spcPts val="0"/>
              </a:spcBef>
              <a:buNone/>
            </a:pPr>
            <a:r>
              <a:rPr lang="uk-UA" b="1" dirty="0">
                <a:latin typeface="Times New Roman" panose="02020603050405020304" pitchFamily="18" charset="0"/>
                <a:cs typeface="Times New Roman" panose="02020603050405020304" pitchFamily="18" charset="0"/>
              </a:rPr>
              <a:t>Реферат</a:t>
            </a:r>
            <a:r>
              <a:rPr lang="uk-UA" dirty="0">
                <a:latin typeface="Times New Roman" panose="02020603050405020304" pitchFamily="18" charset="0"/>
                <a:cs typeface="Times New Roman" panose="02020603050405020304" pitchFamily="18" charset="0"/>
              </a:rPr>
              <a:t> — це багатофункціональний вторинний документ. Він виконує безліч функцій: інформативну та науково-комунікативну, прогностичну, довідкову і адресну, індексування й індикативну. Відповідно до завдань реферат може надавати необхідну систематизовану фактографічну інформацію, оцінювати, узагальнювати, синтезувати її, рекомендувати найбільш нові, цінні та корисні повідомлення для конкретного користувача</a:t>
            </a:r>
            <a:r>
              <a:rPr lang="uk-UA" dirty="0" smtClean="0">
                <a:latin typeface="Times New Roman" panose="02020603050405020304" pitchFamily="18" charset="0"/>
                <a:cs typeface="Times New Roman" panose="02020603050405020304" pitchFamily="18" charset="0"/>
              </a:rPr>
              <a:t>.</a:t>
            </a:r>
          </a:p>
          <a:p>
            <a:pPr marL="0" indent="457200" algn="just">
              <a:lnSpc>
                <a:spcPct val="100000"/>
              </a:lnSpc>
              <a:spcBef>
                <a:spcPts val="0"/>
              </a:spcBef>
              <a:buNone/>
            </a:pPr>
            <a:r>
              <a:rPr lang="ru-RU" dirty="0" err="1">
                <a:latin typeface="Times New Roman" panose="02020603050405020304" pitchFamily="18" charset="0"/>
                <a:cs typeface="Times New Roman" panose="02020603050405020304" pitchFamily="18" charset="0"/>
              </a:rPr>
              <a:t>Обсяг</a:t>
            </a:r>
            <a:r>
              <a:rPr lang="ru-RU" dirty="0">
                <a:latin typeface="Times New Roman" panose="02020603050405020304" pitchFamily="18" charset="0"/>
                <a:cs typeface="Times New Roman" panose="02020603050405020304" pitchFamily="18" charset="0"/>
              </a:rPr>
              <a:t> реферату, як правило, </a:t>
            </a:r>
            <a:r>
              <a:rPr lang="ru-RU" dirty="0" err="1">
                <a:latin typeface="Times New Roman" panose="02020603050405020304" pitchFamily="18" charset="0"/>
                <a:cs typeface="Times New Roman" panose="02020603050405020304" pitchFamily="18" charset="0"/>
              </a:rPr>
              <a:t>складає</a:t>
            </a:r>
            <a:r>
              <a:rPr lang="ru-RU" dirty="0">
                <a:latin typeface="Times New Roman" panose="02020603050405020304" pitchFamily="18" charset="0"/>
                <a:cs typeface="Times New Roman" panose="02020603050405020304" pitchFamily="18" charset="0"/>
              </a:rPr>
              <a:t> 5-15% </a:t>
            </a:r>
            <a:r>
              <a:rPr lang="ru-RU" dirty="0" err="1">
                <a:latin typeface="Times New Roman" panose="02020603050405020304" pitchFamily="18" charset="0"/>
                <a:cs typeface="Times New Roman" panose="02020603050405020304" pitchFamily="18" charset="0"/>
              </a:rPr>
              <a:t>обсягу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першоджерела</a:t>
            </a:r>
            <a:r>
              <a:rPr lang="ru-RU"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a:p>
            <a:pPr marL="0" indent="457200" algn="just">
              <a:lnSpc>
                <a:spcPct val="100000"/>
              </a:lnSpc>
              <a:spcBef>
                <a:spcPts val="0"/>
              </a:spcBef>
              <a:buNone/>
            </a:pPr>
            <a:r>
              <a:rPr lang="uk-UA" dirty="0">
                <a:latin typeface="Times New Roman" panose="02020603050405020304" pitchFamily="18" charset="0"/>
                <a:cs typeface="Times New Roman" panose="02020603050405020304" pitchFamily="18" charset="0"/>
              </a:rPr>
              <a:t>Особливу роль відіграє інформативна функція. З усіх вторинних документів саме реферат розкриває зміст первинного документа найповніше, у цілісному, узагальненому вигляді. Вивчення першоджерел із залученням рефератів суттєво економить час.</a:t>
            </a:r>
          </a:p>
          <a:p>
            <a:endParaRPr lang="uk-UA" dirty="0"/>
          </a:p>
        </p:txBody>
      </p:sp>
    </p:spTree>
    <p:extLst>
      <p:ext uri="{BB962C8B-B14F-4D97-AF65-F5344CB8AC3E}">
        <p14:creationId xmlns:p14="http://schemas.microsoft.com/office/powerpoint/2010/main" val="211116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0752" y="774591"/>
            <a:ext cx="10515600" cy="5426512"/>
          </a:xfrm>
        </p:spPr>
        <p:txBody>
          <a:bodyPr>
            <a:normAutofit fontScale="92500"/>
          </a:bodyPr>
          <a:lstStyle/>
          <a:p>
            <a:pPr marL="0" indent="457200" algn="just">
              <a:lnSpc>
                <a:spcPct val="110000"/>
              </a:lnSpc>
              <a:spcBef>
                <a:spcPts val="0"/>
              </a:spcBef>
              <a:buNone/>
            </a:pPr>
            <a:r>
              <a:rPr lang="uk-UA" dirty="0">
                <a:latin typeface="Times New Roman" panose="02020603050405020304" pitchFamily="18" charset="0"/>
                <a:cs typeface="Times New Roman" panose="02020603050405020304" pitchFamily="18" charset="0"/>
              </a:rPr>
              <a:t>Ще одна функція реферату — можливість індексування змісту первинних документів без використання текстів першоджерел. Така методика у 2-4 рази скорочує витрати часу й праці на проведення цієї роботи.</a:t>
            </a:r>
          </a:p>
          <a:p>
            <a:pPr marL="0" indent="457200" algn="just">
              <a:lnSpc>
                <a:spcPct val="110000"/>
              </a:lnSpc>
              <a:spcBef>
                <a:spcPts val="0"/>
              </a:spcBef>
              <a:buNone/>
            </a:pPr>
            <a:r>
              <a:rPr lang="uk-UA" dirty="0">
                <a:latin typeface="Times New Roman" panose="02020603050405020304" pitchFamily="18" charset="0"/>
                <a:cs typeface="Times New Roman" panose="02020603050405020304" pitchFamily="18" charset="0"/>
              </a:rPr>
              <a:t>Для того щоб реферат ефективно ніс пошукову функцію, його зміст повинен адекватно відбивати суть первинного документа. Відображенням цієї вимоги є </a:t>
            </a:r>
            <a:r>
              <a:rPr lang="uk-UA" dirty="0" err="1">
                <a:latin typeface="Times New Roman" panose="02020603050405020304" pitchFamily="18" charset="0"/>
                <a:cs typeface="Times New Roman" panose="02020603050405020304" pitchFamily="18" charset="0"/>
              </a:rPr>
              <a:t>індикативність</a:t>
            </a:r>
            <a:r>
              <a:rPr lang="uk-UA" dirty="0">
                <a:latin typeface="Times New Roman" panose="02020603050405020304" pitchFamily="18" charset="0"/>
                <a:cs typeface="Times New Roman" panose="02020603050405020304" pitchFamily="18" charset="0"/>
              </a:rPr>
              <a:t> реферату. Здійснюючи індикативну функцію, він вказує на наявність відповідного документа, характеризує окремі елементи змісту та висвітлює бібліографічні дані.</a:t>
            </a:r>
          </a:p>
          <a:p>
            <a:pPr marL="0" indent="457200" algn="just">
              <a:lnSpc>
                <a:spcPct val="110000"/>
              </a:lnSpc>
              <a:spcBef>
                <a:spcPts val="0"/>
              </a:spcBef>
              <a:buNone/>
            </a:pPr>
            <a:r>
              <a:rPr lang="uk-UA" dirty="0">
                <a:latin typeface="Times New Roman" panose="02020603050405020304" pitchFamily="18" charset="0"/>
                <a:cs typeface="Times New Roman" panose="02020603050405020304" pitchFamily="18" charset="0"/>
              </a:rPr>
              <a:t>Кожен реферат виконує й інформативну, й індикативну функції, але одна з них переважає, що дає можливість віднести вторинний документ до групи індикативних або інформативних рефератів.</a:t>
            </a:r>
          </a:p>
          <a:p>
            <a:endParaRPr lang="uk-UA" dirty="0"/>
          </a:p>
        </p:txBody>
      </p:sp>
    </p:spTree>
    <p:extLst>
      <p:ext uri="{BB962C8B-B14F-4D97-AF65-F5344CB8AC3E}">
        <p14:creationId xmlns:p14="http://schemas.microsoft.com/office/powerpoint/2010/main" val="3077945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5209" y="239698"/>
            <a:ext cx="11691890" cy="6618302"/>
          </a:xfrm>
        </p:spPr>
        <p:txBody>
          <a:bodyPr>
            <a:noAutofit/>
          </a:bodyPr>
          <a:lstStyle/>
          <a:p>
            <a:pPr marL="0" indent="457200" algn="just">
              <a:lnSpc>
                <a:spcPct val="120000"/>
              </a:lnSpc>
              <a:spcBef>
                <a:spcPts val="0"/>
              </a:spcBef>
              <a:buNone/>
            </a:pPr>
            <a:r>
              <a:rPr lang="uk-UA" sz="2000" dirty="0">
                <a:latin typeface="Times New Roman" panose="02020603050405020304" pitchFamily="18" charset="0"/>
                <a:cs typeface="Times New Roman" panose="02020603050405020304" pitchFamily="18" charset="0"/>
              </a:rPr>
              <a:t>Інформативний реферат найповніше розкриває зміст документа, передає важливі фактичні та теоретичні відомості. Інформативність реферату досягається внаслідок скороченого викладення змісту першоджерела. У такому рефераті має бути вказано предмет дослідження та мету роботи, вміщено дані про метод і умови дослідження, висвітлено результати та пропозиції автора щодо їх застосування, наведено основні характеристики нових технологічних процесів, технічних виробів, нову інформацію про відомі явища, предмети та ін. Послідовність викладу матеріалу виступає як головна вимога, що висувається до такого реферату. Інформативний реферат може виконувати увесь комплекс притаманних рефератам функцій.</a:t>
            </a:r>
          </a:p>
          <a:p>
            <a:pPr marL="0" indent="457200" algn="just">
              <a:lnSpc>
                <a:spcPct val="120000"/>
              </a:lnSpc>
              <a:spcBef>
                <a:spcPts val="0"/>
              </a:spcBef>
              <a:buNone/>
            </a:pPr>
            <a:r>
              <a:rPr lang="uk-UA" sz="2000" dirty="0">
                <a:latin typeface="Times New Roman" panose="02020603050405020304" pitchFamily="18" charset="0"/>
                <a:cs typeface="Times New Roman" panose="02020603050405020304" pitchFamily="18" charset="0"/>
              </a:rPr>
              <a:t>Індикативний реферат містить відомості тільки про найважливіші аспекти змісту первинного документа та його інформаційний зміст. </a:t>
            </a:r>
            <a:r>
              <a:rPr lang="uk-UA" sz="2000" dirty="0" err="1">
                <a:latin typeface="Times New Roman" panose="02020603050405020304" pitchFamily="18" charset="0"/>
                <a:cs typeface="Times New Roman" panose="02020603050405020304" pitchFamily="18" charset="0"/>
              </a:rPr>
              <a:t>Індикативність</a:t>
            </a:r>
            <a:r>
              <a:rPr lang="uk-UA" sz="2000" dirty="0">
                <a:latin typeface="Times New Roman" panose="02020603050405020304" pitchFamily="18" charset="0"/>
                <a:cs typeface="Times New Roman" panose="02020603050405020304" pitchFamily="18" charset="0"/>
              </a:rPr>
              <a:t> передбачає узагальнене подання матеріалу відповідно до конкретної функції вторинного документа та характеру тексту, що аналізується. При цьому вирішальним є не послідовність викладення матеріалу (як це передбачено в інформативному рефераті), а логіка бібліографічного задуму. Вона полягає у виділенні найголовнішого та найактуальнішого в документі. У такому рефераті немає детальної фактографічної інформації, практичних і теоретичних результатів, висновків. Його основне цільове призначення — привернути увагу користувача до наукового документа й сприяти вирішенню питання щодо необхідності його використання, тобто виконати завдання представлення документа</a:t>
            </a:r>
            <a:r>
              <a:rPr lang="uk-UA" sz="2000" dirty="0" smtClean="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393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22544"/>
          </a:xfrm>
        </p:spPr>
        <p:txBody>
          <a:bodyPr/>
          <a:lstStyle/>
          <a:p>
            <a:pPr algn="ctr"/>
            <a:r>
              <a:rPr lang="uk-UA" dirty="0" smtClean="0">
                <a:latin typeface="Times New Roman" panose="02020603050405020304" pitchFamily="18" charset="0"/>
                <a:cs typeface="Times New Roman" panose="02020603050405020304" pitchFamily="18" charset="0"/>
              </a:rPr>
              <a:t>Типи рефератів</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587061"/>
            <a:ext cx="10515600" cy="4960884"/>
          </a:xfrm>
        </p:spPr>
        <p:txBody>
          <a:bodyPr>
            <a:normAutofit fontScale="70000" lnSpcReduction="20000"/>
          </a:bodyPr>
          <a:lstStyle/>
          <a:p>
            <a:pPr marL="0" indent="457200">
              <a:lnSpc>
                <a:spcPct val="120000"/>
              </a:lnSpc>
              <a:spcBef>
                <a:spcPts val="0"/>
              </a:spcBef>
              <a:buNone/>
            </a:pPr>
            <a:r>
              <a:rPr lang="uk-UA" dirty="0">
                <a:latin typeface="Times New Roman" panose="02020603050405020304" pitchFamily="18" charset="0"/>
                <a:cs typeface="Times New Roman" panose="02020603050405020304" pitchFamily="18" charset="0"/>
              </a:rPr>
              <a:t>Існує декілька типів реферату:</a:t>
            </a:r>
          </a:p>
          <a:p>
            <a:pPr marL="0" indent="457200">
              <a:lnSpc>
                <a:spcPct val="120000"/>
              </a:lnSpc>
              <a:spcBef>
                <a:spcPts val="0"/>
              </a:spcBef>
              <a:buNone/>
            </a:pPr>
            <a:r>
              <a:rPr lang="uk-UA" dirty="0">
                <a:latin typeface="Times New Roman" panose="02020603050405020304" pitchFamily="18" charset="0"/>
                <a:cs typeface="Times New Roman" panose="02020603050405020304" pitchFamily="18" charset="0"/>
              </a:rPr>
              <a:t>− </a:t>
            </a:r>
            <a:r>
              <a:rPr lang="uk-UA" b="1" i="1" dirty="0">
                <a:latin typeface="Times New Roman" panose="02020603050405020304" pitchFamily="18" charset="0"/>
                <a:cs typeface="Times New Roman" panose="02020603050405020304" pitchFamily="18" charset="0"/>
              </a:rPr>
              <a:t>за характером вихідного матеріалу</a:t>
            </a:r>
            <a:r>
              <a:rPr lang="uk-UA" dirty="0">
                <a:latin typeface="Times New Roman" panose="02020603050405020304" pitchFamily="18" charset="0"/>
                <a:cs typeface="Times New Roman" panose="02020603050405020304" pitchFamily="18" charset="0"/>
              </a:rPr>
              <a:t>: реферати монографічні, реферати оглядові;</a:t>
            </a:r>
          </a:p>
          <a:p>
            <a:pPr marL="0" indent="457200">
              <a:lnSpc>
                <a:spcPct val="120000"/>
              </a:lnSpc>
              <a:spcBef>
                <a:spcPts val="0"/>
              </a:spcBef>
              <a:buNone/>
            </a:pPr>
            <a:r>
              <a:rPr lang="uk-UA" dirty="0">
                <a:latin typeface="Times New Roman" panose="02020603050405020304" pitchFamily="18" charset="0"/>
                <a:cs typeface="Times New Roman" panose="02020603050405020304" pitchFamily="18" charset="0"/>
              </a:rPr>
              <a:t>− </a:t>
            </a:r>
            <a:r>
              <a:rPr lang="uk-UA" b="1" i="1" dirty="0">
                <a:latin typeface="Times New Roman" panose="02020603050405020304" pitchFamily="18" charset="0"/>
                <a:cs typeface="Times New Roman" panose="02020603050405020304" pitchFamily="18" charset="0"/>
              </a:rPr>
              <a:t>за типом окремих операцій згортання вихідного тексту</a:t>
            </a:r>
            <a:r>
              <a:rPr lang="uk-UA" dirty="0">
                <a:latin typeface="Times New Roman" panose="02020603050405020304" pitchFamily="18" charset="0"/>
                <a:cs typeface="Times New Roman" panose="02020603050405020304" pitchFamily="18" charset="0"/>
              </a:rPr>
              <a:t>: реферати-цитати, реферати-витяги, реферати – узагальнення;</a:t>
            </a:r>
          </a:p>
          <a:p>
            <a:pPr marL="0" indent="457200">
              <a:lnSpc>
                <a:spcPct val="120000"/>
              </a:lnSpc>
              <a:spcBef>
                <a:spcPts val="0"/>
              </a:spcBef>
              <a:buNone/>
            </a:pPr>
            <a:r>
              <a:rPr lang="uk-UA" dirty="0">
                <a:latin typeface="Times New Roman" panose="02020603050405020304" pitchFamily="18" charset="0"/>
                <a:cs typeface="Times New Roman" panose="02020603050405020304" pitchFamily="18" charset="0"/>
              </a:rPr>
              <a:t>− </a:t>
            </a:r>
            <a:r>
              <a:rPr lang="uk-UA" b="1" i="1" dirty="0">
                <a:latin typeface="Times New Roman" panose="02020603050405020304" pitchFamily="18" charset="0"/>
                <a:cs typeface="Times New Roman" panose="02020603050405020304" pitchFamily="18" charset="0"/>
              </a:rPr>
              <a:t>за типом організації вихідного матеріалу</a:t>
            </a:r>
            <a:r>
              <a:rPr lang="uk-UA" dirty="0">
                <a:latin typeface="Times New Roman" panose="02020603050405020304" pitchFamily="18" charset="0"/>
                <a:cs typeface="Times New Roman" panose="02020603050405020304" pitchFamily="18" charset="0"/>
              </a:rPr>
              <a:t>: реферат-конспект, реферат-резюме [6, с. 10].</a:t>
            </a:r>
          </a:p>
          <a:p>
            <a:pPr marL="0" indent="457200">
              <a:lnSpc>
                <a:spcPct val="120000"/>
              </a:lnSpc>
              <a:spcBef>
                <a:spcPts val="0"/>
              </a:spcBef>
              <a:buNone/>
            </a:pPr>
            <a:r>
              <a:rPr lang="uk-UA" dirty="0">
                <a:latin typeface="Times New Roman" panose="02020603050405020304" pitchFamily="18" charset="0"/>
                <a:cs typeface="Times New Roman" panose="02020603050405020304" pitchFamily="18" charset="0"/>
              </a:rPr>
              <a:t>Реферат-конспект і реферат-резюме можна використовувати в навчальному процесі з метою контролю розуміння прочитаного. Реферат-конспект має більший обсяг і включає всі основні положення оригіналу.</a:t>
            </a:r>
          </a:p>
          <a:p>
            <a:pPr marL="0" indent="457200">
              <a:lnSpc>
                <a:spcPct val="120000"/>
              </a:lnSpc>
              <a:spcBef>
                <a:spcPts val="0"/>
              </a:spcBef>
              <a:buNone/>
            </a:pPr>
            <a:r>
              <a:rPr lang="uk-UA" dirty="0">
                <a:latin typeface="Times New Roman" panose="02020603050405020304" pitchFamily="18" charset="0"/>
                <a:cs typeface="Times New Roman" panose="02020603050405020304" pitchFamily="18" charset="0"/>
              </a:rPr>
              <a:t>Реферат — резюме являє собою коротке резюме (висновок) прочитаного.</a:t>
            </a:r>
          </a:p>
          <a:p>
            <a:pPr marL="0" indent="457200">
              <a:lnSpc>
                <a:spcPct val="120000"/>
              </a:lnSpc>
              <a:spcBef>
                <a:spcPts val="0"/>
              </a:spcBef>
              <a:buNone/>
            </a:pPr>
            <a:r>
              <a:rPr lang="uk-UA" dirty="0">
                <a:latin typeface="Times New Roman" panose="02020603050405020304" pitchFamily="18" charset="0"/>
                <a:cs typeface="Times New Roman" panose="02020603050405020304" pitchFamily="18" charset="0"/>
              </a:rPr>
              <a:t>Інші зазначені види реферату є ефективним способом отримання інформації з тексту.</a:t>
            </a:r>
          </a:p>
          <a:p>
            <a:pPr marL="0" indent="457200">
              <a:lnSpc>
                <a:spcPct val="120000"/>
              </a:lnSpc>
              <a:spcBef>
                <a:spcPts val="0"/>
              </a:spcBef>
              <a:buNone/>
            </a:pPr>
            <a:r>
              <a:rPr lang="uk-UA" dirty="0">
                <a:latin typeface="Times New Roman" panose="02020603050405020304" pitchFamily="18" charset="0"/>
                <a:cs typeface="Times New Roman" panose="02020603050405020304" pitchFamily="18" charset="0"/>
              </a:rPr>
              <a:t>Існує два варіанти скорочення тексту</a:t>
            </a:r>
            <a:r>
              <a:rPr lang="uk-UA" dirty="0" smtClean="0">
                <a:latin typeface="Times New Roman" panose="02020603050405020304" pitchFamily="18" charset="0"/>
                <a:cs typeface="Times New Roman" panose="02020603050405020304" pitchFamily="18" charset="0"/>
              </a:rPr>
              <a:t>.</a:t>
            </a:r>
          </a:p>
          <a:p>
            <a:pPr marL="0" indent="457200">
              <a:lnSpc>
                <a:spcPct val="120000"/>
              </a:lnSpc>
              <a:spcBef>
                <a:spcPts val="0"/>
              </a:spcBef>
              <a:buNone/>
            </a:pP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Якщо він не перевищує 500 слів, допустимим вважається скорочення в 3-4 рази. Для текстів у 2-3 тисячі слів кількість речень у рефераті відповідає числу суб’єктів (абзаців чи зв’язці абзаців, які розвивають одну підтему</a:t>
            </a:r>
            <a:r>
              <a:rPr lang="uk-UA" dirty="0" smtClean="0">
                <a:latin typeface="Times New Roman" panose="02020603050405020304" pitchFamily="18" charset="0"/>
                <a:cs typeface="Times New Roman" panose="02020603050405020304" pitchFamily="18" charset="0"/>
              </a:rPr>
              <a:t>). У </a:t>
            </a:r>
            <a:r>
              <a:rPr lang="uk-UA" dirty="0">
                <a:latin typeface="Times New Roman" panose="02020603050405020304" pitchFamily="18" charset="0"/>
                <a:cs typeface="Times New Roman" panose="02020603050405020304" pitchFamily="18" charset="0"/>
              </a:rPr>
              <a:t>цьому випадку обсяг навчального реферату складає 50 — 100 слів (приблизно 10-15речень).</a:t>
            </a:r>
          </a:p>
          <a:p>
            <a:endParaRPr lang="uk-UA" dirty="0"/>
          </a:p>
        </p:txBody>
      </p:sp>
    </p:spTree>
    <p:extLst>
      <p:ext uri="{BB962C8B-B14F-4D97-AF65-F5344CB8AC3E}">
        <p14:creationId xmlns:p14="http://schemas.microsoft.com/office/powerpoint/2010/main" val="201944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07537"/>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А</a:t>
            </a:r>
            <a:r>
              <a:rPr lang="uk-UA" dirty="0" smtClean="0">
                <a:latin typeface="Times New Roman" panose="02020603050405020304" pitchFamily="18" charset="0"/>
                <a:cs typeface="Times New Roman" panose="02020603050405020304" pitchFamily="18" charset="0"/>
              </a:rPr>
              <a:t>лгоритм складання реферату</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977462"/>
            <a:ext cx="10515600" cy="5199501"/>
          </a:xfrm>
        </p:spPr>
        <p:txBody>
          <a:bodyPr>
            <a:normAutofit fontScale="77500" lnSpcReduction="20000"/>
          </a:bodyPr>
          <a:lstStyle/>
          <a:p>
            <a:pPr marL="0" indent="0">
              <a:buNone/>
            </a:pPr>
            <a:r>
              <a:rPr lang="uk-UA" b="1" i="1" dirty="0">
                <a:latin typeface="Times New Roman" panose="02020603050405020304" pitchFamily="18" charset="0"/>
                <a:cs typeface="Times New Roman" panose="02020603050405020304" pitchFamily="18" charset="0"/>
              </a:rPr>
              <a:t>Методисти розробили алгоритм складання реферату, який передбачає таке:</a:t>
            </a:r>
          </a:p>
          <a:p>
            <a:r>
              <a:rPr lang="uk-UA" dirty="0">
                <a:latin typeface="Times New Roman" panose="02020603050405020304" pitchFamily="18" charset="0"/>
                <a:cs typeface="Times New Roman" panose="02020603050405020304" pitchFamily="18" charset="0"/>
              </a:rPr>
              <a:t>Зазначення назви тексту, що реферується, українською, а також іноземною мовами, імені автора, вихідних даних джерела, сторінок оригіналу, кількості рисунків, креслень, схем.</a:t>
            </a:r>
          </a:p>
          <a:p>
            <a:r>
              <a:rPr lang="uk-UA" dirty="0">
                <a:latin typeface="Times New Roman" panose="02020603050405020304" pitchFamily="18" charset="0"/>
                <a:cs typeface="Times New Roman" panose="02020603050405020304" pitchFamily="18" charset="0"/>
              </a:rPr>
              <a:t>Визначення мети оригіналу.</a:t>
            </a:r>
          </a:p>
          <a:p>
            <a:r>
              <a:rPr lang="uk-UA" dirty="0">
                <a:latin typeface="Times New Roman" panose="02020603050405020304" pitchFamily="18" charset="0"/>
                <a:cs typeface="Times New Roman" panose="02020603050405020304" pitchFamily="18" charset="0"/>
              </a:rPr>
              <a:t>Розподіл тексту першоджерела на частини.</a:t>
            </a:r>
          </a:p>
          <a:p>
            <a:r>
              <a:rPr lang="uk-UA" dirty="0">
                <a:latin typeface="Times New Roman" panose="02020603050405020304" pitchFamily="18" charset="0"/>
                <a:cs typeface="Times New Roman" panose="02020603050405020304" pitchFamily="18" charset="0"/>
              </a:rPr>
              <a:t>Визначення головної думки кожної частини у вигляді ключових фраз.</a:t>
            </a:r>
          </a:p>
          <a:p>
            <a:r>
              <a:rPr lang="uk-UA" dirty="0">
                <a:latin typeface="Times New Roman" panose="02020603050405020304" pitchFamily="18" charset="0"/>
                <a:cs typeface="Times New Roman" panose="02020603050405020304" pitchFamily="18" charset="0"/>
              </a:rPr>
              <a:t>Створення вторинного тексту, тобто реферату на основі ключових фраз.</a:t>
            </a:r>
          </a:p>
          <a:p>
            <a:r>
              <a:rPr lang="uk-UA" dirty="0">
                <a:latin typeface="Times New Roman" panose="02020603050405020304" pitchFamily="18" charset="0"/>
                <a:cs typeface="Times New Roman" panose="02020603050405020304" pitchFamily="18" charset="0"/>
              </a:rPr>
              <a:t>Редагування тексту </a:t>
            </a:r>
            <a:r>
              <a:rPr lang="uk-UA" dirty="0" smtClean="0">
                <a:latin typeface="Times New Roman" panose="02020603050405020304" pitchFamily="18" charset="0"/>
                <a:cs typeface="Times New Roman" panose="02020603050405020304" pitchFamily="18" charset="0"/>
              </a:rPr>
              <a:t>реферату.</a:t>
            </a:r>
            <a:endParaRPr lang="uk-UA" dirty="0">
              <a:latin typeface="Times New Roman" panose="02020603050405020304" pitchFamily="18" charset="0"/>
              <a:cs typeface="Times New Roman" panose="02020603050405020304" pitchFamily="18" charset="0"/>
            </a:endParaRPr>
          </a:p>
          <a:p>
            <a:pPr marL="0" indent="0">
              <a:buNone/>
            </a:pPr>
            <a:endParaRPr lang="uk-UA" b="1" i="1" dirty="0" smtClean="0">
              <a:latin typeface="Times New Roman" panose="02020603050405020304" pitchFamily="18" charset="0"/>
              <a:cs typeface="Times New Roman" panose="02020603050405020304" pitchFamily="18" charset="0"/>
            </a:endParaRPr>
          </a:p>
          <a:p>
            <a:pPr marL="0" indent="0">
              <a:buNone/>
            </a:pPr>
            <a:r>
              <a:rPr lang="uk-UA" b="1" i="1" dirty="0" smtClean="0">
                <a:latin typeface="Times New Roman" panose="02020603050405020304" pitchFamily="18" charset="0"/>
                <a:cs typeface="Times New Roman" panose="02020603050405020304" pitchFamily="18" charset="0"/>
              </a:rPr>
              <a:t>Інші </a:t>
            </a:r>
            <a:r>
              <a:rPr lang="uk-UA" b="1" i="1" dirty="0">
                <a:latin typeface="Times New Roman" panose="02020603050405020304" pitchFamily="18" charset="0"/>
                <a:cs typeface="Times New Roman" panose="02020603050405020304" pitchFamily="18" charset="0"/>
              </a:rPr>
              <a:t>дослідники називають три етапи реферування:</a:t>
            </a:r>
          </a:p>
          <a:p>
            <a:r>
              <a:rPr lang="uk-UA" dirty="0">
                <a:latin typeface="Times New Roman" panose="02020603050405020304" pitchFamily="18" charset="0"/>
                <a:cs typeface="Times New Roman" panose="02020603050405020304" pitchFamily="18" charset="0"/>
              </a:rPr>
              <a:t>− аналіз вихідного тексту;</a:t>
            </a:r>
          </a:p>
          <a:p>
            <a:r>
              <a:rPr lang="uk-UA" dirty="0">
                <a:latin typeface="Times New Roman" panose="02020603050405020304" pitchFamily="18" charset="0"/>
                <a:cs typeface="Times New Roman" panose="02020603050405020304" pitchFamily="18" charset="0"/>
              </a:rPr>
              <a:t>− визначення його характерних фрагментів;</a:t>
            </a:r>
          </a:p>
          <a:p>
            <a:r>
              <a:rPr lang="uk-UA" dirty="0">
                <a:latin typeface="Times New Roman" panose="02020603050405020304" pitchFamily="18" charset="0"/>
                <a:cs typeface="Times New Roman" panose="02020603050405020304" pitchFamily="18" charset="0"/>
              </a:rPr>
              <a:t>− формування відповідного висновку.</a:t>
            </a:r>
          </a:p>
          <a:p>
            <a:endParaRPr lang="uk-UA" dirty="0"/>
          </a:p>
        </p:txBody>
      </p:sp>
    </p:spTree>
    <p:extLst>
      <p:ext uri="{BB962C8B-B14F-4D97-AF65-F5344CB8AC3E}">
        <p14:creationId xmlns:p14="http://schemas.microsoft.com/office/powerpoint/2010/main" val="2509263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uk-UA" sz="3600" dirty="0" smtClean="0">
                <a:latin typeface="Times New Roman" panose="02020603050405020304" pitchFamily="18" charset="0"/>
                <a:cs typeface="Times New Roman" panose="02020603050405020304" pitchFamily="18" charset="0"/>
              </a:rPr>
              <a:t>Адреси онлайн інструментів реферування текстів</a:t>
            </a:r>
            <a:endParaRPr lang="uk-UA" sz="36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p:txBody>
          <a:bodyPr/>
          <a:lstStyle/>
          <a:p>
            <a:r>
              <a:rPr lang="de-DE" dirty="0" smtClean="0">
                <a:latin typeface="Times New Roman" panose="02020603050405020304" pitchFamily="18" charset="0"/>
                <a:cs typeface="Times New Roman" panose="02020603050405020304" pitchFamily="18" charset="0"/>
                <a:hlinkClick r:id="rId2"/>
              </a:rPr>
              <a:t>https://smodin.io/uk</a:t>
            </a:r>
            <a:r>
              <a:rPr lang="uk-UA" dirty="0" smtClean="0">
                <a:latin typeface="Times New Roman" panose="02020603050405020304" pitchFamily="18" charset="0"/>
                <a:cs typeface="Times New Roman" panose="02020603050405020304" pitchFamily="18" charset="0"/>
              </a:rPr>
              <a:t> </a:t>
            </a:r>
          </a:p>
          <a:p>
            <a:r>
              <a:rPr lang="de-DE" dirty="0" smtClean="0">
                <a:latin typeface="Times New Roman" panose="02020603050405020304" pitchFamily="18" charset="0"/>
                <a:cs typeface="Times New Roman" panose="02020603050405020304" pitchFamily="18" charset="0"/>
                <a:hlinkClick r:id="rId3"/>
              </a:rPr>
              <a:t>http://autosummarizer.com</a:t>
            </a:r>
            <a:endParaRPr lang="uk-UA" dirty="0" smtClean="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hlinkClick r:id="rId4"/>
              </a:rPr>
              <a:t>http://freesummarizer.com</a:t>
            </a:r>
            <a:endParaRPr lang="uk-UA" dirty="0" smtClean="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hlinkClick r:id="rId5"/>
              </a:rPr>
              <a:t>https://linguakit.com/es/analizador-de-sentimiento</a:t>
            </a:r>
            <a:endParaRPr lang="uk-UA" dirty="0" smtClean="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55451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t="4141" b="4337"/>
          <a:stretch/>
        </p:blipFill>
        <p:spPr>
          <a:xfrm>
            <a:off x="0" y="284085"/>
            <a:ext cx="12192000" cy="6276514"/>
          </a:xfrm>
          <a:prstGeom prst="rect">
            <a:avLst/>
          </a:prstGeom>
          <a:ln>
            <a:solidFill>
              <a:schemeClr val="tx1"/>
            </a:solidFill>
          </a:ln>
        </p:spPr>
      </p:pic>
      <p:sp>
        <p:nvSpPr>
          <p:cNvPr id="7" name="Полилиния 6"/>
          <p:cNvSpPr/>
          <p:nvPr/>
        </p:nvSpPr>
        <p:spPr>
          <a:xfrm>
            <a:off x="1473693" y="2015231"/>
            <a:ext cx="1899822" cy="71021"/>
          </a:xfrm>
          <a:custGeom>
            <a:avLst/>
            <a:gdLst>
              <a:gd name="connsiteX0" fmla="*/ 0 w 1899822"/>
              <a:gd name="connsiteY0" fmla="*/ 0 h 71021"/>
              <a:gd name="connsiteX1" fmla="*/ 44389 w 1899822"/>
              <a:gd name="connsiteY1" fmla="*/ 17755 h 71021"/>
              <a:gd name="connsiteX2" fmla="*/ 97655 w 1899822"/>
              <a:gd name="connsiteY2" fmla="*/ 26633 h 71021"/>
              <a:gd name="connsiteX3" fmla="*/ 621437 w 1899822"/>
              <a:gd name="connsiteY3" fmla="*/ 44388 h 71021"/>
              <a:gd name="connsiteX4" fmla="*/ 834501 w 1899822"/>
              <a:gd name="connsiteY4" fmla="*/ 53266 h 71021"/>
              <a:gd name="connsiteX5" fmla="*/ 932156 w 1899822"/>
              <a:gd name="connsiteY5" fmla="*/ 71021 h 71021"/>
              <a:gd name="connsiteX6" fmla="*/ 1651247 w 1899822"/>
              <a:gd name="connsiteY6" fmla="*/ 62144 h 71021"/>
              <a:gd name="connsiteX7" fmla="*/ 1704513 w 1899822"/>
              <a:gd name="connsiteY7" fmla="*/ 44388 h 71021"/>
              <a:gd name="connsiteX8" fmla="*/ 1873189 w 1899822"/>
              <a:gd name="connsiteY8" fmla="*/ 26633 h 71021"/>
              <a:gd name="connsiteX9" fmla="*/ 1899822 w 1899822"/>
              <a:gd name="connsiteY9" fmla="*/ 8878 h 7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9822" h="71021">
                <a:moveTo>
                  <a:pt x="0" y="0"/>
                </a:moveTo>
                <a:cubicBezTo>
                  <a:pt x="14796" y="5918"/>
                  <a:pt x="29014" y="13562"/>
                  <a:pt x="44389" y="17755"/>
                </a:cubicBezTo>
                <a:cubicBezTo>
                  <a:pt x="61755" y="22491"/>
                  <a:pt x="79674" y="25803"/>
                  <a:pt x="97655" y="26633"/>
                </a:cubicBezTo>
                <a:cubicBezTo>
                  <a:pt x="272164" y="34687"/>
                  <a:pt x="446894" y="37115"/>
                  <a:pt x="621437" y="44388"/>
                </a:cubicBezTo>
                <a:lnTo>
                  <a:pt x="834501" y="53266"/>
                </a:lnTo>
                <a:cubicBezTo>
                  <a:pt x="871957" y="65752"/>
                  <a:pt x="881960" y="71021"/>
                  <a:pt x="932156" y="71021"/>
                </a:cubicBezTo>
                <a:cubicBezTo>
                  <a:pt x="1171871" y="71021"/>
                  <a:pt x="1411550" y="65103"/>
                  <a:pt x="1651247" y="62144"/>
                </a:cubicBezTo>
                <a:cubicBezTo>
                  <a:pt x="1669002" y="56225"/>
                  <a:pt x="1686213" y="48310"/>
                  <a:pt x="1704513" y="44388"/>
                </a:cubicBezTo>
                <a:cubicBezTo>
                  <a:pt x="1733090" y="38264"/>
                  <a:pt x="1854358" y="28345"/>
                  <a:pt x="1873189" y="26633"/>
                </a:cubicBezTo>
                <a:lnTo>
                  <a:pt x="1899822" y="887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79455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75703"/>
          </a:xfrm>
        </p:spPr>
        <p:txBody>
          <a:bodyPr>
            <a:noAutofit/>
          </a:bodyPr>
          <a:lstStyle/>
          <a:p>
            <a:pPr algn="ctr"/>
            <a:r>
              <a:rPr lang="uk-UA" sz="3600" dirty="0">
                <a:latin typeface="Times New Roman" panose="02020603050405020304" pitchFamily="18" charset="0"/>
                <a:cs typeface="Times New Roman" panose="02020603050405020304" pitchFamily="18" charset="0"/>
              </a:rPr>
              <a:t>Джерела освітньої інформації</a:t>
            </a:r>
          </a:p>
        </p:txBody>
      </p:sp>
      <p:pic>
        <p:nvPicPr>
          <p:cNvPr id="4" name="Объект 3"/>
          <p:cNvPicPr>
            <a:picLocks noGrp="1" noChangeAspect="1"/>
          </p:cNvPicPr>
          <p:nvPr>
            <p:ph idx="1"/>
          </p:nvPr>
        </p:nvPicPr>
        <p:blipFill>
          <a:blip r:embed="rId2"/>
          <a:stretch>
            <a:fillRect/>
          </a:stretch>
        </p:blipFill>
        <p:spPr>
          <a:xfrm>
            <a:off x="1376039" y="1233996"/>
            <a:ext cx="9445841" cy="5468645"/>
          </a:xfrm>
          <a:prstGeom prst="rect">
            <a:avLst/>
          </a:prstGeom>
        </p:spPr>
      </p:pic>
    </p:spTree>
    <p:extLst>
      <p:ext uri="{BB962C8B-B14F-4D97-AF65-F5344CB8AC3E}">
        <p14:creationId xmlns:p14="http://schemas.microsoft.com/office/powerpoint/2010/main" val="320787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57557" y="0"/>
            <a:ext cx="9676885" cy="6858000"/>
          </a:xfrm>
          <a:prstGeom prst="rect">
            <a:avLst/>
          </a:prstGeom>
        </p:spPr>
      </p:pic>
    </p:spTree>
    <p:extLst>
      <p:ext uri="{BB962C8B-B14F-4D97-AF65-F5344CB8AC3E}">
        <p14:creationId xmlns:p14="http://schemas.microsoft.com/office/powerpoint/2010/main" val="627426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275208"/>
            <a:ext cx="12192000" cy="6285390"/>
          </a:xfrm>
          <a:prstGeom prst="rect">
            <a:avLst/>
          </a:prstGeom>
        </p:spPr>
      </p:pic>
    </p:spTree>
    <p:extLst>
      <p:ext uri="{BB962C8B-B14F-4D97-AF65-F5344CB8AC3E}">
        <p14:creationId xmlns:p14="http://schemas.microsoft.com/office/powerpoint/2010/main" val="3814025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626858" y="0"/>
            <a:ext cx="8938283" cy="6858000"/>
          </a:xfrm>
          <a:prstGeom prst="rect">
            <a:avLst/>
          </a:prstGeom>
        </p:spPr>
      </p:pic>
    </p:spTree>
    <p:extLst>
      <p:ext uri="{BB962C8B-B14F-4D97-AF65-F5344CB8AC3E}">
        <p14:creationId xmlns:p14="http://schemas.microsoft.com/office/powerpoint/2010/main" val="729379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5866" y="0"/>
            <a:ext cx="11940268" cy="6858000"/>
          </a:xfrm>
          <a:prstGeom prst="rect">
            <a:avLst/>
          </a:prstGeom>
        </p:spPr>
      </p:pic>
    </p:spTree>
    <p:extLst>
      <p:ext uri="{BB962C8B-B14F-4D97-AF65-F5344CB8AC3E}">
        <p14:creationId xmlns:p14="http://schemas.microsoft.com/office/powerpoint/2010/main" val="2951251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58854"/>
            <a:ext cx="12192000" cy="6540292"/>
          </a:xfrm>
          <a:prstGeom prst="rect">
            <a:avLst/>
          </a:prstGeom>
        </p:spPr>
      </p:pic>
    </p:spTree>
    <p:extLst>
      <p:ext uri="{BB962C8B-B14F-4D97-AF65-F5344CB8AC3E}">
        <p14:creationId xmlns:p14="http://schemas.microsoft.com/office/powerpoint/2010/main" val="996546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277244"/>
          </a:xfrm>
        </p:spPr>
        <p:txBody>
          <a:bodyPr>
            <a:normAutofit fontScale="90000"/>
          </a:bodyPr>
          <a:lstStyle/>
          <a:p>
            <a:pPr algn="ctr"/>
            <a:r>
              <a:rPr lang="uk-UA" dirty="0" err="1">
                <a:latin typeface="Times New Roman" panose="02020603050405020304" pitchFamily="18" charset="0"/>
                <a:cs typeface="Times New Roman" panose="02020603050405020304" pitchFamily="18" charset="0"/>
              </a:rPr>
              <a:t>Лінгвакіт</a:t>
            </a:r>
            <a:r>
              <a:rPr lang="uk-UA" dirty="0"/>
              <a:t/>
            </a:r>
            <a:br>
              <a:rPr lang="uk-UA" dirty="0"/>
            </a:br>
            <a:endParaRPr lang="uk-UA" dirty="0"/>
          </a:p>
        </p:txBody>
      </p:sp>
      <p:pic>
        <p:nvPicPr>
          <p:cNvPr id="6" name="Объект 5"/>
          <p:cNvPicPr>
            <a:picLocks noGrp="1" noChangeAspect="1"/>
          </p:cNvPicPr>
          <p:nvPr>
            <p:ph sz="half" idx="2"/>
          </p:nvPr>
        </p:nvPicPr>
        <p:blipFill>
          <a:blip r:embed="rId2"/>
          <a:stretch>
            <a:fillRect/>
          </a:stretch>
        </p:blipFill>
        <p:spPr>
          <a:xfrm>
            <a:off x="7077075" y="2143919"/>
            <a:ext cx="3371850" cy="3714750"/>
          </a:xfrm>
          <a:prstGeom prst="rect">
            <a:avLst/>
          </a:prstGeom>
        </p:spPr>
      </p:pic>
      <p:pic>
        <p:nvPicPr>
          <p:cNvPr id="8" name="Объект 7"/>
          <p:cNvPicPr>
            <a:picLocks noGrp="1" noChangeAspect="1"/>
          </p:cNvPicPr>
          <p:nvPr>
            <p:ph sz="half" idx="1"/>
          </p:nvPr>
        </p:nvPicPr>
        <p:blipFill>
          <a:blip r:embed="rId3"/>
          <a:stretch>
            <a:fillRect/>
          </a:stretch>
        </p:blipFill>
        <p:spPr>
          <a:xfrm>
            <a:off x="1677880" y="1825624"/>
            <a:ext cx="3480046" cy="4619563"/>
          </a:xfrm>
          <a:prstGeom prst="rect">
            <a:avLst/>
          </a:prstGeom>
        </p:spPr>
      </p:pic>
    </p:spTree>
    <p:extLst>
      <p:ext uri="{BB962C8B-B14F-4D97-AF65-F5344CB8AC3E}">
        <p14:creationId xmlns:p14="http://schemas.microsoft.com/office/powerpoint/2010/main" val="2402265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365125"/>
            <a:ext cx="10515600" cy="664889"/>
          </a:xfrm>
        </p:spPr>
        <p:txBody>
          <a:bodyPr>
            <a:normAutofit fontScale="90000"/>
          </a:bodyPr>
          <a:lstStyle/>
          <a:p>
            <a:pPr algn="ctr"/>
            <a:r>
              <a:rPr lang="uk-UA" dirty="0" smtClean="0">
                <a:latin typeface="Times New Roman" panose="02020603050405020304" pitchFamily="18" charset="0"/>
                <a:cs typeface="Times New Roman" panose="02020603050405020304" pitchFamily="18" charset="0"/>
              </a:rPr>
              <a:t/>
            </a:r>
            <a:br>
              <a:rPr lang="uk-UA" dirty="0" smtClean="0">
                <a:latin typeface="Times New Roman" panose="02020603050405020304" pitchFamily="18" charset="0"/>
                <a:cs typeface="Times New Roman" panose="02020603050405020304" pitchFamily="18" charset="0"/>
              </a:rPr>
            </a:br>
            <a:r>
              <a:rPr lang="de-DE" dirty="0" err="1" smtClean="0">
                <a:latin typeface="Times New Roman" panose="02020603050405020304" pitchFamily="18" charset="0"/>
                <a:cs typeface="Times New Roman" panose="02020603050405020304" pitchFamily="18" charset="0"/>
              </a:rPr>
              <a:t>TextReferent</a:t>
            </a:r>
            <a:r>
              <a:rPr lang="de-DE" dirty="0" smtClean="0">
                <a:latin typeface="Times New Roman" panose="02020603050405020304" pitchFamily="18" charset="0"/>
                <a:cs typeface="Times New Roman" panose="02020603050405020304" pitchFamily="18" charset="0"/>
              </a:rPr>
              <a:t> 1.0</a:t>
            </a:r>
            <a:r>
              <a:rPr lang="uk-UA" dirty="0" smtClean="0"/>
              <a:t/>
            </a:r>
            <a:br>
              <a:rPr lang="uk-UA" dirty="0" smtClean="0"/>
            </a:br>
            <a:endParaRPr lang="uk-UA" dirty="0"/>
          </a:p>
        </p:txBody>
      </p:sp>
      <p:sp>
        <p:nvSpPr>
          <p:cNvPr id="3" name="Объект 2"/>
          <p:cNvSpPr>
            <a:spLocks noGrp="1"/>
          </p:cNvSpPr>
          <p:nvPr>
            <p:ph sz="half" idx="1"/>
          </p:nvPr>
        </p:nvSpPr>
        <p:spPr>
          <a:xfrm>
            <a:off x="105103" y="1229710"/>
            <a:ext cx="7462345" cy="5412828"/>
          </a:xfrm>
        </p:spPr>
        <p:txBody>
          <a:bodyPr>
            <a:noAutofit/>
          </a:bodyPr>
          <a:lstStyle/>
          <a:p>
            <a:pPr marL="72000" indent="457200" algn="just">
              <a:lnSpc>
                <a:spcPct val="120000"/>
              </a:lnSpc>
              <a:spcBef>
                <a:spcPts val="0"/>
              </a:spcBef>
              <a:buNone/>
            </a:pPr>
            <a:r>
              <a:rPr lang="uk-UA" sz="1800" dirty="0" smtClean="0">
                <a:latin typeface="Times New Roman" panose="02020603050405020304" pitchFamily="18" charset="0"/>
                <a:cs typeface="Times New Roman" panose="02020603050405020304" pitchFamily="18" charset="0"/>
              </a:rPr>
              <a:t>Швидкий помічник у аналізі тексту </a:t>
            </a:r>
            <a:r>
              <a:rPr lang="de-DE" sz="1800" dirty="0" smtClean="0">
                <a:latin typeface="Times New Roman" panose="02020603050405020304" pitchFamily="18" charset="0"/>
                <a:cs typeface="Times New Roman" panose="02020603050405020304" pitchFamily="18" charset="0"/>
              </a:rPr>
              <a:t>Text</a:t>
            </a:r>
            <a:r>
              <a:rPr lang="uk-UA" sz="1800" dirty="0" smtClean="0">
                <a:latin typeface="Times New Roman" panose="02020603050405020304" pitchFamily="18" charset="0"/>
                <a:cs typeface="Times New Roman" panose="02020603050405020304" pitchFamily="18" charset="0"/>
              </a:rPr>
              <a:t> </a:t>
            </a:r>
            <a:r>
              <a:rPr lang="de-DE" sz="1800" dirty="0" smtClean="0">
                <a:latin typeface="Times New Roman" panose="02020603050405020304" pitchFamily="18" charset="0"/>
                <a:cs typeface="Times New Roman" panose="02020603050405020304" pitchFamily="18" charset="0"/>
              </a:rPr>
              <a:t>Referent </a:t>
            </a:r>
            <a:r>
              <a:rPr lang="uk-UA" sz="1800" dirty="0" smtClean="0">
                <a:latin typeface="Times New Roman" panose="02020603050405020304" pitchFamily="18" charset="0"/>
                <a:cs typeface="Times New Roman" panose="02020603050405020304" pitchFamily="18" charset="0"/>
              </a:rPr>
              <a:t>надає можливість користувачеві легко скористатися однією з функцій системи </a:t>
            </a:r>
            <a:r>
              <a:rPr lang="de-DE" sz="1800" dirty="0" smtClean="0">
                <a:latin typeface="Times New Roman" panose="02020603050405020304" pitchFamily="18" charset="0"/>
                <a:cs typeface="Times New Roman" panose="02020603050405020304" pitchFamily="18" charset="0"/>
              </a:rPr>
              <a:t>Text</a:t>
            </a:r>
            <a:r>
              <a:rPr lang="uk-UA" sz="1800" dirty="0" smtClean="0">
                <a:latin typeface="Times New Roman" panose="02020603050405020304" pitchFamily="18" charset="0"/>
                <a:cs typeface="Times New Roman" panose="02020603050405020304" pitchFamily="18" charset="0"/>
              </a:rPr>
              <a:t> </a:t>
            </a:r>
            <a:r>
              <a:rPr lang="de-DE" sz="1800" dirty="0" smtClean="0">
                <a:latin typeface="Times New Roman" panose="02020603050405020304" pitchFamily="18" charset="0"/>
                <a:cs typeface="Times New Roman" panose="02020603050405020304" pitchFamily="18" charset="0"/>
              </a:rPr>
              <a:t>Analyst – </a:t>
            </a:r>
            <a:r>
              <a:rPr lang="uk-UA" sz="1800" dirty="0" smtClean="0">
                <a:latin typeface="Times New Roman" panose="02020603050405020304" pitchFamily="18" charset="0"/>
                <a:cs typeface="Times New Roman" panose="02020603050405020304" pitchFamily="18" charset="0"/>
              </a:rPr>
              <a:t>автоматичним складанням реферату.</a:t>
            </a:r>
          </a:p>
          <a:p>
            <a:pPr marL="72000" indent="457200" algn="just">
              <a:lnSpc>
                <a:spcPct val="120000"/>
              </a:lnSpc>
              <a:spcBef>
                <a:spcPts val="0"/>
              </a:spcBef>
              <a:buNone/>
            </a:pPr>
            <a:r>
              <a:rPr lang="uk-UA" sz="1800" dirty="0" smtClean="0">
                <a:latin typeface="Times New Roman" panose="02020603050405020304" pitchFamily="18" charset="0"/>
                <a:cs typeface="Times New Roman" panose="02020603050405020304" pitchFamily="18" charset="0"/>
              </a:rPr>
              <a:t> Під рефератом розуміється набір реферованих текстів, які містять ключові терміни змісту. Після запуску </a:t>
            </a:r>
            <a:r>
              <a:rPr lang="de-DE" sz="1800" dirty="0" smtClean="0">
                <a:latin typeface="Times New Roman" panose="02020603050405020304" pitchFamily="18" charset="0"/>
                <a:cs typeface="Times New Roman" panose="02020603050405020304" pitchFamily="18" charset="0"/>
              </a:rPr>
              <a:t>Text</a:t>
            </a:r>
            <a:r>
              <a:rPr lang="uk-UA" sz="1800" dirty="0" smtClean="0">
                <a:latin typeface="Times New Roman" panose="02020603050405020304" pitchFamily="18" charset="0"/>
                <a:cs typeface="Times New Roman" panose="02020603050405020304" pitchFamily="18" charset="0"/>
              </a:rPr>
              <a:t> </a:t>
            </a:r>
            <a:r>
              <a:rPr lang="de-DE" sz="1800" dirty="0" smtClean="0">
                <a:latin typeface="Times New Roman" panose="02020603050405020304" pitchFamily="18" charset="0"/>
                <a:cs typeface="Times New Roman" panose="02020603050405020304" pitchFamily="18" charset="0"/>
              </a:rPr>
              <a:t>Referent </a:t>
            </a:r>
            <a:r>
              <a:rPr lang="uk-UA" sz="1800" dirty="0" smtClean="0">
                <a:latin typeface="Times New Roman" panose="02020603050405020304" pitchFamily="18" charset="0"/>
                <a:cs typeface="Times New Roman" panose="02020603050405020304" pitchFamily="18" charset="0"/>
              </a:rPr>
              <a:t>розміщує свою іконку на панелі завдань (</a:t>
            </a:r>
            <a:r>
              <a:rPr lang="de-DE" sz="1800" dirty="0" smtClean="0">
                <a:latin typeface="Times New Roman" panose="02020603050405020304" pitchFamily="18" charset="0"/>
                <a:cs typeface="Times New Roman" panose="02020603050405020304" pitchFamily="18" charset="0"/>
              </a:rPr>
              <a:t>Task</a:t>
            </a:r>
            <a:r>
              <a:rPr lang="uk-UA" sz="1800" smtClean="0">
                <a:latin typeface="Times New Roman" panose="02020603050405020304" pitchFamily="18" charset="0"/>
                <a:cs typeface="Times New Roman" panose="02020603050405020304" pitchFamily="18" charset="0"/>
              </a:rPr>
              <a:t> </a:t>
            </a:r>
            <a:r>
              <a:rPr lang="de-DE" sz="1800" smtClean="0">
                <a:latin typeface="Times New Roman" panose="02020603050405020304" pitchFamily="18" charset="0"/>
                <a:cs typeface="Times New Roman" panose="02020603050405020304" pitchFamily="18" charset="0"/>
              </a:rPr>
              <a:t>Bar</a:t>
            </a:r>
            <a:r>
              <a:rPr lang="de-DE" sz="1800" dirty="0" smtClean="0">
                <a:latin typeface="Times New Roman" panose="02020603050405020304" pitchFamily="18" charset="0"/>
                <a:cs typeface="Times New Roman" panose="02020603050405020304" pitchFamily="18" charset="0"/>
              </a:rPr>
              <a:t>). </a:t>
            </a:r>
            <a:r>
              <a:rPr lang="uk-UA" sz="1800" dirty="0" smtClean="0">
                <a:latin typeface="Times New Roman" panose="02020603050405020304" pitchFamily="18" charset="0"/>
                <a:cs typeface="Times New Roman" panose="02020603050405020304" pitchFamily="18" charset="0"/>
              </a:rPr>
              <a:t>Як вихідний текст для реферування виступає текст, розміщений у </a:t>
            </a:r>
            <a:r>
              <a:rPr lang="de-DE" sz="1800" dirty="0" smtClean="0">
                <a:latin typeface="Times New Roman" panose="02020603050405020304" pitchFamily="18" charset="0"/>
                <a:cs typeface="Times New Roman" panose="02020603050405020304" pitchFamily="18" charset="0"/>
              </a:rPr>
              <a:t>Clipboard. </a:t>
            </a:r>
            <a:r>
              <a:rPr lang="uk-UA" sz="1800" dirty="0" smtClean="0">
                <a:latin typeface="Times New Roman" panose="02020603050405020304" pitchFamily="18" charset="0"/>
                <a:cs typeface="Times New Roman" panose="02020603050405020304" pitchFamily="18" charset="0"/>
              </a:rPr>
              <a:t>Реферування відбувається за подвійним натисканням миші на іконці </a:t>
            </a:r>
            <a:r>
              <a:rPr lang="de-DE" sz="1800" dirty="0" smtClean="0">
                <a:latin typeface="Times New Roman" panose="02020603050405020304" pitchFamily="18" charset="0"/>
                <a:cs typeface="Times New Roman" panose="02020603050405020304" pitchFamily="18" charset="0"/>
              </a:rPr>
              <a:t>Text</a:t>
            </a:r>
            <a:r>
              <a:rPr lang="uk-UA" sz="1800" dirty="0" smtClean="0">
                <a:latin typeface="Times New Roman" panose="02020603050405020304" pitchFamily="18" charset="0"/>
                <a:cs typeface="Times New Roman" panose="02020603050405020304" pitchFamily="18" charset="0"/>
              </a:rPr>
              <a:t> </a:t>
            </a:r>
            <a:r>
              <a:rPr lang="de-DE" sz="1800" dirty="0" smtClean="0">
                <a:latin typeface="Times New Roman" panose="02020603050405020304" pitchFamily="18" charset="0"/>
                <a:cs typeface="Times New Roman" panose="02020603050405020304" pitchFamily="18" charset="0"/>
              </a:rPr>
              <a:t>Referent, </a:t>
            </a:r>
            <a:r>
              <a:rPr lang="uk-UA" sz="1800" dirty="0" smtClean="0">
                <a:latin typeface="Times New Roman" panose="02020603050405020304" pitchFamily="18" charset="0"/>
                <a:cs typeface="Times New Roman" panose="02020603050405020304" pitchFamily="18" charset="0"/>
              </a:rPr>
              <a:t>після чого виводяться як вихідний текст, так і реферат. Система дозволяє налаштовувати "подробиці" одержуваного реферату. Меню налаштувань виводиться при натисканні правої кнопки миші над іконкою </a:t>
            </a:r>
            <a:r>
              <a:rPr lang="de-DE" sz="1800" dirty="0" smtClean="0">
                <a:latin typeface="Times New Roman" panose="02020603050405020304" pitchFamily="18" charset="0"/>
                <a:cs typeface="Times New Roman" panose="02020603050405020304" pitchFamily="18" charset="0"/>
              </a:rPr>
              <a:t>Text</a:t>
            </a:r>
            <a:r>
              <a:rPr lang="uk-UA" sz="1800" dirty="0" smtClean="0">
                <a:latin typeface="Times New Roman" panose="02020603050405020304" pitchFamily="18" charset="0"/>
                <a:cs typeface="Times New Roman" panose="02020603050405020304" pitchFamily="18" charset="0"/>
              </a:rPr>
              <a:t> </a:t>
            </a:r>
            <a:r>
              <a:rPr lang="de-DE" sz="1800" dirty="0" smtClean="0">
                <a:latin typeface="Times New Roman" panose="02020603050405020304" pitchFamily="18" charset="0"/>
                <a:cs typeface="Times New Roman" panose="02020603050405020304" pitchFamily="18" charset="0"/>
              </a:rPr>
              <a:t>Referent.</a:t>
            </a:r>
            <a:r>
              <a:rPr lang="uk-UA" sz="1800" dirty="0" smtClean="0">
                <a:latin typeface="Times New Roman" panose="02020603050405020304" pitchFamily="18" charset="0"/>
                <a:cs typeface="Times New Roman" panose="02020603050405020304" pitchFamily="18" charset="0"/>
              </a:rPr>
              <a:t> У демонстраційній версії </a:t>
            </a:r>
            <a:r>
              <a:rPr lang="de-DE" sz="1800" dirty="0" smtClean="0">
                <a:latin typeface="Times New Roman" panose="02020603050405020304" pitchFamily="18" charset="0"/>
                <a:cs typeface="Times New Roman" panose="02020603050405020304" pitchFamily="18" charset="0"/>
              </a:rPr>
              <a:t>Text</a:t>
            </a:r>
            <a:r>
              <a:rPr lang="uk-UA" sz="1800" dirty="0" smtClean="0">
                <a:latin typeface="Times New Roman" panose="02020603050405020304" pitchFamily="18" charset="0"/>
                <a:cs typeface="Times New Roman" panose="02020603050405020304" pitchFamily="18" charset="0"/>
              </a:rPr>
              <a:t> </a:t>
            </a:r>
            <a:r>
              <a:rPr lang="de-DE" sz="1800" dirty="0" smtClean="0">
                <a:latin typeface="Times New Roman" panose="02020603050405020304" pitchFamily="18" charset="0"/>
                <a:cs typeface="Times New Roman" panose="02020603050405020304" pitchFamily="18" charset="0"/>
              </a:rPr>
              <a:t>Referent, </a:t>
            </a:r>
            <a:r>
              <a:rPr lang="uk-UA" sz="1800" dirty="0" smtClean="0">
                <a:latin typeface="Times New Roman" panose="02020603050405020304" pitchFamily="18" charset="0"/>
                <a:cs typeface="Times New Roman" panose="02020603050405020304" pitchFamily="18" charset="0"/>
              </a:rPr>
              <a:t>яку можна отримати безкоштовно, обсяг тексту, що обробляється, обмежений розміром 100Кб. </a:t>
            </a:r>
            <a:r>
              <a:rPr lang="de-DE" sz="1800" dirty="0" smtClean="0">
                <a:latin typeface="Times New Roman" panose="02020603050405020304" pitchFamily="18" charset="0"/>
                <a:cs typeface="Times New Roman" panose="02020603050405020304" pitchFamily="18" charset="0"/>
              </a:rPr>
              <a:t>Text</a:t>
            </a:r>
            <a:r>
              <a:rPr lang="uk-UA" sz="1800" dirty="0" smtClean="0">
                <a:latin typeface="Times New Roman" panose="02020603050405020304" pitchFamily="18" charset="0"/>
                <a:cs typeface="Times New Roman" panose="02020603050405020304" pitchFamily="18" charset="0"/>
              </a:rPr>
              <a:t> </a:t>
            </a:r>
            <a:r>
              <a:rPr lang="de-DE" sz="1800" dirty="0" smtClean="0">
                <a:latin typeface="Times New Roman" panose="02020603050405020304" pitchFamily="18" charset="0"/>
                <a:cs typeface="Times New Roman" panose="02020603050405020304" pitchFamily="18" charset="0"/>
              </a:rPr>
              <a:t>Referent - </a:t>
            </a:r>
            <a:r>
              <a:rPr lang="uk-UA" sz="1800" dirty="0" smtClean="0">
                <a:latin typeface="Times New Roman" panose="02020603050405020304" pitchFamily="18" charset="0"/>
                <a:cs typeface="Times New Roman" panose="02020603050405020304" pitchFamily="18" charset="0"/>
              </a:rPr>
              <a:t>чудове рішення, якщо Вам не потрібна повна міць </a:t>
            </a:r>
            <a:r>
              <a:rPr lang="de-DE" sz="1800" dirty="0" smtClean="0">
                <a:latin typeface="Times New Roman" panose="02020603050405020304" pitchFamily="18" charset="0"/>
                <a:cs typeface="Times New Roman" panose="02020603050405020304" pitchFamily="18" charset="0"/>
              </a:rPr>
              <a:t>Text</a:t>
            </a:r>
            <a:r>
              <a:rPr lang="uk-UA" sz="1800" dirty="0" smtClean="0">
                <a:latin typeface="Times New Roman" panose="02020603050405020304" pitchFamily="18" charset="0"/>
                <a:cs typeface="Times New Roman" panose="02020603050405020304" pitchFamily="18" charset="0"/>
              </a:rPr>
              <a:t> </a:t>
            </a:r>
            <a:r>
              <a:rPr lang="de-DE" sz="1800" dirty="0" smtClean="0">
                <a:latin typeface="Times New Roman" panose="02020603050405020304" pitchFamily="18" charset="0"/>
                <a:cs typeface="Times New Roman" panose="02020603050405020304" pitchFamily="18" charset="0"/>
              </a:rPr>
              <a:t>Analyst, </a:t>
            </a:r>
            <a:r>
              <a:rPr lang="uk-UA" sz="1800" dirty="0" smtClean="0">
                <a:latin typeface="Times New Roman" panose="02020603050405020304" pitchFamily="18" charset="0"/>
                <a:cs typeface="Times New Roman" panose="02020603050405020304" pitchFamily="18" charset="0"/>
              </a:rPr>
              <a:t>але весь час доводиться переглядати велику кількість різних текстів за тематикою.</a:t>
            </a:r>
            <a:endParaRPr lang="uk-UA" sz="1800"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sz="half" idx="2"/>
          </p:nvPr>
        </p:nvPicPr>
        <p:blipFill>
          <a:blip r:embed="rId2"/>
          <a:stretch>
            <a:fillRect/>
          </a:stretch>
        </p:blipFill>
        <p:spPr>
          <a:xfrm>
            <a:off x="7915131" y="1457763"/>
            <a:ext cx="4087620" cy="4351338"/>
          </a:xfrm>
          <a:prstGeom prst="rect">
            <a:avLst/>
          </a:prstGeom>
        </p:spPr>
      </p:pic>
    </p:spTree>
    <p:extLst>
      <p:ext uri="{BB962C8B-B14F-4D97-AF65-F5344CB8AC3E}">
        <p14:creationId xmlns:p14="http://schemas.microsoft.com/office/powerpoint/2010/main" val="2083541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latin typeface="Times New Roman" panose="02020603050405020304" pitchFamily="18" charset="0"/>
                <a:cs typeface="Times New Roman" panose="02020603050405020304" pitchFamily="18" charset="0"/>
              </a:rPr>
              <a:t>Список використаних джерел</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20000"/>
          </a:bodyPr>
          <a:lstStyle/>
          <a:p>
            <a:pPr marL="514350" indent="-514350">
              <a:buFont typeface="+mj-lt"/>
              <a:buAutoNum type="arabicPeriod"/>
            </a:pPr>
            <a:r>
              <a:rPr lang="de-DE" dirty="0" smtClean="0">
                <a:latin typeface="Times New Roman" panose="02020603050405020304" pitchFamily="18" charset="0"/>
                <a:cs typeface="Times New Roman" panose="02020603050405020304" pitchFamily="18" charset="0"/>
                <a:hlinkClick r:id="rId2"/>
              </a:rPr>
              <a:t>https://referatss.com.ua/work/referat-jak-riznovid-vtorinnih-dokumentiv/</a:t>
            </a:r>
            <a:r>
              <a:rPr lang="uk-UA"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Реферат як </a:t>
            </a:r>
            <a:r>
              <a:rPr lang="ru-RU" dirty="0" err="1">
                <a:latin typeface="Times New Roman" panose="02020603050405020304" pitchFamily="18" charset="0"/>
                <a:cs typeface="Times New Roman" panose="02020603050405020304" pitchFamily="18" charset="0"/>
              </a:rPr>
              <a:t>різновид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вторинних</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документів</a:t>
            </a:r>
            <a:endParaRPr lang="ru-RU"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de-DE" dirty="0" smtClean="0">
                <a:latin typeface="Times New Roman" panose="02020603050405020304" pitchFamily="18" charset="0"/>
                <a:cs typeface="Times New Roman" panose="02020603050405020304" pitchFamily="18" charset="0"/>
                <a:hlinkClick r:id="rId3"/>
              </a:rPr>
              <a:t>https://smodin.io/uk</a:t>
            </a:r>
            <a:endParaRPr lang="uk-UA"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de-DE" dirty="0" smtClean="0">
                <a:latin typeface="Times New Roman" panose="02020603050405020304" pitchFamily="18" charset="0"/>
                <a:cs typeface="Times New Roman" panose="02020603050405020304" pitchFamily="18" charset="0"/>
                <a:hlinkClick r:id="rId4"/>
              </a:rPr>
              <a:t>https://ms.detector.media/how-to/post/12889/2015-03-28-15-onlayn-instrumentiv-dlya-produktyvnoi-roboty-nad-tekstom/</a:t>
            </a:r>
            <a:r>
              <a:rPr lang="uk-UA" dirty="0" smtClean="0">
                <a:latin typeface="Times New Roman" panose="02020603050405020304" pitchFamily="18" charset="0"/>
                <a:cs typeface="Times New Roman" panose="02020603050405020304" pitchFamily="18" charset="0"/>
              </a:rPr>
              <a:t> - </a:t>
            </a:r>
            <a:r>
              <a:rPr lang="ru-RU" dirty="0" smtClean="0">
                <a:latin typeface="Times New Roman" panose="02020603050405020304" pitchFamily="18" charset="0"/>
                <a:cs typeface="Times New Roman" panose="02020603050405020304" pitchFamily="18" charset="0"/>
              </a:rPr>
              <a:t>15 онлайн-</a:t>
            </a:r>
            <a:r>
              <a:rPr lang="ru-RU" dirty="0" err="1" smtClean="0">
                <a:latin typeface="Times New Roman" panose="02020603050405020304" pitchFamily="18" charset="0"/>
                <a:cs typeface="Times New Roman" panose="02020603050405020304" pitchFamily="18" charset="0"/>
              </a:rPr>
              <a:t>інструментів</a:t>
            </a:r>
            <a:r>
              <a:rPr lang="ru-RU" dirty="0" smtClean="0">
                <a:latin typeface="Times New Roman" panose="02020603050405020304" pitchFamily="18" charset="0"/>
                <a:cs typeface="Times New Roman" panose="02020603050405020304" pitchFamily="18" charset="0"/>
              </a:rPr>
              <a:t> для </a:t>
            </a:r>
            <a:r>
              <a:rPr lang="ru-RU" dirty="0" err="1" smtClean="0">
                <a:latin typeface="Times New Roman" panose="02020603050405020304" pitchFamily="18" charset="0"/>
                <a:cs typeface="Times New Roman" panose="02020603050405020304" pitchFamily="18" charset="0"/>
              </a:rPr>
              <a:t>продуктивної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роботи</a:t>
            </a:r>
            <a:r>
              <a:rPr lang="ru-RU" dirty="0" smtClean="0">
                <a:latin typeface="Times New Roman" panose="02020603050405020304" pitchFamily="18" charset="0"/>
                <a:cs typeface="Times New Roman" panose="02020603050405020304" pitchFamily="18" charset="0"/>
              </a:rPr>
              <a:t> над текстом</a:t>
            </a:r>
          </a:p>
          <a:p>
            <a:pPr marL="514350" indent="-514350">
              <a:buFont typeface="+mj-lt"/>
              <a:buAutoNum type="arabicPeriod"/>
            </a:pPr>
            <a:r>
              <a:rPr lang="de-DE" dirty="0" smtClean="0">
                <a:latin typeface="Times New Roman" panose="02020603050405020304" pitchFamily="18" charset="0"/>
                <a:cs typeface="Times New Roman" panose="02020603050405020304" pitchFamily="18" charset="0"/>
                <a:hlinkClick r:id="rId5"/>
              </a:rPr>
              <a:t>https://loyer.com.ua/uk/korisni-onlajn-instrumenti-dlya-roboti-z-tekstami/</a:t>
            </a:r>
            <a:r>
              <a:rPr lang="uk-UA"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Корисні</a:t>
            </a:r>
            <a:r>
              <a:rPr lang="ru-RU" dirty="0" smtClean="0">
                <a:latin typeface="Times New Roman" panose="02020603050405020304" pitchFamily="18" charset="0"/>
                <a:cs typeface="Times New Roman" panose="02020603050405020304" pitchFamily="18" charset="0"/>
              </a:rPr>
              <a:t> онлайн-</a:t>
            </a:r>
            <a:r>
              <a:rPr lang="ru-RU" dirty="0" err="1" smtClean="0">
                <a:latin typeface="Times New Roman" panose="02020603050405020304" pitchFamily="18" charset="0"/>
                <a:cs typeface="Times New Roman" panose="02020603050405020304" pitchFamily="18" charset="0"/>
              </a:rPr>
              <a:t>інструменти</a:t>
            </a:r>
            <a:r>
              <a:rPr lang="ru-RU" dirty="0" smtClean="0">
                <a:latin typeface="Times New Roman" panose="02020603050405020304" pitchFamily="18" charset="0"/>
                <a:cs typeface="Times New Roman" panose="02020603050405020304" pitchFamily="18" charset="0"/>
              </a:rPr>
              <a:t> для </a:t>
            </a:r>
            <a:r>
              <a:rPr lang="ru-RU" dirty="0" err="1" smtClean="0">
                <a:latin typeface="Times New Roman" panose="02020603050405020304" pitchFamily="18" charset="0"/>
                <a:cs typeface="Times New Roman" panose="02020603050405020304" pitchFamily="18" charset="0"/>
              </a:rPr>
              <a:t>роботи</a:t>
            </a:r>
            <a:r>
              <a:rPr lang="ru-RU" dirty="0" smtClean="0">
                <a:latin typeface="Times New Roman" panose="02020603050405020304" pitchFamily="18" charset="0"/>
                <a:cs typeface="Times New Roman" panose="02020603050405020304" pitchFamily="18" charset="0"/>
              </a:rPr>
              <a:t> з текстами</a:t>
            </a:r>
          </a:p>
          <a:p>
            <a:pPr marL="514350" indent="-514350">
              <a:buFont typeface="+mj-lt"/>
              <a:buAutoNum type="arabicPeriod"/>
            </a:pPr>
            <a:r>
              <a:rPr lang="de-DE" dirty="0" smtClean="0">
                <a:latin typeface="Times New Roman" panose="02020603050405020304" pitchFamily="18" charset="0"/>
                <a:cs typeface="Times New Roman" panose="02020603050405020304" pitchFamily="18" charset="0"/>
                <a:hlinkClick r:id="rId6"/>
              </a:rPr>
              <a:t>https://referatss.com.ua/work/sutnist-ta-funkcii-zgortannja-informacii/</a:t>
            </a:r>
            <a:r>
              <a:rPr lang="uk-UA"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Сутність</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функції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згортання</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інформації</a:t>
            </a:r>
            <a:endParaRPr lang="ru-RU"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de-DE" dirty="0" smtClean="0">
                <a:latin typeface="Times New Roman" panose="02020603050405020304" pitchFamily="18" charset="0"/>
                <a:cs typeface="Times New Roman" panose="02020603050405020304" pitchFamily="18" charset="0"/>
                <a:hlinkClick r:id="rId7"/>
              </a:rPr>
              <a:t>https://talentscollection.com/uk/materials/show/shukaemo-nathnennya-45-saytiv-dlya-tih-hto-cikavitsya-tvorchistyu</a:t>
            </a:r>
            <a:r>
              <a:rPr lang="uk-UA" dirty="0" smtClean="0">
                <a:latin typeface="Times New Roman" panose="02020603050405020304" pitchFamily="18" charset="0"/>
                <a:cs typeface="Times New Roman" panose="02020603050405020304" pitchFamily="18" charset="0"/>
              </a:rPr>
              <a:t> корисні сайти</a:t>
            </a:r>
            <a:endParaRPr lang="ru-RU"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ru-RU"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48678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17744"/>
          </a:xfrm>
        </p:spPr>
        <p:txBody>
          <a:bodyPr>
            <a:normAutofit fontScale="90000"/>
          </a:bodyPr>
          <a:lstStyle/>
          <a:p>
            <a:pPr algn="ctr"/>
            <a:r>
              <a:rPr lang="uk-UA" b="1" dirty="0" smtClean="0">
                <a:latin typeface="Times New Roman" panose="02020603050405020304" pitchFamily="18" charset="0"/>
                <a:cs typeface="Times New Roman" panose="02020603050405020304" pitchFamily="18" charset="0"/>
              </a:rPr>
              <a:t>Технології </a:t>
            </a:r>
            <a:r>
              <a:rPr lang="de-DE" b="1" dirty="0" smtClean="0">
                <a:latin typeface="Times New Roman" panose="02020603050405020304" pitchFamily="18" charset="0"/>
                <a:cs typeface="Times New Roman" panose="02020603050405020304" pitchFamily="18" charset="0"/>
              </a:rPr>
              <a:t>Text Mining </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240220"/>
            <a:ext cx="10891345" cy="5160579"/>
          </a:xfrm>
        </p:spPr>
        <p:txBody>
          <a:bodyPr>
            <a:normAutofit fontScale="62500" lnSpcReduction="20000"/>
          </a:bodyPr>
          <a:lstStyle/>
          <a:p>
            <a:pPr marL="0" indent="457200" algn="just">
              <a:lnSpc>
                <a:spcPct val="120000"/>
              </a:lnSpc>
              <a:spcBef>
                <a:spcPts val="0"/>
              </a:spcBef>
              <a:buNone/>
            </a:pPr>
            <a:r>
              <a:rPr lang="uk-UA" b="1" i="1" dirty="0">
                <a:latin typeface="Times New Roman" panose="02020603050405020304" pitchFamily="18" charset="0"/>
                <a:cs typeface="Times New Roman" panose="02020603050405020304" pitchFamily="18" charset="0"/>
              </a:rPr>
              <a:t>Технології </a:t>
            </a:r>
            <a:r>
              <a:rPr lang="de-DE" b="1" i="1" dirty="0">
                <a:latin typeface="Times New Roman" panose="02020603050405020304" pitchFamily="18" charset="0"/>
                <a:cs typeface="Times New Roman" panose="02020603050405020304" pitchFamily="18" charset="0"/>
              </a:rPr>
              <a:t>Text Mining </a:t>
            </a:r>
            <a:r>
              <a:rPr lang="de-DE"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набір методів, призначених для здобуття інформації з текстів на основі сучасних ІКТ, що дає змогу виявити закономірності, які можуть приводити до отримання корисної інформації і нових знань користувачами.</a:t>
            </a:r>
          </a:p>
          <a:p>
            <a:pPr marL="0" indent="457200" algn="just">
              <a:lnSpc>
                <a:spcPct val="120000"/>
              </a:lnSpc>
              <a:spcBef>
                <a:spcPts val="0"/>
              </a:spcBef>
              <a:buNone/>
            </a:pPr>
            <a:r>
              <a:rPr lang="uk-UA" b="1" i="1" dirty="0">
                <a:latin typeface="Times New Roman" panose="02020603050405020304" pitchFamily="18" charset="0"/>
                <a:cs typeface="Times New Roman" panose="02020603050405020304" pitchFamily="18" charset="0"/>
              </a:rPr>
              <a:t>Це інструмент, який дає можливість аналізувати великі обсяги інформації у пошуках тенденцій, шаблонів і взаємозв'язків, здатних допомогти у прийнятті стратегічних рішень.</a:t>
            </a:r>
          </a:p>
          <a:p>
            <a:pPr marL="0" indent="457200" algn="just">
              <a:lnSpc>
                <a:spcPct val="120000"/>
              </a:lnSpc>
              <a:spcBef>
                <a:spcPts val="0"/>
              </a:spcBef>
              <a:buNone/>
            </a:pPr>
            <a:r>
              <a:rPr lang="uk-UA" dirty="0">
                <a:latin typeface="Times New Roman" panose="02020603050405020304" pitchFamily="18" charset="0"/>
                <a:cs typeface="Times New Roman" panose="02020603050405020304" pitchFamily="18" charset="0"/>
              </a:rPr>
              <a:t>Слід зазначити, що технології аналізу тексту історично передувало створення технології аналізу здобуття даних, методологія і підходи якої широко використовуються також у методах </a:t>
            </a:r>
            <a:r>
              <a:rPr lang="de-DE" dirty="0">
                <a:latin typeface="Times New Roman" panose="02020603050405020304" pitchFamily="18" charset="0"/>
                <a:cs typeface="Times New Roman" panose="02020603050405020304" pitchFamily="18" charset="0"/>
              </a:rPr>
              <a:t>Text Mining, </a:t>
            </a:r>
            <a:r>
              <a:rPr lang="uk-UA" dirty="0">
                <a:latin typeface="Times New Roman" panose="02020603050405020304" pitchFamily="18" charset="0"/>
                <a:cs typeface="Times New Roman" panose="02020603050405020304" pitchFamily="18" charset="0"/>
              </a:rPr>
              <a:t>наприклад, методи класифікації чи </a:t>
            </a:r>
            <a:r>
              <a:rPr lang="uk-UA" dirty="0" err="1">
                <a:latin typeface="Times New Roman" panose="02020603050405020304" pitchFamily="18" charset="0"/>
                <a:cs typeface="Times New Roman" panose="02020603050405020304" pitchFamily="18" charset="0"/>
              </a:rPr>
              <a:t>кластеризації</a:t>
            </a:r>
            <a:r>
              <a:rPr lang="uk-UA" dirty="0">
                <a:latin typeface="Times New Roman" panose="02020603050405020304" pitchFamily="18" charset="0"/>
                <a:cs typeface="Times New Roman" panose="02020603050405020304" pitchFamily="18" charset="0"/>
              </a:rPr>
              <a:t>. </a:t>
            </a:r>
            <a:endParaRPr lang="uk-UA" dirty="0" smtClean="0">
              <a:latin typeface="Times New Roman" panose="02020603050405020304" pitchFamily="18" charset="0"/>
              <a:cs typeface="Times New Roman" panose="02020603050405020304" pitchFamily="18" charset="0"/>
            </a:endParaRPr>
          </a:p>
          <a:p>
            <a:pPr marL="0" indent="457200" algn="just">
              <a:lnSpc>
                <a:spcPct val="120000"/>
              </a:lnSpc>
              <a:spcBef>
                <a:spcPts val="0"/>
              </a:spcBef>
              <a:buNone/>
            </a:pPr>
            <a:r>
              <a:rPr lang="uk-UA" dirty="0" smtClean="0">
                <a:latin typeface="Times New Roman" panose="02020603050405020304" pitchFamily="18" charset="0"/>
                <a:cs typeface="Times New Roman" panose="02020603050405020304" pitchFamily="18" charset="0"/>
              </a:rPr>
              <a:t>У </a:t>
            </a:r>
            <a:r>
              <a:rPr lang="de-DE" dirty="0">
                <a:latin typeface="Times New Roman" panose="02020603050405020304" pitchFamily="18" charset="0"/>
                <a:cs typeface="Times New Roman" panose="02020603050405020304" pitchFamily="18" charset="0"/>
              </a:rPr>
              <a:t>Text Mining </a:t>
            </a:r>
            <a:r>
              <a:rPr lang="uk-UA" dirty="0">
                <a:latin typeface="Times New Roman" panose="02020603050405020304" pitchFamily="18" charset="0"/>
                <a:cs typeface="Times New Roman" panose="02020603050405020304" pitchFamily="18" charset="0"/>
              </a:rPr>
              <a:t>з'явилися нові можливості: автоматичне реферування текстів та виявлення феноменів, тобто понять і фактів. Можливості сучасних систем </a:t>
            </a:r>
            <a:r>
              <a:rPr lang="de-DE" dirty="0">
                <a:latin typeface="Times New Roman" panose="02020603050405020304" pitchFamily="18" charset="0"/>
                <a:cs typeface="Times New Roman" panose="02020603050405020304" pitchFamily="18" charset="0"/>
              </a:rPr>
              <a:t>Text Mining </a:t>
            </a:r>
            <a:r>
              <a:rPr lang="uk-UA" dirty="0">
                <a:latin typeface="Times New Roman" panose="02020603050405020304" pitchFamily="18" charset="0"/>
                <a:cs typeface="Times New Roman" panose="02020603050405020304" pitchFamily="18" charset="0"/>
              </a:rPr>
              <a:t>можуть застосовуватися у системах управління знань для виявлення шаблонів у тексті, для розподілу інформації за профілями, створення оглядів документів. </a:t>
            </a:r>
            <a:r>
              <a:rPr lang="de-DE" dirty="0">
                <a:latin typeface="Times New Roman" panose="02020603050405020304" pitchFamily="18" charset="0"/>
                <a:cs typeface="Times New Roman" panose="02020603050405020304" pitchFamily="18" charset="0"/>
              </a:rPr>
              <a:t>Text Mining </a:t>
            </a:r>
            <a:r>
              <a:rPr lang="uk-UA" dirty="0">
                <a:latin typeface="Times New Roman" panose="02020603050405020304" pitchFamily="18" charset="0"/>
                <a:cs typeface="Times New Roman" panose="02020603050405020304" pitchFamily="18" charset="0"/>
              </a:rPr>
              <a:t>забезпечує новий рівень семантичного пошуку документів</a:t>
            </a:r>
            <a:r>
              <a:rPr lang="uk-UA" dirty="0" smtClean="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uk-UA" dirty="0">
                <a:latin typeface="Times New Roman" panose="02020603050405020304" pitchFamily="18" charset="0"/>
                <a:cs typeface="Times New Roman" panose="02020603050405020304" pitchFamily="18" charset="0"/>
              </a:rPr>
              <a:t>Важливий компонент технології </a:t>
            </a:r>
            <a:r>
              <a:rPr lang="de-DE" dirty="0">
                <a:latin typeface="Times New Roman" panose="02020603050405020304" pitchFamily="18" charset="0"/>
                <a:cs typeface="Times New Roman" panose="02020603050405020304" pitchFamily="18" charset="0"/>
              </a:rPr>
              <a:t>Text Mining </a:t>
            </a:r>
            <a:r>
              <a:rPr lang="uk-UA" dirty="0">
                <a:latin typeface="Times New Roman" panose="02020603050405020304" pitchFamily="18" charset="0"/>
                <a:cs typeface="Times New Roman" panose="02020603050405020304" pitchFamily="18" charset="0"/>
              </a:rPr>
              <a:t>пов'язаний з добуванням із тексту його характерних властивостей, які потім використовують як ключові слова, анотації. Інше важливе завдання полягає у віднесенні документа до певних категорій із заданої схеми систематизації. Основна мета </a:t>
            </a:r>
            <a:r>
              <a:rPr lang="de-DE" dirty="0">
                <a:latin typeface="Times New Roman" panose="02020603050405020304" pitchFamily="18" charset="0"/>
                <a:cs typeface="Times New Roman" panose="02020603050405020304" pitchFamily="18" charset="0"/>
              </a:rPr>
              <a:t>Text Mining - </a:t>
            </a:r>
            <a:r>
              <a:rPr lang="uk-UA" dirty="0" smtClean="0">
                <a:latin typeface="Times New Roman" panose="02020603050405020304" pitchFamily="18" charset="0"/>
                <a:cs typeface="Times New Roman" panose="02020603050405020304" pitchFamily="18" charset="0"/>
              </a:rPr>
              <a:t>надати </a:t>
            </a:r>
            <a:r>
              <a:rPr lang="uk-UA" dirty="0">
                <a:latin typeface="Times New Roman" panose="02020603050405020304" pitchFamily="18" charset="0"/>
                <a:cs typeface="Times New Roman" panose="02020603050405020304" pitchFamily="18" charset="0"/>
              </a:rPr>
              <a:t>аналітику можливість працювати з великими обсягами початкових даних за рахунок автоматизації процесу здобуття потрібної інформації</a:t>
            </a:r>
            <a:r>
              <a:rPr lang="uk-UA" dirty="0" smtClean="0">
                <a:latin typeface="Times New Roman" panose="02020603050405020304" pitchFamily="18" charset="0"/>
                <a:cs typeface="Times New Roman" panose="02020603050405020304" pitchFamily="18" charset="0"/>
              </a:rPr>
              <a:t>.</a:t>
            </a:r>
            <a:endParaRPr lang="uk-UA" dirty="0"/>
          </a:p>
          <a:p>
            <a:endParaRPr lang="uk-UA" dirty="0"/>
          </a:p>
        </p:txBody>
      </p:sp>
    </p:spTree>
    <p:extLst>
      <p:ext uri="{BB962C8B-B14F-4D97-AF65-F5344CB8AC3E}">
        <p14:creationId xmlns:p14="http://schemas.microsoft.com/office/powerpoint/2010/main" val="176288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75399"/>
          </a:xfrm>
        </p:spPr>
        <p:txBody>
          <a:bodyPr>
            <a:normAutofit fontScale="90000"/>
          </a:bodyPr>
          <a:lstStyle/>
          <a:p>
            <a:pPr algn="ctr"/>
            <a:r>
              <a:rPr lang="uk-UA" b="1" i="1" dirty="0" smtClean="0">
                <a:latin typeface="Times New Roman" panose="02020603050405020304" pitchFamily="18" charset="0"/>
                <a:cs typeface="Times New Roman" panose="02020603050405020304" pitchFamily="18" charset="0"/>
              </a:rPr>
              <a:t/>
            </a:r>
            <a:br>
              <a:rPr lang="uk-UA" b="1" i="1" dirty="0" smtClean="0">
                <a:latin typeface="Times New Roman" panose="02020603050405020304" pitchFamily="18" charset="0"/>
                <a:cs typeface="Times New Roman" panose="02020603050405020304" pitchFamily="18" charset="0"/>
              </a:rPr>
            </a:br>
            <a:r>
              <a:rPr lang="uk-UA" b="1" i="1" dirty="0" smtClean="0">
                <a:latin typeface="Times New Roman" panose="02020603050405020304" pitchFamily="18" charset="0"/>
                <a:cs typeface="Times New Roman" panose="02020603050405020304" pitchFamily="18" charset="0"/>
              </a:rPr>
              <a:t>Основні елементи </a:t>
            </a:r>
            <a:r>
              <a:rPr lang="de-DE" b="1" i="1" dirty="0" smtClean="0">
                <a:latin typeface="Times New Roman" panose="02020603050405020304" pitchFamily="18" charset="0"/>
                <a:cs typeface="Times New Roman" panose="02020603050405020304" pitchFamily="18" charset="0"/>
              </a:rPr>
              <a:t>Text Mining:</a:t>
            </a:r>
            <a:r>
              <a:rPr lang="de-DE" dirty="0" smtClean="0">
                <a:latin typeface="Times New Roman" panose="02020603050405020304" pitchFamily="18" charset="0"/>
                <a:cs typeface="Times New Roman" panose="02020603050405020304" pitchFamily="18" charset="0"/>
              </a:rPr>
              <a:t/>
            </a:r>
            <a:br>
              <a:rPr lang="de-DE" dirty="0" smtClean="0">
                <a:latin typeface="Times New Roman" panose="02020603050405020304" pitchFamily="18" charset="0"/>
                <a:cs typeface="Times New Roman" panose="02020603050405020304" pitchFamily="18" charset="0"/>
              </a:rPr>
            </a:br>
            <a:endParaRPr lang="uk-UA" dirty="0"/>
          </a:p>
        </p:txBody>
      </p:sp>
      <p:sp>
        <p:nvSpPr>
          <p:cNvPr id="3" name="Объект 2"/>
          <p:cNvSpPr>
            <a:spLocks noGrp="1"/>
          </p:cNvSpPr>
          <p:nvPr>
            <p:ph idx="1"/>
          </p:nvPr>
        </p:nvSpPr>
        <p:spPr>
          <a:xfrm>
            <a:off x="357351" y="1040524"/>
            <a:ext cx="11613932" cy="5433848"/>
          </a:xfrm>
        </p:spPr>
        <p:txBody>
          <a:bodyPr>
            <a:normAutofit fontScale="62500" lnSpcReduction="20000"/>
          </a:bodyPr>
          <a:lstStyle/>
          <a:p>
            <a:pPr marL="0" indent="457200">
              <a:lnSpc>
                <a:spcPct val="120000"/>
              </a:lnSpc>
              <a:spcBef>
                <a:spcPts val="0"/>
              </a:spcBef>
              <a:buNone/>
            </a:pPr>
            <a:r>
              <a:rPr lang="de-DE" dirty="0" smtClean="0">
                <a:latin typeface="Times New Roman" panose="02020603050405020304" pitchFamily="18" charset="0"/>
                <a:cs typeface="Times New Roman" panose="02020603050405020304" pitchFamily="18" charset="0"/>
              </a:rPr>
              <a:t>1</a:t>
            </a:r>
            <a:r>
              <a:rPr lang="de-DE"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здобуття феноменів - </a:t>
            </a:r>
            <a:r>
              <a:rPr lang="de-DE" dirty="0">
                <a:latin typeface="Times New Roman" panose="02020603050405020304" pitchFamily="18" charset="0"/>
                <a:cs typeface="Times New Roman" panose="02020603050405020304" pitchFamily="18" charset="0"/>
              </a:rPr>
              <a:t>Feature (Entity) </a:t>
            </a:r>
            <a:r>
              <a:rPr lang="de-DE" dirty="0" err="1">
                <a:latin typeface="Times New Roman" panose="02020603050405020304" pitchFamily="18" charset="0"/>
                <a:cs typeface="Times New Roman" panose="02020603050405020304" pitchFamily="18" charset="0"/>
              </a:rPr>
              <a:t>Extraction</a:t>
            </a:r>
            <a:r>
              <a:rPr lang="de-DE"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витягання слів або груп слів, які з погляду користувача важливі для опису змісту документа. Це можуть бути відомості про персон, організації, географічні місця, терміни </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або інші словосполучення - </a:t>
            </a:r>
            <a:r>
              <a:rPr lang="de-DE" dirty="0">
                <a:latin typeface="Times New Roman" panose="02020603050405020304" pitchFamily="18" charset="0"/>
                <a:cs typeface="Times New Roman" panose="02020603050405020304" pitchFamily="18" charset="0"/>
              </a:rPr>
              <a:t>Feature (Entity) </a:t>
            </a:r>
            <a:r>
              <a:rPr lang="de-DE" dirty="0" err="1">
                <a:latin typeface="Times New Roman" panose="02020603050405020304" pitchFamily="18" charset="0"/>
                <a:cs typeface="Times New Roman" panose="02020603050405020304" pitchFamily="18" charset="0"/>
              </a:rPr>
              <a:t>Association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Extraction</a:t>
            </a:r>
            <a:r>
              <a:rPr lang="de-DE"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складніші набори слів з технологічного погляду;</a:t>
            </a:r>
          </a:p>
          <a:p>
            <a:pPr marL="0" indent="457200">
              <a:lnSpc>
                <a:spcPct val="120000"/>
              </a:lnSpc>
              <a:spcBef>
                <a:spcPts val="0"/>
              </a:spcBef>
              <a:buNone/>
            </a:pPr>
            <a:r>
              <a:rPr lang="uk-UA" dirty="0">
                <a:latin typeface="Times New Roman" panose="02020603050405020304" pitchFamily="18" charset="0"/>
                <a:cs typeface="Times New Roman" panose="02020603050405020304" pitchFamily="18" charset="0"/>
              </a:rPr>
              <a:t>2) автоматичне реферування, анотування (</a:t>
            </a:r>
            <a:r>
              <a:rPr lang="de-DE" dirty="0" err="1">
                <a:latin typeface="Times New Roman" panose="02020603050405020304" pitchFamily="18" charset="0"/>
                <a:cs typeface="Times New Roman" panose="02020603050405020304" pitchFamily="18" charset="0"/>
              </a:rPr>
              <a:t>Summarization</a:t>
            </a:r>
            <a:r>
              <a:rPr lang="de-DE" dirty="0" smtClean="0">
                <a:latin typeface="Times New Roman" panose="02020603050405020304" pitchFamily="18" charset="0"/>
                <a:cs typeface="Times New Roman" panose="02020603050405020304" pitchFamily="18" charset="0"/>
              </a:rPr>
              <a:t>)</a:t>
            </a:r>
            <a:r>
              <a:rPr lang="uk-UA" dirty="0" smtClean="0">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побудова короткого змісту документа за його повним текстом;</a:t>
            </a:r>
          </a:p>
          <a:p>
            <a:pPr marL="0" indent="457200">
              <a:lnSpc>
                <a:spcPct val="120000"/>
              </a:lnSpc>
              <a:spcBef>
                <a:spcPts val="0"/>
              </a:spcBef>
              <a:buNone/>
            </a:pPr>
            <a:r>
              <a:rPr lang="uk-UA" dirty="0">
                <a:latin typeface="Times New Roman" panose="02020603050405020304" pitchFamily="18" charset="0"/>
                <a:cs typeface="Times New Roman" panose="02020603050405020304" pitchFamily="18" charset="0"/>
              </a:rPr>
              <a:t>3) класифікація (</a:t>
            </a:r>
            <a:r>
              <a:rPr lang="de-DE" dirty="0" err="1">
                <a:latin typeface="Times New Roman" panose="02020603050405020304" pitchFamily="18" charset="0"/>
                <a:cs typeface="Times New Roman" panose="02020603050405020304" pitchFamily="18" charset="0"/>
              </a:rPr>
              <a:t>Classification</a:t>
            </a:r>
            <a:r>
              <a:rPr lang="de-DE"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у якій використовуються статистичні кореляції для побудови правил розміщення документів у передбачені категорії;</a:t>
            </a:r>
          </a:p>
          <a:p>
            <a:pPr marL="0" indent="457200">
              <a:lnSpc>
                <a:spcPct val="120000"/>
              </a:lnSpc>
              <a:spcBef>
                <a:spcPts val="0"/>
              </a:spcBef>
              <a:buNone/>
            </a:pPr>
            <a:r>
              <a:rPr lang="uk-UA" dirty="0">
                <a:latin typeface="Times New Roman" panose="02020603050405020304" pitchFamily="18" charset="0"/>
                <a:cs typeface="Times New Roman" panose="02020603050405020304" pitchFamily="18" charset="0"/>
              </a:rPr>
              <a:t>4) </a:t>
            </a:r>
            <a:r>
              <a:rPr lang="uk-UA" dirty="0" err="1">
                <a:latin typeface="Times New Roman" panose="02020603050405020304" pitchFamily="18" charset="0"/>
                <a:cs typeface="Times New Roman" panose="02020603050405020304" pitchFamily="18" charset="0"/>
              </a:rPr>
              <a:t>кластеризація</a:t>
            </a:r>
            <a:r>
              <a:rPr lang="uk-UA"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Clustering), </a:t>
            </a:r>
            <a:r>
              <a:rPr lang="uk-UA" dirty="0">
                <a:latin typeface="Times New Roman" panose="02020603050405020304" pitchFamily="18" charset="0"/>
                <a:cs typeface="Times New Roman" panose="02020603050405020304" pitchFamily="18" charset="0"/>
              </a:rPr>
              <a:t>що ґрунтується на ознаках документів, використовує лінгвістичні і математичні методи без застосування передбачених категорій;</a:t>
            </a:r>
          </a:p>
          <a:p>
            <a:pPr marL="0" indent="457200">
              <a:lnSpc>
                <a:spcPct val="120000"/>
              </a:lnSpc>
              <a:spcBef>
                <a:spcPts val="0"/>
              </a:spcBef>
              <a:buNone/>
            </a:pPr>
            <a:r>
              <a:rPr lang="uk-UA" dirty="0">
                <a:latin typeface="Times New Roman" panose="02020603050405020304" pitchFamily="18" charset="0"/>
                <a:cs typeface="Times New Roman" panose="02020603050405020304" pitchFamily="18" charset="0"/>
              </a:rPr>
              <a:t>5) відповіді на питання (</a:t>
            </a:r>
            <a:r>
              <a:rPr lang="de-DE" dirty="0" err="1">
                <a:latin typeface="Times New Roman" panose="02020603050405020304" pitchFamily="18" charset="0"/>
                <a:cs typeface="Times New Roman" panose="02020603050405020304" pitchFamily="18" charset="0"/>
              </a:rPr>
              <a:t>question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answering</a:t>
            </a:r>
            <a:r>
              <a:rPr lang="de-DE" dirty="0">
                <a:latin typeface="Times New Roman" panose="02020603050405020304" pitchFamily="18" charset="0"/>
                <a:cs typeface="Times New Roman" panose="02020603050405020304" pitchFamily="18" charset="0"/>
              </a:rPr>
              <a:t>);</a:t>
            </a:r>
          </a:p>
          <a:p>
            <a:pPr marL="0" indent="457200">
              <a:lnSpc>
                <a:spcPct val="120000"/>
              </a:lnSpc>
              <a:spcBef>
                <a:spcPts val="0"/>
              </a:spcBef>
              <a:buNone/>
            </a:pPr>
            <a:r>
              <a:rPr lang="de-DE" dirty="0">
                <a:latin typeface="Times New Roman" panose="02020603050405020304" pitchFamily="18" charset="0"/>
                <a:cs typeface="Times New Roman" panose="02020603050405020304" pitchFamily="18" charset="0"/>
              </a:rPr>
              <a:t>6) </a:t>
            </a:r>
            <a:r>
              <a:rPr lang="uk-UA" dirty="0">
                <a:latin typeface="Times New Roman" panose="02020603050405020304" pitchFamily="18" charset="0"/>
                <a:cs typeface="Times New Roman" panose="02020603050405020304" pitchFamily="18" charset="0"/>
              </a:rPr>
              <a:t>тематичне індексування;</a:t>
            </a:r>
          </a:p>
          <a:p>
            <a:pPr marL="0" indent="457200">
              <a:lnSpc>
                <a:spcPct val="120000"/>
              </a:lnSpc>
              <a:spcBef>
                <a:spcPts val="0"/>
              </a:spcBef>
              <a:buNone/>
            </a:pPr>
            <a:r>
              <a:rPr lang="uk-UA" dirty="0">
                <a:latin typeface="Times New Roman" panose="02020603050405020304" pitchFamily="18" charset="0"/>
                <a:cs typeface="Times New Roman" panose="02020603050405020304" pitchFamily="18" charset="0"/>
              </a:rPr>
              <a:t>7) пошук за ключовими словами;</a:t>
            </a:r>
          </a:p>
          <a:p>
            <a:pPr marL="0" indent="457200">
              <a:lnSpc>
                <a:spcPct val="120000"/>
              </a:lnSpc>
              <a:spcBef>
                <a:spcPts val="0"/>
              </a:spcBef>
              <a:buNone/>
            </a:pPr>
            <a:r>
              <a:rPr lang="uk-UA" dirty="0">
                <a:latin typeface="Times New Roman" panose="02020603050405020304" pitchFamily="18" charset="0"/>
                <a:cs typeface="Times New Roman" panose="02020603050405020304" pitchFamily="18" charset="0"/>
              </a:rPr>
              <a:t>8) побудова </a:t>
            </a:r>
            <a:r>
              <a:rPr lang="uk-UA" dirty="0" err="1">
                <a:latin typeface="Times New Roman" panose="02020603050405020304" pitchFamily="18" charset="0"/>
                <a:cs typeface="Times New Roman" panose="02020603050405020304" pitchFamily="18" charset="0"/>
              </a:rPr>
              <a:t>семантичної.мережі</a:t>
            </a:r>
            <a:r>
              <a:rPr lang="uk-UA" dirty="0">
                <a:latin typeface="Times New Roman" panose="02020603050405020304" pitchFamily="18" charset="0"/>
                <a:cs typeface="Times New Roman" panose="02020603050405020304" pitchFamily="18" charset="0"/>
              </a:rPr>
              <a:t> або аналіз </a:t>
            </a:r>
            <a:r>
              <a:rPr lang="uk-UA" dirty="0" err="1">
                <a:latin typeface="Times New Roman" panose="02020603050405020304" pitchFamily="18" charset="0"/>
                <a:cs typeface="Times New Roman" panose="02020603050405020304" pitchFamily="18" charset="0"/>
              </a:rPr>
              <a:t>зв'язків</a:t>
            </a:r>
            <a:r>
              <a:rPr lang="uk-UA"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Relationship</a:t>
            </a:r>
            <a:r>
              <a:rPr lang="de-DE" dirty="0">
                <a:latin typeface="Times New Roman" panose="02020603050405020304" pitchFamily="18" charset="0"/>
                <a:cs typeface="Times New Roman" panose="02020603050405020304" pitchFamily="18" charset="0"/>
              </a:rPr>
              <a:t>, Event </a:t>
            </a:r>
            <a:r>
              <a:rPr lang="de-DE" dirty="0" err="1">
                <a:latin typeface="Times New Roman" panose="02020603050405020304" pitchFamily="18" charset="0"/>
                <a:cs typeface="Times New Roman" panose="02020603050405020304" pitchFamily="18" charset="0"/>
              </a:rPr>
              <a:t>and</a:t>
            </a:r>
            <a:r>
              <a:rPr lang="de-DE" dirty="0">
                <a:latin typeface="Times New Roman" panose="02020603050405020304" pitchFamily="18" charset="0"/>
                <a:cs typeface="Times New Roman" panose="02020603050405020304" pitchFamily="18" charset="0"/>
              </a:rPr>
              <a:t> Fact </a:t>
            </a:r>
            <a:r>
              <a:rPr lang="de-DE" dirty="0" err="1">
                <a:latin typeface="Times New Roman" panose="02020603050405020304" pitchFamily="18" charset="0"/>
                <a:cs typeface="Times New Roman" panose="02020603050405020304" pitchFamily="18" charset="0"/>
              </a:rPr>
              <a:t>Extraction</a:t>
            </a:r>
            <a:r>
              <a:rPr lang="de-DE"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що визначають появу дескрипторів (ключових фраз) у документі для забезпечення пошуку і навігації. Це найскладніший варіант здобуття інформації, що включає витягання суті, розпізнавання фактів і подій, а також витягання інформації з цих фактів. Здобуття </a:t>
            </a:r>
            <a:r>
              <a:rPr lang="uk-UA" dirty="0" smtClean="0">
                <a:latin typeface="Times New Roman" panose="02020603050405020304" pitchFamily="18" charset="0"/>
                <a:cs typeface="Times New Roman" panose="02020603050405020304" pitchFamily="18" charset="0"/>
              </a:rPr>
              <a:t>фактів- </a:t>
            </a:r>
            <a:r>
              <a:rPr lang="uk-UA" dirty="0">
                <a:latin typeface="Times New Roman" panose="02020603050405020304" pitchFamily="18" charset="0"/>
                <a:cs typeface="Times New Roman" panose="02020603050405020304" pitchFamily="18" charset="0"/>
              </a:rPr>
              <a:t>це отримання певних фактів з тексту з метою поліпшення класифікації, пошуку і </a:t>
            </a:r>
            <a:r>
              <a:rPr lang="uk-UA" dirty="0" err="1">
                <a:latin typeface="Times New Roman" panose="02020603050405020304" pitchFamily="18" charset="0"/>
                <a:cs typeface="Times New Roman" panose="02020603050405020304" pitchFamily="18" charset="0"/>
              </a:rPr>
              <a:t>кластеризації</a:t>
            </a:r>
            <a:r>
              <a:rPr lang="uk-UA" dirty="0">
                <a:latin typeface="Times New Roman" panose="02020603050405020304" pitchFamily="18" charset="0"/>
                <a:cs typeface="Times New Roman" panose="02020603050405020304" pitchFamily="18" charset="0"/>
              </a:rPr>
              <a:t>.</a:t>
            </a:r>
          </a:p>
          <a:p>
            <a:endParaRPr lang="uk-UA" dirty="0"/>
          </a:p>
        </p:txBody>
      </p:sp>
    </p:spTree>
    <p:extLst>
      <p:ext uri="{BB962C8B-B14F-4D97-AF65-F5344CB8AC3E}">
        <p14:creationId xmlns:p14="http://schemas.microsoft.com/office/powerpoint/2010/main" val="49602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latin typeface="Times New Roman" panose="02020603050405020304" pitchFamily="18" charset="0"/>
                <a:cs typeface="Times New Roman" panose="02020603050405020304" pitchFamily="18" charset="0"/>
              </a:rPr>
              <a:t>З</a:t>
            </a:r>
            <a:r>
              <a:rPr lang="uk-UA" dirty="0" smtClean="0">
                <a:latin typeface="Times New Roman" panose="02020603050405020304" pitchFamily="18" charset="0"/>
                <a:cs typeface="Times New Roman" panose="02020603050405020304" pitchFamily="18" charset="0"/>
              </a:rPr>
              <a:t>астосування </a:t>
            </a:r>
            <a:r>
              <a:rPr lang="de-DE" dirty="0" smtClean="0">
                <a:latin typeface="Times New Roman" panose="02020603050405020304" pitchFamily="18" charset="0"/>
                <a:cs typeface="Times New Roman" panose="02020603050405020304" pitchFamily="18" charset="0"/>
              </a:rPr>
              <a:t>Text Mining</a:t>
            </a:r>
            <a:endParaRPr lang="uk-UA" dirty="0"/>
          </a:p>
        </p:txBody>
      </p:sp>
      <p:sp>
        <p:nvSpPr>
          <p:cNvPr id="3" name="Объект 2"/>
          <p:cNvSpPr>
            <a:spLocks noGrp="1"/>
          </p:cNvSpPr>
          <p:nvPr>
            <p:ph idx="1"/>
          </p:nvPr>
        </p:nvSpPr>
        <p:spPr>
          <a:xfrm>
            <a:off x="838200" y="1587061"/>
            <a:ext cx="10515600" cy="4589901"/>
          </a:xfrm>
        </p:spPr>
        <p:txBody>
          <a:bodyPr>
            <a:normAutofit/>
          </a:bodyPr>
          <a:lstStyle/>
          <a:p>
            <a:pPr marL="536575" indent="-536575" algn="just">
              <a:lnSpc>
                <a:spcPct val="110000"/>
              </a:lnSpc>
              <a:spcBef>
                <a:spcPts val="0"/>
              </a:spcBef>
              <a:buFont typeface="Wingdings" panose="05000000000000000000" pitchFamily="2" charset="2"/>
              <a:buChar char="ü"/>
            </a:pPr>
            <a:r>
              <a:rPr lang="de-DE" dirty="0" smtClean="0">
                <a:latin typeface="Times New Roman" panose="02020603050405020304" pitchFamily="18" charset="0"/>
                <a:cs typeface="Times New Roman" panose="02020603050405020304" pitchFamily="18" charset="0"/>
              </a:rPr>
              <a:t>Text </a:t>
            </a:r>
            <a:r>
              <a:rPr lang="de-DE" dirty="0">
                <a:latin typeface="Times New Roman" panose="02020603050405020304" pitchFamily="18" charset="0"/>
                <a:cs typeface="Times New Roman" panose="02020603050405020304" pitchFamily="18" charset="0"/>
              </a:rPr>
              <a:t>Mining </a:t>
            </a:r>
            <a:r>
              <a:rPr lang="uk-UA" dirty="0">
                <a:latin typeface="Times New Roman" panose="02020603050405020304" pitchFamily="18" charset="0"/>
                <a:cs typeface="Times New Roman" panose="02020603050405020304" pitchFamily="18" charset="0"/>
              </a:rPr>
              <a:t>дає змогу передбачати за значеннями одних ознак об'єктів значення інших. </a:t>
            </a:r>
            <a:endParaRPr lang="uk-UA" dirty="0" smtClean="0">
              <a:latin typeface="Times New Roman" panose="02020603050405020304" pitchFamily="18" charset="0"/>
              <a:cs typeface="Times New Roman" panose="02020603050405020304" pitchFamily="18" charset="0"/>
            </a:endParaRPr>
          </a:p>
          <a:p>
            <a:pPr marL="536575" indent="-536575" algn="just">
              <a:lnSpc>
                <a:spcPct val="110000"/>
              </a:lnSpc>
              <a:spcBef>
                <a:spcPts val="0"/>
              </a:spcBef>
              <a:buFont typeface="Wingdings" panose="05000000000000000000" pitchFamily="2" charset="2"/>
              <a:buChar char="ü"/>
            </a:pPr>
            <a:r>
              <a:rPr lang="uk-UA" dirty="0" smtClean="0">
                <a:latin typeface="Times New Roman" panose="02020603050405020304" pitchFamily="18" charset="0"/>
                <a:cs typeface="Times New Roman" panose="02020603050405020304" pitchFamily="18" charset="0"/>
              </a:rPr>
              <a:t>Знаходження </a:t>
            </a:r>
            <a:r>
              <a:rPr lang="uk-UA" dirty="0">
                <a:latin typeface="Times New Roman" panose="02020603050405020304" pitchFamily="18" charset="0"/>
                <a:cs typeface="Times New Roman" panose="02020603050405020304" pitchFamily="18" charset="0"/>
              </a:rPr>
              <a:t>виключень (пошук об'єктів, які своїми характеристиками вирізняються з загальної </a:t>
            </a:r>
            <a:r>
              <a:rPr lang="uk-UA" dirty="0" smtClean="0">
                <a:latin typeface="Times New Roman" panose="02020603050405020304" pitchFamily="18" charset="0"/>
                <a:cs typeface="Times New Roman" panose="02020603050405020304" pitchFamily="18" charset="0"/>
              </a:rPr>
              <a:t>картини</a:t>
            </a:r>
            <a:endParaRPr lang="de-DE" dirty="0">
              <a:latin typeface="Times New Roman" panose="02020603050405020304" pitchFamily="18" charset="0"/>
              <a:cs typeface="Times New Roman" panose="02020603050405020304" pitchFamily="18" charset="0"/>
            </a:endParaRPr>
          </a:p>
          <a:p>
            <a:pPr marL="536575" indent="-536575" algn="just">
              <a:lnSpc>
                <a:spcPct val="110000"/>
              </a:lnSpc>
              <a:spcBef>
                <a:spcPts val="0"/>
              </a:spcBef>
              <a:buFont typeface="Wingdings" panose="05000000000000000000" pitchFamily="2" charset="2"/>
              <a:buChar char="ü"/>
            </a:pPr>
            <a:r>
              <a:rPr lang="uk-UA" dirty="0">
                <a:latin typeface="Times New Roman" panose="02020603050405020304" pitchFamily="18" charset="0"/>
                <a:cs typeface="Times New Roman" panose="02020603050405020304" pitchFamily="18" charset="0"/>
              </a:rPr>
              <a:t>Задача пошуку пов'язаних ознак (понять) окремих документів подібна до </a:t>
            </a:r>
            <a:r>
              <a:rPr lang="uk-UA" dirty="0" err="1">
                <a:latin typeface="Times New Roman" panose="02020603050405020304" pitchFamily="18" charset="0"/>
                <a:cs typeface="Times New Roman" panose="02020603050405020304" pitchFamily="18" charset="0"/>
              </a:rPr>
              <a:t>кластеризації</a:t>
            </a:r>
            <a:r>
              <a:rPr lang="uk-UA" dirty="0">
                <a:latin typeface="Times New Roman" panose="02020603050405020304" pitchFamily="18" charset="0"/>
                <a:cs typeface="Times New Roman" panose="02020603050405020304" pitchFamily="18" charset="0"/>
              </a:rPr>
              <a:t>, але виконується за певною сукупністю характерних ознак.</a:t>
            </a:r>
          </a:p>
          <a:p>
            <a:pPr marL="536575" indent="-536575" algn="just">
              <a:lnSpc>
                <a:spcPct val="110000"/>
              </a:lnSpc>
              <a:spcBef>
                <a:spcPts val="0"/>
              </a:spcBef>
              <a:buFont typeface="Wingdings" panose="05000000000000000000" pitchFamily="2" charset="2"/>
              <a:buChar char="ü"/>
            </a:pPr>
            <a:r>
              <a:rPr lang="uk-UA" dirty="0" smtClean="0">
                <a:latin typeface="Times New Roman" panose="02020603050405020304" pitchFamily="18" charset="0"/>
                <a:cs typeface="Times New Roman" panose="02020603050405020304" pitchFamily="18" charset="0"/>
              </a:rPr>
              <a:t>Аналіз </a:t>
            </a:r>
            <a:r>
              <a:rPr lang="uk-UA" dirty="0">
                <a:latin typeface="Times New Roman" panose="02020603050405020304" pitchFamily="18" charset="0"/>
                <a:cs typeface="Times New Roman" panose="02020603050405020304" pitchFamily="18" charset="0"/>
              </a:rPr>
              <a:t>великих масивів документів і формувати предметні покажчики понять і тем, висвітлених у цих документах</a:t>
            </a:r>
            <a:r>
              <a:rPr lang="uk-UA" dirty="0"/>
              <a:t>.</a:t>
            </a:r>
          </a:p>
          <a:p>
            <a:endParaRPr lang="uk-UA" dirty="0"/>
          </a:p>
        </p:txBody>
      </p:sp>
    </p:spTree>
    <p:extLst>
      <p:ext uri="{BB962C8B-B14F-4D97-AF65-F5344CB8AC3E}">
        <p14:creationId xmlns:p14="http://schemas.microsoft.com/office/powerpoint/2010/main" val="2965830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59785"/>
          </a:xfrm>
        </p:spPr>
        <p:txBody>
          <a:bodyPr>
            <a:normAutofit fontScale="90000"/>
          </a:bodyPr>
          <a:lstStyle/>
          <a:p>
            <a:pPr algn="ctr"/>
            <a:r>
              <a:rPr lang="uk-UA" b="1" i="1" dirty="0" smtClean="0">
                <a:latin typeface="Times New Roman" panose="02020603050405020304" pitchFamily="18" charset="0"/>
                <a:cs typeface="Times New Roman" panose="02020603050405020304" pitchFamily="18" charset="0"/>
              </a:rPr>
              <a:t>Контент-аналіз</a:t>
            </a:r>
            <a:endParaRPr lang="uk-UA" dirty="0"/>
          </a:p>
        </p:txBody>
      </p:sp>
      <p:sp>
        <p:nvSpPr>
          <p:cNvPr id="3" name="Объект 2"/>
          <p:cNvSpPr>
            <a:spLocks noGrp="1"/>
          </p:cNvSpPr>
          <p:nvPr>
            <p:ph idx="1"/>
          </p:nvPr>
        </p:nvSpPr>
        <p:spPr>
          <a:xfrm>
            <a:off x="838200" y="1324303"/>
            <a:ext cx="10515600" cy="4852660"/>
          </a:xfrm>
        </p:spPr>
        <p:txBody>
          <a:bodyPr>
            <a:normAutofit fontScale="70000" lnSpcReduction="20000"/>
          </a:bodyPr>
          <a:lstStyle/>
          <a:p>
            <a:pPr marL="0" indent="457200" algn="just">
              <a:lnSpc>
                <a:spcPct val="120000"/>
              </a:lnSpc>
              <a:spcBef>
                <a:spcPts val="0"/>
              </a:spcBef>
              <a:buNone/>
            </a:pPr>
            <a:r>
              <a:rPr lang="uk-UA" b="1" i="1" dirty="0">
                <a:latin typeface="Times New Roman" panose="02020603050405020304" pitchFamily="18" charset="0"/>
                <a:cs typeface="Times New Roman" panose="02020603050405020304" pitchFamily="18" charset="0"/>
              </a:rPr>
              <a:t>Контент-аналіз </a:t>
            </a:r>
            <a:r>
              <a:rPr lang="uk-UA" dirty="0">
                <a:latin typeface="Times New Roman" panose="02020603050405020304" pitchFamily="18" charset="0"/>
                <a:cs typeface="Times New Roman" panose="02020603050405020304" pitchFamily="18" charset="0"/>
              </a:rPr>
              <a:t>- це якісно-кількісна, систематична обробка, оцінка та інтерпретація форми і змісту тексту.</a:t>
            </a:r>
          </a:p>
          <a:p>
            <a:pPr marL="0" indent="457200" algn="just">
              <a:lnSpc>
                <a:spcPct val="120000"/>
              </a:lnSpc>
              <a:spcBef>
                <a:spcPts val="0"/>
              </a:spcBef>
              <a:buNone/>
            </a:pPr>
            <a:r>
              <a:rPr lang="uk-UA" dirty="0">
                <a:latin typeface="Times New Roman" panose="02020603050405020304" pitchFamily="18" charset="0"/>
                <a:cs typeface="Times New Roman" panose="02020603050405020304" pitchFamily="18" charset="0"/>
              </a:rPr>
              <a:t>Нині використовується кілька підходів до представлення </a:t>
            </a:r>
            <a:r>
              <a:rPr lang="uk-UA" dirty="0" smtClean="0">
                <a:latin typeface="Times New Roman" panose="02020603050405020304" pitchFamily="18" charset="0"/>
                <a:cs typeface="Times New Roman" panose="02020603050405020304" pitchFamily="18" charset="0"/>
              </a:rPr>
              <a:t>інформації </a:t>
            </a:r>
            <a:r>
              <a:rPr lang="uk-UA" dirty="0">
                <a:latin typeface="Times New Roman" panose="02020603050405020304" pitchFamily="18" charset="0"/>
                <a:cs typeface="Times New Roman" panose="02020603050405020304" pitchFamily="18" charset="0"/>
              </a:rPr>
              <a:t>в базах даних для забезпечення подальшого пошуку цієї інформації. Найбільш поширені підходи - </a:t>
            </a:r>
            <a:r>
              <a:rPr lang="uk-UA" b="1" dirty="0" err="1">
                <a:latin typeface="Times New Roman" panose="02020603050405020304" pitchFamily="18" charset="0"/>
                <a:cs typeface="Times New Roman" panose="02020603050405020304" pitchFamily="18" charset="0"/>
              </a:rPr>
              <a:t>булева</a:t>
            </a:r>
            <a:r>
              <a:rPr lang="uk-UA" dirty="0">
                <a:latin typeface="Times New Roman" panose="02020603050405020304" pitchFamily="18" charset="0"/>
                <a:cs typeface="Times New Roman" panose="02020603050405020304" pitchFamily="18" charset="0"/>
              </a:rPr>
              <a:t> і </a:t>
            </a:r>
            <a:r>
              <a:rPr lang="uk-UA" b="1" dirty="0" err="1">
                <a:latin typeface="Times New Roman" panose="02020603050405020304" pitchFamily="18" charset="0"/>
                <a:cs typeface="Times New Roman" panose="02020603050405020304" pitchFamily="18" charset="0"/>
              </a:rPr>
              <a:t>векторно</a:t>
            </a:r>
            <a:r>
              <a:rPr lang="uk-UA" b="1" dirty="0">
                <a:latin typeface="Times New Roman" panose="02020603050405020304" pitchFamily="18" charset="0"/>
                <a:cs typeface="Times New Roman" panose="02020603050405020304" pitchFamily="18" charset="0"/>
              </a:rPr>
              <a:t>-просторова </a:t>
            </a:r>
            <a:r>
              <a:rPr lang="uk-UA" dirty="0">
                <a:latin typeface="Times New Roman" panose="02020603050405020304" pitchFamily="18" charset="0"/>
                <a:cs typeface="Times New Roman" panose="02020603050405020304" pitchFamily="18" charset="0"/>
              </a:rPr>
              <a:t>моделі пошуку.</a:t>
            </a:r>
          </a:p>
          <a:p>
            <a:pPr marL="0" indent="457200" algn="just">
              <a:lnSpc>
                <a:spcPct val="120000"/>
              </a:lnSpc>
              <a:spcBef>
                <a:spcPts val="0"/>
              </a:spcBef>
              <a:buNone/>
            </a:pPr>
            <a:r>
              <a:rPr lang="uk-UA" dirty="0" err="1">
                <a:latin typeface="Times New Roman" panose="02020603050405020304" pitchFamily="18" charset="0"/>
                <a:cs typeface="Times New Roman" panose="02020603050405020304" pitchFamily="18" charset="0"/>
              </a:rPr>
              <a:t>Булева</a:t>
            </a:r>
            <a:r>
              <a:rPr lang="uk-UA" dirty="0">
                <a:latin typeface="Times New Roman" panose="02020603050405020304" pitchFamily="18" charset="0"/>
                <a:cs typeface="Times New Roman" panose="02020603050405020304" pitchFamily="18" charset="0"/>
              </a:rPr>
              <a:t> модель базується на теорії множин, і, отже, є моделлю інформаційного пошуку, що базується на математичній </a:t>
            </a:r>
            <a:r>
              <a:rPr lang="uk-UA" dirty="0" err="1">
                <a:latin typeface="Times New Roman" panose="02020603050405020304" pitchFamily="18" charset="0"/>
                <a:cs typeface="Times New Roman" panose="02020603050405020304" pitchFamily="18" charset="0"/>
              </a:rPr>
              <a:t>логіці</a:t>
            </a:r>
            <a:r>
              <a:rPr lang="uk-UA" dirty="0">
                <a:latin typeface="Times New Roman" panose="02020603050405020304" pitchFamily="18" charset="0"/>
                <a:cs typeface="Times New Roman" panose="02020603050405020304" pitchFamily="18" charset="0"/>
              </a:rPr>
              <a:t>. Нині популярне об'єднання </a:t>
            </a:r>
            <a:r>
              <a:rPr lang="uk-UA" dirty="0" err="1">
                <a:latin typeface="Times New Roman" panose="02020603050405020304" pitchFamily="18" charset="0"/>
                <a:cs typeface="Times New Roman" panose="02020603050405020304" pitchFamily="18" charset="0"/>
              </a:rPr>
              <a:t>булевої</a:t>
            </a:r>
            <a:r>
              <a:rPr lang="uk-UA" dirty="0">
                <a:latin typeface="Times New Roman" panose="02020603050405020304" pitchFamily="18" charset="0"/>
                <a:cs typeface="Times New Roman" panose="02020603050405020304" pitchFamily="18" charset="0"/>
              </a:rPr>
              <a:t> з </a:t>
            </a:r>
            <a:r>
              <a:rPr lang="uk-UA" dirty="0" err="1">
                <a:latin typeface="Times New Roman" panose="02020603050405020304" pitchFamily="18" charset="0"/>
                <a:cs typeface="Times New Roman" panose="02020603050405020304" pitchFamily="18" charset="0"/>
              </a:rPr>
              <a:t>векторно</a:t>
            </a:r>
            <a:r>
              <a:rPr lang="uk-UA" dirty="0">
                <a:latin typeface="Times New Roman" panose="02020603050405020304" pitchFamily="18" charset="0"/>
                <a:cs typeface="Times New Roman" panose="02020603050405020304" pitchFamily="18" charset="0"/>
              </a:rPr>
              <a:t>-просторовою моделлю алгебри представлення даних, що забезпечує, з одного боку, швидкий пошук з використанням операторів математичної логіки, а з іншого боку - ранжирування документів, що базується на вагах ключових слів.</a:t>
            </a:r>
          </a:p>
          <a:p>
            <a:pPr marL="0" indent="457200" algn="just">
              <a:lnSpc>
                <a:spcPct val="120000"/>
              </a:lnSpc>
              <a:spcBef>
                <a:spcPts val="0"/>
              </a:spcBef>
              <a:buNone/>
            </a:pPr>
            <a:r>
              <a:rPr lang="uk-UA" dirty="0">
                <a:latin typeface="Times New Roman" panose="02020603050405020304" pitchFamily="18" charset="0"/>
                <a:cs typeface="Times New Roman" panose="02020603050405020304" pitchFamily="18" charset="0"/>
              </a:rPr>
              <a:t>При використанні </a:t>
            </a:r>
            <a:r>
              <a:rPr lang="uk-UA" dirty="0" err="1">
                <a:latin typeface="Times New Roman" panose="02020603050405020304" pitchFamily="18" charset="0"/>
                <a:cs typeface="Times New Roman" panose="02020603050405020304" pitchFamily="18" charset="0"/>
              </a:rPr>
              <a:t>булевої</a:t>
            </a:r>
            <a:r>
              <a:rPr lang="uk-UA" dirty="0">
                <a:latin typeface="Times New Roman" panose="02020603050405020304" pitchFamily="18" charset="0"/>
                <a:cs typeface="Times New Roman" panose="02020603050405020304" pitchFamily="18" charset="0"/>
              </a:rPr>
              <a:t> моделі база даних включає індекс, що організовується у вигляді інвертованого масиву даних, в якому для кожного </a:t>
            </a:r>
            <a:r>
              <a:rPr lang="uk-UA" dirty="0" err="1">
                <a:latin typeface="Times New Roman" panose="02020603050405020304" pitchFamily="18" charset="0"/>
                <a:cs typeface="Times New Roman" panose="02020603050405020304" pitchFamily="18" charset="0"/>
              </a:rPr>
              <a:t>терма</a:t>
            </a:r>
            <a:r>
              <a:rPr lang="uk-UA" dirty="0">
                <a:latin typeface="Times New Roman" panose="02020603050405020304" pitchFamily="18" charset="0"/>
                <a:cs typeface="Times New Roman" panose="02020603050405020304" pitchFamily="18" charset="0"/>
              </a:rPr>
              <a:t> зі словника бази даних міститься список документів, в яких цей терм зустрічається.</a:t>
            </a:r>
          </a:p>
          <a:p>
            <a:pPr marL="0" indent="457200" algn="just">
              <a:lnSpc>
                <a:spcPct val="120000"/>
              </a:lnSpc>
              <a:spcBef>
                <a:spcPts val="0"/>
              </a:spcBef>
              <a:buNone/>
            </a:pPr>
            <a:r>
              <a:rPr lang="uk-UA" dirty="0">
                <a:latin typeface="Times New Roman" panose="02020603050405020304" pitchFamily="18" charset="0"/>
                <a:cs typeface="Times New Roman" panose="02020603050405020304" pitchFamily="18" charset="0"/>
              </a:rPr>
              <a:t>В індексі можуть зберігатися також значення частоти входження цього </a:t>
            </a:r>
            <a:r>
              <a:rPr lang="uk-UA" dirty="0" err="1">
                <a:latin typeface="Times New Roman" panose="02020603050405020304" pitchFamily="18" charset="0"/>
                <a:cs typeface="Times New Roman" panose="02020603050405020304" pitchFamily="18" charset="0"/>
              </a:rPr>
              <a:t>терма</a:t>
            </a:r>
            <a:r>
              <a:rPr lang="uk-UA" dirty="0">
                <a:latin typeface="Times New Roman" panose="02020603050405020304" pitchFamily="18" charset="0"/>
                <a:cs typeface="Times New Roman" panose="02020603050405020304" pitchFamily="18" charset="0"/>
              </a:rPr>
              <a:t> в кожному документі, що допомагає сортувати список за зменшенням частоти входження.</a:t>
            </a:r>
          </a:p>
          <a:p>
            <a:endParaRPr lang="uk-UA" dirty="0"/>
          </a:p>
        </p:txBody>
      </p:sp>
    </p:spTree>
    <p:extLst>
      <p:ext uri="{BB962C8B-B14F-4D97-AF65-F5344CB8AC3E}">
        <p14:creationId xmlns:p14="http://schemas.microsoft.com/office/powerpoint/2010/main" val="126728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30924"/>
            <a:ext cx="10515600" cy="5746039"/>
          </a:xfrm>
        </p:spPr>
        <p:txBody>
          <a:bodyPr>
            <a:normAutofit fontScale="70000" lnSpcReduction="20000"/>
          </a:bodyPr>
          <a:lstStyle/>
          <a:p>
            <a:pPr marL="0" indent="457200" algn="just">
              <a:lnSpc>
                <a:spcPct val="120000"/>
              </a:lnSpc>
              <a:spcBef>
                <a:spcPts val="0"/>
              </a:spcBef>
              <a:buNone/>
            </a:pPr>
            <a:r>
              <a:rPr lang="ru-RU" dirty="0" err="1">
                <a:latin typeface="Times New Roman" panose="02020603050405020304" pitchFamily="18" charset="0"/>
                <a:cs typeface="Times New Roman" panose="02020603050405020304" pitchFamily="18" charset="0"/>
              </a:rPr>
              <a:t>Більшість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відомих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інформаційно-пошукових</a:t>
            </a:r>
            <a:r>
              <a:rPr lang="ru-RU" dirty="0">
                <a:latin typeface="Times New Roman" panose="02020603050405020304" pitchFamily="18" charset="0"/>
                <a:cs typeface="Times New Roman" panose="02020603050405020304" pitchFamily="18" charset="0"/>
              </a:rPr>
              <a:t> систем і систем </a:t>
            </a:r>
            <a:r>
              <a:rPr lang="ru-RU" dirty="0" err="1">
                <a:latin typeface="Times New Roman" panose="02020603050405020304" pitchFamily="18" charset="0"/>
                <a:cs typeface="Times New Roman" panose="02020603050405020304" pitchFamily="18" charset="0"/>
              </a:rPr>
              <a:t>класифікації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ґрунтуються</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використанні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векторної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моделі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опису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Vector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Space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Model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Векторна</a:t>
            </a:r>
            <a:r>
              <a:rPr lang="ru-RU" dirty="0">
                <a:latin typeface="Times New Roman" panose="02020603050405020304" pitchFamily="18" charset="0"/>
                <a:cs typeface="Times New Roman" panose="02020603050405020304" pitchFamily="18" charset="0"/>
              </a:rPr>
              <a:t> модель є </a:t>
            </a:r>
            <a:r>
              <a:rPr lang="ru-RU" dirty="0" err="1">
                <a:latin typeface="Times New Roman" panose="02020603050405020304" pitchFamily="18" charset="0"/>
                <a:cs typeface="Times New Roman" panose="02020603050405020304" pitchFamily="18" charset="0"/>
              </a:rPr>
              <a:t>класичною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моделлю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алгебри</a:t>
            </a:r>
            <a:r>
              <a:rPr lang="ru-RU" dirty="0">
                <a:latin typeface="Times New Roman" panose="02020603050405020304" pitchFamily="18" charset="0"/>
                <a:cs typeface="Times New Roman" panose="02020603050405020304" pitchFamily="18" charset="0"/>
              </a:rPr>
              <a:t>. У межах </a:t>
            </a:r>
            <a:r>
              <a:rPr lang="ru-RU" dirty="0" err="1">
                <a:latin typeface="Times New Roman" panose="02020603050405020304" pitchFamily="18" charset="0"/>
                <a:cs typeface="Times New Roman" panose="02020603050405020304" pitchFamily="18" charset="0"/>
              </a:rPr>
              <a:t>цієї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моделі</a:t>
            </a:r>
            <a:r>
              <a:rPr lang="ru-RU" dirty="0">
                <a:latin typeface="Times New Roman" panose="02020603050405020304" pitchFamily="18" charset="0"/>
                <a:cs typeface="Times New Roman" panose="02020603050405020304" pitchFamily="18" charset="0"/>
              </a:rPr>
              <a:t> документ </a:t>
            </a:r>
            <a:r>
              <a:rPr lang="ru-RU" dirty="0" err="1">
                <a:latin typeface="Times New Roman" panose="02020603050405020304" pitchFamily="18" charset="0"/>
                <a:cs typeface="Times New Roman" panose="02020603050405020304" pitchFamily="18" charset="0"/>
              </a:rPr>
              <a:t>описується</a:t>
            </a:r>
            <a:r>
              <a:rPr lang="ru-RU" dirty="0">
                <a:latin typeface="Times New Roman" panose="02020603050405020304" pitchFamily="18" charset="0"/>
                <a:cs typeface="Times New Roman" panose="02020603050405020304" pitchFamily="18" charset="0"/>
              </a:rPr>
              <a:t> вектором у </a:t>
            </a:r>
            <a:r>
              <a:rPr lang="ru-RU" dirty="0" err="1">
                <a:latin typeface="Times New Roman" panose="02020603050405020304" pitchFamily="18" charset="0"/>
                <a:cs typeface="Times New Roman" panose="02020603050405020304" pitchFamily="18" charset="0"/>
              </a:rPr>
              <a:t>евклідовому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просторі</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якому</a:t>
            </a:r>
            <a:r>
              <a:rPr lang="ru-RU" dirty="0">
                <a:latin typeface="Times New Roman" panose="02020603050405020304" pitchFamily="18" charset="0"/>
                <a:cs typeface="Times New Roman" panose="02020603050405020304" pitchFamily="18" charset="0"/>
              </a:rPr>
              <a:t> у кожному </a:t>
            </a:r>
            <a:r>
              <a:rPr lang="ru-RU" dirty="0" err="1">
                <a:latin typeface="Times New Roman" panose="02020603050405020304" pitchFamily="18" charset="0"/>
                <a:cs typeface="Times New Roman" panose="02020603050405020304" pitchFamily="18" charset="0"/>
              </a:rPr>
              <a:t>документі</a:t>
            </a:r>
            <a:r>
              <a:rPr lang="ru-RU" dirty="0">
                <a:latin typeface="Times New Roman" panose="02020603050405020304" pitchFamily="18" charset="0"/>
                <a:cs typeface="Times New Roman" panose="02020603050405020304" pitchFamily="18" charset="0"/>
              </a:rPr>
              <a:t> для терму ставиться у </a:t>
            </a:r>
            <a:r>
              <a:rPr lang="ru-RU" dirty="0" err="1">
                <a:latin typeface="Times New Roman" panose="02020603050405020304" pitchFamily="18" charset="0"/>
                <a:cs typeface="Times New Roman" panose="02020603050405020304" pitchFamily="18" charset="0"/>
              </a:rPr>
              <a:t>відповідність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ваговий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коефіцієнт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визначається</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основі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статистичної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інформації</a:t>
            </a:r>
            <a:r>
              <a:rPr lang="ru-RU" dirty="0">
                <a:latin typeface="Times New Roman" panose="02020603050405020304" pitchFamily="18" charset="0"/>
                <a:cs typeface="Times New Roman" panose="02020603050405020304" pitchFamily="18" charset="0"/>
              </a:rPr>
              <a:t> про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входження</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окремому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документі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в документальному </a:t>
            </a:r>
            <a:r>
              <a:rPr lang="ru-RU" dirty="0" err="1">
                <a:latin typeface="Times New Roman" panose="02020603050405020304" pitchFamily="18" charset="0"/>
                <a:cs typeface="Times New Roman" panose="02020603050405020304" pitchFamily="18" charset="0"/>
              </a:rPr>
              <a:t>масиві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Опис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запиту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заданій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тематиці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є вектором у тому самому </a:t>
            </a:r>
            <a:r>
              <a:rPr lang="ru-RU" dirty="0" err="1">
                <a:latin typeface="Times New Roman" panose="02020603050405020304" pitchFamily="18" charset="0"/>
                <a:cs typeface="Times New Roman" panose="02020603050405020304" pitchFamily="18" charset="0"/>
              </a:rPr>
              <a:t>евклідовому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просторі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термів</a:t>
            </a:r>
            <a:r>
              <a:rPr lang="ru-RU" dirty="0">
                <a:latin typeface="Times New Roman" panose="02020603050405020304" pitchFamily="18" charset="0"/>
                <a:cs typeface="Times New Roman" panose="02020603050405020304" pitchFamily="18" charset="0"/>
              </a:rPr>
              <a:t>. Для результату </a:t>
            </a:r>
            <a:r>
              <a:rPr lang="ru-RU" dirty="0" err="1">
                <a:latin typeface="Times New Roman" panose="02020603050405020304" pitchFamily="18" charset="0"/>
                <a:cs typeface="Times New Roman" panose="02020603050405020304" pitchFamily="18" charset="0"/>
              </a:rPr>
              <a:t>оцінювання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близькості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запиту</a:t>
            </a:r>
            <a:r>
              <a:rPr lang="ru-RU" dirty="0">
                <a:latin typeface="Times New Roman" panose="02020603050405020304" pitchFamily="18" charset="0"/>
                <a:cs typeface="Times New Roman" panose="02020603050405020304" pitchFamily="18" charset="0"/>
              </a:rPr>
              <a:t> і документа </a:t>
            </a:r>
            <a:r>
              <a:rPr lang="ru-RU" dirty="0" err="1">
                <a:latin typeface="Times New Roman" panose="02020603050405020304" pitchFamily="18" charset="0"/>
                <a:cs typeface="Times New Roman" panose="02020603050405020304" pitchFamily="18" charset="0"/>
              </a:rPr>
              <a:t>використовується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скалярний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добуток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векторів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опису</a:t>
            </a:r>
            <a:r>
              <a:rPr lang="ru-RU" dirty="0">
                <a:latin typeface="Times New Roman" panose="02020603050405020304" pitchFamily="18" charset="0"/>
                <a:cs typeface="Times New Roman" panose="02020603050405020304" pitchFamily="18" charset="0"/>
              </a:rPr>
              <a:t> тематики і документа.</a:t>
            </a:r>
          </a:p>
          <a:p>
            <a:pPr marL="0" indent="457200" algn="just">
              <a:lnSpc>
                <a:spcPct val="120000"/>
              </a:lnSpc>
              <a:spcBef>
                <a:spcPts val="0"/>
              </a:spcBef>
              <a:buNone/>
            </a:pPr>
            <a:r>
              <a:rPr lang="ru-RU" dirty="0">
                <a:latin typeface="Times New Roman" panose="02020603050405020304" pitchFamily="18" charset="0"/>
                <a:cs typeface="Times New Roman" panose="02020603050405020304" pitchFamily="18" charset="0"/>
              </a:rPr>
              <a:t>Векторно-</a:t>
            </a:r>
            <a:r>
              <a:rPr lang="ru-RU" dirty="0" err="1">
                <a:latin typeface="Times New Roman" panose="02020603050405020304" pitchFamily="18" charset="0"/>
                <a:cs typeface="Times New Roman" panose="02020603050405020304" pitchFamily="18" charset="0"/>
              </a:rPr>
              <a:t>просторова</a:t>
            </a:r>
            <a:r>
              <a:rPr lang="ru-RU" dirty="0">
                <a:latin typeface="Times New Roman" panose="02020603050405020304" pitchFamily="18" charset="0"/>
                <a:cs typeface="Times New Roman" panose="02020603050405020304" pitchFamily="18" charset="0"/>
              </a:rPr>
              <a:t> модель </a:t>
            </a:r>
            <a:r>
              <a:rPr lang="ru-RU" dirty="0" err="1">
                <a:latin typeface="Times New Roman" panose="02020603050405020304" pitchFamily="18" charset="0"/>
                <a:cs typeface="Times New Roman" panose="02020603050405020304" pitchFamily="18" charset="0"/>
              </a:rPr>
              <a:t>представлення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даних</a:t>
            </a:r>
            <a:r>
              <a:rPr lang="ru-RU" dirty="0">
                <a:latin typeface="Times New Roman" panose="02020603050405020304" pitchFamily="18" charset="0"/>
                <a:cs typeface="Times New Roman" panose="02020603050405020304" pitchFamily="18" charset="0"/>
              </a:rPr>
              <a:t> автоматично </a:t>
            </a:r>
            <a:r>
              <a:rPr lang="ru-RU" dirty="0" err="1">
                <a:latin typeface="Times New Roman" panose="02020603050405020304" pitchFamily="18" charset="0"/>
                <a:cs typeface="Times New Roman" panose="02020603050405020304" pitchFamily="18" charset="0"/>
              </a:rPr>
              <a:t>забезпечує</a:t>
            </a:r>
            <a:r>
              <a:rPr lang="ru-RU" dirty="0">
                <a:latin typeface="Times New Roman" panose="02020603050405020304" pitchFamily="18" charset="0"/>
                <a:cs typeface="Times New Roman" panose="02020603050405020304" pitchFamily="18" charset="0"/>
              </a:rPr>
              <a:t> системам </a:t>
            </a:r>
            <a:r>
              <a:rPr lang="ru-RU" dirty="0" err="1">
                <a:latin typeface="Times New Roman" panose="02020603050405020304" pitchFamily="18" charset="0"/>
                <a:cs typeface="Times New Roman" panose="02020603050405020304" pitchFamily="18" charset="0"/>
              </a:rPr>
              <a:t>такі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можливості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обробка</a:t>
            </a:r>
            <a:r>
              <a:rPr lang="ru-RU" dirty="0">
                <a:latin typeface="Times New Roman" panose="02020603050405020304" pitchFamily="18" charset="0"/>
                <a:cs typeface="Times New Roman" panose="02020603050405020304" pitchFamily="18" charset="0"/>
              </a:rPr>
              <a:t> великих </a:t>
            </a:r>
            <a:r>
              <a:rPr lang="ru-RU" dirty="0" err="1">
                <a:latin typeface="Times New Roman" panose="02020603050405020304" pitchFamily="18" charset="0"/>
                <a:cs typeface="Times New Roman" panose="02020603050405020304" pitchFamily="18" charset="0"/>
              </a:rPr>
              <a:t>запитів</a:t>
            </a:r>
            <a:r>
              <a:rPr lang="ru-RU" dirty="0">
                <a:latin typeface="Times New Roman" panose="02020603050405020304" pitchFamily="18" charset="0"/>
                <a:cs typeface="Times New Roman" panose="02020603050405020304" pitchFamily="18" charset="0"/>
              </a:rPr>
              <a:t>; проста </a:t>
            </a:r>
            <a:r>
              <a:rPr lang="ru-RU" dirty="0" err="1">
                <a:latin typeface="Times New Roman" panose="02020603050405020304" pitchFamily="18" charset="0"/>
                <a:cs typeface="Times New Roman" panose="02020603050405020304" pitchFamily="18" charset="0"/>
              </a:rPr>
              <a:t>реалізація</a:t>
            </a:r>
            <a:r>
              <a:rPr lang="ru-RU" dirty="0">
                <a:latin typeface="Times New Roman" panose="02020603050405020304" pitchFamily="18" charset="0"/>
                <a:cs typeface="Times New Roman" panose="02020603050405020304" pitchFamily="18" charset="0"/>
              </a:rPr>
              <a:t> режиму </a:t>
            </a:r>
            <a:r>
              <a:rPr lang="ru-RU" dirty="0" err="1">
                <a:latin typeface="Times New Roman" panose="02020603050405020304" pitchFamily="18" charset="0"/>
                <a:cs typeface="Times New Roman" panose="02020603050405020304" pitchFamily="18" charset="0"/>
              </a:rPr>
              <a:t>пошуку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документів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подібних</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знайдених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збереження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пошуку</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інформаційному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масиві</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подальшим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уточнювальним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пошуком</a:t>
            </a:r>
            <a:r>
              <a:rPr lang="ru-RU" dirty="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ru-RU" dirty="0">
                <a:latin typeface="Times New Roman" panose="02020603050405020304" pitchFamily="18" charset="0"/>
                <a:cs typeface="Times New Roman" panose="02020603050405020304" pitchFamily="18" charset="0"/>
              </a:rPr>
              <a:t>На </a:t>
            </a:r>
            <a:r>
              <a:rPr lang="ru-RU" dirty="0" err="1">
                <a:latin typeface="Times New Roman" panose="02020603050405020304" pitchFamily="18" charset="0"/>
                <a:cs typeface="Times New Roman" panose="02020603050405020304" pitchFamily="18" charset="0"/>
              </a:rPr>
              <a:t>практиці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однак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найчастіше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використовуються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комбіновані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підходи</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яких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об'єднані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можливості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булевої</a:t>
            </a:r>
            <a:r>
              <a:rPr lang="ru-RU" dirty="0">
                <a:latin typeface="Times New Roman" panose="02020603050405020304" pitchFamily="18" charset="0"/>
                <a:cs typeface="Times New Roman" panose="02020603050405020304" pitchFamily="18" charset="0"/>
              </a:rPr>
              <a:t> і векторно-</a:t>
            </a:r>
            <a:r>
              <a:rPr lang="ru-RU" dirty="0" err="1">
                <a:latin typeface="Times New Roman" panose="02020603050405020304" pitchFamily="18" charset="0"/>
                <a:cs typeface="Times New Roman" panose="02020603050405020304" pitchFamily="18" charset="0"/>
              </a:rPr>
              <a:t>просторової</a:t>
            </a:r>
            <a:r>
              <a:rPr lang="ru-RU" dirty="0">
                <a:latin typeface="Times New Roman" panose="02020603050405020304" pitchFamily="18" charset="0"/>
                <a:cs typeface="Times New Roman" panose="02020603050405020304" pitchFamily="18" charset="0"/>
              </a:rPr>
              <a:t> моделей та </a:t>
            </a:r>
            <a:r>
              <a:rPr lang="ru-RU" dirty="0" err="1">
                <a:latin typeface="Times New Roman" panose="02020603050405020304" pitchFamily="18" charset="0"/>
                <a:cs typeface="Times New Roman" panose="02020603050405020304" pitchFamily="18" charset="0"/>
              </a:rPr>
              <a:t>додані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оригінальні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методи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семантичної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обробки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Найчастіше</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інформаційно-пошукових</a:t>
            </a:r>
            <a:r>
              <a:rPr lang="ru-RU" dirty="0">
                <a:latin typeface="Times New Roman" panose="02020603050405020304" pitchFamily="18" charset="0"/>
                <a:cs typeface="Times New Roman" panose="02020603050405020304" pitchFamily="18" charset="0"/>
              </a:rPr>
              <a:t> системах процедура </a:t>
            </a:r>
            <a:r>
              <a:rPr lang="ru-RU" dirty="0" err="1">
                <a:latin typeface="Times New Roman" panose="02020603050405020304" pitchFamily="18" charset="0"/>
                <a:cs typeface="Times New Roman" panose="02020603050405020304" pitchFamily="18" charset="0"/>
              </a:rPr>
              <a:t>пошуку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здійснюється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відповідно</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булевої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моделі</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результати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ранжируються</a:t>
            </a:r>
            <a:r>
              <a:rPr lang="ru-RU" dirty="0">
                <a:latin typeface="Times New Roman" panose="02020603050405020304" pitchFamily="18" charset="0"/>
                <a:cs typeface="Times New Roman" panose="02020603050405020304" pitchFamily="18" charset="0"/>
              </a:rPr>
              <a:t> за вагами </a:t>
            </a:r>
            <a:r>
              <a:rPr lang="ru-RU" dirty="0" err="1">
                <a:latin typeface="Times New Roman" panose="02020603050405020304" pitchFamily="18" charset="0"/>
                <a:cs typeface="Times New Roman" panose="02020603050405020304" pitchFamily="18" charset="0"/>
              </a:rPr>
              <a:t>відповідно</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моделі</a:t>
            </a:r>
            <a:r>
              <a:rPr lang="ru-RU" dirty="0">
                <a:latin typeface="Times New Roman" panose="02020603050405020304" pitchFamily="18" charset="0"/>
                <a:cs typeface="Times New Roman" panose="02020603050405020304" pitchFamily="18" charset="0"/>
              </a:rPr>
              <a:t> векторного простору.</a:t>
            </a:r>
          </a:p>
          <a:p>
            <a:endParaRPr lang="uk-UA" dirty="0"/>
          </a:p>
        </p:txBody>
      </p:sp>
    </p:spTree>
    <p:extLst>
      <p:ext uri="{BB962C8B-B14F-4D97-AF65-F5344CB8AC3E}">
        <p14:creationId xmlns:p14="http://schemas.microsoft.com/office/powerpoint/2010/main" val="411978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09600"/>
            <a:ext cx="10515600" cy="5875283"/>
          </a:xfrm>
        </p:spPr>
        <p:txBody>
          <a:bodyPr>
            <a:normAutofit fontScale="92500" lnSpcReduction="10000"/>
          </a:bodyPr>
          <a:lstStyle/>
          <a:p>
            <a:pPr marL="0" indent="457200" algn="just">
              <a:lnSpc>
                <a:spcPct val="100000"/>
              </a:lnSpc>
              <a:spcBef>
                <a:spcPts val="0"/>
              </a:spcBef>
              <a:buNone/>
            </a:pPr>
            <a:r>
              <a:rPr lang="uk-UA" dirty="0">
                <a:latin typeface="Times New Roman" panose="02020603050405020304" pitchFamily="18" charset="0"/>
                <a:cs typeface="Times New Roman" panose="02020603050405020304" pitchFamily="18" charset="0"/>
              </a:rPr>
              <a:t>Сучасні системи пошуку інформації визначаються, виходячи з двох основних тенденцій: обробки знань та застосування відкритих систем. Саме на перетині цих напрямів виникли </a:t>
            </a:r>
            <a:r>
              <a:rPr lang="uk-UA" dirty="0" err="1">
                <a:latin typeface="Times New Roman" panose="02020603050405020304" pitchFamily="18" charset="0"/>
                <a:cs typeface="Times New Roman" panose="02020603050405020304" pitchFamily="18" charset="0"/>
              </a:rPr>
              <a:t>агентні</a:t>
            </a:r>
            <a:r>
              <a:rPr lang="uk-UA" dirty="0">
                <a:latin typeface="Times New Roman" panose="02020603050405020304" pitchFamily="18" charset="0"/>
                <a:cs typeface="Times New Roman" panose="02020603050405020304" pitchFamily="18" charset="0"/>
              </a:rPr>
              <a:t> технології. </a:t>
            </a:r>
            <a:r>
              <a:rPr lang="uk-UA" dirty="0" smtClean="0">
                <a:latin typeface="Times New Roman" panose="02020603050405020304" pitchFamily="18" charset="0"/>
                <a:cs typeface="Times New Roman" panose="02020603050405020304" pitchFamily="18" charset="0"/>
              </a:rPr>
              <a:t>Результати аналізу тексту оцінюються з погляду деяких критеріїв якості, що включають актуальність, новизну та інтерес. </a:t>
            </a:r>
          </a:p>
          <a:p>
            <a:pPr marL="0" indent="457200" algn="just">
              <a:lnSpc>
                <a:spcPct val="100000"/>
              </a:lnSpc>
              <a:spcBef>
                <a:spcPts val="0"/>
              </a:spcBef>
              <a:buNone/>
            </a:pPr>
            <a:r>
              <a:rPr lang="uk-UA" dirty="0" smtClean="0">
                <a:latin typeface="Times New Roman" panose="02020603050405020304" pitchFamily="18" charset="0"/>
                <a:cs typeface="Times New Roman" panose="02020603050405020304" pitchFamily="18" charset="0"/>
              </a:rPr>
              <a:t>Типові завдання аналізу тексту включають:</a:t>
            </a:r>
          </a:p>
          <a:p>
            <a:pPr algn="just">
              <a:lnSpc>
                <a:spcPct val="100000"/>
              </a:lnSpc>
              <a:spcBef>
                <a:spcPts val="0"/>
              </a:spcBef>
            </a:pPr>
            <a:r>
              <a:rPr lang="uk-UA" dirty="0" smtClean="0">
                <a:latin typeface="Times New Roman" panose="02020603050405020304" pitchFamily="18" charset="0"/>
                <a:cs typeface="Times New Roman" panose="02020603050405020304" pitchFamily="18" charset="0"/>
              </a:rPr>
              <a:t>категоризацію,</a:t>
            </a:r>
          </a:p>
          <a:p>
            <a:pPr algn="just">
              <a:lnSpc>
                <a:spcPct val="100000"/>
              </a:lnSpc>
              <a:spcBef>
                <a:spcPts val="0"/>
              </a:spcBef>
            </a:pPr>
            <a:r>
              <a:rPr lang="uk-UA" dirty="0" err="1" smtClean="0">
                <a:latin typeface="Times New Roman" panose="02020603050405020304" pitchFamily="18" charset="0"/>
                <a:cs typeface="Times New Roman" panose="02020603050405020304" pitchFamily="18" charset="0"/>
              </a:rPr>
              <a:t>кластеризацію</a:t>
            </a:r>
            <a:r>
              <a:rPr lang="uk-UA" dirty="0" smtClean="0">
                <a:latin typeface="Times New Roman" panose="02020603050405020304" pitchFamily="18" charset="0"/>
                <a:cs typeface="Times New Roman" panose="02020603050405020304" pitchFamily="18" charset="0"/>
              </a:rPr>
              <a:t>,</a:t>
            </a:r>
          </a:p>
          <a:p>
            <a:pPr algn="just">
              <a:lnSpc>
                <a:spcPct val="100000"/>
              </a:lnSpc>
              <a:spcBef>
                <a:spcPts val="0"/>
              </a:spcBef>
            </a:pPr>
            <a:r>
              <a:rPr lang="uk-UA" dirty="0" smtClean="0">
                <a:latin typeface="Times New Roman" panose="02020603050405020304" pitchFamily="18" charset="0"/>
                <a:cs typeface="Times New Roman" panose="02020603050405020304" pitchFamily="18" charset="0"/>
              </a:rPr>
              <a:t>вилучення концептів (сутностей),</a:t>
            </a:r>
          </a:p>
          <a:p>
            <a:pPr algn="just">
              <a:lnSpc>
                <a:spcPct val="100000"/>
              </a:lnSpc>
              <a:spcBef>
                <a:spcPts val="0"/>
              </a:spcBef>
            </a:pPr>
            <a:r>
              <a:rPr lang="uk-UA" u="sng" dirty="0" smtClean="0">
                <a:latin typeface="Times New Roman" panose="02020603050405020304" pitchFamily="18" charset="0"/>
                <a:cs typeface="Times New Roman" panose="02020603050405020304" pitchFamily="18" charset="0"/>
              </a:rPr>
              <a:t>узагальнення документів,</a:t>
            </a:r>
          </a:p>
          <a:p>
            <a:pPr algn="just">
              <a:lnSpc>
                <a:spcPct val="100000"/>
              </a:lnSpc>
              <a:spcBef>
                <a:spcPts val="0"/>
              </a:spcBef>
            </a:pPr>
            <a:r>
              <a:rPr lang="uk-UA" dirty="0" smtClean="0">
                <a:latin typeface="Times New Roman" panose="02020603050405020304" pitchFamily="18" charset="0"/>
                <a:cs typeface="Times New Roman" panose="02020603050405020304" pitchFamily="18" charset="0"/>
              </a:rPr>
              <a:t>моделювання відносин між сутностями,</a:t>
            </a:r>
          </a:p>
          <a:p>
            <a:pPr algn="just">
              <a:lnSpc>
                <a:spcPct val="100000"/>
              </a:lnSpc>
              <a:spcBef>
                <a:spcPts val="0"/>
              </a:spcBef>
            </a:pPr>
            <a:r>
              <a:rPr lang="uk-UA" dirty="0" smtClean="0">
                <a:latin typeface="Times New Roman" panose="02020603050405020304" pitchFamily="18" charset="0"/>
                <a:cs typeface="Times New Roman" panose="02020603050405020304" pitchFamily="18" charset="0"/>
              </a:rPr>
              <a:t>тематичне індексування,</a:t>
            </a:r>
          </a:p>
          <a:p>
            <a:pPr algn="just">
              <a:lnSpc>
                <a:spcPct val="100000"/>
              </a:lnSpc>
              <a:spcBef>
                <a:spcPts val="0"/>
              </a:spcBef>
            </a:pPr>
            <a:r>
              <a:rPr lang="uk-UA" dirty="0" smtClean="0">
                <a:latin typeface="Times New Roman" panose="02020603050405020304" pitchFamily="18" charset="0"/>
                <a:cs typeface="Times New Roman" panose="02020603050405020304" pitchFamily="18" charset="0"/>
              </a:rPr>
              <a:t>пошук за ключовими словами,</a:t>
            </a:r>
          </a:p>
          <a:p>
            <a:pPr algn="just">
              <a:lnSpc>
                <a:spcPct val="100000"/>
              </a:lnSpc>
              <a:spcBef>
                <a:spcPts val="0"/>
              </a:spcBef>
            </a:pPr>
            <a:r>
              <a:rPr lang="uk-UA" dirty="0" smtClean="0">
                <a:latin typeface="Times New Roman" panose="02020603050405020304" pitchFamily="18" charset="0"/>
                <a:cs typeface="Times New Roman" panose="02020603050405020304" pitchFamily="18" charset="0"/>
              </a:rPr>
              <a:t>вивчення частотних розподілів слів,</a:t>
            </a:r>
          </a:p>
          <a:p>
            <a:pPr algn="just">
              <a:lnSpc>
                <a:spcPct val="100000"/>
              </a:lnSpc>
              <a:spcBef>
                <a:spcPts val="0"/>
              </a:spcBef>
            </a:pPr>
            <a:r>
              <a:rPr lang="uk-UA" dirty="0" smtClean="0">
                <a:latin typeface="Times New Roman" panose="02020603050405020304" pitchFamily="18" charset="0"/>
                <a:cs typeface="Times New Roman" panose="02020603050405020304" pitchFamily="18" charset="0"/>
              </a:rPr>
              <a:t>анотування і </a:t>
            </a:r>
            <a:r>
              <a:rPr lang="uk-UA" dirty="0" err="1" smtClean="0">
                <a:latin typeface="Times New Roman" panose="02020603050405020304" pitchFamily="18" charset="0"/>
                <a:cs typeface="Times New Roman" panose="02020603050405020304" pitchFamily="18" charset="0"/>
              </a:rPr>
              <a:t>т.д</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7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22544"/>
          </a:xfrm>
        </p:spPr>
        <p:txBody>
          <a:bodyPr>
            <a:normAutofit fontScale="90000"/>
          </a:bodyPr>
          <a:lstStyle/>
          <a:p>
            <a:pPr algn="ctr"/>
            <a:r>
              <a:rPr lang="ru-RU" sz="3600" b="1" dirty="0" smtClean="0">
                <a:latin typeface="Times New Roman" panose="02020603050405020304" pitchFamily="18" charset="0"/>
                <a:cs typeface="Times New Roman" panose="02020603050405020304" pitchFamily="18" charset="0"/>
              </a:rPr>
              <a:t/>
            </a:r>
            <a:br>
              <a:rPr lang="ru-RU" sz="3600" b="1" dirty="0" smtClean="0">
                <a:latin typeface="Times New Roman" panose="02020603050405020304" pitchFamily="18" charset="0"/>
                <a:cs typeface="Times New Roman" panose="02020603050405020304" pitchFamily="18" charset="0"/>
              </a:rPr>
            </a:br>
            <a:r>
              <a:rPr lang="ru-RU" sz="3600" b="1" dirty="0" err="1" smtClean="0">
                <a:latin typeface="Times New Roman" panose="02020603050405020304" pitchFamily="18" charset="0"/>
                <a:cs typeface="Times New Roman" panose="02020603050405020304" pitchFamily="18" charset="0"/>
              </a:rPr>
              <a:t>Сутність</a:t>
            </a:r>
            <a:r>
              <a:rPr lang="ru-RU" sz="3600" b="1" dirty="0" smtClean="0">
                <a:latin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cs typeface="Times New Roman" panose="02020603050405020304" pitchFamily="18" charset="0"/>
              </a:rPr>
              <a:t>та </a:t>
            </a:r>
            <a:r>
              <a:rPr lang="ru-RU" sz="3600" b="1" dirty="0" err="1">
                <a:latin typeface="Times New Roman" panose="02020603050405020304" pitchFamily="18" charset="0"/>
                <a:cs typeface="Times New Roman" panose="02020603050405020304" pitchFamily="18" charset="0"/>
              </a:rPr>
              <a:t>функції</a:t>
            </a:r>
            <a:r>
              <a:rPr lang="ru-RU" sz="3600" b="1" dirty="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згортання</a:t>
            </a:r>
            <a:r>
              <a:rPr lang="ru-RU" sz="3600" b="1"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узагальнення</a:t>
            </a:r>
            <a:r>
              <a:rPr lang="ru-RU" sz="3600" b="1" dirty="0" smtClean="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інформації</a:t>
            </a:r>
            <a:r>
              <a:rPr lang="ru-RU" b="1" dirty="0"/>
              <a:t/>
            </a:r>
            <a:br>
              <a:rPr lang="ru-RU" b="1" dirty="0"/>
            </a:br>
            <a:endParaRPr lang="uk-UA" dirty="0"/>
          </a:p>
        </p:txBody>
      </p:sp>
      <p:sp>
        <p:nvSpPr>
          <p:cNvPr id="3" name="Объект 2"/>
          <p:cNvSpPr>
            <a:spLocks noGrp="1"/>
          </p:cNvSpPr>
          <p:nvPr>
            <p:ph idx="1"/>
          </p:nvPr>
        </p:nvSpPr>
        <p:spPr/>
        <p:txBody>
          <a:bodyPr>
            <a:normAutofit lnSpcReduction="10000"/>
          </a:bodyPr>
          <a:lstStyle/>
          <a:p>
            <a:pPr marL="0" indent="457200" algn="just">
              <a:lnSpc>
                <a:spcPct val="100000"/>
              </a:lnSpc>
              <a:spcBef>
                <a:spcPts val="0"/>
              </a:spcBef>
              <a:buNone/>
            </a:pPr>
            <a:r>
              <a:rPr lang="uk-UA" b="1" dirty="0">
                <a:latin typeface="Times New Roman" panose="02020603050405020304" pitchFamily="18" charset="0"/>
                <a:cs typeface="Times New Roman" panose="02020603050405020304" pitchFamily="18" charset="0"/>
              </a:rPr>
              <a:t>Згортання </a:t>
            </a:r>
            <a:r>
              <a:rPr lang="uk-UA" dirty="0" err="1">
                <a:latin typeface="Times New Roman" panose="02020603050405020304" pitchFamily="18" charset="0"/>
                <a:cs typeface="Times New Roman" panose="02020603050405020304" pitchFamily="18" charset="0"/>
              </a:rPr>
              <a:t>документної</a:t>
            </a:r>
            <a:r>
              <a:rPr lang="uk-UA" dirty="0">
                <a:latin typeface="Times New Roman" panose="02020603050405020304" pitchFamily="18" charset="0"/>
                <a:cs typeface="Times New Roman" panose="02020603050405020304" pitchFamily="18" charset="0"/>
              </a:rPr>
              <a:t> інформації передбачає узагальнення, концентрацію основних відомостей про документи. Суть цього процесу у визначенні рівня необхідної та достатньої інформативності повідомлення (тобто кількості інформації, що характеризує документ) залежно від завдань згортання. Наслідком згортання завжди є зменшення фізичного обсягу повідомлення.</a:t>
            </a:r>
          </a:p>
          <a:p>
            <a:pPr marL="0" indent="457200" algn="just">
              <a:lnSpc>
                <a:spcPct val="100000"/>
              </a:lnSpc>
              <a:spcBef>
                <a:spcPts val="0"/>
              </a:spcBef>
              <a:buNone/>
            </a:pPr>
            <a:r>
              <a:rPr lang="uk-UA" b="1" dirty="0">
                <a:latin typeface="Times New Roman" panose="02020603050405020304" pitchFamily="18" charset="0"/>
                <a:cs typeface="Times New Roman" panose="02020603050405020304" pitchFamily="18" charset="0"/>
              </a:rPr>
              <a:t>Анотування</a:t>
            </a:r>
            <a:r>
              <a:rPr lang="uk-UA" dirty="0">
                <a:latin typeface="Times New Roman" panose="02020603050405020304" pitchFamily="18" charset="0"/>
                <a:cs typeface="Times New Roman" panose="02020603050405020304" pitchFamily="18" charset="0"/>
              </a:rPr>
              <a:t> найширше використовується для характеристики документів у бібліографічних покажчиках, бібліотечних каталогах та інших сферах бібліотечної діяльності, а також у видавничій справі, книжковій торгівлі з метою інформації та реклами творів.</a:t>
            </a:r>
          </a:p>
          <a:p>
            <a:endParaRPr lang="uk-UA" dirty="0"/>
          </a:p>
        </p:txBody>
      </p:sp>
    </p:spTree>
    <p:extLst>
      <p:ext uri="{BB962C8B-B14F-4D97-AF65-F5344CB8AC3E}">
        <p14:creationId xmlns:p14="http://schemas.microsoft.com/office/powerpoint/2010/main" val="21592595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TotalTime>
  <Words>1696</Words>
  <Application>Microsoft Office PowerPoint</Application>
  <PresentationFormat>Широкоэкранный</PresentationFormat>
  <Paragraphs>104</Paragraphs>
  <Slides>27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Arial</vt:lpstr>
      <vt:lpstr>Calibri</vt:lpstr>
      <vt:lpstr>Calibri Light</vt:lpstr>
      <vt:lpstr>Times New Roman</vt:lpstr>
      <vt:lpstr>Wingdings</vt:lpstr>
      <vt:lpstr>Тема Office</vt:lpstr>
      <vt:lpstr>Інтелектуальні технології Text Mining Реферування текстів.</vt:lpstr>
      <vt:lpstr>Джерела освітньої інформації</vt:lpstr>
      <vt:lpstr>Технології Text Mining </vt:lpstr>
      <vt:lpstr> Основні елементи Text Mining: </vt:lpstr>
      <vt:lpstr>Застосування Text Mining</vt:lpstr>
      <vt:lpstr>Контент-аналіз</vt:lpstr>
      <vt:lpstr>Презентация PowerPoint</vt:lpstr>
      <vt:lpstr>Презентация PowerPoint</vt:lpstr>
      <vt:lpstr> Сутність та функції згортання (узагальнення) інформації </vt:lpstr>
      <vt:lpstr>Презентация PowerPoint</vt:lpstr>
      <vt:lpstr>Презентация PowerPoint</vt:lpstr>
      <vt:lpstr>Реферування</vt:lpstr>
      <vt:lpstr>Презентация PowerPoint</vt:lpstr>
      <vt:lpstr>Презентация PowerPoint</vt:lpstr>
      <vt:lpstr>Презентация PowerPoint</vt:lpstr>
      <vt:lpstr>Типи рефератів</vt:lpstr>
      <vt:lpstr>Алгоритм складання реферату</vt:lpstr>
      <vt:lpstr>Адреси онлайн інструментів реферування текстів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Лінгвакіт </vt:lpstr>
      <vt:lpstr> TextReferent 1.0 </vt:lpstr>
      <vt:lpstr>Список використаних джерел</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Реферування</dc:title>
  <dc:creator>Admin</dc:creator>
  <cp:lastModifiedBy>Admin</cp:lastModifiedBy>
  <cp:revision>29</cp:revision>
  <dcterms:created xsi:type="dcterms:W3CDTF">2022-11-07T15:30:04Z</dcterms:created>
  <dcterms:modified xsi:type="dcterms:W3CDTF">2023-02-26T10:07:41Z</dcterms:modified>
</cp:coreProperties>
</file>