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52"/>
    <p:restoredTop sz="96405"/>
  </p:normalViewPr>
  <p:slideViewPr>
    <p:cSldViewPr snapToGrid="0">
      <p:cViewPr varScale="1">
        <p:scale>
          <a:sx n="108" d="100"/>
          <a:sy n="108" d="100"/>
        </p:scale>
        <p:origin x="64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3/22/26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C21850E-D82E-9268-55D6-FF7F4571B6FE}"/>
              </a:ext>
            </a:extLst>
          </p:cNvPr>
          <p:cNvSpPr txBox="1"/>
          <p:nvPr/>
        </p:nvSpPr>
        <p:spPr>
          <a:xfrm>
            <a:off x="710540" y="831802"/>
            <a:ext cx="11071236" cy="50119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ru-RU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стандартизації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Standardization)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Уніфікація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термінів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форм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багатомовному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середовищі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Зменшує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непорозумінь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міжнародними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силами.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офіційних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глосаріїв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термінологічних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баз,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нормативних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довідників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перекладача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однозначність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742950" lvl="1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швидкості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перекладу;</a:t>
            </a:r>
          </a:p>
          <a:p>
            <a:pPr marL="742950" lvl="1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правильне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трактування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скорочень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OPORD, FRAGO).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узгодженість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перекладів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багатонаціональних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операціях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54711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27B194-5DC7-EA08-C631-9AB1D3CE250E}"/>
              </a:ext>
            </a:extLst>
          </p:cNvPr>
          <p:cNvSpPr txBox="1"/>
          <p:nvPr/>
        </p:nvSpPr>
        <p:spPr>
          <a:xfrm>
            <a:off x="154380" y="356260"/>
            <a:ext cx="11196527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ru-RU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Контекстуальна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жанрова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адекватність</a:t>
            </a:r>
            <a:endParaRPr lang="ru-RU" sz="24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Орієнтована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жанрових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норм,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документа та </a:t>
            </a:r>
          </a:p>
          <a:p>
            <a:pPr algn="l">
              <a:lnSpc>
                <a:spcPct val="150000"/>
              </a:lnSpc>
            </a:pP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доктринальних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маркерів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жанрів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військових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накази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імперативні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чітка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логіка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 marL="742950" lvl="1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ситуаційні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звіти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описові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 marL="742950" lvl="1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аналітичні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довідки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742950" lvl="1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інструкції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lnSpc>
                <a:spcPct val="150000"/>
              </a:lnSpc>
            </a:pP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Перекладач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враховує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жанр документа,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оперативний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контекст,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специфіку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A" dirty="0"/>
          </a:p>
        </p:txBody>
      </p:sp>
    </p:spTree>
    <p:extLst>
      <p:ext uri="{BB962C8B-B14F-4D97-AF65-F5344CB8AC3E}">
        <p14:creationId xmlns:p14="http://schemas.microsoft.com/office/powerpoint/2010/main" val="2754076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80F17C9-166E-7B40-44DD-33E441726058}"/>
              </a:ext>
            </a:extLst>
          </p:cNvPr>
          <p:cNvSpPr txBox="1"/>
          <p:nvPr/>
        </p:nvSpPr>
        <p:spPr>
          <a:xfrm>
            <a:off x="261257" y="748145"/>
            <a:ext cx="10612457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ru-RU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стандартів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НАТО</a:t>
            </a:r>
          </a:p>
          <a:p>
            <a:pPr algn="l">
              <a:lnSpc>
                <a:spcPct val="150000"/>
              </a:lnSpc>
            </a:pP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AJP-01, STANAG 2021, NATO Intelligence Handbook (AJP-2).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Контекстуальна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адекватність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збереження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значень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термінів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(“</a:t>
            </a:r>
            <a:r>
              <a:rPr lang="en-GB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force protection”).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Жанрова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адекватність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 (</a:t>
            </a:r>
            <a:r>
              <a:rPr lang="en-GB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Situation, Mission, Execution, </a:t>
            </a:r>
            <a:endParaRPr lang="uk-UA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</a:pPr>
            <a:r>
              <a:rPr lang="en-GB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Administration and Logistics, Command and Signal).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стандартних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шаблонів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доктринальних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маркерів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>
              <a:lnSpc>
                <a:spcPct val="150000"/>
              </a:lnSpc>
            </a:pP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запобігає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помилкам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командуванні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A" dirty="0"/>
          </a:p>
        </p:txBody>
      </p:sp>
    </p:spTree>
    <p:extLst>
      <p:ext uri="{BB962C8B-B14F-4D97-AF65-F5344CB8AC3E}">
        <p14:creationId xmlns:p14="http://schemas.microsoft.com/office/powerpoint/2010/main" val="3331436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088CE65-FB2E-ACCF-123F-8326DA352CA2}"/>
              </a:ext>
            </a:extLst>
          </p:cNvPr>
          <p:cNvSpPr txBox="1"/>
          <p:nvPr/>
        </p:nvSpPr>
        <p:spPr>
          <a:xfrm>
            <a:off x="380011" y="961901"/>
            <a:ext cx="9049657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ru-RU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когнітивної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оптимізації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Cognitive Optimization)</a:t>
            </a:r>
          </a:p>
          <a:p>
            <a:pPr algn="l">
              <a:lnSpc>
                <a:spcPct val="150000"/>
              </a:lnSpc>
            </a:pP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Адаптація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перекладу до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обмежень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 та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стресу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військових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lnSpc>
                <a:spcPct val="150000"/>
              </a:lnSpc>
            </a:pP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Стандартизовані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формули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передбачувані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синтаксичні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конструкції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полегшують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швидке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742950" lvl="1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зменшують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помилок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lnSpc>
                <a:spcPct val="150000"/>
              </a:lnSpc>
            </a:pP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коротких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речень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активного стану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дієслів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списків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l">
              <a:lnSpc>
                <a:spcPct val="150000"/>
              </a:lnSpc>
            </a:pP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таблиць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діаграм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STANAG 2014, ATP-45).</a:t>
            </a:r>
          </a:p>
          <a:p>
            <a:pPr algn="l">
              <a:lnSpc>
                <a:spcPct val="150000"/>
              </a:lnSpc>
            </a:pP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Ключові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маркери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immediate, critical, essential.</a:t>
            </a:r>
          </a:p>
          <a:p>
            <a:endParaRPr lang="en-UA" dirty="0"/>
          </a:p>
        </p:txBody>
      </p:sp>
    </p:spTree>
    <p:extLst>
      <p:ext uri="{BB962C8B-B14F-4D97-AF65-F5344CB8AC3E}">
        <p14:creationId xmlns:p14="http://schemas.microsoft.com/office/powerpoint/2010/main" val="28621615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2328DFF-91D7-E32A-F2BF-50246DB0D57D}"/>
              </a:ext>
            </a:extLst>
          </p:cNvPr>
          <p:cNvSpPr txBox="1"/>
          <p:nvPr/>
        </p:nvSpPr>
        <p:spPr>
          <a:xfrm>
            <a:off x="439387" y="700644"/>
            <a:ext cx="9879308" cy="32316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ru-RU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Роль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стандартизації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когнітивній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оптимізації</a:t>
            </a:r>
            <a:endParaRPr lang="ru-RU" sz="24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</a:pP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Узгоджена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термінологія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SITREP, OPORD, FRAGO.</a:t>
            </a:r>
          </a:p>
          <a:p>
            <a:pPr algn="l">
              <a:lnSpc>
                <a:spcPct val="150000"/>
              </a:lnSpc>
            </a:pP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Чіткі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інструкції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допомагають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декодувати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lnSpc>
                <a:spcPct val="150000"/>
              </a:lnSpc>
            </a:pP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Візуальна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складова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таблиці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списки,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кольорове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кодування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сигналів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стану.</a:t>
            </a:r>
          </a:p>
          <a:p>
            <a:pPr algn="l">
              <a:lnSpc>
                <a:spcPct val="150000"/>
              </a:lnSpc>
            </a:pPr>
            <a:endParaRPr lang="ru-RU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0076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77434D1-61AD-3843-BF31-81FD07493B99}"/>
              </a:ext>
            </a:extLst>
          </p:cNvPr>
          <p:cNvSpPr txBox="1"/>
          <p:nvPr/>
        </p:nvSpPr>
        <p:spPr>
          <a:xfrm>
            <a:off x="724395" y="344384"/>
            <a:ext cx="9932143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ru-RU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ШІ як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endParaRPr lang="ru-RU" sz="24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</a:pP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роль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персоналізованого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наставника</a:t>
            </a:r>
            <a:r>
              <a:rPr lang="en-GB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lnSpc>
                <a:spcPct val="150000"/>
              </a:lnSpc>
            </a:pP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миттєвий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перекладу:</a:t>
            </a:r>
          </a:p>
          <a:p>
            <a:pPr marL="742950" lvl="1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точність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термінології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742950" lvl="1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відповідність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стилю та стандартам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документації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742950" lvl="1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альтернативні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варіанти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перекладу.</a:t>
            </a:r>
          </a:p>
          <a:p>
            <a:pPr algn="l">
              <a:lnSpc>
                <a:spcPct val="150000"/>
              </a:lnSpc>
            </a:pP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Підтримує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метакогнітивні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навички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самоконтроль та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критичне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мислення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A" dirty="0"/>
          </a:p>
        </p:txBody>
      </p:sp>
    </p:spTree>
    <p:extLst>
      <p:ext uri="{BB962C8B-B14F-4D97-AF65-F5344CB8AC3E}">
        <p14:creationId xmlns:p14="http://schemas.microsoft.com/office/powerpoint/2010/main" val="4450260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6289065-B5AC-78F0-429D-5918CE54316B}"/>
              </a:ext>
            </a:extLst>
          </p:cNvPr>
          <p:cNvSpPr txBox="1"/>
          <p:nvPr/>
        </p:nvSpPr>
        <p:spPr>
          <a:xfrm>
            <a:off x="795646" y="558140"/>
            <a:ext cx="8755923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ru-RU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Самостійне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SDL) 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підтримкою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ШІ</a:t>
            </a:r>
          </a:p>
          <a:p>
            <a:pPr algn="l">
              <a:lnSpc>
                <a:spcPct val="150000"/>
              </a:lnSpc>
            </a:pP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Компоненти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SDL (Garrison 1997):</a:t>
            </a:r>
          </a:p>
          <a:p>
            <a:pPr marL="742950" lvl="1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ресурси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стратегічні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запити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ШІ.</a:t>
            </a:r>
          </a:p>
          <a:p>
            <a:pPr marL="742950" lvl="1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Самоспостереження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виділення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ключових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lvl="1" algn="l">
              <a:lnSpc>
                <a:spcPct val="150000"/>
              </a:lnSpc>
            </a:pP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проблемних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зон.</a:t>
            </a:r>
          </a:p>
          <a:p>
            <a:pPr marL="742950" lvl="1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Мотивація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активна участь,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індивідуалізація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lnSpc>
                <a:spcPct val="150000"/>
              </a:lnSpc>
            </a:pP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переклад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протоколів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COMSEC, STANAG 6001, </a:t>
            </a:r>
            <a:endParaRPr lang="uk-UA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</a:pP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адаптація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SOP 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багатонаціональних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навчань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A" dirty="0"/>
          </a:p>
        </p:txBody>
      </p:sp>
    </p:spTree>
    <p:extLst>
      <p:ext uri="{BB962C8B-B14F-4D97-AF65-F5344CB8AC3E}">
        <p14:creationId xmlns:p14="http://schemas.microsoft.com/office/powerpoint/2010/main" val="3639344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DE53DB5-4BAF-397F-C1A0-3193CA8FF7DE}"/>
              </a:ext>
            </a:extLst>
          </p:cNvPr>
          <p:cNvSpPr txBox="1"/>
          <p:nvPr/>
        </p:nvSpPr>
        <p:spPr>
          <a:xfrm>
            <a:off x="700644" y="748145"/>
            <a:ext cx="9733562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ru-RU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Висновки</a:t>
            </a:r>
            <a:endParaRPr lang="ru-RU" sz="24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військового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перекладу: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стандартизація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контекстуальна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жанрова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адекватність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когнітивна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оптимізація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Генеративний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ШІ: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цілеспрямованої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практики;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експертності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перекладача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миттєвий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зворотний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зв’язок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Комбінація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класичних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ШІ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підготувати</a:t>
            </a:r>
            <a:endParaRPr lang="ru-RU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висококваліфікованих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військових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перекладачів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багатонаціональних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/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миротворчих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місій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A" dirty="0"/>
          </a:p>
        </p:txBody>
      </p:sp>
    </p:spTree>
    <p:extLst>
      <p:ext uri="{BB962C8B-B14F-4D97-AF65-F5344CB8AC3E}">
        <p14:creationId xmlns:p14="http://schemas.microsoft.com/office/powerpoint/2010/main" val="4278928095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12</TotalTime>
  <Words>404</Words>
  <Application>Microsoft Macintosh PowerPoint</Application>
  <PresentationFormat>Widescreen</PresentationFormat>
  <Paragraphs>64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Gill Sans MT</vt:lpstr>
      <vt:lpstr>Times New Roman</vt:lpstr>
      <vt:lpstr>Gallery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</cp:revision>
  <dcterms:created xsi:type="dcterms:W3CDTF">2026-03-22T14:39:05Z</dcterms:created>
  <dcterms:modified xsi:type="dcterms:W3CDTF">2026-03-22T14:51:53Z</dcterms:modified>
</cp:coreProperties>
</file>