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77" r:id="rId5"/>
    <p:sldId id="259" r:id="rId6"/>
    <p:sldId id="344" r:id="rId7"/>
    <p:sldId id="345" r:id="rId8"/>
    <p:sldId id="346" r:id="rId9"/>
    <p:sldId id="347" r:id="rId10"/>
    <p:sldId id="348" r:id="rId11"/>
    <p:sldId id="260" r:id="rId12"/>
    <p:sldId id="301" r:id="rId13"/>
    <p:sldId id="349" r:id="rId14"/>
    <p:sldId id="350" r:id="rId15"/>
    <p:sldId id="320" r:id="rId16"/>
    <p:sldId id="351" r:id="rId17"/>
    <p:sldId id="337" r:id="rId18"/>
    <p:sldId id="336" r:id="rId19"/>
    <p:sldId id="361" r:id="rId20"/>
    <p:sldId id="352" r:id="rId21"/>
    <p:sldId id="353" r:id="rId22"/>
    <p:sldId id="354" r:id="rId23"/>
    <p:sldId id="355" r:id="rId24"/>
    <p:sldId id="356" r:id="rId25"/>
    <p:sldId id="357" r:id="rId26"/>
    <p:sldId id="359" r:id="rId27"/>
    <p:sldId id="360" r:id="rId28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339" autoAdjust="0"/>
    <p:restoredTop sz="97343" autoAdjust="0"/>
  </p:normalViewPr>
  <p:slideViewPr>
    <p:cSldViewPr>
      <p:cViewPr varScale="1">
        <p:scale>
          <a:sx n="98" d="100"/>
          <a:sy n="98" d="100"/>
        </p:scale>
        <p:origin x="-108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3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BD2BF-22FD-4046-9447-12BF082398DF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DF90E3-D2EC-48F7-AC9E-5841E6E438A1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6158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2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99262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8163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746192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097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8201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11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91250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DF90E3-D2EC-48F7-AC9E-5841E6E438A1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08753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5986DC9-9AE4-4B81-8687-5FE3816C0CA5}" type="datetimeFigureOut">
              <a:rPr lang="uk-UA" smtClean="0"/>
              <a:t>26.12.2022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CD5DDA-2A76-4AE1-ABF5-E41296C19E92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rgbClr val="C00000"/>
                </a:solidFill>
              </a:rPr>
              <a:t>ЕКОНОМІЧНА ТЕОРІЯ</a:t>
            </a:r>
            <a:endParaRPr lang="uk-UA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71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dirty="0"/>
              <a:t>Сучасна схема циклу</a:t>
            </a:r>
          </a:p>
        </p:txBody>
      </p:sp>
      <p:pic>
        <p:nvPicPr>
          <p:cNvPr id="5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484784"/>
            <a:ext cx="6605534" cy="4608512"/>
          </a:xfrm>
        </p:spPr>
      </p:pic>
    </p:spTree>
    <p:extLst>
      <p:ext uri="{BB962C8B-B14F-4D97-AF65-F5344CB8AC3E}">
        <p14:creationId xmlns:p14="http://schemas.microsoft.com/office/powerpoint/2010/main" val="2242326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Тривалість економічних циклів: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Короткотермінові 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цикли Джозеф </a:t>
            </a:r>
            <a:r>
              <a:rPr lang="uk-UA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Кітчин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300" b="1" dirty="0">
                <a:solidFill>
                  <a:schemeClr val="tx1"/>
                </a:solidFill>
              </a:rPr>
              <a:t>(3 роки і 4 місяці) пов'язував з коливаннями світових запасів золота.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300" b="1" dirty="0">
                <a:solidFill>
                  <a:schemeClr val="tx1"/>
                </a:solidFill>
              </a:rPr>
              <a:t> Фундатор економетрики 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Веслі </a:t>
            </a:r>
            <a:r>
              <a:rPr lang="uk-UA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Клер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Мітчел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300" b="1" dirty="0">
                <a:solidFill>
                  <a:schemeClr val="tx1"/>
                </a:solidFill>
              </a:rPr>
              <a:t>вбачав причину циклів всередині економічної системи, особливо у сфері грошового обігу.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300" b="1" dirty="0">
                <a:solidFill>
                  <a:schemeClr val="tx1"/>
                </a:solidFill>
              </a:rPr>
              <a:t>Більшість економістів сучасності розглядає  короткотермінові цикли як невід'ємну частину загально циклічного розвитку в основі якого </a:t>
            </a:r>
            <a:r>
              <a:rPr lang="uk-UA" sz="2300" b="1" dirty="0" smtClean="0">
                <a:solidFill>
                  <a:schemeClr val="tx1"/>
                </a:solidFill>
              </a:rPr>
              <a:t>є </a:t>
            </a:r>
            <a:r>
              <a:rPr lang="uk-UA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середньо-тривалі 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цикли  Клемента </a:t>
            </a:r>
            <a:r>
              <a:rPr lang="uk-UA" sz="2300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Жугляра</a:t>
            </a:r>
            <a:r>
              <a:rPr lang="uk-UA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300" b="1" dirty="0">
                <a:solidFill>
                  <a:schemeClr val="tx1"/>
                </a:solidFill>
              </a:rPr>
              <a:t>(10 років)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300" b="1" dirty="0">
                <a:solidFill>
                  <a:schemeClr val="tx1"/>
                </a:solidFill>
              </a:rPr>
              <a:t>Причина циклу прихована у сфері банківської діяльності, а саме кредиту. Криза  є оздоровлюючий фактор, що сприяє загальному зниженню рівня цін і ліквідації невиправдано створених підприємств </a:t>
            </a:r>
          </a:p>
        </p:txBody>
      </p:sp>
    </p:spTree>
    <p:extLst>
      <p:ext uri="{BB962C8B-B14F-4D97-AF65-F5344CB8AC3E}">
        <p14:creationId xmlns:p14="http://schemas.microsoft.com/office/powerpoint/2010/main" val="371357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842"/>
            <a:ext cx="8424936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C000"/>
                </a:solidFill>
              </a:rPr>
              <a:t>Будівельні цикли </a:t>
            </a:r>
            <a:r>
              <a:rPr lang="uk-UA" sz="2400" b="1" dirty="0" err="1">
                <a:solidFill>
                  <a:srgbClr val="FFC000"/>
                </a:solidFill>
              </a:rPr>
              <a:t>Саймона</a:t>
            </a:r>
            <a:r>
              <a:rPr lang="uk-UA" sz="2400" b="1" dirty="0">
                <a:solidFill>
                  <a:srgbClr val="FFC000"/>
                </a:solidFill>
              </a:rPr>
              <a:t> </a:t>
            </a:r>
            <a:r>
              <a:rPr lang="uk-UA" sz="2400" b="1" dirty="0" err="1">
                <a:solidFill>
                  <a:srgbClr val="FFC000"/>
                </a:solidFill>
              </a:rPr>
              <a:t>Кузнеця</a:t>
            </a:r>
            <a:r>
              <a:rPr lang="uk-UA" sz="2400" b="1" dirty="0">
                <a:solidFill>
                  <a:srgbClr val="FFC000"/>
                </a:solidFill>
              </a:rPr>
              <a:t> </a:t>
            </a:r>
            <a:r>
              <a:rPr lang="uk-UA" sz="2400" b="1" dirty="0"/>
              <a:t>(15-20 </a:t>
            </a:r>
            <a:r>
              <a:rPr lang="uk-UA" sz="2400" b="1" dirty="0" smtClean="0"/>
              <a:t>років) </a:t>
            </a:r>
            <a:r>
              <a:rPr lang="uk-UA" sz="2400" b="1" dirty="0" err="1" smtClean="0"/>
              <a:t>звˊязані</a:t>
            </a:r>
            <a:r>
              <a:rPr lang="uk-UA" sz="2400" b="1" dirty="0" smtClean="0"/>
              <a:t> </a:t>
            </a:r>
            <a:r>
              <a:rPr lang="uk-UA" sz="2400" b="1" dirty="0"/>
              <a:t>із періодичним оновленням житла і певних типів промислових споруд.</a:t>
            </a: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rgbClr val="FFC000"/>
                </a:solidFill>
              </a:rPr>
              <a:t>Дж. М. </a:t>
            </a:r>
            <a:r>
              <a:rPr lang="uk-UA" sz="2400" b="1" dirty="0" err="1">
                <a:solidFill>
                  <a:srgbClr val="FFC000"/>
                </a:solidFill>
              </a:rPr>
              <a:t>Кларк</a:t>
            </a:r>
            <a:r>
              <a:rPr lang="uk-UA" sz="2400" b="1" dirty="0">
                <a:solidFill>
                  <a:srgbClr val="FFC000"/>
                </a:solidFill>
              </a:rPr>
              <a:t> </a:t>
            </a:r>
            <a:r>
              <a:rPr lang="uk-UA" sz="2400" b="1" dirty="0"/>
              <a:t>помітив, що зростання попиту на предмети споживання супроводжується значним зростанням попиту на устаткування і машини. Цей ефект </a:t>
            </a:r>
            <a:r>
              <a:rPr lang="uk-UA" sz="2400" b="1" dirty="0" err="1"/>
              <a:t>Кларк</a:t>
            </a:r>
            <a:r>
              <a:rPr lang="uk-UA" sz="2400" b="1" dirty="0"/>
              <a:t> називав </a:t>
            </a:r>
            <a:r>
              <a:rPr lang="uk-UA" sz="24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ефектом акселератора </a:t>
            </a:r>
            <a:r>
              <a:rPr lang="uk-UA" sz="2400" b="1" dirty="0"/>
              <a:t>і вважав його основним моментом у процесі циклічного розвитку. </a:t>
            </a:r>
          </a:p>
          <a:p>
            <a:pPr marL="274320" indent="-274320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uk-UA" sz="2400" b="1" dirty="0"/>
              <a:t>До </a:t>
            </a:r>
            <a:r>
              <a:rPr lang="uk-UA" sz="2400" b="1" dirty="0" err="1"/>
              <a:t>Кларка</a:t>
            </a:r>
            <a:r>
              <a:rPr lang="uk-UA" sz="2400" b="1" dirty="0"/>
              <a:t> на це явище звернув увагу французький вчений </a:t>
            </a:r>
            <a:r>
              <a:rPr lang="uk-UA" sz="2400" b="1" dirty="0">
                <a:solidFill>
                  <a:srgbClr val="FFC000"/>
                </a:solidFill>
              </a:rPr>
              <a:t>Альбер </a:t>
            </a:r>
            <a:r>
              <a:rPr lang="uk-UA" sz="2400" b="1" dirty="0" err="1">
                <a:solidFill>
                  <a:srgbClr val="FFC000"/>
                </a:solidFill>
              </a:rPr>
              <a:t>Афтальон</a:t>
            </a:r>
            <a:r>
              <a:rPr lang="uk-UA" sz="2400" b="1" dirty="0"/>
              <a:t>, який пояснював причину </a:t>
            </a:r>
            <a:r>
              <a:rPr lang="uk-UA" sz="2400" b="1" dirty="0" err="1" smtClean="0"/>
              <a:t>середньо-</a:t>
            </a:r>
            <a:r>
              <a:rPr lang="uk-UA" sz="2400" b="1" dirty="0" smtClean="0"/>
              <a:t> термінових </a:t>
            </a:r>
            <a:r>
              <a:rPr lang="uk-UA" sz="2400" b="1" dirty="0"/>
              <a:t>циклів тривалістю процесу виробництва у часі. </a:t>
            </a:r>
          </a:p>
        </p:txBody>
      </p:sp>
    </p:spTree>
    <p:extLst>
      <p:ext uri="{BB962C8B-B14F-4D97-AF65-F5344CB8AC3E}">
        <p14:creationId xmlns:p14="http://schemas.microsoft.com/office/powerpoint/2010/main" val="3670416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35280" cy="99412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>Теорії </a:t>
            </a:r>
            <a:r>
              <a:rPr lang="uk-UA" dirty="0"/>
              <a:t>циклічного розвитку та </a:t>
            </a:r>
            <a:r>
              <a:rPr lang="uk-UA" dirty="0" smtClean="0"/>
              <a:t>їх класифікація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400600"/>
          </a:xfrm>
        </p:spPr>
        <p:txBody>
          <a:bodyPr>
            <a:normAutofit fontScale="92500" lnSpcReduction="10000"/>
          </a:bodyPr>
          <a:lstStyle/>
          <a:p>
            <a:r>
              <a:rPr lang="uk-UA" b="1" dirty="0">
                <a:solidFill>
                  <a:schemeClr val="tx1"/>
                </a:solidFill>
              </a:rPr>
              <a:t>Теорія економічних циклів разом з теорією економічного зростання належать до теорій економічної динаміки і досліджує причини коливань економічної активності у часі. </a:t>
            </a:r>
          </a:p>
          <a:p>
            <a:r>
              <a:rPr lang="uk-UA" b="1" dirty="0">
                <a:solidFill>
                  <a:schemeClr val="tx1"/>
                </a:solidFill>
              </a:rPr>
              <a:t>Сьогодні виокремлюють такі теорії </a:t>
            </a:r>
            <a:r>
              <a:rPr lang="uk-UA" b="1" dirty="0" smtClean="0">
                <a:solidFill>
                  <a:schemeClr val="tx1"/>
                </a:solidFill>
              </a:rPr>
              <a:t>циклу: </a:t>
            </a:r>
            <a:endParaRPr lang="uk-UA" b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Теорії зовнішніх факторів </a:t>
            </a:r>
            <a:r>
              <a:rPr lang="uk-UA" b="1" dirty="0">
                <a:solidFill>
                  <a:schemeClr val="tx1"/>
                </a:solidFill>
              </a:rPr>
              <a:t>( Вільям. Ст. </a:t>
            </a:r>
            <a:r>
              <a:rPr lang="uk-UA" b="1" dirty="0" err="1">
                <a:solidFill>
                  <a:schemeClr val="tx1"/>
                </a:solidFill>
              </a:rPr>
              <a:t>Джевонс</a:t>
            </a:r>
            <a:r>
              <a:rPr lang="uk-UA" b="1" dirty="0">
                <a:solidFill>
                  <a:schemeClr val="tx1"/>
                </a:solidFill>
              </a:rPr>
              <a:t>, </a:t>
            </a:r>
            <a:r>
              <a:rPr lang="uk-UA" b="1" dirty="0" err="1">
                <a:solidFill>
                  <a:schemeClr val="tx1"/>
                </a:solidFill>
              </a:rPr>
              <a:t>Сіманака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Юдзі</a:t>
            </a:r>
            <a:r>
              <a:rPr lang="uk-UA" b="1" dirty="0">
                <a:solidFill>
                  <a:schemeClr val="tx1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Чисто монетарна теорія </a:t>
            </a:r>
            <a:r>
              <a:rPr lang="uk-UA" b="1" dirty="0">
                <a:solidFill>
                  <a:schemeClr val="tx1"/>
                </a:solidFill>
              </a:rPr>
              <a:t>(</a:t>
            </a:r>
            <a:r>
              <a:rPr lang="uk-UA" b="1" dirty="0" err="1">
                <a:solidFill>
                  <a:schemeClr val="tx1"/>
                </a:solidFill>
              </a:rPr>
              <a:t>Рой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b="1" dirty="0" err="1">
                <a:solidFill>
                  <a:schemeClr val="tx1"/>
                </a:solidFill>
              </a:rPr>
              <a:t>Хоутрі</a:t>
            </a:r>
            <a:r>
              <a:rPr lang="uk-UA" b="1" dirty="0">
                <a:solidFill>
                  <a:schemeClr val="tx1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</a:t>
            </a:r>
            <a:r>
              <a:rPr lang="uk-UA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перенагромадження</a:t>
            </a: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капіталу </a:t>
            </a:r>
            <a:r>
              <a:rPr lang="uk-UA" b="1" dirty="0">
                <a:solidFill>
                  <a:schemeClr val="tx1"/>
                </a:solidFill>
              </a:rPr>
              <a:t>(М. </a:t>
            </a:r>
            <a:r>
              <a:rPr lang="uk-UA" b="1" dirty="0" err="1">
                <a:solidFill>
                  <a:schemeClr val="tx1"/>
                </a:solidFill>
              </a:rPr>
              <a:t>Туган-Барановський</a:t>
            </a:r>
            <a:r>
              <a:rPr lang="uk-UA" b="1" dirty="0">
                <a:solidFill>
                  <a:schemeClr val="tx1"/>
                </a:solidFill>
              </a:rPr>
              <a:t>, Альбер </a:t>
            </a:r>
            <a:r>
              <a:rPr lang="uk-UA" b="1" dirty="0" err="1">
                <a:solidFill>
                  <a:schemeClr val="tx1"/>
                </a:solidFill>
              </a:rPr>
              <a:t>Афтальон</a:t>
            </a:r>
            <a:r>
              <a:rPr lang="uk-UA" b="1" dirty="0">
                <a:solidFill>
                  <a:schemeClr val="tx1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недоспоживання </a:t>
            </a:r>
            <a:r>
              <a:rPr lang="uk-UA" b="1" dirty="0">
                <a:solidFill>
                  <a:schemeClr val="tx1"/>
                </a:solidFill>
              </a:rPr>
              <a:t>Ж. </a:t>
            </a:r>
            <a:r>
              <a:rPr lang="uk-UA" b="1" dirty="0" err="1">
                <a:solidFill>
                  <a:schemeClr val="tx1"/>
                </a:solidFill>
              </a:rPr>
              <a:t>Сисмонді</a:t>
            </a:r>
            <a:r>
              <a:rPr lang="uk-UA" b="1" dirty="0">
                <a:solidFill>
                  <a:schemeClr val="tx1"/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Кейнсіанські теорії </a:t>
            </a:r>
            <a:r>
              <a:rPr lang="uk-UA" b="1" dirty="0">
                <a:solidFill>
                  <a:schemeClr val="tx1"/>
                </a:solidFill>
              </a:rPr>
              <a:t>(Дж. М. Кейнс, Дж. </a:t>
            </a:r>
            <a:r>
              <a:rPr lang="uk-UA" b="1" dirty="0" err="1">
                <a:solidFill>
                  <a:schemeClr val="tx1"/>
                </a:solidFill>
              </a:rPr>
              <a:t>Ґікс</a:t>
            </a:r>
            <a:r>
              <a:rPr lang="uk-UA" b="1" dirty="0">
                <a:solidFill>
                  <a:schemeClr val="tx1"/>
                </a:solidFill>
              </a:rPr>
              <a:t>, П. </a:t>
            </a:r>
            <a:r>
              <a:rPr lang="uk-UA" b="1" dirty="0" err="1">
                <a:solidFill>
                  <a:schemeClr val="tx1"/>
                </a:solidFill>
              </a:rPr>
              <a:t>Самюельсен</a:t>
            </a:r>
            <a:r>
              <a:rPr lang="uk-UA" b="1" dirty="0">
                <a:solidFill>
                  <a:schemeClr val="tx1"/>
                </a:solidFill>
              </a:rPr>
              <a:t>, Е.</a:t>
            </a:r>
            <a:r>
              <a:rPr lang="uk-UA" b="1" dirty="0" err="1">
                <a:solidFill>
                  <a:schemeClr val="tx1"/>
                </a:solidFill>
              </a:rPr>
              <a:t>Ґансен</a:t>
            </a:r>
            <a:r>
              <a:rPr lang="uk-UA" b="1" dirty="0">
                <a:solidFill>
                  <a:schemeClr val="tx1"/>
                </a:solidFill>
              </a:rPr>
              <a:t>);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Психологічні теорії циклу</a:t>
            </a:r>
            <a:r>
              <a:rPr lang="uk-UA" b="1" dirty="0">
                <a:solidFill>
                  <a:schemeClr val="tx1"/>
                </a:solidFill>
              </a:rPr>
              <a:t>: а) спекулятивні мотиви (Вільям. Ст. </a:t>
            </a:r>
            <a:r>
              <a:rPr lang="uk-UA" b="1" dirty="0" err="1">
                <a:solidFill>
                  <a:schemeClr val="tx1"/>
                </a:solidFill>
              </a:rPr>
              <a:t>Джевонс</a:t>
            </a:r>
            <a:r>
              <a:rPr lang="uk-UA" b="1" dirty="0">
                <a:solidFill>
                  <a:schemeClr val="tx1"/>
                </a:solidFill>
              </a:rPr>
              <a:t>, В. </a:t>
            </a:r>
            <a:r>
              <a:rPr lang="uk-UA" b="1" dirty="0" err="1">
                <a:solidFill>
                  <a:schemeClr val="tx1"/>
                </a:solidFill>
              </a:rPr>
              <a:t>Парето</a:t>
            </a:r>
            <a:r>
              <a:rPr lang="uk-UA" b="1" dirty="0">
                <a:solidFill>
                  <a:schemeClr val="tx1"/>
                </a:solidFill>
              </a:rPr>
              <a:t>); б) недосконалість ринкової інформації (</a:t>
            </a:r>
            <a:r>
              <a:rPr lang="uk-UA" b="1" dirty="0" smtClean="0">
                <a:solidFill>
                  <a:schemeClr val="tx1"/>
                </a:solidFill>
              </a:rPr>
              <a:t>А.</a:t>
            </a:r>
            <a:r>
              <a:rPr lang="uk-UA" b="1" dirty="0" err="1">
                <a:solidFill>
                  <a:schemeClr val="tx1"/>
                </a:solidFill>
              </a:rPr>
              <a:t>П</a:t>
            </a:r>
            <a:r>
              <a:rPr lang="uk-UA" b="1" dirty="0" err="1" smtClean="0">
                <a:solidFill>
                  <a:schemeClr val="tx1"/>
                </a:solidFill>
              </a:rPr>
              <a:t>ігу</a:t>
            </a:r>
            <a:r>
              <a:rPr lang="uk-UA" b="1" dirty="0">
                <a:solidFill>
                  <a:schemeClr val="tx1"/>
                </a:solidFill>
              </a:rPr>
              <a:t>); в) рівноважна теорія економічного циклу Р. </a:t>
            </a:r>
            <a:r>
              <a:rPr lang="uk-UA" b="1" dirty="0" err="1">
                <a:solidFill>
                  <a:schemeClr val="tx1"/>
                </a:solidFill>
              </a:rPr>
              <a:t>Лукаса</a:t>
            </a:r>
            <a:r>
              <a:rPr lang="uk-UA" b="1" dirty="0">
                <a:solidFill>
                  <a:schemeClr val="tx1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Теорія нововведень (новатора) </a:t>
            </a:r>
            <a:r>
              <a:rPr lang="uk-UA" b="1" dirty="0">
                <a:solidFill>
                  <a:schemeClr val="tx1"/>
                </a:solidFill>
              </a:rPr>
              <a:t>Й. </a:t>
            </a:r>
            <a:r>
              <a:rPr lang="uk-UA" b="1" dirty="0" err="1">
                <a:solidFill>
                  <a:schemeClr val="tx1"/>
                </a:solidFill>
              </a:rPr>
              <a:t>Шумпетера</a:t>
            </a:r>
            <a:r>
              <a:rPr lang="uk-UA" b="1" dirty="0">
                <a:solidFill>
                  <a:schemeClr val="tx1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715583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100" dirty="0" smtClean="0"/>
              <a:t>. </a:t>
            </a:r>
            <a:r>
              <a:rPr lang="uk-UA" sz="3100" dirty="0"/>
              <a:t/>
            </a:r>
            <a:br>
              <a:rPr lang="uk-UA" sz="3100" dirty="0"/>
            </a:br>
            <a:r>
              <a:rPr lang="uk-UA" sz="3100" dirty="0"/>
              <a:t>8.2. Механізм поширення циклічних коливань: ефект мультиплікатора-акселератора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uk-UA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Інвестиції – є  нестабільним компонентом сукупного попиту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(більш нестабільним ніж споживчі та державні видатки)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Величина похідних інвестицій залежить від обсягів реального ВВП, а з іншого боку - самі інвестиції є вагомим фактором збільшення обсягу ВВП</a:t>
            </a:r>
          </a:p>
          <a:p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Ефект акселератора </a:t>
            </a:r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описує зв’язок між змінами реального ВВП та похідних інвестицій </a:t>
            </a:r>
          </a:p>
          <a:p>
            <a:r>
              <a:rPr lang="uk-UA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Збільшення попиту на предмети споживання породжує ланцюгову реакцію збільшення попиту на капіталовкладення </a:t>
            </a:r>
            <a:r>
              <a:rPr lang="uk-UA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(Дж. М. </a:t>
            </a:r>
            <a:r>
              <a:rPr lang="uk-UA" i="1" dirty="0" err="1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Кларк</a:t>
            </a:r>
            <a:r>
              <a:rPr lang="uk-UA" i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uk-UA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2348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</a:rPr>
              <a:t/>
            </a:r>
            <a:br>
              <a:rPr lang="uk-UA" sz="3200" dirty="0" smtClean="0">
                <a:solidFill>
                  <a:srgbClr val="FFC000"/>
                </a:solidFill>
              </a:rPr>
            </a:b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капіталомісткості (</a:t>
            </a:r>
            <a:r>
              <a:rPr lang="en-US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K/Y</a:t>
            </a:r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en-US" sz="3200" b="0" dirty="0" smtClean="0"/>
                  <a:t> </a:t>
                </a:r>
                <a:r>
                  <a:rPr lang="uk-UA" sz="3200" b="0" dirty="0" smtClean="0"/>
                  <a:t>Коефіцієнт капіталомісткості </a:t>
                </a:r>
                <a:endParaRPr lang="uk-UA" sz="3200" b="0" i="1" dirty="0" smtClean="0">
                  <a:latin typeface="Cambria Math"/>
                </a:endParaRPr>
              </a:p>
              <a:p>
                <a:pPr marL="0" indent="0" algn="ctr">
                  <a:buNone/>
                </a:pPr>
                <a:r>
                  <a:rPr lang="en-US" sz="3200" b="0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endParaRPr lang="uk-UA" sz="3200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r>
                  <a:rPr lang="uk-UA" sz="3200" dirty="0" smtClean="0"/>
                  <a:t>Різні галузі економіки мають різні значення цього коефіцієнта. Наприклад: його величина висока у суднобудуванні. Натомість він значно нижчий у галузях легкої промисловості</a:t>
                </a:r>
                <a:endParaRPr lang="uk-UA" sz="3200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40768"/>
                <a:ext cx="8229600" cy="5112568"/>
              </a:xfrm>
              <a:blipFill rotWithShape="1">
                <a:blip r:embed="rId3"/>
                <a:stretch>
                  <a:fillRect l="-1630" t="-1430" r="-222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800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Коефіцієнт капіталомісткості та ефект акселератора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16747095"/>
                  </p:ext>
                </p:extLst>
              </p:nvPr>
            </p:nvGraphicFramePr>
            <p:xfrm>
              <a:off x="457200" y="1600200"/>
              <a:ext cx="8229600" cy="3784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Час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 Річні продажі кінцевої продукції,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 млн.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Основний капітал, (К) млн.</a:t>
                          </a:r>
                          <a:r>
                            <a:rPr lang="uk-UA" baseline="0" dirty="0" smtClean="0"/>
                            <a:t>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Чисті інвестиції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Валові інвестиції 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uk-UA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𝑰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/>
                                    </a:rPr>
                                    <m:t>𝒈</m:t>
                                  </m:r>
                                </m:sub>
                              </m:sSub>
                            </m:oMath>
                          </a14:m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20+6=26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40+10=50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0+10=10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49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98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-2+9,8=7,8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4116747095"/>
                  </p:ext>
                </p:extLst>
              </p:nvPr>
            </p:nvGraphicFramePr>
            <p:xfrm>
              <a:off x="457200" y="1600200"/>
              <a:ext cx="8229600" cy="3784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45920"/>
                    <a:gridCol w="1645920"/>
                    <a:gridCol w="1645920"/>
                    <a:gridCol w="1645920"/>
                    <a:gridCol w="1645920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Час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 Річні продажі кінцевої продукції,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 млн.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Основний капітал, (К) млн.</a:t>
                          </a:r>
                          <a:r>
                            <a:rPr lang="uk-UA" baseline="0" dirty="0" smtClean="0"/>
                            <a:t> грн.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000" t="-2564" r="-100000" b="-2256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400000" t="-2564" b="-22564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2 </a:t>
                          </a:r>
                          <a:r>
                            <a:rPr lang="uk-UA" dirty="0" smtClean="0"/>
                            <a:t>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30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20+6=26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40+10=50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6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50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100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0+10=10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7 рік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49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98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-2+9,8=7,8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15616" y="5733256"/>
                <a:ext cx="4968552" cy="766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dirty="0" smtClean="0"/>
                  <a:t>Коефіцієнт капіталомісткості 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k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K</m:t>
                        </m:r>
                      </m:num>
                      <m:den>
                        <m:r>
                          <a:rPr lang="en-US" i="1">
                            <a:solidFill>
                              <a:srgbClr val="FFC00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𝑌</m:t>
                        </m:r>
                      </m:den>
                    </m:f>
                  </m:oMath>
                </a14:m>
                <a:r>
                  <a:rPr lang="en-US" i="1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ru-RU" dirty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r>
                  <a:rPr lang="ru-RU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= 2, </a:t>
                </a:r>
                <a:endParaRPr lang="en-US" dirty="0" smtClean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  <a:p>
                <a:r>
                  <a:rPr lang="ru-RU" dirty="0" smtClean="0"/>
                  <a:t>а </a:t>
                </a:r>
                <a:r>
                  <a:rPr lang="ru-RU" dirty="0"/>
                  <a:t>норма</a:t>
                </a:r>
                <a:r>
                  <a:rPr lang="uk-UA" dirty="0"/>
                  <a:t> амортизації </a:t>
                </a:r>
                <a:r>
                  <a:rPr lang="en-US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d= 10%</a:t>
                </a:r>
                <a:r>
                  <a:rPr lang="uk-UA" i="1" dirty="0" smtClean="0">
                    <a:solidFill>
                      <a:srgbClr val="FFC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ambria Math"/>
                  </a:rPr>
                  <a:t> </a:t>
                </a:r>
                <a:endParaRPr lang="uk-UA" i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733256"/>
                <a:ext cx="4968552" cy="766813"/>
              </a:xfrm>
              <a:prstGeom prst="rect">
                <a:avLst/>
              </a:prstGeom>
              <a:blipFill rotWithShape="1">
                <a:blip r:embed="rId3"/>
                <a:stretch>
                  <a:fillRect l="-982" b="-14286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707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Ефект акселератора  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/>
              <a:t> </a:t>
            </a:r>
            <a:r>
              <a:rPr lang="uk-UA" sz="2800" dirty="0"/>
              <a:t>Ефект </a:t>
            </a:r>
            <a:r>
              <a:rPr lang="uk-UA" sz="2800" dirty="0" smtClean="0"/>
              <a:t>акселератора </a:t>
            </a:r>
            <a:r>
              <a:rPr lang="en-US" sz="2800" dirty="0" smtClean="0"/>
              <a:t>– </a:t>
            </a:r>
            <a:r>
              <a:rPr lang="uk-UA" sz="2800" dirty="0" smtClean="0"/>
              <a:t>зростання (скорочення) обсягів продажу супроводжується більшим зростанням (скороченням) величини чистих інвестицій </a:t>
            </a:r>
            <a:endParaRPr lang="uk-UA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 smtClean="0"/>
              <a:t>Акселератор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– </a:t>
            </a:r>
            <a:r>
              <a:rPr lang="uk-UA" sz="2800" dirty="0"/>
              <a:t>це </a:t>
            </a:r>
            <a:r>
              <a:rPr lang="uk-UA" sz="2800" dirty="0" smtClean="0"/>
              <a:t>коефіцієнт на який слід помножити обсяги продажу, щоб отримати величину чистих інвестицій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uk-UA" sz="2800" dirty="0" smtClean="0"/>
              <a:t>(у нашому прикладі </a:t>
            </a:r>
            <a:r>
              <a:rPr lang="en-US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2</a:t>
            </a:r>
            <a:r>
              <a:rPr lang="uk-UA" sz="2800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uk-UA" sz="2800" dirty="0" smtClean="0"/>
          </a:p>
          <a:p>
            <a:pPr marL="0" indent="0">
              <a:buNone/>
            </a:pPr>
            <a:r>
              <a:rPr lang="en-US" sz="2800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/>
              </a:rPr>
              <a:t>NB!  </a:t>
            </a:r>
            <a:r>
              <a:rPr lang="uk-UA" sz="2800" i="1" dirty="0" smtClean="0">
                <a:solidFill>
                  <a:srgbClr val="FFFF00"/>
                </a:solidFill>
              </a:rPr>
              <a:t>Підприємці </a:t>
            </a:r>
            <a:r>
              <a:rPr lang="uk-UA" sz="2800" i="1" dirty="0">
                <a:solidFill>
                  <a:srgbClr val="FFFF00"/>
                </a:solidFill>
              </a:rPr>
              <a:t>у своїх проектах відштовхуються від минулих, а не теперішніх обсягів </a:t>
            </a:r>
            <a:r>
              <a:rPr lang="uk-UA" sz="2800" i="1" dirty="0" smtClean="0">
                <a:solidFill>
                  <a:srgbClr val="FFFF00"/>
                </a:solidFill>
              </a:rPr>
              <a:t>продажу</a:t>
            </a:r>
            <a:endParaRPr lang="en-US" sz="2800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96288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dirty="0" smtClean="0"/>
              <a:t>Формула акселератора 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uk-UA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uk-UA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3528392" cy="2509595"/>
          </a:xfrm>
        </p:spPr>
      </p:pic>
      <p:pic>
        <p:nvPicPr>
          <p:cNvPr id="10" name="Объект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13" y="3443502"/>
            <a:ext cx="3133377" cy="26536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564904"/>
            <a:ext cx="4083916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3528" y="5845357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FFC000"/>
                </a:solidFill>
              </a:rPr>
              <a:t>Ефект мультиплікатора-акселератора демонструє механізм самовідтворення  циклічних коливань в економічній системі </a:t>
            </a:r>
            <a:endParaRPr lang="uk-UA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43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Варіанти циклічних коливань в моделі </a:t>
            </a:r>
            <a:br>
              <a:rPr lang="uk-UA" dirty="0" smtClean="0"/>
            </a:br>
            <a:r>
              <a:rPr lang="uk-UA" dirty="0" smtClean="0"/>
              <a:t>мультиплікатора-акселератора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68811361"/>
                  </p:ext>
                </p:extLst>
              </p:nvPr>
            </p:nvGraphicFramePr>
            <p:xfrm>
              <a:off x="457200" y="1600200"/>
              <a:ext cx="8229600" cy="3383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8576"/>
                    <a:gridCol w="2232248"/>
                    <a:gridCol w="3898776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 граничної схильності до споживання (</a:t>
                          </a:r>
                          <a:r>
                            <a:rPr lang="en-US" dirty="0" smtClean="0"/>
                            <a:t>MPC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</a:t>
                          </a:r>
                          <a:r>
                            <a:rPr lang="uk-UA" baseline="0" dirty="0" smtClean="0"/>
                            <a:t> акселератора (</a:t>
                          </a:r>
                          <a:r>
                            <a:rPr lang="en-US" dirty="0" smtClean="0"/>
                            <a:t>v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Динаміка національного доходу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гальмівними</a:t>
                          </a:r>
                        </a:p>
                        <a:p>
                          <a:pPr algn="ctr"/>
                          <a:r>
                            <a:rPr lang="uk-UA" dirty="0" smtClean="0"/>
                            <a:t>коливаннями, що спричинять рівноважний рівень доходу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uk-UA" i="1" smtClean="0"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uk-UA" b="0" i="1" smtClean="0">
                                    <a:latin typeface="Cambria Math"/>
                                    <a:ea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вибуховими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будь-яке значення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рівномірними незатухаючими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Объект 3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468811361"/>
                  </p:ext>
                </p:extLst>
              </p:nvPr>
            </p:nvGraphicFramePr>
            <p:xfrm>
              <a:off x="457200" y="1600200"/>
              <a:ext cx="8229600" cy="33832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8576"/>
                    <a:gridCol w="2232248"/>
                    <a:gridCol w="3898776"/>
                  </a:tblGrid>
                  <a:tr h="1188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 граничної схильності до споживання (</a:t>
                          </a:r>
                          <a:r>
                            <a:rPr lang="en-US" dirty="0" smtClean="0"/>
                            <a:t>MPC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Величина</a:t>
                          </a:r>
                          <a:r>
                            <a:rPr lang="uk-UA" baseline="0" dirty="0" smtClean="0"/>
                            <a:t> акселератора (</a:t>
                          </a:r>
                          <a:r>
                            <a:rPr lang="en-US" dirty="0" smtClean="0"/>
                            <a:t>v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Динаміка національного доходу (</a:t>
                          </a:r>
                          <a:r>
                            <a:rPr lang="en-US" dirty="0" smtClean="0"/>
                            <a:t>Y</a:t>
                          </a:r>
                          <a:r>
                            <a:rPr lang="uk-UA" dirty="0" smtClean="0"/>
                            <a:t>)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9144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гальмівними</a:t>
                          </a:r>
                        </a:p>
                        <a:p>
                          <a:pPr algn="ctr"/>
                          <a:r>
                            <a:rPr lang="uk-UA" dirty="0" smtClean="0"/>
                            <a:t>коливаннями, що спричинять рівноважний рівень доходу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uk-UA" dirty="0" smtClean="0"/>
                            <a:t>0,5- 1,0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uk-UA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93989" t="-333333" r="-174863" b="-11428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вибуховими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будь-яке значення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1</a:t>
                          </a:r>
                          <a:endParaRPr lang="uk-UA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uk-UA" dirty="0" smtClean="0"/>
                            <a:t>характеризується рівномірними незатухаючими коливаннями</a:t>
                          </a:r>
                          <a:endParaRPr lang="uk-UA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5" name="TextBox 4"/>
          <p:cNvSpPr txBox="1"/>
          <p:nvPr/>
        </p:nvSpPr>
        <p:spPr>
          <a:xfrm>
            <a:off x="611560" y="5229200"/>
            <a:ext cx="83529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 smtClean="0"/>
              <a:t>Зростання величини доходу (реального ВВП) обмежене «стелею» - значенням </a:t>
            </a:r>
            <a:r>
              <a:rPr lang="uk-UA" sz="2000" i="1" dirty="0" smtClean="0">
                <a:solidFill>
                  <a:srgbClr val="FFFF00"/>
                </a:solidFill>
              </a:rPr>
              <a:t>потенційного ВВП</a:t>
            </a:r>
            <a:r>
              <a:rPr lang="uk-UA" sz="2000" dirty="0" smtClean="0"/>
              <a:t>.</a:t>
            </a:r>
          </a:p>
          <a:p>
            <a:r>
              <a:rPr lang="uk-UA" sz="2000" dirty="0" smtClean="0"/>
              <a:t>Натомість, падіння національного доходу обмежено «дном» - від'ємними чистими інвестиціями, що дорівнюють </a:t>
            </a:r>
            <a:r>
              <a:rPr lang="uk-UA" sz="2000" i="1" dirty="0">
                <a:solidFill>
                  <a:srgbClr val="FFFF00"/>
                </a:solidFill>
              </a:rPr>
              <a:t>величині </a:t>
            </a:r>
            <a:r>
              <a:rPr lang="uk-UA" sz="2000" i="1" dirty="0" smtClean="0">
                <a:solidFill>
                  <a:srgbClr val="FFFF00"/>
                </a:solidFill>
              </a:rPr>
              <a:t>амортизації.</a:t>
            </a:r>
            <a:endParaRPr lang="uk-UA" sz="20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6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1152128"/>
          </a:xfrm>
        </p:spPr>
        <p:txBody>
          <a:bodyPr>
            <a:noAutofit/>
          </a:bodyPr>
          <a:lstStyle/>
          <a:p>
            <a:pPr algn="ctr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Т</a:t>
            </a:r>
            <a:r>
              <a:rPr lang="uk-UA" sz="3200" dirty="0" smtClean="0"/>
              <a:t>ема 8. </a:t>
            </a:r>
            <a:r>
              <a:rPr lang="uk-UA" sz="3200" dirty="0"/>
              <a:t>Макроекономічна </a:t>
            </a:r>
            <a:r>
              <a:rPr lang="uk-UA" sz="3200" dirty="0" smtClean="0"/>
              <a:t>нестабільність: циклічність розвитку ринкової економіки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5030019"/>
          </a:xfrm>
        </p:spPr>
        <p:txBody>
          <a:bodyPr>
            <a:normAutofit/>
          </a:bodyPr>
          <a:lstStyle/>
          <a:p>
            <a:r>
              <a:rPr lang="uk-UA" sz="3200" dirty="0" smtClean="0"/>
              <a:t>8.1</a:t>
            </a:r>
            <a:r>
              <a:rPr lang="uk-UA" sz="3200" dirty="0"/>
              <a:t>. Економічний цикл: причини виникнення, характерні риси та періодичність. </a:t>
            </a:r>
            <a:endParaRPr lang="uk-UA" sz="3200" dirty="0" smtClean="0"/>
          </a:p>
          <a:p>
            <a:r>
              <a:rPr lang="uk-UA" sz="3200" dirty="0" smtClean="0"/>
              <a:t>8.2</a:t>
            </a:r>
            <a:r>
              <a:rPr lang="uk-UA" sz="3200" dirty="0"/>
              <a:t>. Механізм поширення циклічних коливань: ефект </a:t>
            </a:r>
            <a:r>
              <a:rPr lang="uk-UA" sz="3200" dirty="0" smtClean="0"/>
              <a:t>мультиплікатора-акселератора</a:t>
            </a:r>
            <a:r>
              <a:rPr lang="uk-UA" sz="3200" dirty="0"/>
              <a:t>. </a:t>
            </a:r>
            <a:endParaRPr lang="uk-UA" sz="3200" dirty="0" smtClean="0"/>
          </a:p>
          <a:p>
            <a:r>
              <a:rPr lang="uk-UA" sz="3200" dirty="0" smtClean="0"/>
              <a:t>8.3</a:t>
            </a:r>
            <a:r>
              <a:rPr lang="uk-UA" sz="3200" dirty="0"/>
              <a:t>. Наслідки порушення макроекономічної рівноваги. </a:t>
            </a:r>
            <a:endParaRPr lang="uk-UA" sz="3200" dirty="0" smtClean="0"/>
          </a:p>
          <a:p>
            <a:r>
              <a:rPr lang="uk-UA" sz="3200" dirty="0" smtClean="0"/>
              <a:t>8.4</a:t>
            </a:r>
            <a:r>
              <a:rPr lang="uk-UA" sz="3200" dirty="0"/>
              <a:t>. Роль держави в регулюванні економічних циклів: стабілізаційна політика.</a:t>
            </a:r>
          </a:p>
        </p:txBody>
      </p:sp>
    </p:spTree>
    <p:extLst>
      <p:ext uri="{BB962C8B-B14F-4D97-AF65-F5344CB8AC3E}">
        <p14:creationId xmlns:p14="http://schemas.microsoft.com/office/powerpoint/2010/main" val="388649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/>
              <a:t>8.3. Наслідки порушення макроекономічної рівноваги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8712968" cy="5069160"/>
          </a:xfrm>
        </p:spPr>
        <p:txBody>
          <a:bodyPr>
            <a:normAutofit/>
          </a:bodyPr>
          <a:lstStyle/>
          <a:p>
            <a:r>
              <a:rPr lang="uk-UA" dirty="0" smtClean="0"/>
              <a:t>Наслідками порушення макроекономічної рівноваги є:</a:t>
            </a:r>
          </a:p>
          <a:p>
            <a:pPr marL="0" indent="0" algn="ctr">
              <a:buNone/>
            </a:pPr>
            <a:r>
              <a:rPr lang="uk-UA" dirty="0" smtClean="0"/>
              <a:t>1) 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наявність безробіття</a:t>
            </a:r>
            <a:r>
              <a:rPr lang="uk-UA" dirty="0" smtClean="0"/>
              <a:t>;</a:t>
            </a:r>
          </a:p>
          <a:p>
            <a:pPr marL="0" indent="0" algn="ctr">
              <a:buNone/>
            </a:pPr>
            <a:r>
              <a:rPr lang="uk-UA" dirty="0" smtClean="0"/>
              <a:t>2) </a:t>
            </a:r>
            <a:r>
              <a:rPr lang="uk-UA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інфляція</a:t>
            </a:r>
            <a:r>
              <a:rPr lang="uk-UA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Робоча сила</a:t>
            </a:r>
            <a:r>
              <a:rPr lang="uk-UA" b="1" dirty="0" smtClean="0"/>
              <a:t>  </a:t>
            </a:r>
            <a:r>
              <a:rPr lang="uk-UA" dirty="0"/>
              <a:t>= населення </a:t>
            </a:r>
            <a:r>
              <a:rPr lang="uk-UA" dirty="0" smtClean="0"/>
              <a:t> – особи, </a:t>
            </a:r>
            <a:r>
              <a:rPr lang="uk-UA" dirty="0"/>
              <a:t>що не доросли до 16 </a:t>
            </a:r>
            <a:r>
              <a:rPr lang="uk-UA" dirty="0" smtClean="0"/>
              <a:t>років та особи, що перебувають у спеціалізованих установах – особи, що вибули із складу робочої сили.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Робоча </a:t>
            </a:r>
            <a:r>
              <a:rPr lang="uk-U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сила </a:t>
            </a: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зайняті +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безробітні</a:t>
            </a:r>
            <a:endParaRPr lang="uk-UA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Зайняті (працюючі)</a:t>
            </a:r>
            <a:r>
              <a:rPr lang="uk-UA" dirty="0" smtClean="0"/>
              <a:t> – люди, що мають роботу, або такі, що тимчасово не працюють (відпустка, хвороба).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Безробітні </a:t>
            </a:r>
            <a:r>
              <a:rPr lang="uk-UA" dirty="0" smtClean="0"/>
              <a:t>– люди, що не мають роботи, але перебувають у її активному пошуку.</a:t>
            </a:r>
          </a:p>
          <a:p>
            <a:pPr marL="0" indent="0">
              <a:buNone/>
            </a:pPr>
            <a:r>
              <a:rPr lang="uk-UA" dirty="0"/>
              <a:t> </a:t>
            </a:r>
            <a:endParaRPr lang="uk-UA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2911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Види </a:t>
            </a:r>
            <a:r>
              <a:rPr lang="uk-UA" dirty="0"/>
              <a:t>безробіття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473473"/>
              </p:ext>
            </p:extLst>
          </p:nvPr>
        </p:nvGraphicFramePr>
        <p:xfrm>
          <a:off x="179512" y="952764"/>
          <a:ext cx="8712968" cy="5572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3409"/>
                <a:gridCol w="4237543"/>
                <a:gridCol w="2962016"/>
              </a:tblGrid>
              <a:tr h="689341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Вид безробіття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Характеристика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Тривалість</a:t>
                      </a:r>
                      <a:endParaRPr lang="uk-UA" dirty="0"/>
                    </a:p>
                  </a:txBody>
                  <a:tcPr/>
                </a:tc>
              </a:tr>
              <a:tr h="1356524">
                <a:tc>
                  <a:txBody>
                    <a:bodyPr/>
                    <a:lstStyle/>
                    <a:p>
                      <a:r>
                        <a:rPr lang="uk-UA" sz="2000" b="0" i="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Фрикційне</a:t>
                      </a:r>
                      <a:endParaRPr lang="uk-UA" sz="2000" b="0" i="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Зв'язане з пошуком або очікуванням роботи, що неминучі в умовах вільного вибору роду діяльності.</a:t>
                      </a:r>
                      <a:r>
                        <a:rPr lang="uk-UA" baseline="0" dirty="0" smtClean="0"/>
                        <a:t> </a:t>
                      </a:r>
                    </a:p>
                    <a:p>
                      <a:r>
                        <a:rPr lang="uk-UA" baseline="0" dirty="0" smtClean="0"/>
                        <a:t>Не потребує перекваліфікації робітника </a:t>
                      </a:r>
                      <a:r>
                        <a:rPr lang="uk-UA" dirty="0" smtClean="0"/>
                        <a:t>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Відносно короткотривале, зачіпає переважно людей,</a:t>
                      </a:r>
                      <a:r>
                        <a:rPr lang="uk-UA" baseline="0" dirty="0" smtClean="0"/>
                        <a:t> які мають достатній рівень кваліфікації. </a:t>
                      </a:r>
                      <a:endParaRPr lang="uk-UA" dirty="0"/>
                    </a:p>
                  </a:txBody>
                  <a:tcPr/>
                </a:tc>
              </a:tr>
              <a:tr h="1416304">
                <a:tc>
                  <a:txBody>
                    <a:bodyPr/>
                    <a:lstStyle/>
                    <a:p>
                      <a:r>
                        <a:rPr lang="uk-UA" sz="2000" b="0" i="0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Структурне</a:t>
                      </a:r>
                      <a:endParaRPr lang="uk-UA" sz="2000" b="0" i="0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Має вимушений характер. Виникає</a:t>
                      </a:r>
                      <a:r>
                        <a:rPr lang="uk-UA" baseline="0" dirty="0" smtClean="0"/>
                        <a:t> у зв'язку з технологічними зрушеннями в економіці, що змінюють структуру зайнятості, а тому потребує перекваліфікації   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Тривале, оскільки залежить від часу перепідготовки та набуття нових навиків.</a:t>
                      </a:r>
                      <a:endParaRPr lang="uk-UA" dirty="0"/>
                    </a:p>
                  </a:txBody>
                  <a:tcPr/>
                </a:tc>
              </a:tr>
              <a:tr h="513479">
                <a:tc gridSpan="3"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Природний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рівень безробіття  (</a:t>
                      </a:r>
                      <a:r>
                        <a:rPr lang="en-US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NAIRU</a:t>
                      </a:r>
                      <a:r>
                        <a:rPr lang="uk-UA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 = повна зайнятість</a:t>
                      </a:r>
                      <a:endParaRPr lang="uk-UA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973602">
                <a:tc>
                  <a:txBody>
                    <a:bodyPr/>
                    <a:lstStyle/>
                    <a:p>
                      <a:r>
                        <a:rPr lang="uk-UA" sz="2000" b="0" i="0" kern="12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Циклічне</a:t>
                      </a:r>
                      <a:endParaRPr lang="uk-UA" sz="2000" b="0" i="0" kern="1200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Породжене</a:t>
                      </a:r>
                      <a:r>
                        <a:rPr lang="uk-UA" baseline="0" dirty="0" smtClean="0"/>
                        <a:t> циклічними коливаннями економічної активності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Тривале. Навіть перекваліфікація не гарантує отримання роботи. </a:t>
                      </a:r>
                      <a:endParaRPr lang="uk-UA" dirty="0"/>
                    </a:p>
                  </a:txBody>
                  <a:tcPr/>
                </a:tc>
              </a:tr>
              <a:tr h="576594">
                <a:tc gridSpan="3">
                  <a:txBody>
                    <a:bodyPr/>
                    <a:lstStyle/>
                    <a:p>
                      <a:pPr algn="ctr"/>
                      <a:r>
                        <a:rPr lang="uk-UA" sz="1800" kern="1200" baseline="0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Фактичний рівень безробіття</a:t>
                      </a:r>
                      <a:endParaRPr lang="uk-UA" sz="1800" kern="1200" baseline="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07282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Розрахунок рівня безробіття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5157192"/>
            <a:ext cx="5832116" cy="1296144"/>
          </a:xfrm>
        </p:spPr>
      </p:pic>
      <p:sp>
        <p:nvSpPr>
          <p:cNvPr id="5" name="TextBox 4"/>
          <p:cNvSpPr txBox="1"/>
          <p:nvPr/>
        </p:nvSpPr>
        <p:spPr>
          <a:xfrm>
            <a:off x="611560" y="3645024"/>
            <a:ext cx="81369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Рівень безробіття  </a:t>
            </a:r>
            <a:r>
              <a:rPr lang="uk-UA" sz="2800" dirty="0" smtClean="0"/>
              <a:t>- це відношення чисельності безробітних до загальної кількості робочої сили, або ж, - відсоток безробітної частини робочої сили. </a:t>
            </a:r>
            <a:endParaRPr lang="uk-UA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23528" y="1412776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Природний рівень безробіття </a:t>
            </a:r>
            <a:r>
              <a:rPr lang="uk-UA" sz="2400" dirty="0" smtClean="0"/>
              <a:t>є сумарною величиною </a:t>
            </a:r>
            <a:r>
              <a:rPr lang="uk-UA" sz="24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фрикційного</a:t>
            </a:r>
            <a:r>
              <a:rPr lang="uk-UA" sz="2400" dirty="0" smtClean="0"/>
              <a:t> та </a:t>
            </a:r>
            <a:r>
              <a:rPr lang="uk-UA" sz="2400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структурного</a:t>
            </a:r>
            <a:r>
              <a:rPr lang="uk-UA" sz="2400" dirty="0" smtClean="0"/>
              <a:t> безробіття. Цей рівень часто називають </a:t>
            </a:r>
            <a:r>
              <a:rPr lang="uk-UA" sz="2400" i="1" dirty="0" smtClean="0">
                <a:solidFill>
                  <a:srgbClr val="FFFF00"/>
                </a:solidFill>
              </a:rPr>
              <a:t>рівнем повної зайнятості</a:t>
            </a:r>
            <a:r>
              <a:rPr lang="uk-UA" sz="2400" dirty="0" smtClean="0"/>
              <a:t>.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NAIRU</a:t>
            </a:r>
            <a:r>
              <a:rPr lang="en-US" sz="2400" dirty="0" smtClean="0">
                <a:solidFill>
                  <a:prstClr val="white"/>
                </a:solidFill>
              </a:rPr>
              <a:t>  </a:t>
            </a:r>
            <a:r>
              <a:rPr lang="en-US" sz="2400" dirty="0">
                <a:solidFill>
                  <a:prstClr val="white"/>
                </a:solidFill>
              </a:rPr>
              <a:t>(</a:t>
            </a:r>
            <a:r>
              <a:rPr lang="en-US" sz="2400" i="1" dirty="0">
                <a:solidFill>
                  <a:prstClr val="white"/>
                </a:solidFill>
              </a:rPr>
              <a:t>Non-Acceleration-Inflation Rate </a:t>
            </a:r>
            <a:r>
              <a:rPr lang="en-US" sz="2400" i="1" dirty="0" smtClean="0">
                <a:solidFill>
                  <a:prstClr val="white"/>
                </a:solidFill>
              </a:rPr>
              <a:t>of</a:t>
            </a:r>
            <a:r>
              <a:rPr lang="uk-UA" sz="2400" i="1" dirty="0" smtClean="0">
                <a:solidFill>
                  <a:prstClr val="white"/>
                </a:solidFill>
              </a:rPr>
              <a:t> </a:t>
            </a:r>
            <a:r>
              <a:rPr lang="en-US" sz="2400" i="1" dirty="0" smtClean="0">
                <a:solidFill>
                  <a:prstClr val="white"/>
                </a:solidFill>
              </a:rPr>
              <a:t>Unemployment </a:t>
            </a:r>
            <a:r>
              <a:rPr lang="en-US" sz="2400" dirty="0">
                <a:solidFill>
                  <a:prstClr val="white"/>
                </a:solidFill>
              </a:rPr>
              <a:t>) – </a:t>
            </a:r>
            <a:r>
              <a:rPr lang="uk-UA" sz="2400" dirty="0">
                <a:solidFill>
                  <a:prstClr val="white"/>
                </a:solidFill>
              </a:rPr>
              <a:t> рівень безробіття, що не підвищує інфляції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endParaRPr lang="uk-UA" sz="2400" dirty="0">
              <a:solidFill>
                <a:prstClr val="white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16111092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Закон </a:t>
            </a:r>
            <a:r>
              <a:rPr lang="uk-UA" sz="3200" dirty="0" err="1" smtClean="0"/>
              <a:t>Оукена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0"/>
            <a:ext cx="8435280" cy="5328592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</a:t>
            </a:r>
            <a:r>
              <a:rPr lang="uk-UA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Оукена</a:t>
            </a:r>
            <a:r>
              <a:rPr lang="uk-UA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dirty="0" smtClean="0"/>
              <a:t>якщо фактичний рівень безробіття перевищує природний рівень на 1% , то відставання фактичного обсягу ВВП від потенційного обсягу ВВП буде  дорівнювати 2,5%.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80928"/>
            <a:ext cx="4588584" cy="16561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7509" y="4714398"/>
                <a:ext cx="8712968" cy="19722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uk-UA" sz="2400" b="0" i="1" dirty="0" smtClean="0">
                            <a:latin typeface="Cambria Math"/>
                          </a:rPr>
                          <m:t>ф</m:t>
                        </m:r>
                      </m:sub>
                    </m:sSub>
                  </m:oMath>
                </a14:m>
                <a:r>
                  <a:rPr lang="uk-UA" sz="2400" dirty="0" smtClean="0"/>
                  <a:t> - фактичний рівень безробіття;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uk-UA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𝑈</m:t>
                        </m:r>
                      </m:e>
                      <m:sub>
                        <m:r>
                          <a:rPr lang="uk-UA" sz="2400" b="0" i="1" smtClean="0">
                            <a:latin typeface="Cambria Math"/>
                          </a:rPr>
                          <m:t>п</m:t>
                        </m:r>
                      </m:sub>
                    </m:sSub>
                  </m:oMath>
                </a14:m>
                <a:r>
                  <a:rPr lang="uk-UA" sz="2400" dirty="0" smtClean="0"/>
                  <a:t> - природний рівень безробіття;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λ</m:t>
                      </m:r>
                      <m:r>
                        <a:rPr lang="uk-UA" sz="24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 </m:t>
                      </m:r>
                      <m:d>
                        <m:dPr>
                          <m:ctrlPr>
                            <a:rPr lang="uk-UA" sz="2400" i="1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dPr>
                        <m:e>
                          <m:r>
                            <a:rPr lang="uk-UA" sz="2400">
                              <a:solidFill>
                                <a:srgbClr val="FFFF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у абсолютному значенні</m:t>
                          </m:r>
                        </m:e>
                      </m:d>
                      <m:r>
                        <a:rPr lang="uk-UA" sz="240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 −емпіричний коефіцієнт </m:t>
                      </m:r>
                    </m:oMath>
                  </m:oMathPara>
                </a14:m>
                <a:endParaRPr lang="uk-UA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k-UA" sz="2400" b="0" i="1" smtClean="0">
                          <a:latin typeface="Cambria Math"/>
                        </a:rPr>
                        <m:t>чутливості ВВП  до зміни циклічного безробіття</m:t>
                      </m:r>
                    </m:oMath>
                  </m:oMathPara>
                </a14:m>
                <a:endParaRPr lang="uk-UA" sz="2400" dirty="0" smtClean="0"/>
              </a:p>
              <a:p>
                <a:r>
                  <a:rPr lang="uk-UA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(коефіцієнт </a:t>
                </a:r>
                <a:r>
                  <a:rPr lang="uk-UA" sz="240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Оукена</a:t>
                </a:r>
                <a:r>
                  <a:rPr lang="uk-UA" sz="240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)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509" y="4714398"/>
                <a:ext cx="8712968" cy="1972207"/>
              </a:xfrm>
              <a:prstGeom prst="rect">
                <a:avLst/>
              </a:prstGeom>
              <a:blipFill rotWithShape="1">
                <a:blip r:embed="rId3"/>
                <a:stretch>
                  <a:fillRect l="-1190" t="-2160" b="-7407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6557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/>
            <a:r>
              <a:rPr lang="uk-UA" sz="3200" dirty="0" smtClean="0"/>
              <a:t>Інфляція та її вимірювання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41009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Інфляція</a:t>
            </a:r>
            <a:r>
              <a:rPr lang="uk-UA" dirty="0" smtClean="0"/>
              <a:t> – це підвищення </a:t>
            </a:r>
            <a:r>
              <a:rPr lang="uk-UA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загального рівня цін</a:t>
            </a:r>
            <a:r>
              <a:rPr lang="uk-UA" dirty="0" smtClean="0"/>
              <a:t>. Інфляція вимірюється за допомогою індексу цін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Індекс споживчих цін (</a:t>
            </a:r>
            <a:r>
              <a:rPr lang="uk-UA" b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Леспейреса</a:t>
            </a:r>
            <a:r>
              <a:rPr lang="uk-UA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uk-UA" dirty="0" smtClean="0"/>
              <a:t>обчислюється для незмінного кошика споживчих товарів і послуг.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ІСЦ</a:t>
            </a:r>
            <a:r>
              <a:rPr lang="uk-UA" dirty="0" smtClean="0"/>
              <a:t> є відношенням між сукупною ціною певного набору товарів і послуг (споживчого кошика) у поточному періоді  та сукупною ціною споживчого кошика у базовому періоді</a:t>
            </a: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71870"/>
            <a:ext cx="4896544" cy="222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188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507288" cy="1143000"/>
          </a:xfrm>
        </p:spPr>
        <p:txBody>
          <a:bodyPr>
            <a:noAutofit/>
          </a:bodyPr>
          <a:lstStyle/>
          <a:p>
            <a:pPr algn="ctr"/>
            <a:r>
              <a:rPr lang="uk-UA" sz="3200" dirty="0"/>
              <a:t>8.4. Роль держави в регулюванні економічних циклів: стабілізаційна політика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Стабілізаційна політика </a:t>
            </a:r>
            <a:r>
              <a:rPr lang="uk-UA" sz="2800" dirty="0" smtClean="0"/>
              <a:t>– це комплекс заходів макроекономічної політики скерованих на стабілізацію економіки на рівні повної зайнятості, або потенційного випуску. В умовах кризи уряд має проводити політику </a:t>
            </a:r>
            <a:r>
              <a:rPr lang="uk-UA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стимулювання</a:t>
            </a:r>
            <a:r>
              <a:rPr lang="uk-UA" sz="2800" dirty="0" smtClean="0"/>
              <a:t> </a:t>
            </a:r>
            <a:r>
              <a:rPr lang="uk-UA" sz="2800" dirty="0" smtClean="0">
                <a:solidFill>
                  <a:srgbClr val="FFFF00"/>
                </a:solidFill>
              </a:rPr>
              <a:t>(а)</a:t>
            </a:r>
            <a:r>
              <a:rPr lang="uk-UA" sz="2800" dirty="0" smtClean="0"/>
              <a:t>, </a:t>
            </a:r>
            <a:r>
              <a:rPr lang="uk-UA" sz="2800" dirty="0" err="1" smtClean="0"/>
              <a:t>а</a:t>
            </a:r>
            <a:r>
              <a:rPr lang="uk-UA" sz="2800" dirty="0" smtClean="0"/>
              <a:t> в умовах  піднесення –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стримування </a:t>
            </a:r>
            <a:r>
              <a:rPr lang="uk-UA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800" dirty="0">
                <a:solidFill>
                  <a:srgbClr val="FFFF00"/>
                </a:solidFill>
              </a:rPr>
              <a:t>б)</a:t>
            </a:r>
            <a:r>
              <a:rPr lang="uk-UA" sz="2800" dirty="0" smtClean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sz="2800" dirty="0"/>
              <a:t> </a:t>
            </a:r>
            <a:r>
              <a:rPr lang="uk-UA" sz="2800" dirty="0" smtClean="0"/>
              <a:t>Традиційно використовують кейнсіанську політику скеровану на управління попитом. Стабілізаційна політика є набором контрзаходів стосовно рівня ділової активності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854556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Вплив уряду на криву сукупного попиту в період кризи (а) та піднесення (б) </a:t>
            </a:r>
            <a:endParaRPr lang="uk-UA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74" y="1988840"/>
            <a:ext cx="7866691" cy="352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695548"/>
            <a:ext cx="6567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а) – фаза кризи                                                        б) фаза піднесення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773181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uk-UA" sz="3200" dirty="0" smtClean="0"/>
              <a:t>Показники економічної кон'юнктури</a:t>
            </a:r>
            <a:endParaRPr lang="uk-UA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08482"/>
              </p:ext>
            </p:extLst>
          </p:nvPr>
        </p:nvGraphicFramePr>
        <p:xfrm>
          <a:off x="251520" y="1412776"/>
          <a:ext cx="8640960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3384376"/>
                <a:gridCol w="309634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Види</a:t>
                      </a:r>
                      <a:r>
                        <a:rPr lang="uk-UA" baseline="0" dirty="0" smtClean="0"/>
                        <a:t> макроекономічних змінних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Показники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Характеристика</a:t>
                      </a:r>
                    </a:p>
                    <a:p>
                      <a:pPr algn="ctr"/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Проциклічні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обсяг промислового виробництва; прибутки бізнесу; процентні ставки у короткостроковому періоді; обсяг грошової маси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Зростають у період пожвавлення і піднесення; знижуються під час кризи та </a:t>
                      </a:r>
                      <a:r>
                        <a:rPr lang="uk-UA" dirty="0" smtClean="0"/>
                        <a:t>депресії </a:t>
                      </a:r>
                      <a:endParaRPr lang="uk-UA" dirty="0" smtClean="0"/>
                    </a:p>
                    <a:p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Контрциклічні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рівень безробіття, кількість банкрутств</a:t>
                      </a:r>
                      <a:r>
                        <a:rPr lang="uk-UA" baseline="0" dirty="0" smtClean="0"/>
                        <a:t> у реальному та фінансовому секторі; </a:t>
                      </a:r>
                      <a:r>
                        <a:rPr lang="uk-UA" dirty="0" smtClean="0"/>
                        <a:t> товарно-матеріальні запаси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Зростають під час кризи та депресії;</a:t>
                      </a:r>
                    </a:p>
                    <a:p>
                      <a:r>
                        <a:rPr lang="uk-UA" dirty="0" smtClean="0"/>
                        <a:t>знижуються</a:t>
                      </a:r>
                      <a:r>
                        <a:rPr lang="uk-UA" baseline="0" dirty="0" smtClean="0"/>
                        <a:t> під час пожвавлення і піднесення</a:t>
                      </a:r>
                      <a:endParaRPr lang="uk-U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Ациклічні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певні види державних видатків – на фундаментальні дослідження та оборону; експорт</a:t>
                      </a:r>
                      <a:r>
                        <a:rPr lang="uk-UA" baseline="0" dirty="0" smtClean="0"/>
                        <a:t> та імпорт (для деяких країн)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«Байдужі» до фаз циклу</a:t>
                      </a:r>
                      <a:endParaRPr lang="uk-UA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00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066130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8.1. Економічний цикл: причини виникнення, характерні риси та </a:t>
            </a:r>
            <a:r>
              <a:rPr lang="uk-UA" dirty="0" smtClean="0"/>
              <a:t>періодичність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640960" cy="5040560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Циклічність –</a:t>
            </a:r>
            <a:r>
              <a:rPr lang="uk-UA" sz="2800" b="1" dirty="0">
                <a:solidFill>
                  <a:srgbClr val="C00000"/>
                </a:solidFill>
              </a:rPr>
              <a:t> </a:t>
            </a:r>
            <a:r>
              <a:rPr lang="uk-UA" sz="28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це розвиток національної економіки та світового господарства як цілісності, це рух від однієї макроекономічної рівноваги до другої. </a:t>
            </a:r>
          </a:p>
          <a:p>
            <a:pPr marL="0" indent="0">
              <a:buNone/>
            </a:pPr>
            <a:r>
              <a:rPr lang="uk-UA" sz="3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 </a:t>
            </a:r>
          </a:p>
          <a:p>
            <a:r>
              <a:rPr lang="uk-UA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Економічний цикл – </a:t>
            </a:r>
            <a:r>
              <a:rPr lang="uk-UA" sz="28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latin typeface="+mj-lt"/>
                <a:ea typeface="+mj-ea"/>
                <a:cs typeface="+mj-cs"/>
              </a:rPr>
              <a:t>це періодичні піднесення і затухання економічної активності, що відрізняються один від одного тривалістю та інтенсивністю при наявній довготривалій тенденції до економічного зростання.</a:t>
            </a:r>
          </a:p>
          <a:p>
            <a:pPr>
              <a:spcBef>
                <a:spcPts val="0"/>
              </a:spcBef>
            </a:pPr>
            <a:endParaRPr lang="uk-UA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14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/>
              <a:t>Класична схема циклу</a:t>
            </a:r>
          </a:p>
        </p:txBody>
      </p:sp>
      <p:pic>
        <p:nvPicPr>
          <p:cNvPr id="4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7842894" cy="4392488"/>
          </a:xfrm>
        </p:spPr>
      </p:pic>
    </p:spTree>
    <p:extLst>
      <p:ext uri="{BB962C8B-B14F-4D97-AF65-F5344CB8AC3E}">
        <p14:creationId xmlns:p14="http://schemas.microsoft.com/office/powerpoint/2010/main" val="823672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 txBox="1">
            <a:spLocks/>
          </p:cNvSpPr>
          <p:nvPr/>
        </p:nvSpPr>
        <p:spPr>
          <a:xfrm>
            <a:off x="4572000" y="332656"/>
            <a:ext cx="4392488" cy="6264696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v"/>
            </a:pPr>
            <a:r>
              <a:rPr lang="uk-UA" sz="20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Сукупна пропозиція </a:t>
            </a:r>
            <a:r>
              <a:rPr lang="uk-UA" sz="2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AS</a:t>
            </a:r>
            <a:r>
              <a:rPr lang="uk-UA" sz="2000" b="1" dirty="0" smtClean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переповнює ринок, але сукупний попит</a:t>
            </a:r>
            <a:r>
              <a:rPr lang="uk-UA" sz="2000" b="1" dirty="0" smtClean="0">
                <a:latin typeface="+mj-lt"/>
                <a:ea typeface="+mj-ea"/>
                <a:cs typeface="+mj-cs"/>
              </a:rPr>
              <a:t> </a:t>
            </a:r>
            <a:r>
              <a:rPr lang="en-US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(AD) </a:t>
            </a: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поступово зменшується.</a:t>
            </a:r>
            <a:r>
              <a:rPr lang="en-US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Збільшуються товарні запаси, але підприємства інерційно викидають на ринок нові й нові товари. Стрімко падають ціни </a:t>
            </a:r>
            <a:r>
              <a:rPr lang="uk-UA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P</a:t>
            </a:r>
            <a:r>
              <a:rPr lang="uk-UA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Передусім банкрутують банки і кредитні установи, потім -  підприємства.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Втрачається довіра між суб'єктами економіки. Всі прагнуть розрахунків готівкою. Цінні папери втрачають у ціні. Зростає позичковий процент </a:t>
            </a:r>
            <a:r>
              <a:rPr lang="uk-UA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uk-UA" sz="2000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0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Банкрутують великі підприємства. Зростає безробіття.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32" y="2060848"/>
            <a:ext cx="4275068" cy="3384302"/>
          </a:xfr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816424" cy="72008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C000"/>
                </a:solidFill>
              </a:rPr>
              <a:t>Фаза циклу: криза</a:t>
            </a:r>
            <a:endParaRPr lang="uk-UA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13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uk-UA" sz="3200" dirty="0"/>
              <a:t>Найвідоміші «класичні» кризи</a:t>
            </a:r>
          </a:p>
        </p:txBody>
      </p:sp>
      <p:sp>
        <p:nvSpPr>
          <p:cNvPr id="4" name="Объект 2"/>
          <p:cNvSpPr>
            <a:spLocks noGrp="1"/>
          </p:cNvSpPr>
          <p:nvPr>
            <p:ph idx="1"/>
          </p:nvPr>
        </p:nvSpPr>
        <p:spPr>
          <a:xfrm>
            <a:off x="395536" y="1484784"/>
            <a:ext cx="4330824" cy="4565104"/>
          </a:xfrm>
        </p:spPr>
        <p:txBody>
          <a:bodyPr/>
          <a:lstStyle/>
          <a:p>
            <a:r>
              <a:rPr lang="uk-U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1825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Англія</a:t>
            </a:r>
          </a:p>
          <a:p>
            <a:r>
              <a:rPr lang="uk-U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1836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–Англія і США</a:t>
            </a:r>
          </a:p>
          <a:p>
            <a:r>
              <a:rPr lang="uk-UA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1841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США</a:t>
            </a:r>
          </a:p>
          <a:p>
            <a:r>
              <a:rPr lang="uk-U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1841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– США, Англія, Франція, Німеччина</a:t>
            </a:r>
          </a:p>
          <a:p>
            <a:r>
              <a:rPr lang="uk-U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1857 </a:t>
            </a:r>
            <a:r>
              <a:rPr lang="uk-UA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– перша СВІТОВА криза</a:t>
            </a:r>
          </a:p>
          <a:p>
            <a:r>
              <a:rPr lang="uk-UA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1873, 1882, 1890  </a:t>
            </a:r>
          </a:p>
          <a:p>
            <a:endParaRPr lang="uk-UA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4709977" y="1340768"/>
            <a:ext cx="4176464" cy="4896544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8872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91640" indent="-18288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4884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1900 – 1901</a:t>
            </a:r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: майже одночасно почалася у США і Росії передусім у металургії, а потім перекинулася на Європейський континент і набула всеохоплюючого характеру.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Банкрутство підприємств супроводжувалося стрімким зростанням безробіття</a:t>
            </a:r>
          </a:p>
        </p:txBody>
      </p:sp>
    </p:spTree>
    <p:extLst>
      <p:ext uri="{BB962C8B-B14F-4D97-AF65-F5344CB8AC3E}">
        <p14:creationId xmlns:p14="http://schemas.microsoft.com/office/powerpoint/2010/main" val="3444944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ctr"/>
            <a:r>
              <a:rPr lang="uk-UA" b="1" dirty="0" smtClean="0"/>
              <a:t>Велика депресія 1929-1933рр</a:t>
            </a:r>
            <a:endParaRPr lang="uk-UA" b="1" dirty="0"/>
          </a:p>
        </p:txBody>
      </p:sp>
      <p:sp>
        <p:nvSpPr>
          <p:cNvPr id="5" name="Текст 3"/>
          <p:cNvSpPr>
            <a:spLocks noGrp="1"/>
          </p:cNvSpPr>
          <p:nvPr>
            <p:ph idx="1"/>
          </p:nvPr>
        </p:nvSpPr>
        <p:spPr>
          <a:xfrm>
            <a:off x="3995936" y="1196752"/>
            <a:ext cx="4834880" cy="5400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Світова економічна криза почалася у Сполучених Штатах у так званий «чорний вівторок», 24 жовтня 1929 року як грім серед ясного неба. 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 </a:t>
            </a:r>
          </a:p>
          <a:p>
            <a:pPr marL="0" indent="0">
              <a:buNone/>
            </a:pP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Курси </a:t>
            </a: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акцій провідних корпорацій на Нью-Йоркській фондовій біржі почали стрімко падати, що спровокувало біржову паніку.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Промислове виробництво у США протягом кризи скоротилося на 46,2% (автомобілів на 80%).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Виплавка сталі скоротилася на 76%.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Обсяг міжнародної торгівлі скоротився на 30%. </a:t>
            </a:r>
          </a:p>
          <a:p>
            <a:pPr marL="285750" indent="-285750">
              <a:buFont typeface="Wingdings" pitchFamily="2" charset="2"/>
              <a:buChar char="v"/>
              <a:defRPr/>
            </a:pP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У березні 1933 р. безробіття досягло свого піку – 17 млн. чол., а це означало, що безробітним був </a:t>
            </a:r>
            <a:r>
              <a:rPr lang="uk-UA" sz="2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маже </a:t>
            </a:r>
            <a:r>
              <a:rPr lang="uk-UA" sz="2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anose="02030600000101010101" pitchFamily="18" charset="-127"/>
                <a:ea typeface="Batang" panose="02030600000101010101" pitchFamily="18" charset="-127"/>
              </a:rPr>
              <a:t>кожен третій працездатний громадянин.</a:t>
            </a:r>
            <a:endParaRPr lang="ru-RU" sz="2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anose="02030600000101010101" pitchFamily="18" charset="-127"/>
              <a:ea typeface="Batang" panose="02030600000101010101" pitchFamily="18" charset="-127"/>
            </a:endParaRPr>
          </a:p>
          <a:p>
            <a:endParaRPr lang="uk-UA" b="1" dirty="0">
              <a:solidFill>
                <a:schemeClr val="accent2"/>
              </a:solidFill>
            </a:endParaRPr>
          </a:p>
          <a:p>
            <a:endParaRPr lang="uk-UA" dirty="0"/>
          </a:p>
        </p:txBody>
      </p:sp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3649467" cy="253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0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2915816" y="188640"/>
            <a:ext cx="5770984" cy="6264696"/>
          </a:xfrm>
        </p:spPr>
        <p:txBody>
          <a:bodyPr>
            <a:noAutofit/>
          </a:bodyPr>
          <a:lstStyle/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Може мати нетривалий характер. Рівень виробництва </a:t>
            </a:r>
            <a:r>
              <a:rPr lang="uk-UA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AS</a:t>
            </a:r>
            <a:r>
              <a:rPr lang="uk-UA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 </a:t>
            </a:r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зберігається стабільно низьким. Зберігається значний рівень безробіття.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Падіння цін </a:t>
            </a:r>
            <a:r>
              <a:rPr lang="uk-UA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(Р) </a:t>
            </a:r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припиняється, знижується позичковий процент  </a:t>
            </a:r>
            <a:r>
              <a:rPr lang="uk-UA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r</a:t>
            </a:r>
            <a:r>
              <a:rPr lang="uk-UA" b="1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Стабілізуються товарні запаси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Незначною мірою зростає рівень виробництва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Скорочується безробіття.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Поступово зростає рівень цін та позичковий процент.</a:t>
            </a:r>
          </a:p>
          <a:p>
            <a:r>
              <a:rPr lang="uk-UA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 товарному ринку підвищується попит на новітні технології та нове устаткування.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79376" y="404664"/>
            <a:ext cx="2664295" cy="1008112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Фаза циклу: депресія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25116" y="2996952"/>
            <a:ext cx="2952328" cy="9361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3200" b="1" spc="50" dirty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</a:rPr>
              <a:t>Фаза циклу: пожвавлення</a:t>
            </a:r>
          </a:p>
        </p:txBody>
      </p:sp>
    </p:spTree>
    <p:extLst>
      <p:ext uri="{BB962C8B-B14F-4D97-AF65-F5344CB8AC3E}">
        <p14:creationId xmlns:p14="http://schemas.microsoft.com/office/powerpoint/2010/main" val="20858412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idx="1"/>
          </p:nvPr>
        </p:nvSpPr>
        <p:spPr>
          <a:xfrm>
            <a:off x="3203848" y="260648"/>
            <a:ext cx="5616624" cy="61926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Наступає тоді, коли пожвавлення охоплює більшу частину галузей і має ажіотажний характер.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Рівень виробництва перевищує докризовий, зростають ціни, безробіття скорочується до мінімальних розмірів, зростає заробітна плата.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Особливо зростає попит на продукцію галузей, які визначають рівень НТП.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Розширення масштабів виробництва супроводжується зростанням попиту на сировину і матеріали – ціни на них зростають.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Фаза піднесення підсилює диспропорції, які закладені на стадії пожвавлення</a:t>
            </a: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uk-UA" sz="22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Економіка наближається до наступної фази.</a:t>
            </a:r>
          </a:p>
        </p:txBody>
      </p:sp>
      <p:pic>
        <p:nvPicPr>
          <p:cNvPr id="5" name="Picture 2" descr="C:\Users\Юр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564904"/>
            <a:ext cx="3024336" cy="217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79513" y="404664"/>
            <a:ext cx="3024336" cy="1224136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rgbClr val="FFC000"/>
                </a:solidFill>
              </a:rPr>
              <a:t>Фаза циклу: піднесення</a:t>
            </a:r>
          </a:p>
        </p:txBody>
      </p:sp>
    </p:spTree>
    <p:extLst>
      <p:ext uri="{BB962C8B-B14F-4D97-AF65-F5344CB8AC3E}">
        <p14:creationId xmlns:p14="http://schemas.microsoft.com/office/powerpoint/2010/main" val="4066662059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3090</TotalTime>
  <Words>1755</Words>
  <Application>Microsoft Office PowerPoint</Application>
  <PresentationFormat>Экран (4:3)</PresentationFormat>
  <Paragraphs>209</Paragraphs>
  <Slides>27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Паркет</vt:lpstr>
      <vt:lpstr>ЕКОНОМІЧНА ТЕОРІЯ</vt:lpstr>
      <vt:lpstr>            Тема 8. Макроекономічна нестабільність: циклічність розвитку ринкової економіки</vt:lpstr>
      <vt:lpstr>8.1. Економічний цикл: причини виникнення, характерні риси та періодичність </vt:lpstr>
      <vt:lpstr>Класична схема циклу</vt:lpstr>
      <vt:lpstr>Фаза циклу: криза</vt:lpstr>
      <vt:lpstr>Найвідоміші «класичні» кризи</vt:lpstr>
      <vt:lpstr>Велика депресія 1929-1933рр</vt:lpstr>
      <vt:lpstr>Фаза циклу: депресія</vt:lpstr>
      <vt:lpstr>Фаза циклу: піднесення</vt:lpstr>
      <vt:lpstr>Сучасна схема циклу</vt:lpstr>
      <vt:lpstr>Тривалість економічних циклів:</vt:lpstr>
      <vt:lpstr>Презентация PowerPoint</vt:lpstr>
      <vt:lpstr>  Теорії циклічного розвитку та їх класифікація</vt:lpstr>
      <vt:lpstr>           .  8.2. Механізм поширення циклічних коливань: ефект мультиплікатора-акселератора</vt:lpstr>
      <vt:lpstr> Коефіцієнт капіталомісткості (K/Y)</vt:lpstr>
      <vt:lpstr>Коефіцієнт капіталомісткості та ефект акселератора</vt:lpstr>
      <vt:lpstr>Ефект акселератора  (v)</vt:lpstr>
      <vt:lpstr>Формула акселератора (v)</vt:lpstr>
      <vt:lpstr>Варіанти циклічних коливань в моделі  мультиплікатора-акселератора</vt:lpstr>
      <vt:lpstr>8.3. Наслідки порушення макроекономічної рівноваги</vt:lpstr>
      <vt:lpstr>Види безробіття</vt:lpstr>
      <vt:lpstr>Розрахунок рівня безробіття</vt:lpstr>
      <vt:lpstr>Закон Оукена</vt:lpstr>
      <vt:lpstr>Інфляція та її вимірювання </vt:lpstr>
      <vt:lpstr>8.4. Роль держави в регулюванні економічних циклів: стабілізаційна політика</vt:lpstr>
      <vt:lpstr>Вплив уряду на криву сукупного попиту в період кризи (а) та піднесення (б) </vt:lpstr>
      <vt:lpstr>Показники економічної кон'юнктури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ЕКОНОМІЧНА ТЕОРІЯ</dc:title>
  <dc:creator>Юрій У</dc:creator>
  <cp:lastModifiedBy>Юрій У</cp:lastModifiedBy>
  <cp:revision>226</cp:revision>
  <dcterms:created xsi:type="dcterms:W3CDTF">2022-09-14T17:34:50Z</dcterms:created>
  <dcterms:modified xsi:type="dcterms:W3CDTF">2022-12-26T12:49:22Z</dcterms:modified>
</cp:coreProperties>
</file>