
<file path=[Content_Types].xml><?xml version="1.0" encoding="utf-8"?>
<Types xmlns="http://schemas.openxmlformats.org/package/2006/content-types">
  <Default Extension="tmp" ContentType="image/png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0" r:id="rId4"/>
    <p:sldId id="271" r:id="rId5"/>
    <p:sldId id="272" r:id="rId6"/>
    <p:sldId id="258" r:id="rId7"/>
    <p:sldId id="260" r:id="rId8"/>
    <p:sldId id="259" r:id="rId9"/>
    <p:sldId id="261" r:id="rId10"/>
    <p:sldId id="262" r:id="rId11"/>
    <p:sldId id="263" r:id="rId12"/>
    <p:sldId id="265" r:id="rId13"/>
    <p:sldId id="264" r:id="rId14"/>
    <p:sldId id="266" r:id="rId15"/>
    <p:sldId id="267" r:id="rId16"/>
    <p:sldId id="268" r:id="rId17"/>
    <p:sldId id="26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21-7F6A-485C-849F-611AB7EB8F72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EA67-4DD9-4478-AC02-6AD9184AA3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96921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21-7F6A-485C-849F-611AB7EB8F72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EA67-4DD9-4478-AC02-6AD9184AA3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4276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21-7F6A-485C-849F-611AB7EB8F72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EA67-4DD9-4478-AC02-6AD9184AA3F5}" type="slidenum">
              <a:rPr lang="uk-UA" smtClean="0"/>
              <a:t>‹№›</a:t>
            </a:fld>
            <a:endParaRPr lang="uk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74827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21-7F6A-485C-849F-611AB7EB8F72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EA67-4DD9-4478-AC02-6AD9184AA3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6994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21-7F6A-485C-849F-611AB7EB8F72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EA67-4DD9-4478-AC02-6AD9184AA3F5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80579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21-7F6A-485C-849F-611AB7EB8F72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EA67-4DD9-4478-AC02-6AD9184AA3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1647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21-7F6A-485C-849F-611AB7EB8F72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EA67-4DD9-4478-AC02-6AD9184AA3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9513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21-7F6A-485C-849F-611AB7EB8F72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EA67-4DD9-4478-AC02-6AD9184AA3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3643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21-7F6A-485C-849F-611AB7EB8F72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EA67-4DD9-4478-AC02-6AD9184AA3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8608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21-7F6A-485C-849F-611AB7EB8F72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EA67-4DD9-4478-AC02-6AD9184AA3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89055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21-7F6A-485C-849F-611AB7EB8F72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EA67-4DD9-4478-AC02-6AD9184AA3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4564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21-7F6A-485C-849F-611AB7EB8F72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EA67-4DD9-4478-AC02-6AD9184AA3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5108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21-7F6A-485C-849F-611AB7EB8F72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EA67-4DD9-4478-AC02-6AD9184AA3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2493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21-7F6A-485C-849F-611AB7EB8F72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EA67-4DD9-4478-AC02-6AD9184AA3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0856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21-7F6A-485C-849F-611AB7EB8F72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EA67-4DD9-4478-AC02-6AD9184AA3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2004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F8F21-7F6A-485C-849F-611AB7EB8F72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8EA67-4DD9-4478-AC02-6AD9184AA3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5074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3F8F21-7F6A-485C-849F-611AB7EB8F72}" type="datetimeFigureOut">
              <a:rPr lang="uk-UA" smtClean="0"/>
              <a:t>16.10.2025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8E8EA67-4DD9-4478-AC02-6AD9184AA3F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3086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F7BAF7-620A-4C72-BD77-2F72145A3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548882"/>
            <a:ext cx="7766936" cy="2501954"/>
          </a:xfrm>
        </p:spPr>
        <p:txBody>
          <a:bodyPr/>
          <a:lstStyle/>
          <a:p>
            <a:r>
              <a:rPr lang="uk-UA" dirty="0"/>
              <a:t>Система планування та бюджетування на підприємстві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0CD77B88-A5AE-4471-8393-A6C168E5BE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2800" dirty="0"/>
              <a:t>Практичне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3311988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B8E251-4BD8-4615-92E9-B04DBE1AF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Система планування та бюджетування на підприємстві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A7CA3D6-758F-4CE8-8644-D164061A90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/>
              <a:t>БЮДЖЕТ ОПЛАТИ ПРАЦІ</a:t>
            </a:r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A2B9715-E3D1-454C-B9F7-B187669F38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837" y="2490216"/>
            <a:ext cx="8789436" cy="3192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823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4AE461-3766-41C2-9BFF-2171FB827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Система планування та бюджетування на підприємстві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BD345B7-3459-49A0-BC5C-D4E7BA842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283" y="2160589"/>
            <a:ext cx="10235680" cy="3880773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БЮДЖЕТ ОПЛАТИ ПРАЦІ</a:t>
            </a:r>
          </a:p>
          <a:p>
            <a:pPr marL="0" indent="0" algn="just">
              <a:buNone/>
            </a:pPr>
            <a:r>
              <a:rPr lang="uk-UA" dirty="0"/>
              <a:t>Директор (Адміністративні витрати): 25 000 * 1,3*3 = 97 500 грн.</a:t>
            </a:r>
          </a:p>
          <a:p>
            <a:pPr marL="0" indent="0" algn="just">
              <a:buNone/>
            </a:pPr>
            <a:r>
              <a:rPr lang="uk-UA" dirty="0"/>
              <a:t>Бухгалтер (Адміністративні витрати): 20 000 * 1,3*3 = 78 000 грн.</a:t>
            </a:r>
          </a:p>
          <a:p>
            <a:pPr marL="0" indent="0" algn="just">
              <a:buNone/>
            </a:pPr>
            <a:r>
              <a:rPr lang="uk-UA" dirty="0"/>
              <a:t>Бригадир (Загальновиробничі витрати): 16 000 * 1,25*3 = 60 000 грн.</a:t>
            </a:r>
          </a:p>
          <a:p>
            <a:pPr marL="0" indent="0" algn="just">
              <a:buNone/>
            </a:pPr>
            <a:r>
              <a:rPr lang="uk-UA" dirty="0"/>
              <a:t>Робітники (Прямі витрати на оплату праці): (3*61*8*80*1,25)+(3*1,55*8*80*1,4) = 150 567 грн.</a:t>
            </a:r>
          </a:p>
          <a:p>
            <a:pPr marL="0" indent="0" algn="just">
              <a:buNone/>
            </a:pPr>
            <a:r>
              <a:rPr lang="uk-UA" dirty="0"/>
              <a:t>Підсобний робітник (Загальновиробничі витрати):  8 000 * 1,2 * 3 = 28 800 грн.</a:t>
            </a:r>
          </a:p>
          <a:p>
            <a:pPr marL="0" indent="0" algn="just">
              <a:buNone/>
            </a:pPr>
            <a:r>
              <a:rPr lang="uk-UA" dirty="0"/>
              <a:t>Фонд оплати праці: 414 867 грн.</a:t>
            </a:r>
          </a:p>
        </p:txBody>
      </p:sp>
    </p:spTree>
    <p:extLst>
      <p:ext uri="{BB962C8B-B14F-4D97-AF65-F5344CB8AC3E}">
        <p14:creationId xmlns:p14="http://schemas.microsoft.com/office/powerpoint/2010/main" val="36071992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AD5880-A863-482B-B724-A96F96682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Система планування та бюджетування на підприємстві</a:t>
            </a:r>
          </a:p>
        </p:txBody>
      </p:sp>
      <p:pic>
        <p:nvPicPr>
          <p:cNvPr id="6" name="Місце для вмісту 5">
            <a:extLst>
              <a:ext uri="{FF2B5EF4-FFF2-40B4-BE49-F238E27FC236}">
                <a16:creationId xmlns:a16="http://schemas.microsoft.com/office/drawing/2014/main" id="{053BBD0B-6D91-4462-8789-881A7A5ADA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5070" y="1930399"/>
            <a:ext cx="8910734" cy="3966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506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1D34FA-94B8-42F8-9589-78C8574F0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16563"/>
          </a:xfrm>
        </p:spPr>
        <p:txBody>
          <a:bodyPr>
            <a:normAutofit fontScale="90000"/>
          </a:bodyPr>
          <a:lstStyle/>
          <a:p>
            <a:r>
              <a:rPr lang="uk-UA" dirty="0"/>
              <a:t>Система планування та бюджетування на підприємстві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3A4A60B-068F-4F5D-AB4E-839D55608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3527"/>
            <a:ext cx="8596668" cy="4544008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БЮДЖЕТ ЗАГАЛЬНОВИРОБНИЧИХ ВИТРАТ</a:t>
            </a:r>
          </a:p>
          <a:p>
            <a:pPr marL="0" indent="0" algn="just">
              <a:buNone/>
            </a:pPr>
            <a:r>
              <a:rPr lang="ru-RU" dirty="0"/>
              <a:t>Бригадир (</a:t>
            </a:r>
            <a:r>
              <a:rPr lang="uk-UA" dirty="0"/>
              <a:t>Загальновиробничі витрати): 16 000 * 1,25*3 = 60 000 грн.</a:t>
            </a:r>
          </a:p>
          <a:p>
            <a:pPr marL="0" indent="0" algn="just">
              <a:buNone/>
            </a:pPr>
            <a:r>
              <a:rPr lang="uk-UA" dirty="0"/>
              <a:t>Підсобний робітник (Загальновиробничі витрати):  8 000 * 1,2 * 3 = 28 800 грн.</a:t>
            </a:r>
          </a:p>
          <a:p>
            <a:pPr marL="0" indent="0" algn="just">
              <a:buNone/>
            </a:pPr>
            <a:r>
              <a:rPr lang="uk-UA" dirty="0"/>
              <a:t>ЄСВ із заробітної плати: (60 000 + 28 800)*0,22 = 19 536 грн.</a:t>
            </a:r>
          </a:p>
          <a:p>
            <a:pPr marL="0" indent="0" algn="just">
              <a:buNone/>
            </a:pPr>
            <a:r>
              <a:rPr lang="uk-UA" dirty="0"/>
              <a:t>Витрати на опалення цеху: 35 650 * 1,14 / 4 = 10 160 грн.</a:t>
            </a:r>
          </a:p>
          <a:p>
            <a:pPr marL="0" indent="0" algn="just">
              <a:buNone/>
            </a:pPr>
            <a:r>
              <a:rPr lang="uk-UA" dirty="0"/>
              <a:t>Витрати на електроенергію: 21 620 * 1,12 / 4 = 6 054 грн.</a:t>
            </a:r>
          </a:p>
          <a:p>
            <a:pPr marL="0" indent="0" algn="just">
              <a:buNone/>
            </a:pPr>
            <a:r>
              <a:rPr lang="uk-UA" dirty="0"/>
              <a:t>Витрати на утримання основних засобів виробничого призначення: </a:t>
            </a:r>
          </a:p>
          <a:p>
            <a:pPr marL="0" indent="0" algn="just">
              <a:buNone/>
            </a:pPr>
            <a:r>
              <a:rPr lang="uk-UA" dirty="0"/>
              <a:t>46 900*0,93/4 = 11 373 грн.</a:t>
            </a:r>
          </a:p>
          <a:p>
            <a:pPr marL="0" indent="0" algn="just">
              <a:buNone/>
            </a:pPr>
            <a:r>
              <a:rPr lang="uk-UA" dirty="0"/>
              <a:t>Разом загальновиробничі витрати: 135 923 грн.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uk-UA" dirty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75164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7500E9-1D7D-4340-A3EB-5F8F4AB0A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Система планування та бюджетування на підприємстві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14858C2-B5E3-4534-BEFF-2E877753E1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83081"/>
            <a:ext cx="8596668" cy="4632960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БЮДЖЕТ ВИРОБНИЧОЇ СОБІВАРТОСТІ</a:t>
            </a:r>
          </a:p>
          <a:p>
            <a:pPr marL="0" indent="0" algn="just">
              <a:buNone/>
            </a:pPr>
            <a:r>
              <a:rPr lang="uk-UA" dirty="0"/>
              <a:t>Прямі матеріальні витрати: </a:t>
            </a:r>
          </a:p>
          <a:p>
            <a:pPr marL="0" indent="0" algn="just">
              <a:buNone/>
            </a:pPr>
            <a:r>
              <a:rPr lang="uk-UA" dirty="0"/>
              <a:t>А : (2,2*7506) * (40,3*1,012) = 673 468 грн.</a:t>
            </a:r>
          </a:p>
          <a:p>
            <a:pPr marL="0" indent="0" algn="just">
              <a:buNone/>
            </a:pPr>
            <a:r>
              <a:rPr lang="uk-UA" dirty="0"/>
              <a:t>Б: (1,5*7506) * (66,3*1,05) = 783 795 грн.</a:t>
            </a:r>
          </a:p>
          <a:p>
            <a:pPr marL="0" indent="0" algn="just">
              <a:buNone/>
            </a:pPr>
            <a:r>
              <a:rPr lang="uk-UA" dirty="0"/>
              <a:t>В: (2,6*7506) * (21,6*0,97) = 408 891 грн.</a:t>
            </a:r>
          </a:p>
          <a:p>
            <a:pPr marL="0" indent="0" algn="just">
              <a:buNone/>
            </a:pPr>
            <a:r>
              <a:rPr lang="uk-UA" dirty="0"/>
              <a:t>Пряма оплата праці: 150 567 грн.</a:t>
            </a:r>
          </a:p>
          <a:p>
            <a:pPr marL="0" indent="0" algn="just">
              <a:buNone/>
            </a:pPr>
            <a:r>
              <a:rPr lang="uk-UA" dirty="0"/>
              <a:t>ЄСВ: 150 567*0,22= 33 125 грн.</a:t>
            </a:r>
          </a:p>
          <a:p>
            <a:pPr marL="0" indent="0" algn="just">
              <a:buNone/>
            </a:pPr>
            <a:r>
              <a:rPr lang="uk-UA" dirty="0"/>
              <a:t>Загальновиробничі витрати: 135 923 грн.</a:t>
            </a:r>
          </a:p>
          <a:p>
            <a:pPr marL="0" indent="0" algn="just">
              <a:buNone/>
            </a:pPr>
            <a:r>
              <a:rPr lang="uk-UA" dirty="0"/>
              <a:t>Разом витрати виробничої собівартості: 2 140 769 грн.</a:t>
            </a:r>
          </a:p>
          <a:p>
            <a:pPr marL="0" indent="0" algn="just">
              <a:buNone/>
            </a:pPr>
            <a:r>
              <a:rPr lang="uk-UA" dirty="0"/>
              <a:t>Виробнича собівартість 1 продукції: 2 140 769 / 7 506 = 283,21 грн.</a:t>
            </a:r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821512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A66BAD-FC33-48D8-AB75-798B9B8CB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Система планування та бюджетування на підприємстві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BFACDD5-B06D-4D29-9E93-15A34024C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БЮДЖЕТ АДМІНІСТРАТИВНИХ ВИТРАТ</a:t>
            </a:r>
          </a:p>
          <a:p>
            <a:pPr marL="0" indent="0" algn="just">
              <a:buNone/>
            </a:pPr>
            <a:r>
              <a:rPr lang="uk-UA" dirty="0"/>
              <a:t>Заробітна плата адмінперсоналу: 97 500 + 78 000 = 175 500 грн.</a:t>
            </a:r>
          </a:p>
          <a:p>
            <a:pPr marL="0" indent="0" algn="just">
              <a:buNone/>
            </a:pPr>
            <a:r>
              <a:rPr lang="uk-UA" dirty="0"/>
              <a:t>ЄСВ: 175 500 * 0,22 = 38 610 грн.</a:t>
            </a:r>
          </a:p>
          <a:p>
            <a:pPr marL="0" indent="0" algn="just">
              <a:buNone/>
            </a:pPr>
            <a:r>
              <a:rPr lang="uk-UA" dirty="0"/>
              <a:t>Витрати на опалення офісу: 29 400 * 1,14 / 4 = 8 379 грн.</a:t>
            </a:r>
          </a:p>
          <a:p>
            <a:pPr marL="0" indent="0" algn="just">
              <a:buNone/>
            </a:pPr>
            <a:r>
              <a:rPr lang="uk-UA" dirty="0"/>
              <a:t>Витрати на охорону (пожежну, міліції, МНС): 24 000 * 1,07 / 4 = 6 420 грн.</a:t>
            </a:r>
          </a:p>
          <a:p>
            <a:pPr marL="0" indent="0" algn="just">
              <a:buNone/>
            </a:pPr>
            <a:r>
              <a:rPr lang="uk-UA" dirty="0"/>
              <a:t>Витрати на оренду офісних приміщень</a:t>
            </a:r>
            <a:r>
              <a:rPr lang="ru-RU" dirty="0"/>
              <a:t>: 50 000 * 0,94 / 4 = 11 750 грн.</a:t>
            </a:r>
          </a:p>
          <a:p>
            <a:pPr marL="0" indent="0" algn="just">
              <a:buNone/>
            </a:pPr>
            <a:r>
              <a:rPr lang="uk-UA" dirty="0"/>
              <a:t>Витрати на телефонні послуги: 15 000 * 0,94 / 4 = 3 525 грн.</a:t>
            </a:r>
          </a:p>
          <a:p>
            <a:pPr marL="0" indent="0" algn="just">
              <a:buNone/>
            </a:pPr>
            <a:r>
              <a:rPr lang="uk-UA" dirty="0"/>
              <a:t>Витрати на Інтернет: 7 800 * 1,01 / 4 = 1 970 грн.</a:t>
            </a:r>
          </a:p>
          <a:p>
            <a:pPr marL="0" indent="0" algn="just">
              <a:buNone/>
            </a:pPr>
            <a:r>
              <a:rPr lang="uk-UA" dirty="0"/>
              <a:t>Разом адміністративні витрати: 246 154 грн.</a:t>
            </a:r>
          </a:p>
        </p:txBody>
      </p:sp>
    </p:spTree>
    <p:extLst>
      <p:ext uri="{BB962C8B-B14F-4D97-AF65-F5344CB8AC3E}">
        <p14:creationId xmlns:p14="http://schemas.microsoft.com/office/powerpoint/2010/main" val="1928711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FF9C7B-382A-4453-8C2C-1D4AB0C90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Система планування та бюджетування на підприємстві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8D8C699-AC3F-4CAA-99F5-DE44D1AE40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/>
              <a:t>БЮДЖЕТ ВИТРАТ НА ЗБУТ</a:t>
            </a:r>
          </a:p>
          <a:p>
            <a:pPr marL="0" indent="0" algn="just">
              <a:buNone/>
            </a:pPr>
            <a:r>
              <a:rPr lang="uk-UA" dirty="0"/>
              <a:t>Витрати на рекламу: 40 000 * 1,15 / 4 = 11 500 грн.</a:t>
            </a:r>
          </a:p>
          <a:p>
            <a:pPr marL="0" indent="0" algn="just">
              <a:buNone/>
            </a:pPr>
            <a:r>
              <a:rPr lang="uk-UA" dirty="0"/>
              <a:t>Збутові витрати: 42 000 * 1,03 / 4 = 10 815 грн.</a:t>
            </a:r>
          </a:p>
          <a:p>
            <a:pPr marL="0" indent="0" algn="just">
              <a:buNone/>
            </a:pPr>
            <a:r>
              <a:rPr lang="uk-UA" dirty="0"/>
              <a:t>Разом витрати на збут: 22 315 грн.</a:t>
            </a:r>
          </a:p>
        </p:txBody>
      </p:sp>
    </p:spTree>
    <p:extLst>
      <p:ext uri="{BB962C8B-B14F-4D97-AF65-F5344CB8AC3E}">
        <p14:creationId xmlns:p14="http://schemas.microsoft.com/office/powerpoint/2010/main" val="27682489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C45916-1539-46FB-A135-FFB2E2C6A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Система планування та бюджетування на підприємстві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592D084-AD69-49F9-934F-3CA409C83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/>
              <a:t>БЮДЖЕТ ПРИБУТКІВ ЗА І КВАРТАЛ ПЛАНОВОГО РОКУ</a:t>
            </a:r>
          </a:p>
          <a:p>
            <a:pPr marL="0" indent="0" algn="just">
              <a:buNone/>
            </a:pPr>
            <a:r>
              <a:rPr lang="uk-UA" dirty="0"/>
              <a:t>Виручка від реалізації: 6 987 155 грн.</a:t>
            </a:r>
          </a:p>
          <a:p>
            <a:pPr marL="0" indent="0" algn="just">
              <a:buNone/>
            </a:pPr>
            <a:r>
              <a:rPr lang="uk-UA" dirty="0"/>
              <a:t>Чистий дохід: 6 987 155 / 1,2 = 5 822 629 грн.</a:t>
            </a:r>
          </a:p>
          <a:p>
            <a:pPr marL="0" indent="0" algn="just">
              <a:buNone/>
            </a:pPr>
            <a:r>
              <a:rPr lang="uk-UA" dirty="0"/>
              <a:t>Собівартість реалізованої продукції: 283,21 * 7505 = 2 125 491 грн.</a:t>
            </a:r>
          </a:p>
          <a:p>
            <a:pPr marL="0" indent="0" algn="just">
              <a:buNone/>
            </a:pPr>
            <a:r>
              <a:rPr lang="uk-UA" dirty="0"/>
              <a:t>Валовий прибуток: 3 697 138 грн.</a:t>
            </a:r>
          </a:p>
          <a:p>
            <a:pPr marL="0" indent="0" algn="just">
              <a:buNone/>
            </a:pPr>
            <a:r>
              <a:rPr lang="uk-UA" dirty="0"/>
              <a:t>Адміністративні витрати: 246 154 грн.</a:t>
            </a:r>
          </a:p>
          <a:p>
            <a:pPr marL="0" indent="0" algn="just">
              <a:buNone/>
            </a:pPr>
            <a:r>
              <a:rPr lang="uk-UA" dirty="0"/>
              <a:t>Витрати на збут: 22 315 грн.</a:t>
            </a:r>
          </a:p>
          <a:p>
            <a:pPr marL="0" indent="0" algn="just">
              <a:buNone/>
            </a:pPr>
            <a:r>
              <a:rPr lang="uk-UA" dirty="0"/>
              <a:t>Операційний прибуток: 3 428 669 грн.</a:t>
            </a:r>
          </a:p>
          <a:p>
            <a:pPr marL="0" indent="0" algn="just">
              <a:buNone/>
            </a:pPr>
            <a:r>
              <a:rPr lang="uk-UA" dirty="0"/>
              <a:t>Чистий прибуток: 2 811 509 грн.</a:t>
            </a:r>
          </a:p>
        </p:txBody>
      </p:sp>
    </p:spTree>
    <p:extLst>
      <p:ext uri="{BB962C8B-B14F-4D97-AF65-F5344CB8AC3E}">
        <p14:creationId xmlns:p14="http://schemas.microsoft.com/office/powerpoint/2010/main" val="3032997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AD20BE-26AA-4F71-A0B0-8A3B9E058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027" y="609600"/>
            <a:ext cx="8596668" cy="1032588"/>
          </a:xfrm>
        </p:spPr>
        <p:txBody>
          <a:bodyPr>
            <a:normAutofit fontScale="90000"/>
          </a:bodyPr>
          <a:lstStyle/>
          <a:p>
            <a:r>
              <a:rPr lang="ru-RU" dirty="0"/>
              <a:t>Система </a:t>
            </a:r>
            <a:r>
              <a:rPr lang="ru-RU" dirty="0" err="1"/>
              <a:t>планування</a:t>
            </a:r>
            <a:r>
              <a:rPr lang="ru-RU" dirty="0"/>
              <a:t> та </a:t>
            </a:r>
            <a:r>
              <a:rPr lang="ru-RU" dirty="0" err="1"/>
              <a:t>бюджетування</a:t>
            </a:r>
            <a:r>
              <a:rPr lang="ru-RU" dirty="0"/>
              <a:t> на </a:t>
            </a:r>
            <a:r>
              <a:rPr lang="ru-RU" dirty="0" err="1"/>
              <a:t>підприємстві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361CE98-1A3D-4665-B21A-6E785D8EA9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423" y="1716834"/>
            <a:ext cx="8596668" cy="4399174"/>
          </a:xfrm>
        </p:spPr>
        <p:txBody>
          <a:bodyPr/>
          <a:lstStyle/>
          <a:p>
            <a:r>
              <a:rPr lang="uk-UA" dirty="0"/>
              <a:t>Скласти бюджет реалізації, бюджет виробництва, бюджет матеріальних витрат, бюджет оплати праці, бюджет загальновиробничих витрат, бюджет виробничої собівартості, бюджет загальновиробничих витрат, бюджет адміністративних витрат, бюджет витрат на збут, бюджет прибутків на І квартал наступного року. Підприємство випускає 1 вид продукції.</a:t>
            </a:r>
          </a:p>
          <a:p>
            <a:endParaRPr lang="uk-UA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CCCE62D-4C92-4C52-98F8-76DFFEB4D8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027" y="3429000"/>
            <a:ext cx="10068884" cy="2271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225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073" y="1867934"/>
            <a:ext cx="10063682" cy="2507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153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9" y="1708727"/>
            <a:ext cx="9229019" cy="2859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45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734" y="2105891"/>
            <a:ext cx="9551221" cy="316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075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11FAD7-0DAA-437B-A8C2-3100E88ED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25894"/>
          </a:xfrm>
        </p:spPr>
        <p:txBody>
          <a:bodyPr>
            <a:normAutofit fontScale="90000"/>
          </a:bodyPr>
          <a:lstStyle/>
          <a:p>
            <a:r>
              <a:rPr lang="uk-UA" dirty="0"/>
              <a:t>Система планування та бюджетування на підприємстві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55C9F34-6497-4778-AF1B-9DCF5C691D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18970"/>
            <a:ext cx="8596668" cy="30362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dirty="0"/>
              <a:t>БЮДЖЕТ РЕАЛІЗАЦІЇ</a:t>
            </a:r>
          </a:p>
          <a:p>
            <a:pPr marL="0" indent="0" algn="ctr">
              <a:buNone/>
            </a:pPr>
            <a:r>
              <a:rPr lang="uk-UA" dirty="0"/>
              <a:t>Плановий обсяг реалізації:</a:t>
            </a:r>
          </a:p>
          <a:p>
            <a:pPr marL="0" indent="0" algn="ctr">
              <a:buNone/>
            </a:pPr>
            <a:r>
              <a:rPr lang="uk-UA" dirty="0"/>
              <a:t>7900 * 0,95=7505 од.</a:t>
            </a:r>
          </a:p>
          <a:p>
            <a:pPr marL="0" indent="0" algn="ctr">
              <a:buNone/>
            </a:pPr>
            <a:r>
              <a:rPr lang="uk-UA" dirty="0"/>
              <a:t>Планова ціна:</a:t>
            </a:r>
          </a:p>
          <a:p>
            <a:pPr marL="0" indent="0" algn="ctr">
              <a:buNone/>
            </a:pPr>
            <a:r>
              <a:rPr lang="uk-UA" dirty="0"/>
              <a:t>950 * 0,98 = 931 грн.</a:t>
            </a:r>
          </a:p>
          <a:p>
            <a:pPr marL="0" indent="0" algn="ctr">
              <a:buNone/>
            </a:pPr>
            <a:r>
              <a:rPr lang="uk-UA" dirty="0"/>
              <a:t>Планова виручка від реалізації продукції:</a:t>
            </a:r>
          </a:p>
          <a:p>
            <a:pPr marL="0" indent="0" algn="ctr">
              <a:buNone/>
            </a:pPr>
            <a:r>
              <a:rPr lang="uk-UA" dirty="0"/>
              <a:t>7505 * 931 = 6 987 155 грн.</a:t>
            </a:r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10601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3F04C3-3445-466E-97CA-5379ECE6F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44555"/>
          </a:xfrm>
        </p:spPr>
        <p:txBody>
          <a:bodyPr>
            <a:normAutofit fontScale="90000"/>
          </a:bodyPr>
          <a:lstStyle/>
          <a:p>
            <a:r>
              <a:rPr lang="uk-UA" dirty="0"/>
              <a:t>Система планування та бюджетування на підприємстві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3296D95-C264-4174-B2AD-581597BEE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/>
              <a:t>БЮДЖЕТ ВИРОБНИЦТВА</a:t>
            </a:r>
          </a:p>
          <a:p>
            <a:pPr marL="0" indent="0" algn="ctr">
              <a:buNone/>
            </a:pPr>
            <a:r>
              <a:rPr lang="uk-UA" dirty="0"/>
              <a:t>Максимальний випуск продукції у І кварталі планового року:</a:t>
            </a:r>
          </a:p>
          <a:p>
            <a:pPr marL="0" indent="0" algn="ctr">
              <a:buNone/>
            </a:pPr>
            <a:r>
              <a:rPr lang="uk-UA" dirty="0"/>
              <a:t>120 * 61 = 7320 од.</a:t>
            </a:r>
          </a:p>
          <a:p>
            <a:pPr marL="0" indent="0" algn="ctr">
              <a:buNone/>
            </a:pPr>
            <a:r>
              <a:rPr lang="uk-UA" dirty="0"/>
              <a:t>Брак потужності:</a:t>
            </a:r>
          </a:p>
          <a:p>
            <a:pPr marL="0" indent="0" algn="ctr">
              <a:buNone/>
            </a:pPr>
            <a:r>
              <a:rPr lang="uk-UA" dirty="0"/>
              <a:t>7505 – 7320 = 185 од.</a:t>
            </a:r>
          </a:p>
          <a:p>
            <a:pPr marL="0" indent="0" algn="ctr">
              <a:buNone/>
            </a:pPr>
            <a:r>
              <a:rPr lang="uk-UA" dirty="0"/>
              <a:t>185 / 120 = 1,55 додаткові робочих дні</a:t>
            </a:r>
          </a:p>
          <a:p>
            <a:pPr marL="0" indent="0" algn="ctr">
              <a:buNone/>
            </a:pPr>
            <a:r>
              <a:rPr lang="uk-UA" dirty="0"/>
              <a:t>1,55*8=12,4 години</a:t>
            </a:r>
          </a:p>
          <a:p>
            <a:pPr marL="0" indent="0" algn="ctr">
              <a:buNone/>
            </a:pPr>
            <a:r>
              <a:rPr lang="uk-UA" dirty="0"/>
              <a:t>Плановий обсяг виробництва:</a:t>
            </a:r>
          </a:p>
          <a:p>
            <a:pPr marL="0" indent="0" algn="ctr">
              <a:buNone/>
            </a:pPr>
            <a:r>
              <a:rPr lang="uk-UA" dirty="0"/>
              <a:t>(61+1,55)*120 = 7506 од.</a:t>
            </a:r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0329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8BB662-BA1C-4EFA-9DF3-A04747E28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Система планування та бюджетування на підприємстві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7CEC3B0-16DD-4948-B88D-C0B4B6A79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32597"/>
            <a:ext cx="8596668" cy="3880773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/>
              <a:t>БЮДЖЕТ МАТЕРІАЛЬНИХ ВИТРАТ</a:t>
            </a:r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r>
              <a:rPr lang="uk-UA" dirty="0"/>
              <a:t>Потреба у матеріалах визначається за формулою:</a:t>
            </a:r>
          </a:p>
          <a:p>
            <a:pPr marL="0" indent="0" algn="ctr">
              <a:buNone/>
            </a:pPr>
            <a:r>
              <a:rPr lang="uk-UA" dirty="0"/>
              <a:t>(НВ1*ОВ – </a:t>
            </a:r>
            <a:r>
              <a:rPr lang="uk-UA" dirty="0" err="1"/>
              <a:t>ФЗпп</a:t>
            </a:r>
            <a:r>
              <a:rPr lang="uk-UA" dirty="0"/>
              <a:t> + </a:t>
            </a:r>
            <a:r>
              <a:rPr lang="uk-UA" dirty="0" err="1"/>
              <a:t>НЗкп</a:t>
            </a:r>
            <a:r>
              <a:rPr lang="uk-UA" dirty="0"/>
              <a:t>)*</a:t>
            </a:r>
            <a:r>
              <a:rPr lang="uk-UA" dirty="0" err="1"/>
              <a:t>Цм</a:t>
            </a:r>
            <a:endParaRPr lang="uk-UA" dirty="0"/>
          </a:p>
          <a:p>
            <a:pPr marL="0" indent="0" algn="ctr">
              <a:buNone/>
            </a:pPr>
            <a:endParaRPr lang="uk-UA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5FE5782-FBBE-40CA-9A41-6D3FE5D90F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780" y="2514816"/>
            <a:ext cx="8518222" cy="2682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452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D2C833-1BB1-47CA-B9D8-38A8581737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0269"/>
            <a:ext cx="8596668" cy="1320800"/>
          </a:xfrm>
        </p:spPr>
        <p:txBody>
          <a:bodyPr/>
          <a:lstStyle/>
          <a:p>
            <a:r>
              <a:rPr lang="uk-UA" dirty="0"/>
              <a:t>Система планування та бюджетування на підприємстві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2D14146-0A63-4DDD-BAF7-030269B9B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07242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uk-UA" dirty="0"/>
              <a:t>Потреба у матеріалі А: (2,2*7506-20+240)*(40,3*1,012)=682 440 грн.</a:t>
            </a:r>
          </a:p>
          <a:p>
            <a:pPr marL="0" indent="0">
              <a:buNone/>
            </a:pPr>
            <a:r>
              <a:rPr lang="uk-UA" dirty="0"/>
              <a:t>Потреба у матеріалі Б: (1,5*7506-100+180)*(66,3*1,05) = 789 365 грн.</a:t>
            </a:r>
          </a:p>
          <a:p>
            <a:pPr marL="0" indent="0">
              <a:buNone/>
            </a:pPr>
            <a:r>
              <a:rPr lang="uk-UA" dirty="0"/>
              <a:t>Потреба у матеріалі В: (2,6*7506-100+360)*(21,6*0,97) = 414 338 грн.</a:t>
            </a:r>
          </a:p>
          <a:p>
            <a:pPr marL="0" indent="0">
              <a:buNone/>
            </a:pPr>
            <a:r>
              <a:rPr lang="uk-UA" dirty="0"/>
              <a:t>Загальна матеріальна потреба: 1 886 143 грн.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4441766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157</TotalTime>
  <Words>833</Words>
  <Application>Microsoft Office PowerPoint</Application>
  <PresentationFormat>Широкий екран</PresentationFormat>
  <Paragraphs>99</Paragraphs>
  <Slides>17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17</vt:i4>
      </vt:variant>
    </vt:vector>
  </HeadingPairs>
  <TitlesOfParts>
    <vt:vector size="21" baseType="lpstr">
      <vt:lpstr>Arial</vt:lpstr>
      <vt:lpstr>Trebuchet MS</vt:lpstr>
      <vt:lpstr>Wingdings 3</vt:lpstr>
      <vt:lpstr>Грань</vt:lpstr>
      <vt:lpstr>Система планування та бюджетування на підприємстві</vt:lpstr>
      <vt:lpstr>Система планування та бюджетування на підприємстві</vt:lpstr>
      <vt:lpstr>Презентація PowerPoint</vt:lpstr>
      <vt:lpstr>Презентація PowerPoint</vt:lpstr>
      <vt:lpstr>Презентація PowerPoint</vt:lpstr>
      <vt:lpstr>Система планування та бюджетування на підприємстві</vt:lpstr>
      <vt:lpstr>Система планування та бюджетування на підприємстві</vt:lpstr>
      <vt:lpstr>Система планування та бюджетування на підприємстві</vt:lpstr>
      <vt:lpstr>Система планування та бюджетування на підприємстві</vt:lpstr>
      <vt:lpstr>Система планування та бюджетування на підприємстві</vt:lpstr>
      <vt:lpstr>Система планування та бюджетування на підприємстві</vt:lpstr>
      <vt:lpstr>Система планування та бюджетування на підприємстві</vt:lpstr>
      <vt:lpstr>Система планування та бюджетування на підприємстві</vt:lpstr>
      <vt:lpstr>Система планування та бюджетування на підприємстві</vt:lpstr>
      <vt:lpstr>Система планування та бюджетування на підприємстві</vt:lpstr>
      <vt:lpstr>Система планування та бюджетування на підприємстві</vt:lpstr>
      <vt:lpstr>Система планування та бюджетування на підприємстві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планування та бюджетування на підприємстві</dc:title>
  <dc:creator>AdminR</dc:creator>
  <cp:lastModifiedBy>AdminR</cp:lastModifiedBy>
  <cp:revision>21</cp:revision>
  <dcterms:created xsi:type="dcterms:W3CDTF">2020-10-27T13:28:21Z</dcterms:created>
  <dcterms:modified xsi:type="dcterms:W3CDTF">2025-10-16T07:19:16Z</dcterms:modified>
</cp:coreProperties>
</file>