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defaultText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7" name="Прямая соединительная линия 6"/>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Заголовок 28"/>
          <p:cNvSpPr>
            <a:spLocks noGrp="1"/>
          </p:cNvSpPr>
          <p:nvPr>
            <p:ph type="ctrTitle"/>
          </p:nvPr>
        </p:nvSpPr>
        <p:spPr>
          <a:xfrm>
            <a:off x="381000" y="4853411"/>
            <a:ext cx="8458200" cy="1222375"/>
          </a:xfrm>
        </p:spPr>
        <p:txBody>
          <a:bodyPr anchor="t"/>
          <a:lstStyle/>
          <a:p>
            <a:r>
              <a:rPr kumimoji="0" lang="ru-RU" smtClean="0"/>
              <a:t>Образец заголовка</a:t>
            </a:r>
            <a:endParaRPr kumimoji="0" lang="en-US"/>
          </a:p>
        </p:txBody>
      </p:sp>
      <p:sp>
        <p:nvSpPr>
          <p:cNvPr id="9" name="Подзаголовок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16" name="Дата 15"/>
          <p:cNvSpPr>
            <a:spLocks noGrp="1"/>
          </p:cNvSpPr>
          <p:nvPr>
            <p:ph type="dt" sz="half" idx="10"/>
          </p:nvPr>
        </p:nvSpPr>
        <p:spPr/>
        <p:txBody>
          <a:bodyPr/>
          <a:lstStyle/>
          <a:p>
            <a:fld id="{3409DA53-8BC1-41FD-A5A4-7852222B6670}" type="datetimeFigureOut">
              <a:rPr lang="uk-UA" smtClean="0"/>
              <a:t>15.10.2024</a:t>
            </a:fld>
            <a:endParaRPr lang="uk-UA"/>
          </a:p>
        </p:txBody>
      </p:sp>
      <p:sp>
        <p:nvSpPr>
          <p:cNvPr id="2" name="Нижний колонтитул 1"/>
          <p:cNvSpPr>
            <a:spLocks noGrp="1"/>
          </p:cNvSpPr>
          <p:nvPr>
            <p:ph type="ftr" sz="quarter" idx="11"/>
          </p:nvPr>
        </p:nvSpPr>
        <p:spPr/>
        <p:txBody>
          <a:bodyPr/>
          <a:lstStyle/>
          <a:p>
            <a:endParaRPr lang="uk-UA"/>
          </a:p>
        </p:txBody>
      </p:sp>
      <p:sp>
        <p:nvSpPr>
          <p:cNvPr id="15" name="Номер слайда 14"/>
          <p:cNvSpPr>
            <a:spLocks noGrp="1"/>
          </p:cNvSpPr>
          <p:nvPr>
            <p:ph type="sldNum" sz="quarter" idx="12"/>
          </p:nvPr>
        </p:nvSpPr>
        <p:spPr>
          <a:xfrm>
            <a:off x="8229600" y="6473952"/>
            <a:ext cx="758952" cy="246888"/>
          </a:xfrm>
        </p:spPr>
        <p:txBody>
          <a:bodyPr/>
          <a:lstStyle/>
          <a:p>
            <a:fld id="{62A8E7B2-7892-49E6-8F21-C573C483EDD1}" type="slidenum">
              <a:rPr lang="uk-UA" smtClean="0"/>
              <a:t>‹№›</a:t>
            </a:fld>
            <a:endParaRPr lang="uk-U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3409DA53-8BC1-41FD-A5A4-7852222B6670}" type="datetimeFigureOut">
              <a:rPr lang="uk-UA" smtClean="0"/>
              <a:t>15.10.2024</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p:txBody>
          <a:bodyPr/>
          <a:lstStyle/>
          <a:p>
            <a:fld id="{62A8E7B2-7892-49E6-8F21-C573C483EDD1}" type="slidenum">
              <a:rPr lang="uk-UA" smtClean="0"/>
              <a:t>‹№›</a:t>
            </a:fld>
            <a:endParaRPr lang="uk-U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858000" y="549276"/>
            <a:ext cx="1828800" cy="5851525"/>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549276"/>
            <a:ext cx="6248400" cy="5851525"/>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3409DA53-8BC1-41FD-A5A4-7852222B6670}" type="datetimeFigureOut">
              <a:rPr lang="uk-UA" smtClean="0"/>
              <a:t>15.10.2024</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p:txBody>
          <a:bodyPr/>
          <a:lstStyle/>
          <a:p>
            <a:fld id="{62A8E7B2-7892-49E6-8F21-C573C483EDD1}" type="slidenum">
              <a:rPr lang="uk-UA" smtClean="0"/>
              <a:t>‹№›</a:t>
            </a:fld>
            <a:endParaRPr lang="uk-U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2" name="Заголовок 21"/>
          <p:cNvSpPr>
            <a:spLocks noGrp="1"/>
          </p:cNvSpPr>
          <p:nvPr>
            <p:ph type="title"/>
          </p:nvPr>
        </p:nvSpPr>
        <p:spPr/>
        <p:txBody>
          <a:bodyPr/>
          <a:lstStyle/>
          <a:p>
            <a:r>
              <a:rPr kumimoji="0" lang="ru-RU" smtClean="0"/>
              <a:t>Образец заголовка</a:t>
            </a:r>
            <a:endParaRPr kumimoji="0" lang="en-US"/>
          </a:p>
        </p:txBody>
      </p:sp>
      <p:sp>
        <p:nvSpPr>
          <p:cNvPr id="27" name="Объект 26"/>
          <p:cNvSpPr>
            <a:spLocks noGrp="1"/>
          </p:cNvSpPr>
          <p:nvPr>
            <p:ph idx="1"/>
          </p:nvPr>
        </p:nvSpPr>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5" name="Дата 24"/>
          <p:cNvSpPr>
            <a:spLocks noGrp="1"/>
          </p:cNvSpPr>
          <p:nvPr>
            <p:ph type="dt" sz="half" idx="10"/>
          </p:nvPr>
        </p:nvSpPr>
        <p:spPr/>
        <p:txBody>
          <a:bodyPr/>
          <a:lstStyle/>
          <a:p>
            <a:fld id="{3409DA53-8BC1-41FD-A5A4-7852222B6670}" type="datetimeFigureOut">
              <a:rPr lang="uk-UA" smtClean="0"/>
              <a:t>15.10.2024</a:t>
            </a:fld>
            <a:endParaRPr lang="uk-UA"/>
          </a:p>
        </p:txBody>
      </p:sp>
      <p:sp>
        <p:nvSpPr>
          <p:cNvPr id="19" name="Нижний колонтитул 18"/>
          <p:cNvSpPr>
            <a:spLocks noGrp="1"/>
          </p:cNvSpPr>
          <p:nvPr>
            <p:ph type="ftr" sz="quarter" idx="11"/>
          </p:nvPr>
        </p:nvSpPr>
        <p:spPr>
          <a:xfrm>
            <a:off x="3581400" y="76200"/>
            <a:ext cx="2895600" cy="288925"/>
          </a:xfrm>
        </p:spPr>
        <p:txBody>
          <a:bodyPr/>
          <a:lstStyle/>
          <a:p>
            <a:endParaRPr lang="uk-UA"/>
          </a:p>
        </p:txBody>
      </p:sp>
      <p:sp>
        <p:nvSpPr>
          <p:cNvPr id="16" name="Номер слайда 15"/>
          <p:cNvSpPr>
            <a:spLocks noGrp="1"/>
          </p:cNvSpPr>
          <p:nvPr>
            <p:ph type="sldNum" sz="quarter" idx="12"/>
          </p:nvPr>
        </p:nvSpPr>
        <p:spPr>
          <a:xfrm>
            <a:off x="8229600" y="6473952"/>
            <a:ext cx="758952" cy="246888"/>
          </a:xfrm>
        </p:spPr>
        <p:txBody>
          <a:bodyPr/>
          <a:lstStyle/>
          <a:p>
            <a:fld id="{62A8E7B2-7892-49E6-8F21-C573C483EDD1}" type="slidenum">
              <a:rPr lang="uk-UA" smtClean="0"/>
              <a:t>‹№›</a:t>
            </a:fld>
            <a:endParaRPr lang="uk-U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3">
        <a:schemeClr val="bg2"/>
      </p:bgRef>
    </p:bg>
    <p:spTree>
      <p:nvGrpSpPr>
        <p:cNvPr id="1" name=""/>
        <p:cNvGrpSpPr/>
        <p:nvPr/>
      </p:nvGrpSpPr>
      <p:grpSpPr>
        <a:xfrm>
          <a:off x="0" y="0"/>
          <a:ext cx="0" cy="0"/>
          <a:chOff x="0" y="0"/>
          <a:chExt cx="0" cy="0"/>
        </a:xfrm>
      </p:grpSpPr>
      <p:sp>
        <p:nvSpPr>
          <p:cNvPr id="7" name="Прямая соединительная линия 6"/>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Текст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19" name="Дата 18"/>
          <p:cNvSpPr>
            <a:spLocks noGrp="1"/>
          </p:cNvSpPr>
          <p:nvPr>
            <p:ph type="dt" sz="half" idx="10"/>
          </p:nvPr>
        </p:nvSpPr>
        <p:spPr/>
        <p:txBody>
          <a:bodyPr/>
          <a:lstStyle/>
          <a:p>
            <a:fld id="{3409DA53-8BC1-41FD-A5A4-7852222B6670}" type="datetimeFigureOut">
              <a:rPr lang="uk-UA" smtClean="0"/>
              <a:t>15.10.2024</a:t>
            </a:fld>
            <a:endParaRPr lang="uk-UA"/>
          </a:p>
        </p:txBody>
      </p:sp>
      <p:sp>
        <p:nvSpPr>
          <p:cNvPr id="11" name="Нижний колонтитул 10"/>
          <p:cNvSpPr>
            <a:spLocks noGrp="1"/>
          </p:cNvSpPr>
          <p:nvPr>
            <p:ph type="ftr" sz="quarter" idx="11"/>
          </p:nvPr>
        </p:nvSpPr>
        <p:spPr/>
        <p:txBody>
          <a:bodyPr/>
          <a:lstStyle/>
          <a:p>
            <a:endParaRPr lang="uk-UA"/>
          </a:p>
        </p:txBody>
      </p:sp>
      <p:sp>
        <p:nvSpPr>
          <p:cNvPr id="16" name="Номер слайда 15"/>
          <p:cNvSpPr>
            <a:spLocks noGrp="1"/>
          </p:cNvSpPr>
          <p:nvPr>
            <p:ph type="sldNum" sz="quarter" idx="12"/>
          </p:nvPr>
        </p:nvSpPr>
        <p:spPr/>
        <p:txBody>
          <a:bodyPr/>
          <a:lstStyle/>
          <a:p>
            <a:fld id="{62A8E7B2-7892-49E6-8F21-C573C483EDD1}" type="slidenum">
              <a:rPr lang="uk-UA" smtClean="0"/>
              <a:t>‹№›</a:t>
            </a:fld>
            <a:endParaRPr lang="uk-UA"/>
          </a:p>
        </p:txBody>
      </p:sp>
      <p:sp>
        <p:nvSpPr>
          <p:cNvPr id="8" name="Заголовок 7"/>
          <p:cNvSpPr>
            <a:spLocks noGrp="1"/>
          </p:cNvSpPr>
          <p:nvPr>
            <p:ph type="title"/>
          </p:nvPr>
        </p:nvSpPr>
        <p:spPr>
          <a:xfrm>
            <a:off x="180475" y="2947085"/>
            <a:ext cx="8686800" cy="1184825"/>
          </a:xfrm>
        </p:spPr>
        <p:txBody>
          <a:bodyPr rtlCol="0" anchor="t"/>
          <a:lstStyle>
            <a:lvl1pPr algn="r">
              <a:defRPr/>
            </a:lvl1pPr>
          </a:lstStyle>
          <a:p>
            <a:r>
              <a:rPr kumimoji="0" lang="ru-RU" smtClean="0"/>
              <a:t>Образец заголовка</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0" name="Заголовок 19"/>
          <p:cNvSpPr>
            <a:spLocks noGrp="1"/>
          </p:cNvSpPr>
          <p:nvPr>
            <p:ph type="title"/>
          </p:nvPr>
        </p:nvSpPr>
        <p:spPr>
          <a:xfrm>
            <a:off x="301752" y="457200"/>
            <a:ext cx="8686800" cy="841248"/>
          </a:xfrm>
        </p:spPr>
        <p:txBody>
          <a:bodyPr/>
          <a:lstStyle/>
          <a:p>
            <a:r>
              <a:rPr kumimoji="0" lang="ru-RU" smtClean="0"/>
              <a:t>Образец заголовка</a:t>
            </a:r>
            <a:endParaRPr kumimoji="0" lang="en-US"/>
          </a:p>
        </p:txBody>
      </p:sp>
      <p:sp>
        <p:nvSpPr>
          <p:cNvPr id="14" name="Объект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3" name="Объект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1" name="Дата 20"/>
          <p:cNvSpPr>
            <a:spLocks noGrp="1"/>
          </p:cNvSpPr>
          <p:nvPr>
            <p:ph type="dt" sz="half" idx="10"/>
          </p:nvPr>
        </p:nvSpPr>
        <p:spPr/>
        <p:txBody>
          <a:bodyPr/>
          <a:lstStyle/>
          <a:p>
            <a:fld id="{3409DA53-8BC1-41FD-A5A4-7852222B6670}" type="datetimeFigureOut">
              <a:rPr lang="uk-UA" smtClean="0"/>
              <a:t>15.10.2024</a:t>
            </a:fld>
            <a:endParaRPr lang="uk-UA"/>
          </a:p>
        </p:txBody>
      </p:sp>
      <p:sp>
        <p:nvSpPr>
          <p:cNvPr id="10" name="Нижний колонтитул 9"/>
          <p:cNvSpPr>
            <a:spLocks noGrp="1"/>
          </p:cNvSpPr>
          <p:nvPr>
            <p:ph type="ftr" sz="quarter" idx="11"/>
          </p:nvPr>
        </p:nvSpPr>
        <p:spPr/>
        <p:txBody>
          <a:bodyPr/>
          <a:lstStyle/>
          <a:p>
            <a:endParaRPr lang="uk-UA"/>
          </a:p>
        </p:txBody>
      </p:sp>
      <p:sp>
        <p:nvSpPr>
          <p:cNvPr id="31" name="Номер слайда 30"/>
          <p:cNvSpPr>
            <a:spLocks noGrp="1"/>
          </p:cNvSpPr>
          <p:nvPr>
            <p:ph type="sldNum" sz="quarter" idx="12"/>
          </p:nvPr>
        </p:nvSpPr>
        <p:spPr/>
        <p:txBody>
          <a:bodyPr/>
          <a:lstStyle/>
          <a:p>
            <a:fld id="{62A8E7B2-7892-49E6-8F21-C573C483EDD1}" type="slidenum">
              <a:rPr lang="uk-UA" smtClean="0"/>
              <a:t>‹№›</a:t>
            </a:fld>
            <a:endParaRPr lang="uk-U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spTree>
      <p:nvGrpSpPr>
        <p:cNvPr id="1" name=""/>
        <p:cNvGrpSpPr/>
        <p:nvPr/>
      </p:nvGrpSpPr>
      <p:grpSpPr>
        <a:xfrm>
          <a:off x="0" y="0"/>
          <a:ext cx="0" cy="0"/>
          <a:chOff x="0" y="0"/>
          <a:chExt cx="0" cy="0"/>
        </a:xfrm>
      </p:grpSpPr>
      <p:sp>
        <p:nvSpPr>
          <p:cNvPr id="29" name="Заголовок 28"/>
          <p:cNvSpPr>
            <a:spLocks noGrp="1"/>
          </p:cNvSpPr>
          <p:nvPr>
            <p:ph type="title"/>
          </p:nvPr>
        </p:nvSpPr>
        <p:spPr>
          <a:xfrm>
            <a:off x="304800" y="5410200"/>
            <a:ext cx="8610600" cy="882650"/>
          </a:xfrm>
        </p:spPr>
        <p:txBody>
          <a:bodyPr anchor="ctr"/>
          <a:lstStyle>
            <a:lvl1pPr>
              <a:defRPr/>
            </a:lvl1pPr>
          </a:lstStyle>
          <a:p>
            <a:r>
              <a:rPr kumimoji="0" lang="ru-RU" smtClean="0"/>
              <a:t>Образец заголовка</a:t>
            </a:r>
            <a:endParaRPr kumimoji="0" lang="en-US"/>
          </a:p>
        </p:txBody>
      </p:sp>
      <p:sp>
        <p:nvSpPr>
          <p:cNvPr id="13" name="Текст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25" name="Текст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Объект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8" name="Объект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0" name="Дата 9"/>
          <p:cNvSpPr>
            <a:spLocks noGrp="1"/>
          </p:cNvSpPr>
          <p:nvPr>
            <p:ph type="dt" sz="half" idx="10"/>
          </p:nvPr>
        </p:nvSpPr>
        <p:spPr/>
        <p:txBody>
          <a:bodyPr/>
          <a:lstStyle/>
          <a:p>
            <a:fld id="{3409DA53-8BC1-41FD-A5A4-7852222B6670}" type="datetimeFigureOut">
              <a:rPr lang="uk-UA" smtClean="0"/>
              <a:t>15.10.2024</a:t>
            </a:fld>
            <a:endParaRPr lang="uk-UA"/>
          </a:p>
        </p:txBody>
      </p:sp>
      <p:sp>
        <p:nvSpPr>
          <p:cNvPr id="6" name="Нижний колонтитул 5"/>
          <p:cNvSpPr>
            <a:spLocks noGrp="1"/>
          </p:cNvSpPr>
          <p:nvPr>
            <p:ph type="ftr" sz="quarter" idx="11"/>
          </p:nvPr>
        </p:nvSpPr>
        <p:spPr/>
        <p:txBody>
          <a:bodyPr/>
          <a:lstStyle/>
          <a:p>
            <a:endParaRPr lang="uk-UA"/>
          </a:p>
        </p:txBody>
      </p:sp>
      <p:sp>
        <p:nvSpPr>
          <p:cNvPr id="7" name="Номер слайда 6"/>
          <p:cNvSpPr>
            <a:spLocks noGrp="1"/>
          </p:cNvSpPr>
          <p:nvPr>
            <p:ph type="sldNum" sz="quarter" idx="12"/>
          </p:nvPr>
        </p:nvSpPr>
        <p:spPr>
          <a:xfrm>
            <a:off x="8229600" y="6477000"/>
            <a:ext cx="762000" cy="246888"/>
          </a:xfrm>
        </p:spPr>
        <p:txBody>
          <a:bodyPr/>
          <a:lstStyle/>
          <a:p>
            <a:fld id="{62A8E7B2-7892-49E6-8F21-C573C483EDD1}" type="slidenum">
              <a:rPr lang="uk-UA" smtClean="0"/>
              <a:t>‹№›</a:t>
            </a:fld>
            <a:endParaRPr lang="uk-UA"/>
          </a:p>
        </p:txBody>
      </p:sp>
      <p:sp>
        <p:nvSpPr>
          <p:cNvPr id="11" name="Прямая соединительная линия 10"/>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30" name="Заголовок 29"/>
          <p:cNvSpPr>
            <a:spLocks noGrp="1"/>
          </p:cNvSpPr>
          <p:nvPr>
            <p:ph type="title"/>
          </p:nvPr>
        </p:nvSpPr>
        <p:spPr>
          <a:xfrm>
            <a:off x="301752" y="457200"/>
            <a:ext cx="8686800" cy="841248"/>
          </a:xfrm>
        </p:spPr>
        <p:txBody>
          <a:bodyPr/>
          <a:lstStyle/>
          <a:p>
            <a:r>
              <a:rPr kumimoji="0" lang="ru-RU" smtClean="0"/>
              <a:t>Образец заголовка</a:t>
            </a:r>
            <a:endParaRPr kumimoji="0" lang="en-US"/>
          </a:p>
        </p:txBody>
      </p:sp>
      <p:sp>
        <p:nvSpPr>
          <p:cNvPr id="12" name="Дата 11"/>
          <p:cNvSpPr>
            <a:spLocks noGrp="1"/>
          </p:cNvSpPr>
          <p:nvPr>
            <p:ph type="dt" sz="half" idx="10"/>
          </p:nvPr>
        </p:nvSpPr>
        <p:spPr/>
        <p:txBody>
          <a:bodyPr/>
          <a:lstStyle/>
          <a:p>
            <a:fld id="{3409DA53-8BC1-41FD-A5A4-7852222B6670}" type="datetimeFigureOut">
              <a:rPr lang="uk-UA" smtClean="0"/>
              <a:t>15.10.2024</a:t>
            </a:fld>
            <a:endParaRPr lang="uk-UA"/>
          </a:p>
        </p:txBody>
      </p:sp>
      <p:sp>
        <p:nvSpPr>
          <p:cNvPr id="21" name="Нижний колонтитул 20"/>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p:txBody>
          <a:bodyPr/>
          <a:lstStyle/>
          <a:p>
            <a:fld id="{62A8E7B2-7892-49E6-8F21-C573C483EDD1}" type="slidenum">
              <a:rPr lang="uk-UA" smtClean="0"/>
              <a:t>‹№›</a:t>
            </a:fld>
            <a:endParaRPr lang="uk-U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3" name="Дата 2"/>
          <p:cNvSpPr>
            <a:spLocks noGrp="1"/>
          </p:cNvSpPr>
          <p:nvPr>
            <p:ph type="dt" sz="half" idx="10"/>
          </p:nvPr>
        </p:nvSpPr>
        <p:spPr/>
        <p:txBody>
          <a:bodyPr/>
          <a:lstStyle/>
          <a:p>
            <a:fld id="{3409DA53-8BC1-41FD-A5A4-7852222B6670}" type="datetimeFigureOut">
              <a:rPr lang="uk-UA" smtClean="0"/>
              <a:t>15.10.2024</a:t>
            </a:fld>
            <a:endParaRPr lang="uk-UA"/>
          </a:p>
        </p:txBody>
      </p:sp>
      <p:sp>
        <p:nvSpPr>
          <p:cNvPr id="24" name="Нижний колонтитул 23"/>
          <p:cNvSpPr>
            <a:spLocks noGrp="1"/>
          </p:cNvSpPr>
          <p:nvPr>
            <p:ph type="ftr" sz="quarter" idx="11"/>
          </p:nvPr>
        </p:nvSpPr>
        <p:spPr/>
        <p:txBody>
          <a:bodyPr/>
          <a:lstStyle/>
          <a:p>
            <a:endParaRPr lang="uk-UA"/>
          </a:p>
        </p:txBody>
      </p:sp>
      <p:sp>
        <p:nvSpPr>
          <p:cNvPr id="7" name="Номер слайда 6"/>
          <p:cNvSpPr>
            <a:spLocks noGrp="1"/>
          </p:cNvSpPr>
          <p:nvPr>
            <p:ph type="sldNum" sz="quarter" idx="12"/>
          </p:nvPr>
        </p:nvSpPr>
        <p:spPr/>
        <p:txBody>
          <a:bodyPr/>
          <a:lstStyle/>
          <a:p>
            <a:fld id="{62A8E7B2-7892-49E6-8F21-C573C483EDD1}" type="slidenum">
              <a:rPr lang="uk-UA" smtClean="0"/>
              <a:t>‹№›</a:t>
            </a:fld>
            <a:endParaRPr lang="uk-U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8" name="Прямая соединительная линия 7"/>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Заголовок 11"/>
          <p:cNvSpPr>
            <a:spLocks noGrp="1"/>
          </p:cNvSpPr>
          <p:nvPr>
            <p:ph type="title"/>
          </p:nvPr>
        </p:nvSpPr>
        <p:spPr>
          <a:xfrm>
            <a:off x="457200" y="5486400"/>
            <a:ext cx="8458200" cy="520700"/>
          </a:xfrm>
        </p:spPr>
        <p:txBody>
          <a:bodyPr anchor="ctr"/>
          <a:lstStyle>
            <a:lvl1pPr algn="l">
              <a:buNone/>
              <a:defRPr sz="2000" b="1"/>
            </a:lvl1pPr>
          </a:lstStyle>
          <a:p>
            <a:r>
              <a:rPr kumimoji="0" lang="ru-RU" smtClean="0"/>
              <a:t>Образец заголовка</a:t>
            </a:r>
            <a:endParaRPr kumimoji="0" lang="en-US"/>
          </a:p>
        </p:txBody>
      </p:sp>
      <p:sp>
        <p:nvSpPr>
          <p:cNvPr id="26" name="Текст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14" name="Объект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5" name="Дата 24"/>
          <p:cNvSpPr>
            <a:spLocks noGrp="1"/>
          </p:cNvSpPr>
          <p:nvPr>
            <p:ph type="dt" sz="half" idx="10"/>
          </p:nvPr>
        </p:nvSpPr>
        <p:spPr/>
        <p:txBody>
          <a:bodyPr/>
          <a:lstStyle/>
          <a:p>
            <a:fld id="{3409DA53-8BC1-41FD-A5A4-7852222B6670}" type="datetimeFigureOut">
              <a:rPr lang="uk-UA" smtClean="0"/>
              <a:t>15.10.2024</a:t>
            </a:fld>
            <a:endParaRPr lang="uk-UA"/>
          </a:p>
        </p:txBody>
      </p:sp>
      <p:sp>
        <p:nvSpPr>
          <p:cNvPr id="29" name="Нижний колонтитул 28"/>
          <p:cNvSpPr>
            <a:spLocks noGrp="1"/>
          </p:cNvSpPr>
          <p:nvPr>
            <p:ph type="ftr" sz="quarter" idx="11"/>
          </p:nvPr>
        </p:nvSpPr>
        <p:spPr/>
        <p:txBody>
          <a:bodyPr/>
          <a:lstStyle/>
          <a:p>
            <a:endParaRPr lang="uk-UA"/>
          </a:p>
        </p:txBody>
      </p:sp>
      <p:sp>
        <p:nvSpPr>
          <p:cNvPr id="7" name="Номер слайда 6"/>
          <p:cNvSpPr>
            <a:spLocks noGrp="1"/>
          </p:cNvSpPr>
          <p:nvPr>
            <p:ph type="sldNum" sz="quarter" idx="12"/>
          </p:nvPr>
        </p:nvSpPr>
        <p:spPr/>
        <p:txBody>
          <a:bodyPr/>
          <a:lstStyle/>
          <a:p>
            <a:fld id="{62A8E7B2-7892-49E6-8F21-C573C483EDD1}" type="slidenum">
              <a:rPr lang="uk-UA" smtClean="0"/>
              <a:t>‹№›</a:t>
            </a:fld>
            <a:endParaRPr lang="uk-U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13" name="Рисунок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ru-RU" smtClean="0"/>
              <a:t>Вставка рисунка</a:t>
            </a:r>
            <a:endParaRPr kumimoji="0" lang="en-US" dirty="0"/>
          </a:p>
        </p:txBody>
      </p:sp>
      <p:sp>
        <p:nvSpPr>
          <p:cNvPr id="7" name="Дата 6"/>
          <p:cNvSpPr>
            <a:spLocks noGrp="1"/>
          </p:cNvSpPr>
          <p:nvPr>
            <p:ph type="dt" sz="half" idx="10"/>
          </p:nvPr>
        </p:nvSpPr>
        <p:spPr/>
        <p:txBody>
          <a:bodyPr/>
          <a:lstStyle/>
          <a:p>
            <a:fld id="{3409DA53-8BC1-41FD-A5A4-7852222B6670}" type="datetimeFigureOut">
              <a:rPr lang="uk-UA" smtClean="0"/>
              <a:t>15.10.2024</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31" name="Номер слайда 30"/>
          <p:cNvSpPr>
            <a:spLocks noGrp="1"/>
          </p:cNvSpPr>
          <p:nvPr>
            <p:ph type="sldNum" sz="quarter" idx="12"/>
          </p:nvPr>
        </p:nvSpPr>
        <p:spPr/>
        <p:txBody>
          <a:bodyPr/>
          <a:lstStyle/>
          <a:p>
            <a:fld id="{62A8E7B2-7892-49E6-8F21-C573C483EDD1}" type="slidenum">
              <a:rPr lang="uk-UA" smtClean="0"/>
              <a:t>‹№›</a:t>
            </a:fld>
            <a:endParaRPr lang="uk-UA"/>
          </a:p>
        </p:txBody>
      </p:sp>
      <p:sp>
        <p:nvSpPr>
          <p:cNvPr id="17" name="Заголовок 16"/>
          <p:cNvSpPr>
            <a:spLocks noGrp="1"/>
          </p:cNvSpPr>
          <p:nvPr>
            <p:ph type="title"/>
          </p:nvPr>
        </p:nvSpPr>
        <p:spPr>
          <a:xfrm>
            <a:off x="381000" y="4993760"/>
            <a:ext cx="5867400" cy="522288"/>
          </a:xfrm>
        </p:spPr>
        <p:txBody>
          <a:bodyPr anchor="ctr"/>
          <a:lstStyle>
            <a:lvl1pPr algn="l">
              <a:buNone/>
              <a:defRPr sz="2000" b="1"/>
            </a:lvl1pPr>
          </a:lstStyle>
          <a:p>
            <a:r>
              <a:rPr kumimoji="0" lang="ru-RU" smtClean="0"/>
              <a:t>Образец заголовка</a:t>
            </a:r>
            <a:endParaRPr kumimoji="0" lang="en-US"/>
          </a:p>
        </p:txBody>
      </p:sp>
      <p:sp>
        <p:nvSpPr>
          <p:cNvPr id="26" name="Текст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Прямая соединительная линия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Текст 7"/>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1" name="Дата 10"/>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fld id="{3409DA53-8BC1-41FD-A5A4-7852222B6670}" type="datetimeFigureOut">
              <a:rPr lang="uk-UA" smtClean="0"/>
              <a:t>15.10.2024</a:t>
            </a:fld>
            <a:endParaRPr lang="uk-UA"/>
          </a:p>
        </p:txBody>
      </p:sp>
      <p:sp>
        <p:nvSpPr>
          <p:cNvPr id="28" name="Нижний колонтитул 27"/>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uk-UA"/>
          </a:p>
        </p:txBody>
      </p:sp>
      <p:sp>
        <p:nvSpPr>
          <p:cNvPr id="5" name="Номер слайда 4"/>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62A8E7B2-7892-49E6-8F21-C573C483EDD1}" type="slidenum">
              <a:rPr lang="uk-UA" smtClean="0"/>
              <a:t>‹№›</a:t>
            </a:fld>
            <a:endParaRPr lang="uk-UA"/>
          </a:p>
        </p:txBody>
      </p:sp>
      <p:sp>
        <p:nvSpPr>
          <p:cNvPr id="10" name="Заголовок 9"/>
          <p:cNvSpPr>
            <a:spLocks noGrp="1"/>
          </p:cNvSpPr>
          <p:nvPr>
            <p:ph type="title"/>
          </p:nvPr>
        </p:nvSpPr>
        <p:spPr>
          <a:xfrm>
            <a:off x="304800" y="457200"/>
            <a:ext cx="8686800" cy="838200"/>
          </a:xfrm>
          <a:prstGeom prst="rect">
            <a:avLst/>
          </a:prstGeom>
        </p:spPr>
        <p:txBody>
          <a:bodyPr vert="horz" anchor="ctr">
            <a:normAutofit/>
          </a:bodyPr>
          <a:lstStyle/>
          <a:p>
            <a:r>
              <a:rPr kumimoji="0" lang="ru-RU" smtClean="0"/>
              <a:t>Образец заголовка</a:t>
            </a:r>
            <a:endParaRPr kumimoji="0" lang="en-US"/>
          </a:p>
        </p:txBody>
      </p:sp>
      <p:sp>
        <p:nvSpPr>
          <p:cNvPr id="9" name="Прямая соединительная линия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Прямая соединительная линия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467544" y="260648"/>
            <a:ext cx="8458200" cy="1222375"/>
          </a:xfrm>
        </p:spPr>
        <p:txBody>
          <a:bodyPr>
            <a:normAutofit fontScale="90000"/>
          </a:bodyPr>
          <a:lstStyle/>
          <a:p>
            <a:pPr lvl="0" algn="ctr"/>
            <a:r>
              <a:rPr lang="sr-Latn-RS" b="1" dirty="0">
                <a:effectLst/>
              </a:rPr>
              <a:t>Restaurant</a:t>
            </a:r>
            <a:r>
              <a:rPr lang="en-US" b="1" dirty="0" smtClean="0">
                <a:effectLst/>
              </a:rPr>
              <a:t>P </a:t>
            </a:r>
            <a:r>
              <a:rPr lang="en-US" b="1" dirty="0" err="1" smtClean="0">
                <a:effectLst/>
              </a:rPr>
              <a:t>romoting</a:t>
            </a:r>
            <a:r>
              <a:rPr lang="en-US" b="1" dirty="0" smtClean="0">
                <a:effectLst/>
              </a:rPr>
              <a:t> Ideas</a:t>
            </a:r>
            <a:br>
              <a:rPr lang="en-US" b="1" dirty="0" smtClean="0">
                <a:effectLst/>
              </a:rPr>
            </a:br>
            <a:r>
              <a:rPr lang="en-US" b="1" dirty="0" err="1" smtClean="0">
                <a:effectLst/>
              </a:rPr>
              <a:t>restourant</a:t>
            </a:r>
            <a:r>
              <a:rPr lang="en-US" b="1" dirty="0" smtClean="0">
                <a:effectLst/>
              </a:rPr>
              <a:t> Salerno </a:t>
            </a:r>
            <a:r>
              <a:rPr lang="uk-UA" dirty="0">
                <a:effectLst/>
              </a:rPr>
              <a:t/>
            </a:r>
            <a:br>
              <a:rPr lang="uk-UA" dirty="0">
                <a:effectLst/>
              </a:rPr>
            </a:br>
            <a:endParaRPr lang="uk-UA" dirty="0"/>
          </a:p>
        </p:txBody>
      </p:sp>
      <p:pic>
        <p:nvPicPr>
          <p:cNvPr id="1026" name="Picture 2" descr="Celiac friendly restaurant Salerno: why choose Re Maurì"/>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051720" y="1340768"/>
            <a:ext cx="5116087" cy="320949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446729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1520" y="476672"/>
            <a:ext cx="8686800" cy="838200"/>
          </a:xfrm>
        </p:spPr>
        <p:txBody>
          <a:bodyPr>
            <a:normAutofit fontScale="90000"/>
          </a:bodyPr>
          <a:lstStyle/>
          <a:p>
            <a:pPr algn="ctr"/>
            <a:r>
              <a:rPr lang="en-US" dirty="0"/>
              <a:t>Getting more people to the restaurant is an important goal for a successful gastronomic operation. A plan that can help you achieve this goal:</a:t>
            </a:r>
            <a:endParaRPr lang="uk-UA" dirty="0"/>
          </a:p>
        </p:txBody>
      </p:sp>
      <p:sp>
        <p:nvSpPr>
          <p:cNvPr id="3" name="Объект 2"/>
          <p:cNvSpPr>
            <a:spLocks noGrp="1"/>
          </p:cNvSpPr>
          <p:nvPr>
            <p:ph idx="1"/>
          </p:nvPr>
        </p:nvSpPr>
        <p:spPr>
          <a:xfrm>
            <a:off x="179512" y="2060848"/>
            <a:ext cx="8686800" cy="4525963"/>
          </a:xfrm>
        </p:spPr>
        <p:txBody>
          <a:bodyPr>
            <a:normAutofit fontScale="62500" lnSpcReduction="20000"/>
          </a:bodyPr>
          <a:lstStyle/>
          <a:p>
            <a:r>
              <a:rPr lang="en-US" dirty="0"/>
              <a:t>1. Analysis of the market and competitors:• Conduct market research to determine your competitive advantages.• Find out successful restaurants in the area and see what strategies work for them</a:t>
            </a:r>
            <a:r>
              <a:rPr lang="en-US" dirty="0" smtClean="0"/>
              <a:t>.</a:t>
            </a:r>
            <a:endParaRPr lang="uk-UA" dirty="0" smtClean="0"/>
          </a:p>
          <a:p>
            <a:r>
              <a:rPr lang="en-US" dirty="0" smtClean="0"/>
              <a:t>2</a:t>
            </a:r>
            <a:r>
              <a:rPr lang="en-US" dirty="0"/>
              <a:t>. Practice with sleep:• Organize special occasions, such as special occasions, such as themed parties, master classes or culinary specialties.• Collaborate with local organizations to sponsor any event or event to raise awareness</a:t>
            </a:r>
            <a:r>
              <a:rPr lang="en-US" dirty="0" smtClean="0"/>
              <a:t>.</a:t>
            </a:r>
            <a:endParaRPr lang="uk-UA" dirty="0" smtClean="0"/>
          </a:p>
          <a:p>
            <a:r>
              <a:rPr lang="en-US" dirty="0" smtClean="0"/>
              <a:t>3</a:t>
            </a:r>
            <a:r>
              <a:rPr lang="en-US" dirty="0"/>
              <a:t>. Improved service and menu:• Ensure a high level of customer service and provide them with unforgettable satisfaction.• Update the menu in line with current trends in gastronomy and meet the needs of guests</a:t>
            </a:r>
            <a:r>
              <a:rPr lang="en-US" dirty="0" smtClean="0"/>
              <a:t>.</a:t>
            </a:r>
            <a:endParaRPr lang="uk-UA" dirty="0" smtClean="0"/>
          </a:p>
          <a:p>
            <a:r>
              <a:rPr lang="en-US" dirty="0" smtClean="0"/>
              <a:t>4</a:t>
            </a:r>
            <a:r>
              <a:rPr lang="en-US" dirty="0"/>
              <a:t>. Digital marketing campaign:• Create or update a website and ensure that it is optimized for search engines (SEO).• Develop an active presence in social media and consistently publish clear content, including photos of clients’ sites and videos.• Launch advertising campaigns on the Internet, directly targeting local residents.</a:t>
            </a:r>
            <a:endParaRPr lang="uk-UA" dirty="0"/>
          </a:p>
        </p:txBody>
      </p:sp>
    </p:spTree>
    <p:extLst>
      <p:ext uri="{BB962C8B-B14F-4D97-AF65-F5344CB8AC3E}">
        <p14:creationId xmlns:p14="http://schemas.microsoft.com/office/powerpoint/2010/main" val="35146251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23528" y="548680"/>
            <a:ext cx="8686800" cy="5531445"/>
          </a:xfrm>
        </p:spPr>
        <p:txBody>
          <a:bodyPr>
            <a:normAutofit fontScale="55000" lnSpcReduction="20000"/>
          </a:bodyPr>
          <a:lstStyle/>
          <a:p>
            <a:r>
              <a:rPr lang="en-US" dirty="0"/>
              <a:t>5. Loyalty program and promotions:</a:t>
            </a:r>
          </a:p>
          <a:p>
            <a:r>
              <a:rPr lang="en-US" dirty="0"/>
              <a:t>• Implement a payment system for regular clients, such as discount cards or special offers for repeat customers.</a:t>
            </a:r>
          </a:p>
          <a:p>
            <a:r>
              <a:rPr lang="en-US" dirty="0"/>
              <a:t>• Run special promotions and giveaways to encourage new customers to try your restaurant.</a:t>
            </a:r>
          </a:p>
          <a:p>
            <a:r>
              <a:rPr lang="en-US" dirty="0"/>
              <a:t>6. Optimization of working hours:</a:t>
            </a:r>
          </a:p>
          <a:p>
            <a:r>
              <a:rPr lang="en-US" dirty="0"/>
              <a:t>• Look at the possibility of expanded service hours, including service for snacks, lunches and evenings, and delivery.</a:t>
            </a:r>
          </a:p>
          <a:p>
            <a:r>
              <a:rPr lang="en-US" dirty="0"/>
              <a:t>• Analyze the popularity of hours and days of the week and ensure adequate staff strength.</a:t>
            </a:r>
          </a:p>
          <a:p>
            <a:r>
              <a:rPr lang="en-US" dirty="0"/>
              <a:t>7. Mirroring positive vibes:</a:t>
            </a:r>
          </a:p>
          <a:p>
            <a:r>
              <a:rPr lang="en-US" dirty="0"/>
              <a:t>• Actively follow social media and other online resources.</a:t>
            </a:r>
          </a:p>
          <a:p>
            <a:r>
              <a:rPr lang="en-US" dirty="0"/>
              <a:t>• Take criticism head-on and try to improve your work based on your findings.</a:t>
            </a:r>
          </a:p>
          <a:p>
            <a:r>
              <a:rPr lang="en-US" dirty="0"/>
              <a:t>8. Analysis of results:</a:t>
            </a:r>
          </a:p>
          <a:p>
            <a:r>
              <a:rPr lang="en-US" dirty="0"/>
              <a:t>• Constantly monitor the effectiveness of various marketing approaches and strategies, adjust them accordingly to the results.</a:t>
            </a:r>
          </a:p>
          <a:p>
            <a:r>
              <a:rPr lang="en-US" b="1" dirty="0"/>
              <a:t>Getting more people to the restaurant is a long-term process, and success relies on continued efforts and adaptation before changes to the market. It is important to listen to your clients and steadily grow your business</a:t>
            </a:r>
            <a:endParaRPr lang="uk-UA" b="1" dirty="0"/>
          </a:p>
        </p:txBody>
      </p:sp>
      <p:pic>
        <p:nvPicPr>
          <p:cNvPr id="2050" name="Picture 2" descr="RE MAURI, Salerne - Via Benedetto Croce - Menu, Prix &amp; Restaurant Avis -  Tripadviso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868144" y="5129808"/>
            <a:ext cx="3189616" cy="172819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065688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23528" y="548680"/>
            <a:ext cx="8686800" cy="4525963"/>
          </a:xfrm>
        </p:spPr>
        <p:txBody>
          <a:bodyPr>
            <a:normAutofit fontScale="62500" lnSpcReduction="20000"/>
          </a:bodyPr>
          <a:lstStyle/>
          <a:p>
            <a:r>
              <a:rPr lang="en-US" dirty="0"/>
              <a:t>An advertising campaign for a restaurant must highlight its unique features and added excitement in order to gain the respect of potential customers. Some features of the restaurant that can be emphasized in advertising:</a:t>
            </a:r>
          </a:p>
          <a:p>
            <a:r>
              <a:rPr lang="en-US" dirty="0"/>
              <a:t>1. Culinary skill: Enhance the skills and talent of the cooks of your restaurant, especially if you have a powerful chef or a special gourmet dish.</a:t>
            </a:r>
          </a:p>
          <a:p>
            <a:r>
              <a:rPr lang="en-US" dirty="0"/>
              <a:t>2. Menu: Show the variety and taste of the herbs that you can taste in your restaurant. Incorporate seasonal or popular herbs.</a:t>
            </a:r>
          </a:p>
          <a:p>
            <a:r>
              <a:rPr lang="en-US" dirty="0"/>
              <a:t>3. Ingredients: If you choose high acidity, fresh and local ingredients, add this </a:t>
            </a:r>
            <a:r>
              <a:rPr lang="en-US" dirty="0" err="1"/>
              <a:t>speciality</a:t>
            </a:r>
            <a:r>
              <a:rPr lang="en-US" dirty="0"/>
              <a:t>.</a:t>
            </a:r>
          </a:p>
          <a:p>
            <a:r>
              <a:rPr lang="en-US" dirty="0"/>
              <a:t>4. Service: Tell us about the friendly and professional staff who will make your restaurant a memorable experience.</a:t>
            </a:r>
          </a:p>
          <a:p>
            <a:r>
              <a:rPr lang="en-US" dirty="0"/>
              <a:t>5. Atmosphere: Enhance the design and atmosphere of your restaurant, making it suitable for romantic evenings, family reunions or business meetings.</a:t>
            </a:r>
            <a:endParaRPr lang="uk-UA" dirty="0"/>
          </a:p>
        </p:txBody>
      </p:sp>
      <p:pic>
        <p:nvPicPr>
          <p:cNvPr id="3074" name="Picture 2" descr="Re Maurì, Sunset - Picture of Re Mauri, Salerno - Tripadviso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987824" y="4123145"/>
            <a:ext cx="4086622" cy="271946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038421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23528" y="764704"/>
            <a:ext cx="8686800" cy="4525963"/>
          </a:xfrm>
        </p:spPr>
        <p:txBody>
          <a:bodyPr>
            <a:normAutofit fontScale="70000" lnSpcReduction="20000"/>
          </a:bodyPr>
          <a:lstStyle/>
          <a:p>
            <a:r>
              <a:rPr lang="en-US" dirty="0"/>
              <a:t>6. </a:t>
            </a:r>
            <a:r>
              <a:rPr lang="en-US" dirty="0" smtClean="0"/>
              <a:t>Entertainment: </a:t>
            </a:r>
            <a:r>
              <a:rPr lang="en-US" dirty="0"/>
              <a:t>If you have live music, thematic approaches or </a:t>
            </a:r>
            <a:r>
              <a:rPr lang="en-US" dirty="0" smtClean="0"/>
              <a:t>other entertainment, </a:t>
            </a:r>
            <a:r>
              <a:rPr lang="en-US" dirty="0"/>
              <a:t>voice it.</a:t>
            </a:r>
          </a:p>
          <a:p>
            <a:r>
              <a:rPr lang="en-US" dirty="0"/>
              <a:t>7. History and concept: Tell us about the history of your restaurant, its concept and values. Describe how your restaurant stands out from others.</a:t>
            </a:r>
          </a:p>
          <a:p>
            <a:r>
              <a:rPr lang="en-US" dirty="0"/>
              <a:t>8. News and ratings: Share positive reviews and ratings of clients from social networks or popular rating sites.</a:t>
            </a:r>
          </a:p>
          <a:p>
            <a:r>
              <a:rPr lang="en-US" dirty="0"/>
              <a:t>9. Promotions and promotions: Indicate on promotions, discounts and special offers for new and regular clients.</a:t>
            </a:r>
          </a:p>
          <a:p>
            <a:r>
              <a:rPr lang="en-US" dirty="0"/>
              <a:t>10. Location: If a restaurant is growing in a hand-made place, ask for the availability of parking and public transport.</a:t>
            </a:r>
          </a:p>
          <a:p>
            <a:r>
              <a:rPr lang="en-US" dirty="0"/>
              <a:t>Remember that an effective advertising campaign is all about capturing the spirit of your restaurant and winning the respect of your target audience.</a:t>
            </a:r>
            <a:endParaRPr lang="uk-UA" dirty="0"/>
          </a:p>
        </p:txBody>
      </p:sp>
      <p:pic>
        <p:nvPicPr>
          <p:cNvPr id="4098" name="Picture 2" descr="Re Maurì"/>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347864" y="4653136"/>
            <a:ext cx="3912518" cy="206183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261530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251520" y="620688"/>
            <a:ext cx="8686800" cy="4525963"/>
          </a:xfrm>
        </p:spPr>
        <p:txBody>
          <a:bodyPr>
            <a:normAutofit fontScale="55000" lnSpcReduction="20000"/>
          </a:bodyPr>
          <a:lstStyle/>
          <a:p>
            <a:r>
              <a:rPr lang="en-US" dirty="0"/>
              <a:t>A social media marketing plan aimed at attracting both locals and tourists should be tailored and tailored to the needs of your area or business. Below is a general action plan that can be used as the basis for your strategy:</a:t>
            </a:r>
          </a:p>
          <a:p>
            <a:r>
              <a:rPr lang="en-US" dirty="0"/>
              <a:t>1. Defining the goal and audience:</a:t>
            </a:r>
          </a:p>
          <a:p>
            <a:r>
              <a:rPr lang="en-US" dirty="0"/>
              <a:t>• Determine what goal you want from social media (increase traffic, increase brand awareness, attract new customers, etc.).</a:t>
            </a:r>
          </a:p>
          <a:p>
            <a:r>
              <a:rPr lang="en-US" dirty="0"/>
              <a:t>• Consider what audience you want to attract (locals, tourists, or both).</a:t>
            </a:r>
          </a:p>
          <a:p>
            <a:r>
              <a:rPr lang="en-US" dirty="0"/>
              <a:t>2. Analysis of competitors:</a:t>
            </a:r>
          </a:p>
          <a:p>
            <a:r>
              <a:rPr lang="en-US" dirty="0"/>
              <a:t>• Research which social media platforms your competitors are holding back and how they're reacting with your audience.</a:t>
            </a:r>
          </a:p>
          <a:p>
            <a:r>
              <a:rPr lang="en-US" dirty="0"/>
              <a:t>• Find a niche or opportunity that will then set you apart from your competition.</a:t>
            </a:r>
          </a:p>
          <a:p>
            <a:r>
              <a:rPr lang="en-US" dirty="0"/>
              <a:t>3. Platform selection:</a:t>
            </a:r>
          </a:p>
          <a:p>
            <a:r>
              <a:rPr lang="en-US" dirty="0"/>
              <a:t>• Determine which social media platforms will find your target audience. For example, Facebook, Instagram, Twitter, </a:t>
            </a:r>
            <a:r>
              <a:rPr lang="en-US" dirty="0" err="1"/>
              <a:t>TikTok</a:t>
            </a:r>
            <a:r>
              <a:rPr lang="en-US" dirty="0"/>
              <a:t>, YouTube, etc.</a:t>
            </a:r>
          </a:p>
          <a:p>
            <a:r>
              <a:rPr lang="en-US" dirty="0"/>
              <a:t>• Consider creating your own website or blog to host content.</a:t>
            </a:r>
            <a:endParaRPr lang="uk-UA" dirty="0"/>
          </a:p>
        </p:txBody>
      </p:sp>
      <p:pic>
        <p:nvPicPr>
          <p:cNvPr id="5122" name="Picture 2" descr="Al Re Maurì presentato il Carciocacio, il primo formaggio ottenuto dal  Carciofo Bianco di Pertosa - Luciano Pignataro Wine Blo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43808" y="4541827"/>
            <a:ext cx="3312368" cy="220982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311795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251520" y="476672"/>
            <a:ext cx="8686800" cy="5688632"/>
          </a:xfrm>
        </p:spPr>
        <p:txBody>
          <a:bodyPr>
            <a:normAutofit fontScale="55000" lnSpcReduction="20000"/>
          </a:bodyPr>
          <a:lstStyle/>
          <a:p>
            <a:r>
              <a:rPr lang="en-US" dirty="0"/>
              <a:t>Creating content:</a:t>
            </a:r>
          </a:p>
          <a:p>
            <a:r>
              <a:rPr lang="en-US" dirty="0"/>
              <a:t>• Develop a content calendar to schedule and post regularly.</a:t>
            </a:r>
          </a:p>
          <a:p>
            <a:r>
              <a:rPr lang="en-US" dirty="0"/>
              <a:t>• Create a variety of content that will be interesting and useful for your audience: photos, videos, articles, news, etc.</a:t>
            </a:r>
          </a:p>
          <a:p>
            <a:r>
              <a:rPr lang="en-US" dirty="0"/>
              <a:t>• Include local attractions, events, promotions and information about local culture and traditions for locals and tourists alike.</a:t>
            </a:r>
          </a:p>
          <a:p>
            <a:r>
              <a:rPr lang="en-US" dirty="0"/>
              <a:t>5. Interaction with the audience:</a:t>
            </a:r>
          </a:p>
          <a:p>
            <a:r>
              <a:rPr lang="en-US" dirty="0"/>
              <a:t>• Respond to comments and messages from users, facilitate interaction and answer their questions.</a:t>
            </a:r>
          </a:p>
          <a:p>
            <a:r>
              <a:rPr lang="en-US" dirty="0"/>
              <a:t>• Invite users to join discussions and community groups.</a:t>
            </a:r>
          </a:p>
          <a:p>
            <a:r>
              <a:rPr lang="en-US" dirty="0"/>
              <a:t>6. Advertising and promotion:</a:t>
            </a:r>
          </a:p>
          <a:p>
            <a:r>
              <a:rPr lang="en-US" dirty="0"/>
              <a:t>• Use the platforms' promotional tools to increase reach.</a:t>
            </a:r>
          </a:p>
          <a:p>
            <a:r>
              <a:rPr lang="en-US" dirty="0"/>
              <a:t>• Consider working with influencers who can endorse your brand.</a:t>
            </a:r>
          </a:p>
          <a:p>
            <a:r>
              <a:rPr lang="en-US" dirty="0"/>
              <a:t>7. Analytics and tracking of results:</a:t>
            </a:r>
          </a:p>
          <a:p>
            <a:r>
              <a:rPr lang="en-US" dirty="0"/>
              <a:t>• Use analytics tools to track performance metrics (likes, comments, followers, conversion, etc.).</a:t>
            </a:r>
          </a:p>
          <a:p>
            <a:r>
              <a:rPr lang="en-US" dirty="0"/>
              <a:t>• Analyze the results and make changes to the strategy based on the collected data.</a:t>
            </a:r>
          </a:p>
          <a:p>
            <a:r>
              <a:rPr lang="en-US" dirty="0"/>
              <a:t>8. Continuous optimization:</a:t>
            </a:r>
          </a:p>
          <a:p>
            <a:r>
              <a:rPr lang="en-US" dirty="0"/>
              <a:t>• Constantly refine your strategy based on audience response and analytics.</a:t>
            </a:r>
          </a:p>
          <a:p>
            <a:r>
              <a:rPr lang="en-US" dirty="0"/>
              <a:t>• Consider changes in social media trends and adapt to them.</a:t>
            </a:r>
            <a:endParaRPr lang="uk-UA" dirty="0"/>
          </a:p>
        </p:txBody>
      </p:sp>
    </p:spTree>
    <p:extLst>
      <p:ext uri="{BB962C8B-B14F-4D97-AF65-F5344CB8AC3E}">
        <p14:creationId xmlns:p14="http://schemas.microsoft.com/office/powerpoint/2010/main" val="4357033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23528" y="548680"/>
            <a:ext cx="8686800" cy="4525963"/>
          </a:xfrm>
        </p:spPr>
        <p:txBody>
          <a:bodyPr>
            <a:normAutofit fontScale="70000" lnSpcReduction="20000"/>
          </a:bodyPr>
          <a:lstStyle/>
          <a:p>
            <a:r>
              <a:rPr lang="en-US" dirty="0"/>
              <a:t>Creating the concept and graphics of a restaurant is an important part of the success of any gastronomic venture. It means style, atmosphere, menu, service and many other aspects that influence customer </a:t>
            </a:r>
            <a:r>
              <a:rPr lang="en-US" dirty="0" smtClean="0"/>
              <a:t>satisfaction</a:t>
            </a:r>
          </a:p>
          <a:p>
            <a:r>
              <a:rPr lang="en-US" dirty="0"/>
              <a:t>1. Target audience: My restaurant is for families and young people</a:t>
            </a:r>
          </a:p>
          <a:p>
            <a:r>
              <a:rPr lang="en-US" dirty="0"/>
              <a:t>2. Style and cuisine: Italian-style restaurant with a menu of Italian cuisine</a:t>
            </a:r>
          </a:p>
          <a:p>
            <a:r>
              <a:rPr lang="en-US" dirty="0"/>
              <a:t>3. Name of the restaurant: Salerno</a:t>
            </a:r>
          </a:p>
          <a:p>
            <a:r>
              <a:rPr lang="en-US" dirty="0"/>
              <a:t>4. Work schedule: The restaurant is open from 10:00 to 22:00</a:t>
            </a:r>
          </a:p>
          <a:p>
            <a:r>
              <a:rPr lang="en-US" dirty="0"/>
              <a:t>5. Personnel: qualified personnel, including cooks, waiters, bartenders and restaurant management.</a:t>
            </a:r>
          </a:p>
          <a:p>
            <a:r>
              <a:rPr lang="en-US" dirty="0"/>
              <a:t>6. Marketing and advertising: Advertising in social networks</a:t>
            </a:r>
            <a:endParaRPr lang="uk-UA" dirty="0"/>
          </a:p>
        </p:txBody>
      </p:sp>
      <p:pic>
        <p:nvPicPr>
          <p:cNvPr id="6146" name="Picture 2" descr="Re Maurì"/>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627784" y="4365104"/>
            <a:ext cx="3672408" cy="244827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806098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1520" y="5229200"/>
            <a:ext cx="8686800" cy="838200"/>
          </a:xfrm>
        </p:spPr>
        <p:txBody>
          <a:bodyPr/>
          <a:lstStyle/>
          <a:p>
            <a:pPr algn="ctr"/>
            <a:r>
              <a:rPr lang="en-US" dirty="0"/>
              <a:t>THANK YOU !</a:t>
            </a:r>
            <a:endParaRPr lang="uk-UA" dirty="0"/>
          </a:p>
        </p:txBody>
      </p:sp>
      <p:pic>
        <p:nvPicPr>
          <p:cNvPr id="7170" name="Picture 2" descr="Re Maurì"/>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75656" y="476672"/>
            <a:ext cx="6000750" cy="40005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05055895"/>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Трек">
  <a:themeElements>
    <a:clrScheme name="Трек">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Трек">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Трек">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Trek</Template>
  <TotalTime>211</TotalTime>
  <Words>1159</Words>
  <Application>Microsoft Office PowerPoint</Application>
  <PresentationFormat>Екран (4:3)</PresentationFormat>
  <Paragraphs>64</Paragraphs>
  <Slides>9</Slides>
  <Notes>0</Notes>
  <HiddenSlides>0</HiddenSlides>
  <MMClips>0</MMClips>
  <ScaleCrop>false</ScaleCrop>
  <HeadingPairs>
    <vt:vector size="4" baseType="variant">
      <vt:variant>
        <vt:lpstr>Тема</vt:lpstr>
      </vt:variant>
      <vt:variant>
        <vt:i4>1</vt:i4>
      </vt:variant>
      <vt:variant>
        <vt:lpstr>Заголовки слайдів</vt:lpstr>
      </vt:variant>
      <vt:variant>
        <vt:i4>9</vt:i4>
      </vt:variant>
    </vt:vector>
  </HeadingPairs>
  <TitlesOfParts>
    <vt:vector size="10" baseType="lpstr">
      <vt:lpstr>Трек</vt:lpstr>
      <vt:lpstr>RestaurantP romoting Ideas restourant Salerno  </vt:lpstr>
      <vt:lpstr>Getting more people to the restaurant is an important goal for a successful gastronomic operation. A plan that can help you achieve this goal:</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THANK YOU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RestaurantPromoting Ideas</dc:title>
  <dc:creator>Пользователь</dc:creator>
  <cp:lastModifiedBy>Пользователь</cp:lastModifiedBy>
  <cp:revision>7</cp:revision>
  <dcterms:created xsi:type="dcterms:W3CDTF">2023-10-08T12:34:46Z</dcterms:created>
  <dcterms:modified xsi:type="dcterms:W3CDTF">2024-10-15T00:01:11Z</dcterms:modified>
</cp:coreProperties>
</file>