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smtClean="0"/>
              <a:t>Зразок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615CAF48-D736-4901-81F3-82B172ACDD8E}" type="datetimeFigureOut">
              <a:rPr lang="uk-UA" smtClean="0"/>
              <a:t>13.03.2024</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2900505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615CAF48-D736-4901-81F3-82B172ACDD8E}" type="datetimeFigureOut">
              <a:rPr lang="uk-UA" smtClean="0"/>
              <a:t>13.03.2024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253645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smtClean="0"/>
              <a:t>Зразок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615CAF48-D736-4901-81F3-82B172ACDD8E}" type="datetimeFigureOut">
              <a:rPr lang="uk-UA" smtClean="0"/>
              <a:t>13.03.2024</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A0F79D-CAE2-4E32-928B-7F27ED17A320}" type="slidenum">
              <a:rPr lang="uk-UA" smtClean="0"/>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08295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smtClean="0"/>
              <a:t>Зразок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smtClean="0"/>
              <a:t>Редагувати стиль зразка тексту</a:t>
            </a:r>
          </a:p>
        </p:txBody>
      </p:sp>
      <p:sp>
        <p:nvSpPr>
          <p:cNvPr id="5" name="Date Placeholder 4"/>
          <p:cNvSpPr>
            <a:spLocks noGrp="1"/>
          </p:cNvSpPr>
          <p:nvPr>
            <p:ph type="dt" sz="half" idx="10"/>
          </p:nvPr>
        </p:nvSpPr>
        <p:spPr/>
        <p:txBody>
          <a:bodyPr/>
          <a:lstStyle/>
          <a:p>
            <a:fld id="{615CAF48-D736-4901-81F3-82B172ACDD8E}" type="datetimeFigureOut">
              <a:rPr lang="uk-UA" smtClean="0"/>
              <a:t>13.03.2024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748167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smtClean="0"/>
              <a:t>Зразок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smtClean="0"/>
              <a:t>Редагувати стиль зразка тексту</a:t>
            </a:r>
          </a:p>
        </p:txBody>
      </p:sp>
      <p:sp>
        <p:nvSpPr>
          <p:cNvPr id="5" name="Date Placeholder 4"/>
          <p:cNvSpPr>
            <a:spLocks noGrp="1"/>
          </p:cNvSpPr>
          <p:nvPr>
            <p:ph type="dt" sz="half" idx="10"/>
          </p:nvPr>
        </p:nvSpPr>
        <p:spPr/>
        <p:txBody>
          <a:bodyPr/>
          <a:lstStyle/>
          <a:p>
            <a:fld id="{615CAF48-D736-4901-81F3-82B172ACDD8E}" type="datetimeFigureOut">
              <a:rPr lang="uk-UA" smtClean="0"/>
              <a:t>13.03.2024</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A0F79D-CAE2-4E32-928B-7F27ED17A320}" type="slidenum">
              <a:rPr lang="uk-UA" smtClean="0"/>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07698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smtClean="0"/>
              <a:t>Зразок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smtClean="0"/>
              <a:t>Редагувати стиль зразка тексту</a:t>
            </a:r>
          </a:p>
        </p:txBody>
      </p:sp>
      <p:sp>
        <p:nvSpPr>
          <p:cNvPr id="5" name="Date Placeholder 4"/>
          <p:cNvSpPr>
            <a:spLocks noGrp="1"/>
          </p:cNvSpPr>
          <p:nvPr>
            <p:ph type="dt" sz="half" idx="10"/>
          </p:nvPr>
        </p:nvSpPr>
        <p:spPr/>
        <p:txBody>
          <a:bodyPr/>
          <a:lstStyle/>
          <a:p>
            <a:fld id="{615CAF48-D736-4901-81F3-82B172ACDD8E}" type="datetimeFigureOut">
              <a:rPr lang="uk-UA" smtClean="0"/>
              <a:t>13.03.2024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1764172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615CAF48-D736-4901-81F3-82B172ACDD8E}" type="datetimeFigureOut">
              <a:rPr lang="uk-UA" smtClean="0"/>
              <a:t>13.03.2024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2777452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615CAF48-D736-4901-81F3-82B172ACDD8E}" type="datetimeFigureOut">
              <a:rPr lang="uk-UA" smtClean="0"/>
              <a:t>13.03.2024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2892704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smtClean="0"/>
              <a:t>Зразок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615CAF48-D736-4901-81F3-82B172ACDD8E}" type="datetimeFigureOut">
              <a:rPr lang="uk-UA" smtClean="0"/>
              <a:t>13.03.2024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312512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615CAF48-D736-4901-81F3-82B172ACDD8E}" type="datetimeFigureOut">
              <a:rPr lang="uk-UA" smtClean="0"/>
              <a:t>13.03.2024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1720697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615CAF48-D736-4901-81F3-82B172ACDD8E}" type="datetimeFigureOut">
              <a:rPr lang="uk-UA" smtClean="0"/>
              <a:t>13.03.2024</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1365113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smtClean="0"/>
              <a:t>Зразок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615CAF48-D736-4901-81F3-82B172ACDD8E}" type="datetimeFigureOut">
              <a:rPr lang="uk-UA" smtClean="0"/>
              <a:t>13.03.2024</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1850249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615CAF48-D736-4901-81F3-82B172ACDD8E}" type="datetimeFigureOut">
              <a:rPr lang="uk-UA" smtClean="0"/>
              <a:t>13.03.2024</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4130327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CAF48-D736-4901-81F3-82B172ACDD8E}" type="datetimeFigureOut">
              <a:rPr lang="uk-UA" smtClean="0"/>
              <a:t>13.03.2024</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3582739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smtClean="0"/>
              <a:t>Зразок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615CAF48-D736-4901-81F3-82B172ACDD8E}" type="datetimeFigureOut">
              <a:rPr lang="uk-UA" smtClean="0"/>
              <a:t>13.03.2024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1899379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615CAF48-D736-4901-81F3-82B172ACDD8E}" type="datetimeFigureOut">
              <a:rPr lang="uk-UA" smtClean="0"/>
              <a:t>13.03.2024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292171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5CAF48-D736-4901-81F3-82B172ACDD8E}" type="datetimeFigureOut">
              <a:rPr lang="uk-UA" smtClean="0"/>
              <a:t>13.03.2024</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0A0F79D-CAE2-4E32-928B-7F27ED17A320}" type="slidenum">
              <a:rPr lang="uk-UA" smtClean="0"/>
              <a:t>‹№›</a:t>
            </a:fld>
            <a:endParaRPr lang="uk-UA"/>
          </a:p>
        </p:txBody>
      </p:sp>
    </p:spTree>
    <p:extLst>
      <p:ext uri="{BB962C8B-B14F-4D97-AF65-F5344CB8AC3E}">
        <p14:creationId xmlns:p14="http://schemas.microsoft.com/office/powerpoint/2010/main" val="205697775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mc.today/uk/use-pro-keshbek/"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smtClean="0"/>
              <a:t>Ритейл</a:t>
            </a:r>
            <a:r>
              <a:rPr lang="ru-RU" b="1" dirty="0"/>
              <a:t>: </a:t>
            </a:r>
            <a:r>
              <a:rPr lang="ru-RU" b="1" dirty="0" err="1"/>
              <a:t>функції</a:t>
            </a:r>
            <a:r>
              <a:rPr lang="ru-RU" b="1" dirty="0"/>
              <a:t>, </a:t>
            </a:r>
            <a:r>
              <a:rPr lang="ru-RU" b="1" dirty="0" err="1"/>
              <a:t>типи</a:t>
            </a:r>
            <a:r>
              <a:rPr lang="ru-RU" b="1" dirty="0"/>
              <a:t> та роль у </a:t>
            </a:r>
            <a:r>
              <a:rPr lang="ru-RU" b="1" dirty="0" err="1"/>
              <a:t>світовій</a:t>
            </a:r>
            <a:r>
              <a:rPr lang="ru-RU" b="1" dirty="0"/>
              <a:t> </a:t>
            </a:r>
            <a:r>
              <a:rPr lang="ru-RU" b="1" dirty="0" err="1"/>
              <a:t>економіці</a:t>
            </a:r>
            <a:r>
              <a:rPr lang="ru-RU" b="1" dirty="0"/>
              <a:t/>
            </a:r>
            <a:br>
              <a:rPr lang="ru-RU" b="1" dirty="0"/>
            </a:br>
            <a:endParaRPr lang="uk-UA" dirty="0"/>
          </a:p>
        </p:txBody>
      </p:sp>
      <p:sp>
        <p:nvSpPr>
          <p:cNvPr id="5" name="Місце для тексту 4"/>
          <p:cNvSpPr>
            <a:spLocks noGrp="1"/>
          </p:cNvSpPr>
          <p:nvPr>
            <p:ph type="body" idx="1"/>
          </p:nvPr>
        </p:nvSpPr>
        <p:spPr/>
        <p:txBody>
          <a:bodyPr/>
          <a:lstStyle/>
          <a:p>
            <a:r>
              <a:rPr lang="uk-UA" dirty="0" smtClean="0"/>
              <a:t>Лекція з навчальної дисципліни «Управління </a:t>
            </a:r>
            <a:r>
              <a:rPr lang="uk-UA" dirty="0" err="1" smtClean="0"/>
              <a:t>ритейл</a:t>
            </a:r>
            <a:r>
              <a:rPr lang="uk-UA" dirty="0" smtClean="0"/>
              <a:t>-технологіями</a:t>
            </a:r>
            <a:r>
              <a:rPr lang="uk-UA" dirty="0" smtClean="0"/>
              <a:t>»</a:t>
            </a:r>
            <a:endParaRPr lang="uk-UA" dirty="0"/>
          </a:p>
        </p:txBody>
      </p:sp>
    </p:spTree>
    <p:extLst>
      <p:ext uri="{BB962C8B-B14F-4D97-AF65-F5344CB8AC3E}">
        <p14:creationId xmlns:p14="http://schemas.microsoft.com/office/powerpoint/2010/main" val="2979170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661920" y="2125573"/>
            <a:ext cx="7274560" cy="1754326"/>
          </a:xfrm>
          <a:prstGeom prst="rect">
            <a:avLst/>
          </a:prstGeom>
        </p:spPr>
        <p:txBody>
          <a:bodyPr wrap="square">
            <a:spAutoFit/>
          </a:bodyPr>
          <a:lstStyle/>
          <a:p>
            <a:r>
              <a:rPr lang="uk-UA" b="1" dirty="0">
                <a:solidFill>
                  <a:srgbClr val="1A1919"/>
                </a:solidFill>
                <a:latin typeface="PT Sans"/>
              </a:rPr>
              <a:t>Традиційний </a:t>
            </a:r>
            <a:r>
              <a:rPr lang="uk-UA" b="1" dirty="0" err="1" smtClean="0">
                <a:solidFill>
                  <a:srgbClr val="1A1919"/>
                </a:solidFill>
                <a:latin typeface="PT Sans"/>
              </a:rPr>
              <a:t>рітейл</a:t>
            </a:r>
            <a:endParaRPr lang="uk-UA" b="1" dirty="0">
              <a:solidFill>
                <a:srgbClr val="1A1919"/>
              </a:solidFill>
              <a:latin typeface="PT Sans"/>
            </a:endParaRPr>
          </a:p>
          <a:p>
            <a:r>
              <a:rPr lang="uk-UA" dirty="0">
                <a:solidFill>
                  <a:srgbClr val="3D3E40"/>
                </a:solidFill>
                <a:latin typeface="Georgia" panose="02040502050405020303" pitchFamily="18" charset="0"/>
              </a:rPr>
              <a:t>Традиційний </a:t>
            </a:r>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ґрунтується на класичному підході до продажу товарів. Цей формат включає фізичні магазини, де покупці можуть придбати товари. Традиційні магазини надають клієнтам можливість оцінити товари особисто, поставити запитання продавцям та отримати консультації. </a:t>
            </a:r>
          </a:p>
        </p:txBody>
      </p:sp>
    </p:spTree>
    <p:extLst>
      <p:ext uri="{BB962C8B-B14F-4D97-AF65-F5344CB8AC3E}">
        <p14:creationId xmlns:p14="http://schemas.microsoft.com/office/powerpoint/2010/main" val="2732343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976880" y="1957150"/>
            <a:ext cx="6096000" cy="2308324"/>
          </a:xfrm>
          <a:prstGeom prst="rect">
            <a:avLst/>
          </a:prstGeom>
        </p:spPr>
        <p:txBody>
          <a:bodyPr>
            <a:spAutoFit/>
          </a:bodyPr>
          <a:lstStyle/>
          <a:p>
            <a:r>
              <a:rPr lang="uk-UA" b="1" dirty="0">
                <a:solidFill>
                  <a:srgbClr val="1A1919"/>
                </a:solidFill>
                <a:latin typeface="PT Sans"/>
              </a:rPr>
              <a:t>Магазини з фізичною присутністю</a:t>
            </a:r>
          </a:p>
          <a:p>
            <a:r>
              <a:rPr lang="uk-UA" dirty="0">
                <a:solidFill>
                  <a:srgbClr val="3D3E40"/>
                </a:solidFill>
                <a:latin typeface="Georgia" panose="02040502050405020303" pitchFamily="18" charset="0"/>
              </a:rPr>
              <a:t>Магазини з фізичною присутністю – це основний елемент традиційного </a:t>
            </a:r>
            <a:r>
              <a:rPr lang="uk-UA" dirty="0" err="1" smtClean="0">
                <a:solidFill>
                  <a:srgbClr val="3D3E40"/>
                </a:solidFill>
                <a:latin typeface="Georgia" panose="02040502050405020303" pitchFamily="18" charset="0"/>
              </a:rPr>
              <a:t>рітейлу</a:t>
            </a:r>
            <a:r>
              <a:rPr lang="uk-UA" dirty="0">
                <a:solidFill>
                  <a:srgbClr val="3D3E40"/>
                </a:solidFill>
                <a:latin typeface="Georgia" panose="02040502050405020303" pitchFamily="18" charset="0"/>
              </a:rPr>
              <a:t>. У таких магазинах покупці можуть побачити та оцінити товари перед покупкою. Прикладом може бути магазин одягу та взуття, де клієнти можуть приміряти речі та переконатися у їх якості та відповідності розміру.</a:t>
            </a:r>
          </a:p>
          <a:p>
            <a:endParaRPr lang="uk-UA" dirty="0">
              <a:solidFill>
                <a:srgbClr val="3D3E40"/>
              </a:solidFill>
              <a:latin typeface="Georgia" panose="02040502050405020303" pitchFamily="18" charset="0"/>
            </a:endParaRPr>
          </a:p>
        </p:txBody>
      </p:sp>
    </p:spTree>
    <p:extLst>
      <p:ext uri="{BB962C8B-B14F-4D97-AF65-F5344CB8AC3E}">
        <p14:creationId xmlns:p14="http://schemas.microsoft.com/office/powerpoint/2010/main" val="13616792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88640" y="2327206"/>
            <a:ext cx="6096000" cy="2031325"/>
          </a:xfrm>
          <a:prstGeom prst="rect">
            <a:avLst/>
          </a:prstGeom>
        </p:spPr>
        <p:txBody>
          <a:bodyPr>
            <a:spAutoFit/>
          </a:bodyPr>
          <a:lstStyle/>
          <a:p>
            <a:r>
              <a:rPr lang="uk-UA" b="1" dirty="0">
                <a:solidFill>
                  <a:srgbClr val="1A1919"/>
                </a:solidFill>
                <a:latin typeface="PT Sans"/>
              </a:rPr>
              <a:t>Супермаркети та </a:t>
            </a:r>
            <a:r>
              <a:rPr lang="uk-UA" b="1" dirty="0" err="1">
                <a:solidFill>
                  <a:srgbClr val="1A1919"/>
                </a:solidFill>
                <a:latin typeface="PT Sans"/>
              </a:rPr>
              <a:t>гіпермаркети</a:t>
            </a:r>
            <a:endParaRPr lang="uk-UA" b="1" dirty="0">
              <a:solidFill>
                <a:srgbClr val="1A1919"/>
              </a:solidFill>
              <a:latin typeface="PT Sans"/>
            </a:endParaRPr>
          </a:p>
          <a:p>
            <a:r>
              <a:rPr lang="uk-UA" dirty="0">
                <a:solidFill>
                  <a:srgbClr val="3D3E40"/>
                </a:solidFill>
                <a:latin typeface="Georgia" panose="02040502050405020303" pitchFamily="18" charset="0"/>
              </a:rPr>
              <a:t>Супермаркети та </a:t>
            </a:r>
            <a:r>
              <a:rPr lang="uk-UA" dirty="0" err="1">
                <a:solidFill>
                  <a:srgbClr val="3D3E40"/>
                </a:solidFill>
                <a:latin typeface="Georgia" panose="02040502050405020303" pitchFamily="18" charset="0"/>
              </a:rPr>
              <a:t>гіпермаркети</a:t>
            </a:r>
            <a:r>
              <a:rPr lang="uk-UA" dirty="0">
                <a:solidFill>
                  <a:srgbClr val="3D3E40"/>
                </a:solidFill>
                <a:latin typeface="Georgia" panose="02040502050405020303" pitchFamily="18" charset="0"/>
              </a:rPr>
              <a:t> пропонують широкий асортимент продуктів харчування та побутових товарів. Ці магазини стали популярними завдяки зручності купівлі всього необхідного в одному місці. Покупці можуть вибирати продукти з полиць і купувати без посередників</a:t>
            </a:r>
            <a:r>
              <a:rPr lang="uk-UA" dirty="0" smtClean="0">
                <a:solidFill>
                  <a:srgbClr val="3D3E40"/>
                </a:solidFill>
                <a:latin typeface="Georgia" panose="02040502050405020303" pitchFamily="18" charset="0"/>
              </a:rPr>
              <a:t>.</a:t>
            </a:r>
            <a:endParaRPr lang="uk-UA" dirty="0">
              <a:solidFill>
                <a:srgbClr val="3D3E40"/>
              </a:solidFill>
              <a:latin typeface="Georgia" panose="02040502050405020303" pitchFamily="18" charset="0"/>
            </a:endParaRPr>
          </a:p>
        </p:txBody>
      </p:sp>
    </p:spTree>
    <p:extLst>
      <p:ext uri="{BB962C8B-B14F-4D97-AF65-F5344CB8AC3E}">
        <p14:creationId xmlns:p14="http://schemas.microsoft.com/office/powerpoint/2010/main" val="111680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139440" y="1935262"/>
            <a:ext cx="6096000" cy="2308324"/>
          </a:xfrm>
          <a:prstGeom prst="rect">
            <a:avLst/>
          </a:prstGeom>
        </p:spPr>
        <p:txBody>
          <a:bodyPr>
            <a:spAutoFit/>
          </a:bodyPr>
          <a:lstStyle/>
          <a:p>
            <a:r>
              <a:rPr lang="uk-UA" b="1" dirty="0">
                <a:solidFill>
                  <a:srgbClr val="1A1919"/>
                </a:solidFill>
                <a:latin typeface="PT Sans"/>
              </a:rPr>
              <a:t>Спеціалізовані магазини</a:t>
            </a:r>
          </a:p>
          <a:p>
            <a:r>
              <a:rPr lang="uk-UA" dirty="0">
                <a:solidFill>
                  <a:srgbClr val="3D3E40"/>
                </a:solidFill>
                <a:latin typeface="Georgia" panose="02040502050405020303" pitchFamily="18" charset="0"/>
              </a:rPr>
              <a:t>Спеціалізовані магазини фокусуються на певних категоріях товарів чи послуг. Це дозволяє їм надавати ширший асортимент товарів у своїй ніші та обслуговувати клієнтів із конкретними потребами. Прикладами можуть бути магазини з продажу електроніки, книгарні чи магазини спортивних товарів</a:t>
            </a:r>
            <a:r>
              <a:rPr lang="uk-UA" dirty="0" smtClean="0">
                <a:solidFill>
                  <a:srgbClr val="3D3E40"/>
                </a:solidFill>
                <a:latin typeface="Georgia" panose="02040502050405020303" pitchFamily="18" charset="0"/>
              </a:rPr>
              <a:t>.</a:t>
            </a:r>
            <a:endParaRPr lang="uk-UA" dirty="0">
              <a:solidFill>
                <a:srgbClr val="3D3E40"/>
              </a:solidFill>
              <a:latin typeface="Georgia" panose="02040502050405020303" pitchFamily="18" charset="0"/>
            </a:endParaRPr>
          </a:p>
        </p:txBody>
      </p:sp>
    </p:spTree>
    <p:extLst>
      <p:ext uri="{BB962C8B-B14F-4D97-AF65-F5344CB8AC3E}">
        <p14:creationId xmlns:p14="http://schemas.microsoft.com/office/powerpoint/2010/main" val="2025114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413338"/>
            <a:ext cx="6096000" cy="2031325"/>
          </a:xfrm>
          <a:prstGeom prst="rect">
            <a:avLst/>
          </a:prstGeom>
        </p:spPr>
        <p:txBody>
          <a:bodyPr>
            <a:spAutoFit/>
          </a:bodyPr>
          <a:lstStyle/>
          <a:p>
            <a:r>
              <a:rPr lang="uk-UA" b="1" dirty="0" smtClean="0">
                <a:solidFill>
                  <a:srgbClr val="1A1919"/>
                </a:solidFill>
                <a:latin typeface="PT Sans"/>
              </a:rPr>
              <a:t>Онлайн-</a:t>
            </a:r>
            <a:r>
              <a:rPr lang="uk-UA" b="1" dirty="0" err="1" smtClean="0">
                <a:solidFill>
                  <a:srgbClr val="1A1919"/>
                </a:solidFill>
                <a:latin typeface="PT Sans"/>
              </a:rPr>
              <a:t>рітейл</a:t>
            </a:r>
            <a:endParaRPr lang="uk-UA" b="1" dirty="0">
              <a:solidFill>
                <a:srgbClr val="1A1919"/>
              </a:solidFill>
              <a:latin typeface="PT Sans"/>
            </a:endParaRPr>
          </a:p>
          <a:p>
            <a:r>
              <a:rPr lang="uk-UA" dirty="0">
                <a:solidFill>
                  <a:srgbClr val="3D3E40"/>
                </a:solidFill>
                <a:latin typeface="Georgia" panose="02040502050405020303" pitchFamily="18" charset="0"/>
              </a:rPr>
              <a:t>З розвитком інтернету та цифрових технологій, </a:t>
            </a:r>
            <a:r>
              <a:rPr lang="uk-UA" dirty="0" smtClean="0">
                <a:solidFill>
                  <a:srgbClr val="3D3E40"/>
                </a:solidFill>
                <a:latin typeface="Georgia" panose="02040502050405020303" pitchFamily="18" charset="0"/>
              </a:rPr>
              <a:t>онлайн-</a:t>
            </a:r>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стає все більш популярним. Цей формат дозволяє покупцям робити замовлення через інтернет та отримувати товари без необхідності відвідування фізичних магазинів. </a:t>
            </a:r>
            <a:r>
              <a:rPr lang="uk-UA" dirty="0" smtClean="0">
                <a:solidFill>
                  <a:srgbClr val="3D3E40"/>
                </a:solidFill>
                <a:latin typeface="Georgia" panose="02040502050405020303" pitchFamily="18" charset="0"/>
              </a:rPr>
              <a:t>Онлайн-</a:t>
            </a:r>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має ряд особливостей і переваг:</a:t>
            </a:r>
            <a:endParaRPr lang="uk-UA" dirty="0"/>
          </a:p>
        </p:txBody>
      </p:sp>
    </p:spTree>
    <p:extLst>
      <p:ext uri="{BB962C8B-B14F-4D97-AF65-F5344CB8AC3E}">
        <p14:creationId xmlns:p14="http://schemas.microsoft.com/office/powerpoint/2010/main" val="49956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773680" y="864166"/>
            <a:ext cx="7193280" cy="5355312"/>
          </a:xfrm>
          <a:prstGeom prst="rect">
            <a:avLst/>
          </a:prstGeom>
        </p:spPr>
        <p:txBody>
          <a:bodyPr wrap="square">
            <a:spAutoFit/>
          </a:bodyPr>
          <a:lstStyle/>
          <a:p>
            <a:pPr>
              <a:buFont typeface="+mj-lt"/>
              <a:buAutoNum type="arabicPeriod"/>
            </a:pPr>
            <a:r>
              <a:rPr lang="ru-RU" b="1" dirty="0">
                <a:solidFill>
                  <a:srgbClr val="3D3E40"/>
                </a:solidFill>
                <a:latin typeface="Georgia" panose="02040502050405020303" pitchFamily="18" charset="0"/>
              </a:rPr>
              <a:t>Великий </a:t>
            </a:r>
            <a:r>
              <a:rPr lang="ru-RU" b="1" dirty="0" err="1">
                <a:solidFill>
                  <a:srgbClr val="3D3E40"/>
                </a:solidFill>
                <a:latin typeface="Georgia" panose="02040502050405020303" pitchFamily="18" charset="0"/>
              </a:rPr>
              <a:t>вибір</a:t>
            </a:r>
            <a:r>
              <a:rPr lang="ru-RU" b="1" dirty="0">
                <a:solidFill>
                  <a:srgbClr val="3D3E40"/>
                </a:solidFill>
                <a:latin typeface="Georgia" panose="02040502050405020303" pitchFamily="18" charset="0"/>
              </a:rPr>
              <a:t> </a:t>
            </a:r>
            <a:r>
              <a:rPr lang="ru-RU" b="1" dirty="0" err="1">
                <a:solidFill>
                  <a:srgbClr val="3D3E40"/>
                </a:solidFill>
                <a:latin typeface="Georgia" panose="02040502050405020303" pitchFamily="18" charset="0"/>
              </a:rPr>
              <a:t>товарів</a:t>
            </a:r>
            <a:r>
              <a:rPr lang="ru-RU" b="1" dirty="0">
                <a:solidFill>
                  <a:srgbClr val="3D3E40"/>
                </a:solidFill>
                <a:latin typeface="Georgia" panose="02040502050405020303" pitchFamily="18" charset="0"/>
              </a:rPr>
              <a:t> та </a:t>
            </a:r>
            <a:r>
              <a:rPr lang="ru-RU" b="1" dirty="0" err="1">
                <a:solidFill>
                  <a:srgbClr val="3D3E40"/>
                </a:solidFill>
                <a:latin typeface="Georgia" panose="02040502050405020303" pitchFamily="18" charset="0"/>
              </a:rPr>
              <a:t>послуг</a:t>
            </a:r>
            <a:r>
              <a:rPr lang="ru-RU" dirty="0">
                <a:solidFill>
                  <a:srgbClr val="3D3E40"/>
                </a:solidFill>
                <a:latin typeface="Georgia" panose="02040502050405020303" pitchFamily="18" charset="0"/>
              </a:rPr>
              <a:t>. </a:t>
            </a:r>
            <a:r>
              <a:rPr lang="ru-RU" dirty="0" smtClean="0">
                <a:solidFill>
                  <a:srgbClr val="3D3E40"/>
                </a:solidFill>
                <a:latin typeface="Georgia" panose="02040502050405020303" pitchFamily="18" charset="0"/>
              </a:rPr>
              <a:t>Онлайн-</a:t>
            </a:r>
            <a:r>
              <a:rPr lang="ru-RU" dirty="0" err="1" smtClean="0">
                <a:solidFill>
                  <a:srgbClr val="3D3E40"/>
                </a:solidFill>
                <a:latin typeface="Georgia" panose="02040502050405020303" pitchFamily="18" charset="0"/>
              </a:rPr>
              <a:t>рітейлери</a:t>
            </a:r>
            <a:r>
              <a:rPr lang="ru-RU" dirty="0" smtClean="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надають</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величезний</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вибір</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товарів</a:t>
            </a:r>
            <a:r>
              <a:rPr lang="ru-RU" dirty="0">
                <a:solidFill>
                  <a:srgbClr val="3D3E40"/>
                </a:solidFill>
                <a:latin typeface="Georgia" panose="02040502050405020303" pitchFamily="18" charset="0"/>
              </a:rPr>
              <a:t> та </a:t>
            </a:r>
            <a:r>
              <a:rPr lang="ru-RU" dirty="0" err="1">
                <a:solidFill>
                  <a:srgbClr val="3D3E40"/>
                </a:solidFill>
                <a:latin typeface="Georgia" panose="02040502050405020303" pitchFamily="18" charset="0"/>
              </a:rPr>
              <a:t>послуг</a:t>
            </a:r>
            <a:r>
              <a:rPr lang="ru-RU" dirty="0">
                <a:solidFill>
                  <a:srgbClr val="3D3E40"/>
                </a:solidFill>
                <a:latin typeface="Georgia" panose="02040502050405020303" pitchFamily="18" charset="0"/>
              </a:rPr>
              <a:t> на </a:t>
            </a:r>
            <a:r>
              <a:rPr lang="ru-RU" dirty="0" err="1">
                <a:solidFill>
                  <a:srgbClr val="3D3E40"/>
                </a:solidFill>
                <a:latin typeface="Georgia" panose="02040502050405020303" pitchFamily="18" charset="0"/>
              </a:rPr>
              <a:t>своїх</a:t>
            </a:r>
            <a:r>
              <a:rPr lang="ru-RU" dirty="0">
                <a:solidFill>
                  <a:srgbClr val="3D3E40"/>
                </a:solidFill>
                <a:latin typeface="Georgia" panose="02040502050405020303" pitchFamily="18" charset="0"/>
              </a:rPr>
              <a:t> платформах. </a:t>
            </a:r>
            <a:r>
              <a:rPr lang="ru-RU" dirty="0" err="1">
                <a:solidFill>
                  <a:srgbClr val="3D3E40"/>
                </a:solidFill>
                <a:latin typeface="Georgia" panose="02040502050405020303" pitchFamily="18" charset="0"/>
              </a:rPr>
              <a:t>Покупці</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можуть</a:t>
            </a:r>
            <a:r>
              <a:rPr lang="ru-RU" dirty="0">
                <a:solidFill>
                  <a:srgbClr val="3D3E40"/>
                </a:solidFill>
                <a:latin typeface="Georgia" panose="02040502050405020303" pitchFamily="18" charset="0"/>
              </a:rPr>
              <a:t> легко </a:t>
            </a:r>
            <a:r>
              <a:rPr lang="ru-RU" dirty="0" err="1">
                <a:solidFill>
                  <a:srgbClr val="3D3E40"/>
                </a:solidFill>
                <a:latin typeface="Georgia" panose="02040502050405020303" pitchFamily="18" charset="0"/>
              </a:rPr>
              <a:t>знайти</a:t>
            </a:r>
            <a:r>
              <a:rPr lang="ru-RU" dirty="0">
                <a:solidFill>
                  <a:srgbClr val="3D3E40"/>
                </a:solidFill>
                <a:latin typeface="Georgia" panose="02040502050405020303" pitchFamily="18" charset="0"/>
              </a:rPr>
              <a:t> та </a:t>
            </a:r>
            <a:r>
              <a:rPr lang="ru-RU" dirty="0" err="1">
                <a:solidFill>
                  <a:srgbClr val="3D3E40"/>
                </a:solidFill>
                <a:latin typeface="Georgia" panose="02040502050405020303" pitchFamily="18" charset="0"/>
              </a:rPr>
              <a:t>порівняти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різні</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варіанти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що</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робить</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процес</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вибору</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більш</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зручним</a:t>
            </a:r>
            <a:r>
              <a:rPr lang="ru-RU" dirty="0">
                <a:solidFill>
                  <a:srgbClr val="3D3E40"/>
                </a:solidFill>
                <a:latin typeface="Georgia" panose="02040502050405020303" pitchFamily="18" charset="0"/>
              </a:rPr>
              <a:t> та </a:t>
            </a:r>
            <a:r>
              <a:rPr lang="ru-RU" dirty="0" err="1">
                <a:solidFill>
                  <a:srgbClr val="3D3E40"/>
                </a:solidFill>
                <a:latin typeface="Georgia" panose="02040502050405020303" pitchFamily="18" charset="0"/>
              </a:rPr>
              <a:t>інформативним</a:t>
            </a:r>
            <a:r>
              <a:rPr lang="ru-RU" dirty="0">
                <a:solidFill>
                  <a:srgbClr val="3D3E40"/>
                </a:solidFill>
                <a:latin typeface="Georgia" panose="02040502050405020303" pitchFamily="18" charset="0"/>
              </a:rPr>
              <a:t>.</a:t>
            </a:r>
          </a:p>
          <a:p>
            <a:pPr>
              <a:buFont typeface="+mj-lt"/>
              <a:buAutoNum type="arabicPeriod"/>
            </a:pPr>
            <a:r>
              <a:rPr lang="ru-RU" b="1" dirty="0" err="1">
                <a:solidFill>
                  <a:srgbClr val="3D3E40"/>
                </a:solidFill>
                <a:latin typeface="Georgia" panose="02040502050405020303" pitchFamily="18" charset="0"/>
              </a:rPr>
              <a:t>Зручність</a:t>
            </a:r>
            <a:r>
              <a:rPr lang="ru-RU" b="1" dirty="0">
                <a:solidFill>
                  <a:srgbClr val="3D3E40"/>
                </a:solidFill>
                <a:latin typeface="Georgia" panose="02040502050405020303" pitchFamily="18" charset="0"/>
              </a:rPr>
              <a:t> та </a:t>
            </a:r>
            <a:r>
              <a:rPr lang="ru-RU" b="1" dirty="0" err="1">
                <a:solidFill>
                  <a:srgbClr val="3D3E40"/>
                </a:solidFill>
                <a:latin typeface="Georgia" panose="02040502050405020303" pitchFamily="18" charset="0"/>
              </a:rPr>
              <a:t>гнучкість</a:t>
            </a:r>
            <a:r>
              <a:rPr lang="ru-RU" b="1" dirty="0">
                <a:solidFill>
                  <a:srgbClr val="3D3E40"/>
                </a:solidFill>
                <a:latin typeface="Georgia" panose="02040502050405020303" pitchFamily="18" charset="0"/>
              </a:rPr>
              <a:t> покупок</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Клієнти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можуть</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робити</a:t>
            </a:r>
            <a:r>
              <a:rPr lang="ru-RU" dirty="0">
                <a:solidFill>
                  <a:srgbClr val="3D3E40"/>
                </a:solidFill>
                <a:latin typeface="Georgia" panose="02040502050405020303" pitchFamily="18" charset="0"/>
              </a:rPr>
              <a:t> покупки в будь-</a:t>
            </a:r>
            <a:r>
              <a:rPr lang="ru-RU" dirty="0" err="1">
                <a:solidFill>
                  <a:srgbClr val="3D3E40"/>
                </a:solidFill>
                <a:latin typeface="Georgia" panose="02040502050405020303" pitchFamily="18" charset="0"/>
              </a:rPr>
              <a:t>який</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зручний</a:t>
            </a:r>
            <a:r>
              <a:rPr lang="ru-RU" dirty="0">
                <a:solidFill>
                  <a:srgbClr val="3D3E40"/>
                </a:solidFill>
                <a:latin typeface="Georgia" panose="02040502050405020303" pitchFamily="18" charset="0"/>
              </a:rPr>
              <a:t> для них час, без </a:t>
            </a:r>
            <a:r>
              <a:rPr lang="ru-RU" dirty="0" err="1">
                <a:solidFill>
                  <a:srgbClr val="3D3E40"/>
                </a:solidFill>
                <a:latin typeface="Georgia" panose="02040502050405020303" pitchFamily="18" charset="0"/>
              </a:rPr>
              <a:t>необхідності</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відвідування</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фізичного</a:t>
            </a:r>
            <a:r>
              <a:rPr lang="ru-RU" dirty="0">
                <a:solidFill>
                  <a:srgbClr val="3D3E40"/>
                </a:solidFill>
                <a:latin typeface="Georgia" panose="02040502050405020303" pitchFamily="18" charset="0"/>
              </a:rPr>
              <a:t> магазину. </a:t>
            </a:r>
            <a:r>
              <a:rPr lang="ru-RU" dirty="0" err="1">
                <a:solidFill>
                  <a:srgbClr val="3D3E40"/>
                </a:solidFill>
                <a:latin typeface="Georgia" panose="02040502050405020303" pitchFamily="18" charset="0"/>
              </a:rPr>
              <a:t>Це</a:t>
            </a:r>
            <a:r>
              <a:rPr lang="ru-RU" dirty="0">
                <a:solidFill>
                  <a:srgbClr val="3D3E40"/>
                </a:solidFill>
                <a:latin typeface="Georgia" panose="02040502050405020303" pitchFamily="18" charset="0"/>
              </a:rPr>
              <a:t> особливо актуально для </a:t>
            </a:r>
            <a:r>
              <a:rPr lang="ru-RU" dirty="0" err="1">
                <a:solidFill>
                  <a:srgbClr val="3D3E40"/>
                </a:solidFill>
                <a:latin typeface="Georgia" panose="02040502050405020303" pitchFamily="18" charset="0"/>
              </a:rPr>
              <a:t>зайнятих</a:t>
            </a:r>
            <a:r>
              <a:rPr lang="ru-RU" dirty="0">
                <a:solidFill>
                  <a:srgbClr val="3D3E40"/>
                </a:solidFill>
                <a:latin typeface="Georgia" panose="02040502050405020303" pitchFamily="18" charset="0"/>
              </a:rPr>
              <a:t> людей, </a:t>
            </a:r>
            <a:r>
              <a:rPr lang="ru-RU" dirty="0" err="1">
                <a:solidFill>
                  <a:srgbClr val="3D3E40"/>
                </a:solidFill>
                <a:latin typeface="Georgia" panose="02040502050405020303" pitchFamily="18" charset="0"/>
              </a:rPr>
              <a:t>яким</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важко</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знайти</a:t>
            </a:r>
            <a:r>
              <a:rPr lang="ru-RU" dirty="0">
                <a:solidFill>
                  <a:srgbClr val="3D3E40"/>
                </a:solidFill>
                <a:latin typeface="Georgia" panose="02040502050405020303" pitchFamily="18" charset="0"/>
              </a:rPr>
              <a:t> час на </a:t>
            </a:r>
            <a:r>
              <a:rPr lang="ru-RU" dirty="0" err="1">
                <a:solidFill>
                  <a:srgbClr val="3D3E40"/>
                </a:solidFill>
                <a:latin typeface="Georgia" panose="02040502050405020303" pitchFamily="18" charset="0"/>
              </a:rPr>
              <a:t>шопінг</a:t>
            </a:r>
            <a:r>
              <a:rPr lang="ru-RU" dirty="0">
                <a:solidFill>
                  <a:srgbClr val="3D3E40"/>
                </a:solidFill>
                <a:latin typeface="Georgia" panose="02040502050405020303" pitchFamily="18" charset="0"/>
              </a:rPr>
              <a:t>.</a:t>
            </a:r>
          </a:p>
          <a:p>
            <a:pPr>
              <a:buFont typeface="+mj-lt"/>
              <a:buAutoNum type="arabicPeriod"/>
            </a:pPr>
            <a:r>
              <a:rPr lang="ru-RU" b="1" dirty="0">
                <a:solidFill>
                  <a:srgbClr val="3D3E40"/>
                </a:solidFill>
                <a:latin typeface="Georgia" panose="02040502050405020303" pitchFamily="18" charset="0"/>
              </a:rPr>
              <a:t>Доставка та </a:t>
            </a:r>
            <a:r>
              <a:rPr lang="ru-RU" b="1" dirty="0" err="1">
                <a:solidFill>
                  <a:srgbClr val="3D3E40"/>
                </a:solidFill>
                <a:latin typeface="Georgia" panose="02040502050405020303" pitchFamily="18" charset="0"/>
              </a:rPr>
              <a:t>повернення</a:t>
            </a:r>
            <a:r>
              <a:rPr lang="ru-RU" b="1" dirty="0">
                <a:solidFill>
                  <a:srgbClr val="3D3E40"/>
                </a:solidFill>
                <a:latin typeface="Georgia" panose="02040502050405020303" pitchFamily="18" charset="0"/>
              </a:rPr>
              <a:t> </a:t>
            </a:r>
            <a:r>
              <a:rPr lang="ru-RU" b="1" dirty="0" err="1">
                <a:solidFill>
                  <a:srgbClr val="3D3E40"/>
                </a:solidFill>
                <a:latin typeface="Georgia" panose="02040502050405020303" pitchFamily="18" charset="0"/>
              </a:rPr>
              <a:t>товарів</a:t>
            </a:r>
            <a:r>
              <a:rPr lang="ru-RU" dirty="0">
                <a:solidFill>
                  <a:srgbClr val="3D3E40"/>
                </a:solidFill>
                <a:latin typeface="Georgia" panose="02040502050405020303" pitchFamily="18" charset="0"/>
              </a:rPr>
              <a:t>. </a:t>
            </a:r>
            <a:r>
              <a:rPr lang="ru-RU" dirty="0" smtClean="0">
                <a:solidFill>
                  <a:srgbClr val="3D3E40"/>
                </a:solidFill>
                <a:latin typeface="Georgia" panose="02040502050405020303" pitchFamily="18" charset="0"/>
              </a:rPr>
              <a:t>Онлайн-</a:t>
            </a:r>
            <a:r>
              <a:rPr lang="ru-RU" dirty="0" err="1" smtClean="0">
                <a:solidFill>
                  <a:srgbClr val="3D3E40"/>
                </a:solidFill>
                <a:latin typeface="Georgia" panose="02040502050405020303" pitchFamily="18" charset="0"/>
              </a:rPr>
              <a:t>рітейлери</a:t>
            </a:r>
            <a:r>
              <a:rPr lang="ru-RU" dirty="0" smtClean="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забезпечують</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різні</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варіанти</a:t>
            </a:r>
            <a:r>
              <a:rPr lang="ru-RU" dirty="0">
                <a:solidFill>
                  <a:srgbClr val="3D3E40"/>
                </a:solidFill>
                <a:latin typeface="Georgia" panose="02040502050405020303" pitchFamily="18" charset="0"/>
              </a:rPr>
              <a:t> доставки, </a:t>
            </a:r>
            <a:r>
              <a:rPr lang="ru-RU" dirty="0" err="1">
                <a:solidFill>
                  <a:srgbClr val="3D3E40"/>
                </a:solidFill>
                <a:latin typeface="Georgia" panose="02040502050405020303" pitchFamily="18" charset="0"/>
              </a:rPr>
              <a:t>включаючи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швидку</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кур’єрську</a:t>
            </a:r>
            <a:r>
              <a:rPr lang="ru-RU" dirty="0">
                <a:solidFill>
                  <a:srgbClr val="3D3E40"/>
                </a:solidFill>
                <a:latin typeface="Georgia" panose="02040502050405020303" pitchFamily="18" charset="0"/>
              </a:rPr>
              <a:t> доставку, </a:t>
            </a:r>
            <a:r>
              <a:rPr lang="ru-RU" dirty="0" err="1">
                <a:solidFill>
                  <a:srgbClr val="3D3E40"/>
                </a:solidFill>
                <a:latin typeface="Georgia" panose="02040502050405020303" pitchFamily="18" charset="0"/>
              </a:rPr>
              <a:t>поштову</a:t>
            </a:r>
            <a:r>
              <a:rPr lang="ru-RU" dirty="0">
                <a:solidFill>
                  <a:srgbClr val="3D3E40"/>
                </a:solidFill>
                <a:latin typeface="Georgia" panose="02040502050405020303" pitchFamily="18" charset="0"/>
              </a:rPr>
              <a:t> службу та </a:t>
            </a:r>
            <a:r>
              <a:rPr lang="ru-RU" dirty="0" err="1">
                <a:solidFill>
                  <a:srgbClr val="3D3E40"/>
                </a:solidFill>
                <a:latin typeface="Georgia" panose="02040502050405020303" pitchFamily="18" charset="0"/>
              </a:rPr>
              <a:t>пункти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самовивезення</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Крім</a:t>
            </a:r>
            <a:r>
              <a:rPr lang="ru-RU" dirty="0">
                <a:solidFill>
                  <a:srgbClr val="3D3E40"/>
                </a:solidFill>
                <a:latin typeface="Georgia" panose="02040502050405020303" pitchFamily="18" charset="0"/>
              </a:rPr>
              <a:t> того, </a:t>
            </a:r>
            <a:r>
              <a:rPr lang="ru-RU" dirty="0" err="1">
                <a:solidFill>
                  <a:srgbClr val="3D3E40"/>
                </a:solidFill>
                <a:latin typeface="Georgia" panose="02040502050405020303" pitchFamily="18" charset="0"/>
              </a:rPr>
              <a:t>покупці</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мають</a:t>
            </a:r>
            <a:r>
              <a:rPr lang="ru-RU" dirty="0">
                <a:solidFill>
                  <a:srgbClr val="3D3E40"/>
                </a:solidFill>
                <a:latin typeface="Georgia" panose="02040502050405020303" pitchFamily="18" charset="0"/>
              </a:rPr>
              <a:t> право </a:t>
            </a:r>
            <a:r>
              <a:rPr lang="ru-RU" dirty="0" err="1">
                <a:solidFill>
                  <a:srgbClr val="3D3E40"/>
                </a:solidFill>
                <a:latin typeface="Georgia" panose="02040502050405020303" pitchFamily="18" charset="0"/>
              </a:rPr>
              <a:t>повернути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товари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протягом</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певного</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періоду</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якщо</a:t>
            </a:r>
            <a:r>
              <a:rPr lang="ru-RU" dirty="0">
                <a:solidFill>
                  <a:srgbClr val="3D3E40"/>
                </a:solidFill>
                <a:latin typeface="Georgia" panose="02040502050405020303" pitchFamily="18" charset="0"/>
              </a:rPr>
              <a:t> вони не </a:t>
            </a:r>
            <a:r>
              <a:rPr lang="ru-RU" dirty="0" err="1">
                <a:solidFill>
                  <a:srgbClr val="3D3E40"/>
                </a:solidFill>
                <a:latin typeface="Georgia" panose="02040502050405020303" pitchFamily="18" charset="0"/>
              </a:rPr>
              <a:t>задоволені</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покупкою</a:t>
            </a:r>
            <a:r>
              <a:rPr lang="ru-RU" dirty="0">
                <a:solidFill>
                  <a:srgbClr val="3D3E40"/>
                </a:solidFill>
                <a:latin typeface="Georgia" panose="02040502050405020303" pitchFamily="18" charset="0"/>
              </a:rPr>
              <a:t>.</a:t>
            </a:r>
          </a:p>
          <a:p>
            <a:pPr>
              <a:buFont typeface="+mj-lt"/>
              <a:buAutoNum type="arabicPeriod"/>
            </a:pPr>
            <a:r>
              <a:rPr lang="ru-RU" b="1" dirty="0" err="1">
                <a:solidFill>
                  <a:srgbClr val="3D3E40"/>
                </a:solidFill>
                <a:latin typeface="Georgia" panose="02040502050405020303" pitchFamily="18" charset="0"/>
              </a:rPr>
              <a:t>Маркетингові</a:t>
            </a:r>
            <a:r>
              <a:rPr lang="ru-RU" b="1" dirty="0">
                <a:solidFill>
                  <a:srgbClr val="3D3E40"/>
                </a:solidFill>
                <a:latin typeface="Georgia" panose="02040502050405020303" pitchFamily="18" charset="0"/>
              </a:rPr>
              <a:t> </a:t>
            </a:r>
            <a:r>
              <a:rPr lang="ru-RU" b="1" dirty="0" err="1">
                <a:solidFill>
                  <a:srgbClr val="3D3E40"/>
                </a:solidFill>
                <a:latin typeface="Georgia" panose="02040502050405020303" pitchFamily="18" charset="0"/>
              </a:rPr>
              <a:t>акції</a:t>
            </a:r>
            <a:r>
              <a:rPr lang="ru-RU" b="1" dirty="0">
                <a:solidFill>
                  <a:srgbClr val="3D3E40"/>
                </a:solidFill>
                <a:latin typeface="Georgia" panose="02040502050405020303" pitchFamily="18" charset="0"/>
              </a:rPr>
              <a:t> та </a:t>
            </a:r>
            <a:r>
              <a:rPr lang="ru-RU" b="1" dirty="0" err="1">
                <a:solidFill>
                  <a:srgbClr val="3D3E40"/>
                </a:solidFill>
                <a:latin typeface="Georgia" panose="02040502050405020303" pitchFamily="18" charset="0"/>
              </a:rPr>
              <a:t>знижки</a:t>
            </a:r>
            <a:r>
              <a:rPr lang="ru-RU" dirty="0">
                <a:solidFill>
                  <a:srgbClr val="3D3E40"/>
                </a:solidFill>
                <a:latin typeface="Georgia" panose="02040502050405020303" pitchFamily="18" charset="0"/>
              </a:rPr>
              <a:t>. </a:t>
            </a:r>
            <a:r>
              <a:rPr lang="ru-RU" dirty="0" smtClean="0">
                <a:solidFill>
                  <a:srgbClr val="3D3E40"/>
                </a:solidFill>
                <a:latin typeface="Georgia" panose="02040502050405020303" pitchFamily="18" charset="0"/>
              </a:rPr>
              <a:t>Онлайн-</a:t>
            </a:r>
            <a:r>
              <a:rPr lang="ru-RU" dirty="0" err="1" smtClean="0">
                <a:solidFill>
                  <a:srgbClr val="3D3E40"/>
                </a:solidFill>
                <a:latin typeface="Georgia" panose="02040502050405020303" pitchFamily="18" charset="0"/>
              </a:rPr>
              <a:t>рітейлери</a:t>
            </a:r>
            <a:r>
              <a:rPr lang="ru-RU" dirty="0" smtClean="0">
                <a:solidFill>
                  <a:srgbClr val="3D3E40"/>
                </a:solidFill>
                <a:latin typeface="Georgia" panose="02040502050405020303" pitchFamily="18" charset="0"/>
              </a:rPr>
              <a:t> </a:t>
            </a:r>
            <a:r>
              <a:rPr lang="ru-RU" dirty="0">
                <a:solidFill>
                  <a:srgbClr val="3D3E40"/>
                </a:solidFill>
                <a:latin typeface="Georgia" panose="02040502050405020303" pitchFamily="18" charset="0"/>
              </a:rPr>
              <a:t>активно </a:t>
            </a:r>
            <a:r>
              <a:rPr lang="ru-RU" dirty="0" err="1">
                <a:solidFill>
                  <a:srgbClr val="3D3E40"/>
                </a:solidFill>
                <a:latin typeface="Georgia" panose="02040502050405020303" pitchFamily="18" charset="0"/>
              </a:rPr>
              <a:t>проводять</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маркетингові</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акції</a:t>
            </a:r>
            <a:r>
              <a:rPr lang="ru-RU" dirty="0">
                <a:solidFill>
                  <a:srgbClr val="3D3E40"/>
                </a:solidFill>
                <a:latin typeface="Georgia" panose="02040502050405020303" pitchFamily="18" charset="0"/>
              </a:rPr>
              <a:t> та </a:t>
            </a:r>
            <a:r>
              <a:rPr lang="ru-RU" dirty="0" err="1">
                <a:solidFill>
                  <a:srgbClr val="3D3E40"/>
                </a:solidFill>
                <a:latin typeface="Georgia" panose="02040502050405020303" pitchFamily="18" charset="0"/>
              </a:rPr>
              <a:t>пропонують</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знижки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щоб</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залучити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нових</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клієнтів</a:t>
            </a:r>
            <a:r>
              <a:rPr lang="ru-RU" dirty="0">
                <a:solidFill>
                  <a:srgbClr val="3D3E40"/>
                </a:solidFill>
                <a:latin typeface="Georgia" panose="02040502050405020303" pitchFamily="18" charset="0"/>
              </a:rPr>
              <a:t> та </a:t>
            </a:r>
            <a:r>
              <a:rPr lang="ru-RU" dirty="0" err="1">
                <a:solidFill>
                  <a:srgbClr val="3D3E40"/>
                </a:solidFill>
                <a:latin typeface="Georgia" panose="02040502050405020303" pitchFamily="18" charset="0"/>
              </a:rPr>
              <a:t>заохотити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лояльних</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Заощадити</a:t>
            </a:r>
            <a:r>
              <a:rPr lang="ru-RU" dirty="0">
                <a:solidFill>
                  <a:srgbClr val="3D3E40"/>
                </a:solidFill>
                <a:latin typeface="Georgia" panose="02040502050405020303" pitchFamily="18" charset="0"/>
              </a:rPr>
              <a:t> на онлайн-покупках </a:t>
            </a:r>
            <a:r>
              <a:rPr lang="ru-RU" dirty="0" err="1">
                <a:solidFill>
                  <a:srgbClr val="3D3E40"/>
                </a:solidFill>
                <a:latin typeface="Georgia" panose="02040502050405020303" pitchFamily="18" charset="0"/>
              </a:rPr>
              <a:t>також</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дозволяють</a:t>
            </a:r>
            <a:r>
              <a:rPr lang="ru-RU" dirty="0">
                <a:solidFill>
                  <a:srgbClr val="3D3E40"/>
                </a:solidFill>
                <a:latin typeface="Georgia" panose="02040502050405020303" pitchFamily="18" charset="0"/>
              </a:rPr>
              <a:t> </a:t>
            </a:r>
            <a:r>
              <a:rPr lang="ru-RU" dirty="0" err="1" smtClean="0">
                <a:latin typeface="Georgia" panose="02040502050405020303" pitchFamily="18" charset="0"/>
                <a:hlinkClick r:id="rId2"/>
              </a:rPr>
              <a:t>кешбек-сервіси</a:t>
            </a:r>
            <a:r>
              <a:rPr lang="ru-RU" dirty="0">
                <a:latin typeface="Georgia" panose="02040502050405020303" pitchFamily="18" charset="0"/>
              </a:rPr>
              <a:t>.</a:t>
            </a:r>
            <a:endParaRPr lang="ru-RU" b="0" i="0" dirty="0">
              <a:effectLst/>
              <a:latin typeface="Georgia" panose="02040502050405020303" pitchFamily="18" charset="0"/>
            </a:endParaRPr>
          </a:p>
        </p:txBody>
      </p:sp>
    </p:spTree>
    <p:extLst>
      <p:ext uri="{BB962C8B-B14F-4D97-AF65-F5344CB8AC3E}">
        <p14:creationId xmlns:p14="http://schemas.microsoft.com/office/powerpoint/2010/main" val="2046056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3048000" y="1443841"/>
            <a:ext cx="6096000" cy="3970318"/>
          </a:xfrm>
          <a:prstGeom prst="rect">
            <a:avLst/>
          </a:prstGeom>
        </p:spPr>
        <p:txBody>
          <a:bodyPr>
            <a:spAutoFit/>
          </a:bodyPr>
          <a:lstStyle/>
          <a:p>
            <a:r>
              <a:rPr lang="uk-UA" b="1" dirty="0">
                <a:solidFill>
                  <a:srgbClr val="1A1919"/>
                </a:solidFill>
                <a:latin typeface="PT Sans"/>
              </a:rPr>
              <a:t>Електронна комерція</a:t>
            </a:r>
          </a:p>
          <a:p>
            <a:r>
              <a:rPr lang="uk-UA" dirty="0">
                <a:solidFill>
                  <a:srgbClr val="3D3E40"/>
                </a:solidFill>
                <a:latin typeface="Georgia" panose="02040502050405020303" pitchFamily="18" charset="0"/>
              </a:rPr>
              <a:t>Електронна комерція – це широкий сегмент </a:t>
            </a:r>
            <a:r>
              <a:rPr lang="uk-UA" dirty="0" smtClean="0">
                <a:solidFill>
                  <a:srgbClr val="3D3E40"/>
                </a:solidFill>
                <a:latin typeface="Georgia" panose="02040502050405020303" pitchFamily="18" charset="0"/>
              </a:rPr>
              <a:t>онлайн-</a:t>
            </a:r>
            <a:r>
              <a:rPr lang="uk-UA" dirty="0" err="1" smtClean="0">
                <a:solidFill>
                  <a:srgbClr val="3D3E40"/>
                </a:solidFill>
                <a:latin typeface="Georgia" panose="02040502050405020303" pitchFamily="18" charset="0"/>
              </a:rPr>
              <a:t>рітейлу</a:t>
            </a:r>
            <a:r>
              <a:rPr lang="uk-UA" dirty="0">
                <a:solidFill>
                  <a:srgbClr val="3D3E40"/>
                </a:solidFill>
                <a:latin typeface="Georgia" panose="02040502050405020303" pitchFamily="18" charset="0"/>
              </a:rPr>
              <a:t>, який включає різні види бізнесу та операцій через інтернет. Наприклад, послуги онлайн-бронювання, служби доставки, платформи електронних платежів. Усі їх поєднує зручність та простота взаємодії з клієнтами. </a:t>
            </a:r>
          </a:p>
          <a:p>
            <a:r>
              <a:rPr lang="uk-UA" dirty="0">
                <a:solidFill>
                  <a:srgbClr val="3D3E40"/>
                </a:solidFill>
                <a:latin typeface="Georgia" panose="02040502050405020303" pitchFamily="18" charset="0"/>
              </a:rPr>
              <a:t>Електронна комерція має низку істотних переваг. Вона дозволяє компаніям залучати клієнтів з різних регіонів та країн, знижує витрати на оренду торгових площ та наймання персоналу, дозволяє аналізувати дані про поведінку клієнтів, що відкриває можливості для персоналізації та цільового маркетингу.</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282243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413338"/>
            <a:ext cx="6096000" cy="2031325"/>
          </a:xfrm>
          <a:prstGeom prst="rect">
            <a:avLst/>
          </a:prstGeom>
        </p:spPr>
        <p:txBody>
          <a:bodyPr>
            <a:spAutoFit/>
          </a:bodyPr>
          <a:lstStyle/>
          <a:p>
            <a:r>
              <a:rPr lang="uk-UA" b="1" dirty="0" err="1">
                <a:solidFill>
                  <a:srgbClr val="1A1919"/>
                </a:solidFill>
                <a:latin typeface="PT Sans"/>
              </a:rPr>
              <a:t>Маркетплейси</a:t>
            </a:r>
            <a:r>
              <a:rPr lang="uk-UA" b="1" dirty="0">
                <a:solidFill>
                  <a:srgbClr val="1A1919"/>
                </a:solidFill>
                <a:latin typeface="PT Sans"/>
              </a:rPr>
              <a:t> та інтернет-магазини</a:t>
            </a:r>
          </a:p>
          <a:p>
            <a:r>
              <a:rPr lang="uk-UA" dirty="0" err="1">
                <a:solidFill>
                  <a:srgbClr val="3D3E40"/>
                </a:solidFill>
                <a:latin typeface="Georgia" panose="02040502050405020303" pitchFamily="18" charset="0"/>
              </a:rPr>
              <a:t>Маркетплейси</a:t>
            </a:r>
            <a:r>
              <a:rPr lang="uk-UA" dirty="0">
                <a:solidFill>
                  <a:srgbClr val="3D3E40"/>
                </a:solidFill>
                <a:latin typeface="Georgia" panose="02040502050405020303" pitchFamily="18" charset="0"/>
              </a:rPr>
              <a:t> та інтернет-магазини поєднують продавців та покупців на одній платформі, надаючи величезний вибір товарів від різних продавців. Це дозволяє клієнтам порівнювати ціни та характеристики товарів, що сприяє прийняттю усвідомлених рішень при покупці.</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5310527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443841"/>
            <a:ext cx="6096000" cy="3970318"/>
          </a:xfrm>
          <a:prstGeom prst="rect">
            <a:avLst/>
          </a:prstGeom>
        </p:spPr>
        <p:txBody>
          <a:bodyPr>
            <a:spAutoFit/>
          </a:bodyPr>
          <a:lstStyle/>
          <a:p>
            <a:r>
              <a:rPr lang="uk-UA" b="1" dirty="0">
                <a:solidFill>
                  <a:srgbClr val="000000"/>
                </a:solidFill>
                <a:latin typeface="PT Sans"/>
              </a:rPr>
              <a:t>Як працює ринок </a:t>
            </a:r>
            <a:r>
              <a:rPr lang="uk-UA" b="1" dirty="0" err="1" smtClean="0">
                <a:solidFill>
                  <a:srgbClr val="000000"/>
                </a:solidFill>
                <a:latin typeface="PT Sans"/>
              </a:rPr>
              <a:t>рітейлу</a:t>
            </a:r>
            <a:r>
              <a:rPr lang="uk-UA" b="1" dirty="0">
                <a:solidFill>
                  <a:srgbClr val="000000"/>
                </a:solidFill>
                <a:latin typeface="PT Sans"/>
              </a:rPr>
              <a:t>?</a:t>
            </a:r>
          </a:p>
          <a:p>
            <a:r>
              <a:rPr lang="uk-UA" dirty="0">
                <a:solidFill>
                  <a:srgbClr val="3D3E40"/>
                </a:solidFill>
                <a:latin typeface="Georgia" panose="02040502050405020303" pitchFamily="18" charset="0"/>
              </a:rPr>
              <a:t>Спочатку розглянемо ланцюжок роздрібного постачання та пункти з яких він складається:</a:t>
            </a:r>
          </a:p>
          <a:p>
            <a:pPr>
              <a:buFont typeface="Arial" panose="020B0604020202020204" pitchFamily="34" charset="0"/>
              <a:buChar char="•"/>
            </a:pPr>
            <a:r>
              <a:rPr lang="uk-UA" dirty="0">
                <a:solidFill>
                  <a:srgbClr val="3D3E40"/>
                </a:solidFill>
                <a:latin typeface="Georgia" panose="02040502050405020303" pitchFamily="18" charset="0"/>
              </a:rPr>
              <a:t>Виробник, який виготовляє продукцію.</a:t>
            </a:r>
          </a:p>
          <a:p>
            <a:pPr>
              <a:buFont typeface="Arial" panose="020B0604020202020204" pitchFamily="34" charset="0"/>
              <a:buChar char="•"/>
            </a:pPr>
            <a:r>
              <a:rPr lang="uk-UA" dirty="0">
                <a:solidFill>
                  <a:srgbClr val="3D3E40"/>
                </a:solidFill>
                <a:latin typeface="Georgia" panose="02040502050405020303" pitchFamily="18" charset="0"/>
              </a:rPr>
              <a:t>Гуртовики чи дистриб’ютори, які купують товар безпосередньо у виробників.</a:t>
            </a:r>
          </a:p>
          <a:p>
            <a:pPr>
              <a:buFont typeface="Arial" panose="020B0604020202020204" pitchFamily="34" charset="0"/>
              <a:buChar char="•"/>
            </a:pPr>
            <a:r>
              <a:rPr lang="uk-UA" dirty="0" err="1" smtClean="0">
                <a:solidFill>
                  <a:srgbClr val="3D3E40"/>
                </a:solidFill>
                <a:latin typeface="Georgia" panose="02040502050405020303" pitchFamily="18" charset="0"/>
              </a:rPr>
              <a:t>Рітейлери</a:t>
            </a:r>
            <a:r>
              <a:rPr lang="uk-UA" dirty="0">
                <a:solidFill>
                  <a:srgbClr val="3D3E40"/>
                </a:solidFill>
                <a:latin typeface="Georgia" panose="02040502050405020303" pitchFamily="18" charset="0"/>
              </a:rPr>
              <a:t>, які купують товар у гуртовиків, а потім продають споживачам.</a:t>
            </a:r>
          </a:p>
          <a:p>
            <a:r>
              <a:rPr lang="uk-UA" dirty="0">
                <a:solidFill>
                  <a:srgbClr val="3D3E40"/>
                </a:solidFill>
                <a:latin typeface="Georgia" panose="02040502050405020303" pitchFamily="18" charset="0"/>
              </a:rPr>
              <a:t>Кожна ланка на шляху з фабрики до магазинної полиці має отримувати дохід, який компенсуватиме витрати та стимулюватиме продовження роботи. Так, виробник розраховує собівартість виготовлення товару, додає до неї відсоток прибутку та великими партіями продає гуртовикам.</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1618642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136339"/>
            <a:ext cx="6096000" cy="2585323"/>
          </a:xfrm>
          <a:prstGeom prst="rect">
            <a:avLst/>
          </a:prstGeom>
        </p:spPr>
        <p:txBody>
          <a:bodyPr>
            <a:spAutoFit/>
          </a:bodyPr>
          <a:lstStyle/>
          <a:p>
            <a:r>
              <a:rPr lang="uk-UA" dirty="0">
                <a:solidFill>
                  <a:srgbClr val="3D3E40"/>
                </a:solidFill>
                <a:latin typeface="Georgia" panose="02040502050405020303" pitchFamily="18" charset="0"/>
              </a:rPr>
              <a:t>Гуртовики поділяють товар на невеликі партії та з націнкою продають по точках роздрібної торгівлі. </a:t>
            </a:r>
            <a:r>
              <a:rPr lang="uk-UA" dirty="0" err="1" smtClean="0">
                <a:solidFill>
                  <a:srgbClr val="3D3E40"/>
                </a:solidFill>
                <a:latin typeface="Georgia" panose="02040502050405020303" pitchFamily="18" charset="0"/>
              </a:rPr>
              <a:t>Рітейлери</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купують товар у гуртових торговців і </a:t>
            </a:r>
            <a:r>
              <a:rPr lang="uk-UA" dirty="0" smtClean="0">
                <a:solidFill>
                  <a:srgbClr val="3D3E40"/>
                </a:solidFill>
                <a:latin typeface="Georgia" panose="02040502050405020303" pitchFamily="18" charset="0"/>
              </a:rPr>
              <a:t>вже </a:t>
            </a:r>
            <a:r>
              <a:rPr lang="uk-UA" dirty="0">
                <a:solidFill>
                  <a:srgbClr val="3D3E40"/>
                </a:solidFill>
                <a:latin typeface="Georgia" panose="02040502050405020303" pitchFamily="18" charset="0"/>
              </a:rPr>
              <a:t>зі своєю роздрібною націнкою продають кінцевим споживачам.</a:t>
            </a:r>
          </a:p>
          <a:p>
            <a:r>
              <a:rPr lang="uk-UA" dirty="0">
                <a:solidFill>
                  <a:srgbClr val="3D3E40"/>
                </a:solidFill>
                <a:latin typeface="Georgia" panose="02040502050405020303" pitchFamily="18" charset="0"/>
              </a:rPr>
              <a:t>В реальності це може виглядати так: виробник продає товар собівартістю $1 гуртовику за $1,5. Гуртовик віддає їх у роздрібну торгівлю по $2. А </a:t>
            </a:r>
            <a:r>
              <a:rPr lang="uk-UA" dirty="0" err="1" smtClean="0">
                <a:solidFill>
                  <a:srgbClr val="3D3E40"/>
                </a:solidFill>
                <a:latin typeface="Georgia" panose="02040502050405020303" pitchFamily="18" charset="0"/>
              </a:rPr>
              <a:t>рітейлер</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вже продає споживачам по $4. </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605796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048000" y="2274838"/>
            <a:ext cx="6096000" cy="2585323"/>
          </a:xfrm>
          <a:prstGeom prst="rect">
            <a:avLst/>
          </a:prstGeom>
        </p:spPr>
        <p:txBody>
          <a:bodyPr>
            <a:spAutoFit/>
          </a:bodyPr>
          <a:lstStyle/>
          <a:p>
            <a:endParaRPr lang="uk-UA" dirty="0" smtClean="0"/>
          </a:p>
          <a:p>
            <a:pPr algn="ctr"/>
            <a:r>
              <a:rPr lang="uk-UA" dirty="0" smtClean="0"/>
              <a:t>ПЛАН</a:t>
            </a:r>
          </a:p>
          <a:p>
            <a:r>
              <a:rPr lang="uk-UA" dirty="0" smtClean="0"/>
              <a:t>1. Що </a:t>
            </a:r>
            <a:r>
              <a:rPr lang="uk-UA" dirty="0"/>
              <a:t>таке </a:t>
            </a:r>
            <a:r>
              <a:rPr lang="uk-UA" dirty="0" err="1" smtClean="0"/>
              <a:t>рітейл</a:t>
            </a:r>
            <a:endParaRPr lang="uk-UA" dirty="0"/>
          </a:p>
          <a:p>
            <a:r>
              <a:rPr lang="uk-UA" dirty="0" smtClean="0"/>
              <a:t>2. Функції </a:t>
            </a:r>
            <a:r>
              <a:rPr lang="uk-UA" dirty="0" err="1" smtClean="0"/>
              <a:t>рітейлу</a:t>
            </a:r>
            <a:endParaRPr lang="uk-UA" dirty="0"/>
          </a:p>
          <a:p>
            <a:r>
              <a:rPr lang="uk-UA" dirty="0" smtClean="0"/>
              <a:t>3. Типи </a:t>
            </a:r>
            <a:r>
              <a:rPr lang="uk-UA" dirty="0" err="1" smtClean="0"/>
              <a:t>рітейлу</a:t>
            </a:r>
            <a:endParaRPr lang="uk-UA" dirty="0"/>
          </a:p>
          <a:p>
            <a:r>
              <a:rPr lang="uk-UA" dirty="0" smtClean="0"/>
              <a:t>4. Як </a:t>
            </a:r>
            <a:r>
              <a:rPr lang="uk-UA" dirty="0"/>
              <a:t>працює ринок </a:t>
            </a:r>
            <a:r>
              <a:rPr lang="uk-UA" dirty="0" err="1" smtClean="0"/>
              <a:t>рітейлу</a:t>
            </a:r>
            <a:r>
              <a:rPr lang="uk-UA" dirty="0"/>
              <a:t>?</a:t>
            </a:r>
          </a:p>
          <a:p>
            <a:r>
              <a:rPr lang="uk-UA" dirty="0" smtClean="0"/>
              <a:t>5. Роль </a:t>
            </a:r>
            <a:r>
              <a:rPr lang="uk-UA" dirty="0"/>
              <a:t>технологій у </a:t>
            </a:r>
            <a:r>
              <a:rPr lang="uk-UA" dirty="0" err="1" smtClean="0"/>
              <a:t>рітейлі</a:t>
            </a:r>
            <a:endParaRPr lang="uk-UA" dirty="0"/>
          </a:p>
          <a:p>
            <a:r>
              <a:rPr lang="uk-UA" dirty="0" smtClean="0"/>
              <a:t>6. Виклики </a:t>
            </a:r>
            <a:r>
              <a:rPr lang="uk-UA" dirty="0"/>
              <a:t>та тенденції в </a:t>
            </a:r>
            <a:r>
              <a:rPr lang="uk-UA" dirty="0" err="1" smtClean="0"/>
              <a:t>рітейлі</a:t>
            </a:r>
            <a:endParaRPr lang="uk-UA" dirty="0"/>
          </a:p>
          <a:p>
            <a:r>
              <a:rPr lang="uk-UA" dirty="0" smtClean="0"/>
              <a:t>7. </a:t>
            </a:r>
            <a:r>
              <a:rPr lang="uk-UA" dirty="0" err="1" smtClean="0"/>
              <a:t>Рітейл</a:t>
            </a:r>
            <a:r>
              <a:rPr lang="uk-UA" dirty="0" smtClean="0"/>
              <a:t> </a:t>
            </a:r>
            <a:r>
              <a:rPr lang="uk-UA" dirty="0"/>
              <a:t>та світова </a:t>
            </a:r>
            <a:r>
              <a:rPr lang="uk-UA" dirty="0" smtClean="0"/>
              <a:t>економіка</a:t>
            </a:r>
            <a:endParaRPr lang="uk-UA" dirty="0"/>
          </a:p>
        </p:txBody>
      </p:sp>
    </p:spTree>
    <p:extLst>
      <p:ext uri="{BB962C8B-B14F-4D97-AF65-F5344CB8AC3E}">
        <p14:creationId xmlns:p14="http://schemas.microsoft.com/office/powerpoint/2010/main" val="2051432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997839"/>
            <a:ext cx="6096000" cy="2862322"/>
          </a:xfrm>
          <a:prstGeom prst="rect">
            <a:avLst/>
          </a:prstGeom>
        </p:spPr>
        <p:txBody>
          <a:bodyPr>
            <a:spAutoFit/>
          </a:bodyPr>
          <a:lstStyle/>
          <a:p>
            <a:r>
              <a:rPr lang="uk-UA" b="1" dirty="0">
                <a:solidFill>
                  <a:srgbClr val="000000"/>
                </a:solidFill>
                <a:latin typeface="PT Sans"/>
              </a:rPr>
              <a:t>Роль технологій у </a:t>
            </a:r>
            <a:r>
              <a:rPr lang="uk-UA" b="1" dirty="0" err="1" smtClean="0">
                <a:solidFill>
                  <a:srgbClr val="000000"/>
                </a:solidFill>
                <a:latin typeface="PT Sans"/>
              </a:rPr>
              <a:t>рітейлі</a:t>
            </a:r>
            <a:endParaRPr lang="uk-UA" b="1" dirty="0">
              <a:solidFill>
                <a:srgbClr val="000000"/>
              </a:solidFill>
              <a:latin typeface="PT Sans"/>
            </a:endParaRPr>
          </a:p>
          <a:p>
            <a:r>
              <a:rPr lang="uk-UA" dirty="0">
                <a:solidFill>
                  <a:srgbClr val="3D3E40"/>
                </a:solidFill>
                <a:latin typeface="Georgia" panose="02040502050405020303" pitchFamily="18" charset="0"/>
              </a:rPr>
              <a:t>Технологічні інновації істотно впливатимуть на розвиток </a:t>
            </a:r>
            <a:r>
              <a:rPr lang="uk-UA" dirty="0" err="1" smtClean="0">
                <a:solidFill>
                  <a:srgbClr val="3D3E40"/>
                </a:solidFill>
                <a:latin typeface="Georgia" panose="02040502050405020303" pitchFamily="18" charset="0"/>
              </a:rPr>
              <a:t>рітейлу</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в майбутньому. Розберемо деякі з ключових технологій у </a:t>
            </a:r>
            <a:r>
              <a:rPr lang="uk-UA" dirty="0" err="1" smtClean="0">
                <a:solidFill>
                  <a:srgbClr val="3D3E40"/>
                </a:solidFill>
                <a:latin typeface="Georgia" panose="02040502050405020303" pitchFamily="18" charset="0"/>
              </a:rPr>
              <a:t>рітейлі</a:t>
            </a:r>
            <a:r>
              <a:rPr lang="uk-UA" dirty="0">
                <a:solidFill>
                  <a:srgbClr val="3D3E40"/>
                </a:solidFill>
                <a:latin typeface="Georgia" panose="02040502050405020303" pitchFamily="18" charset="0"/>
              </a:rPr>
              <a:t>.</a:t>
            </a:r>
          </a:p>
          <a:p>
            <a:r>
              <a:rPr lang="uk-UA" b="1" dirty="0">
                <a:solidFill>
                  <a:srgbClr val="3D3E40"/>
                </a:solidFill>
                <a:latin typeface="Georgia" panose="02040502050405020303" pitchFamily="18" charset="0"/>
              </a:rPr>
              <a:t>Штучний інтелект (ШІ)</a:t>
            </a:r>
            <a:r>
              <a:rPr lang="uk-UA" dirty="0">
                <a:solidFill>
                  <a:srgbClr val="3D3E40"/>
                </a:solidFill>
                <a:latin typeface="Georgia" panose="02040502050405020303" pitchFamily="18" charset="0"/>
              </a:rPr>
              <a:t>. Штучний інтелект допоможе </a:t>
            </a:r>
            <a:r>
              <a:rPr lang="uk-UA" dirty="0" err="1" smtClean="0">
                <a:solidFill>
                  <a:srgbClr val="3D3E40"/>
                </a:solidFill>
                <a:latin typeface="Georgia" panose="02040502050405020303" pitchFamily="18" charset="0"/>
              </a:rPr>
              <a:t>рітейлерам</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аналізувати дані про клієнтів та їх переваги, що дозволить робити персоналізовані пропозиції та рекомендації товарів. Технологія також може використовуватись для автоматизації процесів, що підвищить ефективність роботи.</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32959090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274838"/>
            <a:ext cx="6096000" cy="2308324"/>
          </a:xfrm>
          <a:prstGeom prst="rect">
            <a:avLst/>
          </a:prstGeom>
        </p:spPr>
        <p:txBody>
          <a:bodyPr>
            <a:spAutoFit/>
          </a:bodyPr>
          <a:lstStyle/>
          <a:p>
            <a:r>
              <a:rPr lang="uk-UA" b="1" dirty="0">
                <a:solidFill>
                  <a:srgbClr val="3D3E40"/>
                </a:solidFill>
                <a:latin typeface="Georgia" panose="02040502050405020303" pitchFamily="18" charset="0"/>
              </a:rPr>
              <a:t>Інтернет речей, </a:t>
            </a:r>
            <a:r>
              <a:rPr lang="uk-UA" dirty="0">
                <a:solidFill>
                  <a:srgbClr val="3D3E40"/>
                </a:solidFill>
                <a:latin typeface="Georgia" panose="02040502050405020303" pitchFamily="18" charset="0"/>
              </a:rPr>
              <a:t>або англійською </a:t>
            </a:r>
            <a:r>
              <a:rPr lang="en-US" dirty="0">
                <a:solidFill>
                  <a:srgbClr val="3D3E40"/>
                </a:solidFill>
                <a:latin typeface="Georgia" panose="02040502050405020303" pitchFamily="18" charset="0"/>
              </a:rPr>
              <a:t>Internet of Things. </a:t>
            </a:r>
            <a:r>
              <a:rPr lang="en-US" dirty="0" err="1">
                <a:solidFill>
                  <a:srgbClr val="3D3E40"/>
                </a:solidFill>
                <a:latin typeface="Georgia" panose="02040502050405020303" pitchFamily="18" charset="0"/>
              </a:rPr>
              <a:t>IoT</a:t>
            </a:r>
            <a:r>
              <a:rPr lang="en-US" dirty="0">
                <a:solidFill>
                  <a:srgbClr val="3D3E40"/>
                </a:solidFill>
                <a:latin typeface="Georgia" panose="02040502050405020303" pitchFamily="18" charset="0"/>
              </a:rPr>
              <a:t> </a:t>
            </a:r>
            <a:r>
              <a:rPr lang="uk-UA" dirty="0">
                <a:solidFill>
                  <a:srgbClr val="3D3E40"/>
                </a:solidFill>
                <a:latin typeface="Georgia" panose="02040502050405020303" pitchFamily="18" charset="0"/>
              </a:rPr>
              <a:t>дозволить під’єднати пристрої та товари до інтернету, що дозволить </a:t>
            </a:r>
            <a:r>
              <a:rPr lang="uk-UA" dirty="0" err="1" smtClean="0">
                <a:solidFill>
                  <a:srgbClr val="3D3E40"/>
                </a:solidFill>
                <a:latin typeface="Georgia" panose="02040502050405020303" pitchFamily="18" charset="0"/>
              </a:rPr>
              <a:t>рітейлерам</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відстежувати запаси товарів, оптимізувати логістику та надавати більш точну інформацію про товари для клієнтів. Наприклад, розумний холодильник вчасно визначить, що у вас закінчилося молоко та замовить його в онлайн-магазині.</a:t>
            </a:r>
            <a:endParaRPr lang="uk-UA" dirty="0"/>
          </a:p>
        </p:txBody>
      </p:sp>
    </p:spTree>
    <p:extLst>
      <p:ext uri="{BB962C8B-B14F-4D97-AF65-F5344CB8AC3E}">
        <p14:creationId xmlns:p14="http://schemas.microsoft.com/office/powerpoint/2010/main" val="13264563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551837"/>
            <a:ext cx="6096000" cy="1754326"/>
          </a:xfrm>
          <a:prstGeom prst="rect">
            <a:avLst/>
          </a:prstGeom>
        </p:spPr>
        <p:txBody>
          <a:bodyPr>
            <a:spAutoFit/>
          </a:bodyPr>
          <a:lstStyle/>
          <a:p>
            <a:r>
              <a:rPr lang="uk-UA" b="1" dirty="0">
                <a:solidFill>
                  <a:srgbClr val="3D3E40"/>
                </a:solidFill>
                <a:latin typeface="Georgia" panose="02040502050405020303" pitchFamily="18" charset="0"/>
              </a:rPr>
              <a:t>Віртуальна та доповнена реальність (</a:t>
            </a:r>
            <a:r>
              <a:rPr lang="en-US" b="1" dirty="0">
                <a:solidFill>
                  <a:srgbClr val="3D3E40"/>
                </a:solidFill>
                <a:latin typeface="Georgia" panose="02040502050405020303" pitchFamily="18" charset="0"/>
              </a:rPr>
              <a:t>VR/AR)</a:t>
            </a:r>
            <a:r>
              <a:rPr lang="en-US" dirty="0">
                <a:solidFill>
                  <a:srgbClr val="3D3E40"/>
                </a:solidFill>
                <a:latin typeface="Georgia" panose="02040502050405020303" pitchFamily="18" charset="0"/>
              </a:rPr>
              <a:t>. VR </a:t>
            </a:r>
            <a:r>
              <a:rPr lang="uk-UA" dirty="0">
                <a:solidFill>
                  <a:srgbClr val="3D3E40"/>
                </a:solidFill>
                <a:latin typeface="Georgia" panose="02040502050405020303" pitchFamily="18" charset="0"/>
              </a:rPr>
              <a:t>та </a:t>
            </a:r>
            <a:r>
              <a:rPr lang="en-US" dirty="0">
                <a:solidFill>
                  <a:srgbClr val="3D3E40"/>
                </a:solidFill>
                <a:latin typeface="Georgia" panose="02040502050405020303" pitchFamily="18" charset="0"/>
              </a:rPr>
              <a:t>AR </a:t>
            </a:r>
            <a:r>
              <a:rPr lang="uk-UA" dirty="0">
                <a:solidFill>
                  <a:srgbClr val="3D3E40"/>
                </a:solidFill>
                <a:latin typeface="Georgia" panose="02040502050405020303" pitchFamily="18" charset="0"/>
              </a:rPr>
              <a:t>можуть застосовуватися для надання клієнтам унікального досвіду. Покупці зможуть приміряти одяг та аксесуари віртуально, а також розглядати товари у доповненій реальності перед покупкою.</a:t>
            </a:r>
            <a:endParaRPr lang="uk-UA" dirty="0"/>
          </a:p>
        </p:txBody>
      </p:sp>
    </p:spTree>
    <p:extLst>
      <p:ext uri="{BB962C8B-B14F-4D97-AF65-F5344CB8AC3E}">
        <p14:creationId xmlns:p14="http://schemas.microsoft.com/office/powerpoint/2010/main" val="843390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690336"/>
            <a:ext cx="6096000" cy="1477328"/>
          </a:xfrm>
          <a:prstGeom prst="rect">
            <a:avLst/>
          </a:prstGeom>
        </p:spPr>
        <p:txBody>
          <a:bodyPr>
            <a:spAutoFit/>
          </a:bodyPr>
          <a:lstStyle/>
          <a:p>
            <a:r>
              <a:rPr lang="en-US" b="1" dirty="0">
                <a:solidFill>
                  <a:srgbClr val="3D3E40"/>
                </a:solidFill>
                <a:latin typeface="Georgia" panose="02040502050405020303" pitchFamily="18" charset="0"/>
              </a:rPr>
              <a:t>Big Data </a:t>
            </a:r>
            <a:r>
              <a:rPr lang="uk-UA" b="1" dirty="0">
                <a:solidFill>
                  <a:srgbClr val="3D3E40"/>
                </a:solidFill>
                <a:latin typeface="Georgia" panose="02040502050405020303" pitchFamily="18" charset="0"/>
              </a:rPr>
              <a:t>та аналітика</a:t>
            </a:r>
            <a:r>
              <a:rPr lang="uk-UA" dirty="0">
                <a:solidFill>
                  <a:srgbClr val="3D3E40"/>
                </a:solidFill>
                <a:latin typeface="Georgia" panose="02040502050405020303" pitchFamily="18" charset="0"/>
              </a:rPr>
              <a:t>. Збір та аналіз великих даних допоможуть </a:t>
            </a:r>
            <a:r>
              <a:rPr lang="uk-UA" dirty="0" err="1" smtClean="0">
                <a:solidFill>
                  <a:srgbClr val="3D3E40"/>
                </a:solidFill>
                <a:latin typeface="Georgia" panose="02040502050405020303" pitchFamily="18" charset="0"/>
              </a:rPr>
              <a:t>рітейлерам</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краще розуміти переваги клієнтів, їх поведінку та потреби. Це дозволить більш точно налаштовувати маркетингові стратегії та пропонувати клієнтам унікальні пропозиції.</a:t>
            </a:r>
            <a:endParaRPr lang="uk-UA" dirty="0"/>
          </a:p>
        </p:txBody>
      </p:sp>
    </p:spTree>
    <p:extLst>
      <p:ext uri="{BB962C8B-B14F-4D97-AF65-F5344CB8AC3E}">
        <p14:creationId xmlns:p14="http://schemas.microsoft.com/office/powerpoint/2010/main" val="32688068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133600" y="1392486"/>
            <a:ext cx="8402320" cy="4524315"/>
          </a:xfrm>
          <a:prstGeom prst="rect">
            <a:avLst/>
          </a:prstGeom>
        </p:spPr>
        <p:txBody>
          <a:bodyPr wrap="square">
            <a:spAutoFit/>
          </a:bodyPr>
          <a:lstStyle/>
          <a:p>
            <a:r>
              <a:rPr lang="uk-UA" b="1" dirty="0">
                <a:solidFill>
                  <a:srgbClr val="000000"/>
                </a:solidFill>
                <a:latin typeface="PT Sans"/>
              </a:rPr>
              <a:t>Виклики та тенденції в </a:t>
            </a:r>
            <a:r>
              <a:rPr lang="uk-UA" b="1" dirty="0" err="1" smtClean="0">
                <a:solidFill>
                  <a:srgbClr val="000000"/>
                </a:solidFill>
                <a:latin typeface="PT Sans"/>
              </a:rPr>
              <a:t>рітейлі</a:t>
            </a:r>
            <a:endParaRPr lang="uk-UA" b="1" dirty="0">
              <a:solidFill>
                <a:srgbClr val="000000"/>
              </a:solidFill>
              <a:latin typeface="PT Sans"/>
            </a:endParaRPr>
          </a:p>
          <a:p>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 це динамічна галузь, яка постійно стикається з різними викликами та змінами. Розглянемо деякі з них докладніше.</a:t>
            </a:r>
          </a:p>
          <a:p>
            <a:r>
              <a:rPr lang="uk-UA" b="1" dirty="0">
                <a:solidFill>
                  <a:srgbClr val="1A1919"/>
                </a:solidFill>
                <a:latin typeface="PT Sans"/>
              </a:rPr>
              <a:t>Конкуренція з боку онлайн-платформ</a:t>
            </a:r>
          </a:p>
          <a:p>
            <a:r>
              <a:rPr lang="uk-UA" dirty="0">
                <a:solidFill>
                  <a:srgbClr val="3D3E40"/>
                </a:solidFill>
                <a:latin typeface="Georgia" panose="02040502050405020303" pitchFamily="18" charset="0"/>
              </a:rPr>
              <a:t>З розвитком інтернет-технологій та електронної комерції безліч онлайн-платформ стали потужними гравцями роздрібного ринку. Це </a:t>
            </a:r>
            <a:r>
              <a:rPr lang="uk-UA" dirty="0" err="1">
                <a:solidFill>
                  <a:srgbClr val="3D3E40"/>
                </a:solidFill>
                <a:latin typeface="Georgia" panose="02040502050405020303" pitchFamily="18" charset="0"/>
              </a:rPr>
              <a:t>маркетплейси</a:t>
            </a:r>
            <a:r>
              <a:rPr lang="uk-UA" dirty="0">
                <a:solidFill>
                  <a:srgbClr val="3D3E40"/>
                </a:solidFill>
                <a:latin typeface="Georgia" panose="02040502050405020303" pitchFamily="18" charset="0"/>
              </a:rPr>
              <a:t>, інтернет-магазини та інші онлайн-платформи, які пропонують широкий вибір товарів та забезпечують зручність покупок. </a:t>
            </a:r>
          </a:p>
          <a:p>
            <a:r>
              <a:rPr lang="uk-UA" dirty="0">
                <a:solidFill>
                  <a:srgbClr val="3D3E40"/>
                </a:solidFill>
                <a:latin typeface="Georgia" panose="02040502050405020303" pitchFamily="18" charset="0"/>
              </a:rPr>
              <a:t>Для традиційних </a:t>
            </a:r>
            <a:r>
              <a:rPr lang="uk-UA" dirty="0" err="1" smtClean="0">
                <a:solidFill>
                  <a:srgbClr val="3D3E40"/>
                </a:solidFill>
                <a:latin typeface="Georgia" panose="02040502050405020303" pitchFamily="18" charset="0"/>
              </a:rPr>
              <a:t>рітейлерів</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це стало серйозним викликом, оскільки клієнти все частіше віддають перевагу покупкам онлайн через більш привабливі ціни та більший вибір.</a:t>
            </a:r>
          </a:p>
          <a:p>
            <a:r>
              <a:rPr lang="uk-UA" dirty="0">
                <a:solidFill>
                  <a:srgbClr val="3D3E40"/>
                </a:solidFill>
                <a:latin typeface="Georgia" panose="02040502050405020303" pitchFamily="18" charset="0"/>
              </a:rPr>
              <a:t>Щоб впоратися з конкуренцією з боку онлайн-платформ, традиційним </a:t>
            </a:r>
            <a:r>
              <a:rPr lang="uk-UA" dirty="0" err="1" smtClean="0">
                <a:solidFill>
                  <a:srgbClr val="3D3E40"/>
                </a:solidFill>
                <a:latin typeface="Georgia" panose="02040502050405020303" pitchFamily="18" charset="0"/>
              </a:rPr>
              <a:t>рітейлерам</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доводиться пропонувати унікальні переваги, які недоступні в онлайн-форматі. Це може бути персоналізований підхід до обслуговування клієнтів, розробка унікальних клієнтських програм та акцій, а також створення затишної атмосфери у фізичних магазинах.</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4082341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702560" y="1461483"/>
            <a:ext cx="7406640" cy="3693319"/>
          </a:xfrm>
          <a:prstGeom prst="rect">
            <a:avLst/>
          </a:prstGeom>
        </p:spPr>
        <p:txBody>
          <a:bodyPr wrap="square">
            <a:spAutoFit/>
          </a:bodyPr>
          <a:lstStyle/>
          <a:p>
            <a:r>
              <a:rPr lang="uk-UA" b="1" dirty="0">
                <a:solidFill>
                  <a:srgbClr val="1A1919"/>
                </a:solidFill>
                <a:latin typeface="PT Sans"/>
              </a:rPr>
              <a:t>Зміна споживчих уподобань</a:t>
            </a:r>
          </a:p>
          <a:p>
            <a:r>
              <a:rPr lang="uk-UA" dirty="0">
                <a:solidFill>
                  <a:srgbClr val="3D3E40"/>
                </a:solidFill>
                <a:latin typeface="Georgia" panose="02040502050405020303" pitchFamily="18" charset="0"/>
              </a:rPr>
              <a:t>Споживачі постійно змінюють свої уподобання та вимоги до продуктів та послуг. У сучасному світі все більшого значення набуває екологічна відповідальність, якість товарів і послуг, а також зручність та комфорт при покупках.</a:t>
            </a:r>
          </a:p>
          <a:p>
            <a:r>
              <a:rPr lang="uk-UA" dirty="0">
                <a:solidFill>
                  <a:srgbClr val="3D3E40"/>
                </a:solidFill>
                <a:latin typeface="Georgia" panose="02040502050405020303" pitchFamily="18" charset="0"/>
              </a:rPr>
              <a:t>Тому </a:t>
            </a:r>
            <a:r>
              <a:rPr lang="uk-UA" dirty="0" err="1" smtClean="0">
                <a:solidFill>
                  <a:srgbClr val="3D3E40"/>
                </a:solidFill>
                <a:latin typeface="Georgia" panose="02040502050405020303" pitchFamily="18" charset="0"/>
              </a:rPr>
              <a:t>рітейлери</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повинні бути готовими до того, що споживачі будуть все більш орієнтовані на продукти та бренди, які відповідають їх цінностям та інтересам.</a:t>
            </a:r>
          </a:p>
          <a:p>
            <a:r>
              <a:rPr lang="uk-UA" dirty="0">
                <a:solidFill>
                  <a:srgbClr val="3D3E40"/>
                </a:solidFill>
                <a:latin typeface="Georgia" panose="02040502050405020303" pitchFamily="18" charset="0"/>
              </a:rPr>
              <a:t>Щоб залучити та утримати клієнтів, </a:t>
            </a:r>
            <a:r>
              <a:rPr lang="uk-UA" dirty="0" err="1" smtClean="0">
                <a:solidFill>
                  <a:srgbClr val="3D3E40"/>
                </a:solidFill>
                <a:latin typeface="Georgia" panose="02040502050405020303" pitchFamily="18" charset="0"/>
              </a:rPr>
              <a:t>рітейлери</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повинні активно стежити за змінами у споживчих уподобаннях та адаптуватися до нових вимог. Важливо надавати клієнтам високоякісні товари, уважне обслуговування та унікальні клієнтські програми, які відповідатимуть їхнім потребам та очікуванням.</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8077642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621280" y="989826"/>
            <a:ext cx="7254240" cy="5355312"/>
          </a:xfrm>
          <a:prstGeom prst="rect">
            <a:avLst/>
          </a:prstGeom>
        </p:spPr>
        <p:txBody>
          <a:bodyPr wrap="square">
            <a:spAutoFit/>
          </a:bodyPr>
          <a:lstStyle/>
          <a:p>
            <a:r>
              <a:rPr lang="uk-UA" b="1" dirty="0">
                <a:solidFill>
                  <a:srgbClr val="1A1919"/>
                </a:solidFill>
                <a:latin typeface="PT Sans"/>
              </a:rPr>
              <a:t>Персоналізація та покращення клієнтського досвіду</a:t>
            </a:r>
          </a:p>
          <a:p>
            <a:r>
              <a:rPr lang="uk-UA" dirty="0">
                <a:solidFill>
                  <a:srgbClr val="3D3E40"/>
                </a:solidFill>
                <a:latin typeface="Georgia" panose="02040502050405020303" pitchFamily="18" charset="0"/>
              </a:rPr>
              <a:t>Одним із головних трендів у </a:t>
            </a:r>
            <a:r>
              <a:rPr lang="uk-UA" dirty="0" err="1" smtClean="0">
                <a:solidFill>
                  <a:srgbClr val="3D3E40"/>
                </a:solidFill>
                <a:latin typeface="Georgia" panose="02040502050405020303" pitchFamily="18" charset="0"/>
              </a:rPr>
              <a:t>рітейлі</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є персоналізація клієнтського досвіду. Кожен клієнт є унікальним, і </a:t>
            </a:r>
            <a:r>
              <a:rPr lang="uk-UA" dirty="0" err="1" smtClean="0">
                <a:solidFill>
                  <a:srgbClr val="3D3E40"/>
                </a:solidFill>
                <a:latin typeface="Georgia" panose="02040502050405020303" pitchFamily="18" charset="0"/>
              </a:rPr>
              <a:t>рітейлери</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повинні вміти пропонувати персоналізовані пропозиції та рекомендації. Досягти цього можна за допомогою аналізу даних про клієнтів та використання технологій штучного інтелекту.</a:t>
            </a:r>
          </a:p>
          <a:p>
            <a:r>
              <a:rPr lang="uk-UA" dirty="0">
                <a:solidFill>
                  <a:srgbClr val="3D3E40"/>
                </a:solidFill>
                <a:latin typeface="Georgia" panose="02040502050405020303" pitchFamily="18" charset="0"/>
              </a:rPr>
              <a:t>Сучасні технології дозволяють </a:t>
            </a:r>
            <a:r>
              <a:rPr lang="uk-UA" dirty="0" err="1" smtClean="0">
                <a:solidFill>
                  <a:srgbClr val="3D3E40"/>
                </a:solidFill>
                <a:latin typeface="Georgia" panose="02040502050405020303" pitchFamily="18" charset="0"/>
              </a:rPr>
              <a:t>рітейлерам</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збирати та аналізувати великі обсяги даних про своїх клієнтів. Використовуючи цю інформацію, вони можуть створювати детальні профілі покупців, аналізувати їх переваги, інтереси та історію покупок. Це дозволяє пропонувати клієнтам найбільш відповідні товари та послуги з урахуванням їх індивідуальних потреб.</a:t>
            </a:r>
          </a:p>
          <a:p>
            <a:r>
              <a:rPr lang="uk-UA" dirty="0">
                <a:solidFill>
                  <a:srgbClr val="3D3E40"/>
                </a:solidFill>
                <a:latin typeface="Georgia" panose="02040502050405020303" pitchFamily="18" charset="0"/>
              </a:rPr>
              <a:t>Одним зі способів персоналізації клієнтського досвіду є надання клієнтам рекомендацій на основі їхніх попередніх покупок та переглядів. Наприклад, інтернет-магазин може пропонувати клієнтам товари, які можуть їх зацікавити, на основі історії пошуку та покупок. Це робить процес вибору зручнішим і допомагає клієнтам заощадити час.</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15414399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580640" y="1265764"/>
            <a:ext cx="7487920" cy="4247317"/>
          </a:xfrm>
          <a:prstGeom prst="rect">
            <a:avLst/>
          </a:prstGeom>
        </p:spPr>
        <p:txBody>
          <a:bodyPr wrap="square">
            <a:spAutoFit/>
          </a:bodyPr>
          <a:lstStyle/>
          <a:p>
            <a:r>
              <a:rPr lang="uk-UA" b="1" dirty="0">
                <a:solidFill>
                  <a:srgbClr val="1A1919"/>
                </a:solidFill>
                <a:latin typeface="PT Sans"/>
              </a:rPr>
              <a:t>Стійкість та відповідальність</a:t>
            </a:r>
          </a:p>
          <a:p>
            <a:r>
              <a:rPr lang="uk-UA" dirty="0">
                <a:solidFill>
                  <a:srgbClr val="3D3E40"/>
                </a:solidFill>
                <a:latin typeface="Georgia" panose="02040502050405020303" pitchFamily="18" charset="0"/>
              </a:rPr>
              <a:t>Споживачі все більше прагнуть підтримувати компанії, які дотримуються принципів сталого розвитку та активно дбають про добробут суспільства та природи.</a:t>
            </a:r>
          </a:p>
          <a:p>
            <a:r>
              <a:rPr lang="uk-UA" dirty="0">
                <a:solidFill>
                  <a:srgbClr val="3D3E40"/>
                </a:solidFill>
                <a:latin typeface="Georgia" panose="02040502050405020303" pitchFamily="18" charset="0"/>
              </a:rPr>
              <a:t>Для </a:t>
            </a:r>
            <a:r>
              <a:rPr lang="uk-UA" dirty="0" err="1" smtClean="0">
                <a:solidFill>
                  <a:srgbClr val="3D3E40"/>
                </a:solidFill>
                <a:latin typeface="Georgia" panose="02040502050405020303" pitchFamily="18" charset="0"/>
              </a:rPr>
              <a:t>рітейлерів</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це необхідність впровадження екологічно та соціально відповідальних практик у свою діяльність. Наприклад, використання екологічно чистих матеріалів під час виробництва товарів, скорочення використання пластику та пакувальних матеріалів, а також підтримка благодійних програм та соціальних ініціатив.</a:t>
            </a:r>
          </a:p>
          <a:p>
            <a:r>
              <a:rPr lang="uk-UA" dirty="0">
                <a:solidFill>
                  <a:srgbClr val="3D3E40"/>
                </a:solidFill>
                <a:latin typeface="Georgia" panose="02040502050405020303" pitchFamily="18" charset="0"/>
              </a:rPr>
              <a:t>Компанії, які надають значення стійкості та відповідальності, привертають увагу та підтримку з боку споживачів. Крім того, стійкість та соціальна відповідальність можуть стати важливою конкурентною перевагою на ринку та способом залучення нових клієнтів.</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26457717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733040" y="2395696"/>
            <a:ext cx="6949440" cy="1200329"/>
          </a:xfrm>
          <a:prstGeom prst="rect">
            <a:avLst/>
          </a:prstGeom>
        </p:spPr>
        <p:txBody>
          <a:bodyPr wrap="square">
            <a:spAutoFit/>
          </a:bodyPr>
          <a:lstStyle/>
          <a:p>
            <a:r>
              <a:rPr lang="uk-UA" b="1" dirty="0" err="1" smtClean="0">
                <a:solidFill>
                  <a:srgbClr val="000000"/>
                </a:solidFill>
                <a:latin typeface="PT Sans"/>
              </a:rPr>
              <a:t>Рітейл</a:t>
            </a:r>
            <a:r>
              <a:rPr lang="uk-UA" b="1" dirty="0" smtClean="0">
                <a:solidFill>
                  <a:srgbClr val="000000"/>
                </a:solidFill>
                <a:latin typeface="PT Sans"/>
              </a:rPr>
              <a:t> </a:t>
            </a:r>
            <a:r>
              <a:rPr lang="uk-UA" b="1" dirty="0">
                <a:solidFill>
                  <a:srgbClr val="000000"/>
                </a:solidFill>
                <a:latin typeface="PT Sans"/>
              </a:rPr>
              <a:t>та світова економіка</a:t>
            </a:r>
          </a:p>
          <a:p>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має значення для світової економіки. Він є рушійною силою економічного зростання, важливим чинником глобальної торгівлі та стимулятором інновацій.</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8069309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600960" y="1694101"/>
            <a:ext cx="7528560" cy="3139321"/>
          </a:xfrm>
          <a:prstGeom prst="rect">
            <a:avLst/>
          </a:prstGeom>
        </p:spPr>
        <p:txBody>
          <a:bodyPr wrap="square">
            <a:spAutoFit/>
          </a:bodyPr>
          <a:lstStyle/>
          <a:p>
            <a:r>
              <a:rPr lang="uk-UA" b="1" dirty="0" err="1" smtClean="0">
                <a:solidFill>
                  <a:srgbClr val="1A1919"/>
                </a:solidFill>
                <a:latin typeface="PT Sans"/>
              </a:rPr>
              <a:t>Рітейл</a:t>
            </a:r>
            <a:r>
              <a:rPr lang="uk-UA" b="1" dirty="0" smtClean="0">
                <a:solidFill>
                  <a:srgbClr val="1A1919"/>
                </a:solidFill>
                <a:latin typeface="PT Sans"/>
              </a:rPr>
              <a:t> </a:t>
            </a:r>
            <a:r>
              <a:rPr lang="uk-UA" b="1" dirty="0">
                <a:solidFill>
                  <a:srgbClr val="1A1919"/>
                </a:solidFill>
                <a:latin typeface="PT Sans"/>
              </a:rPr>
              <a:t>як рушійна сила економічного зростання</a:t>
            </a:r>
          </a:p>
          <a:p>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відіграє ключову роль в економічному зростанні багатьох країн. Він створює робочі місця для мільйонів людей – від продавців та касирів до менеджерів та спеціалістів з маркетингу. Цей сектор також сприяє розвитку інших галузей, таких як виробництво, логістика та реклама.</a:t>
            </a:r>
          </a:p>
          <a:p>
            <a:r>
              <a:rPr lang="uk-UA" dirty="0">
                <a:solidFill>
                  <a:srgbClr val="3D3E40"/>
                </a:solidFill>
                <a:latin typeface="Georgia" panose="02040502050405020303" pitchFamily="18" charset="0"/>
              </a:rPr>
              <a:t>Внесок </a:t>
            </a:r>
            <a:r>
              <a:rPr lang="uk-UA" dirty="0" err="1" smtClean="0">
                <a:solidFill>
                  <a:srgbClr val="3D3E40"/>
                </a:solidFill>
                <a:latin typeface="Georgia" panose="02040502050405020303" pitchFamily="18" charset="0"/>
              </a:rPr>
              <a:t>рітейлу</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в економіку проявляється й у створенні попиту на товари та послуги. Кожна успішна торгова компанія сприяє збільшенню обсягів виробництва та збуту, що, своєю чергою, стимулює зростання національного ВВП та загального добробуту країни.</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1761682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274838"/>
            <a:ext cx="6878320" cy="2031325"/>
          </a:xfrm>
          <a:prstGeom prst="rect">
            <a:avLst/>
          </a:prstGeom>
        </p:spPr>
        <p:txBody>
          <a:bodyPr wrap="square">
            <a:spAutoFit/>
          </a:bodyPr>
          <a:lstStyle/>
          <a:p>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(від англійської «</a:t>
            </a:r>
            <a:r>
              <a:rPr lang="en-US" dirty="0">
                <a:solidFill>
                  <a:srgbClr val="3D3E40"/>
                </a:solidFill>
                <a:latin typeface="Georgia" panose="02040502050405020303" pitchFamily="18" charset="0"/>
              </a:rPr>
              <a:t>retail») – </a:t>
            </a:r>
            <a:r>
              <a:rPr lang="uk-UA" dirty="0">
                <a:solidFill>
                  <a:srgbClr val="3D3E40"/>
                </a:solidFill>
                <a:latin typeface="Georgia" panose="02040502050405020303" pitchFamily="18" charset="0"/>
              </a:rPr>
              <a:t>це процес продажу товарів та послуг кінцевим споживачам. Простими словами, це синонім роздрібної торгівлі, остання ланка у ланцюжку між виробниками товарів та клієнтами.</a:t>
            </a:r>
          </a:p>
          <a:p>
            <a:r>
              <a:rPr lang="uk-UA" dirty="0">
                <a:solidFill>
                  <a:srgbClr val="3D3E40"/>
                </a:solidFill>
                <a:latin typeface="Georgia" panose="02040502050405020303" pitchFamily="18" charset="0"/>
              </a:rPr>
              <a:t>Відмітна ознака </a:t>
            </a:r>
            <a:r>
              <a:rPr lang="uk-UA" dirty="0" err="1" smtClean="0">
                <a:solidFill>
                  <a:srgbClr val="3D3E40"/>
                </a:solidFill>
                <a:latin typeface="Georgia" panose="02040502050405020303" pitchFamily="18" charset="0"/>
              </a:rPr>
              <a:t>рітейлу</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 те, що покупець є кінцевим споживачем товару і купує його для особистого або сімейного користування, тобто в некомерційних цілях.</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19595096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274838"/>
            <a:ext cx="7589520" cy="1754326"/>
          </a:xfrm>
          <a:prstGeom prst="rect">
            <a:avLst/>
          </a:prstGeom>
        </p:spPr>
        <p:txBody>
          <a:bodyPr wrap="square">
            <a:spAutoFit/>
          </a:bodyPr>
          <a:lstStyle/>
          <a:p>
            <a:r>
              <a:rPr lang="uk-UA" b="1" dirty="0" err="1" smtClean="0">
                <a:solidFill>
                  <a:srgbClr val="1A1919"/>
                </a:solidFill>
                <a:latin typeface="PT Sans"/>
              </a:rPr>
              <a:t>Рітейл</a:t>
            </a:r>
            <a:r>
              <a:rPr lang="uk-UA" b="1" dirty="0" smtClean="0">
                <a:solidFill>
                  <a:srgbClr val="1A1919"/>
                </a:solidFill>
                <a:latin typeface="PT Sans"/>
              </a:rPr>
              <a:t> </a:t>
            </a:r>
            <a:r>
              <a:rPr lang="uk-UA" b="1" dirty="0">
                <a:solidFill>
                  <a:srgbClr val="1A1919"/>
                </a:solidFill>
                <a:latin typeface="PT Sans"/>
              </a:rPr>
              <a:t>та глобальна торгівля</a:t>
            </a:r>
          </a:p>
          <a:p>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має сильний вплив на глобальну торгівлю. Безліч світових брендів та товарів поширюються через роздрібні мережі, що діють у різних країнах. Міжнародний </a:t>
            </a:r>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дозволяє компаніям просувати свою продукцію на світовому ринку та задовольняти запити клієнтів у різних частинах планети.</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32895930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720840"/>
            <a:ext cx="6959600" cy="2862322"/>
          </a:xfrm>
          <a:prstGeom prst="rect">
            <a:avLst/>
          </a:prstGeom>
        </p:spPr>
        <p:txBody>
          <a:bodyPr wrap="square">
            <a:spAutoFit/>
          </a:bodyPr>
          <a:lstStyle/>
          <a:p>
            <a:r>
              <a:rPr lang="uk-UA" b="1" dirty="0" err="1" smtClean="0">
                <a:solidFill>
                  <a:srgbClr val="1A1919"/>
                </a:solidFill>
                <a:latin typeface="PT Sans"/>
              </a:rPr>
              <a:t>Рітейл</a:t>
            </a:r>
            <a:r>
              <a:rPr lang="uk-UA" b="1" dirty="0" smtClean="0">
                <a:solidFill>
                  <a:srgbClr val="1A1919"/>
                </a:solidFill>
                <a:latin typeface="PT Sans"/>
              </a:rPr>
              <a:t> </a:t>
            </a:r>
            <a:r>
              <a:rPr lang="uk-UA" b="1" dirty="0">
                <a:solidFill>
                  <a:srgbClr val="1A1919"/>
                </a:solidFill>
                <a:latin typeface="PT Sans"/>
              </a:rPr>
              <a:t>та суспільство</a:t>
            </a:r>
          </a:p>
          <a:p>
            <a:r>
              <a:rPr lang="uk-UA" dirty="0">
                <a:solidFill>
                  <a:srgbClr val="3D3E40"/>
                </a:solidFill>
                <a:latin typeface="Georgia" panose="02040502050405020303" pitchFamily="18" charset="0"/>
              </a:rPr>
              <a:t>Успішний </a:t>
            </a:r>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сприяє розвитку суспільства та підтримці соціальної стабільності. Як уже згадувалося, </a:t>
            </a:r>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створює робочі місця та сприяє збільшенню доходів населення. Це в свою чергу підвищує рівень споживчого попиту та сприяє розвитку інших сфер економіки.</a:t>
            </a:r>
          </a:p>
          <a:p>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також відіграє роль у формуванні культурних та соціальних цінностей суспільства. Магазини та торгові центри стають місцем зустрічей та обміну досвідом, що сприяє розвитку суспільної активності та взаємодії між людьми.</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8489523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773680" y="1415485"/>
            <a:ext cx="7691120" cy="4524315"/>
          </a:xfrm>
          <a:prstGeom prst="rect">
            <a:avLst/>
          </a:prstGeom>
        </p:spPr>
        <p:txBody>
          <a:bodyPr wrap="square">
            <a:spAutoFit/>
          </a:bodyPr>
          <a:lstStyle/>
          <a:p>
            <a:r>
              <a:rPr lang="uk-UA" b="1" dirty="0">
                <a:solidFill>
                  <a:srgbClr val="000000"/>
                </a:solidFill>
                <a:latin typeface="PT Sans"/>
              </a:rPr>
              <a:t>Висновок</a:t>
            </a:r>
          </a:p>
          <a:p>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є ключовим елементом світової економіки, який обслуговує мільярди клієнтів по всьому світу. Від традиційних магазинів до онлайн-платформ і електронної комерції </a:t>
            </a:r>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продовжує еволюціонувати та пристосовуватися до потреб і технологій, що змінюються.</a:t>
            </a:r>
          </a:p>
          <a:p>
            <a:r>
              <a:rPr lang="uk-UA" dirty="0">
                <a:solidFill>
                  <a:srgbClr val="3D3E40"/>
                </a:solidFill>
                <a:latin typeface="Georgia" panose="02040502050405020303" pitchFamily="18" charset="0"/>
              </a:rPr>
              <a:t>У майбутньому </a:t>
            </a:r>
            <a:r>
              <a:rPr lang="uk-UA"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стикатиметься з різноманітними викликами та можливостями. Ключовим фактором успіху стане уміння адаптуватися до змін, надавати клієнтам зручність та персоналізацію, а також використовувати сучасні технології для оптимізації бізнес-процесів.</a:t>
            </a:r>
          </a:p>
          <a:p>
            <a:r>
              <a:rPr lang="uk-UA" dirty="0">
                <a:solidFill>
                  <a:srgbClr val="3D3E40"/>
                </a:solidFill>
                <a:latin typeface="Georgia" panose="02040502050405020303" pitchFamily="18" charset="0"/>
              </a:rPr>
              <a:t>Еволюція </a:t>
            </a:r>
            <a:r>
              <a:rPr lang="uk-UA" dirty="0" err="1" smtClean="0">
                <a:solidFill>
                  <a:srgbClr val="3D3E40"/>
                </a:solidFill>
                <a:latin typeface="Georgia" panose="02040502050405020303" pitchFamily="18" charset="0"/>
              </a:rPr>
              <a:t>рітейлу</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ніколи не зупиняється, тому компанії, які зможуть передбачати майбутні тенденції та адаптуватися до них, займуть в індустрії передові позиції. Важливо пам’ятати, що в центрі всіх інновацій та змін завжди знаходяться клієнти та їх потреби, на задоволення яких мають бути націлені всі зусилля </a:t>
            </a:r>
            <a:r>
              <a:rPr lang="uk-UA" dirty="0" err="1" smtClean="0">
                <a:solidFill>
                  <a:srgbClr val="3D3E40"/>
                </a:solidFill>
                <a:latin typeface="Georgia" panose="02040502050405020303" pitchFamily="18" charset="0"/>
              </a:rPr>
              <a:t>рітейлерів</a:t>
            </a:r>
            <a:r>
              <a:rPr lang="uk-UA" dirty="0">
                <a:solidFill>
                  <a:srgbClr val="3D3E40"/>
                </a:solidFill>
                <a:latin typeface="Georgia" panose="02040502050405020303" pitchFamily="18" charset="0"/>
              </a:rPr>
              <a:t>.</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25458270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997839"/>
            <a:ext cx="7284720" cy="3139321"/>
          </a:xfrm>
          <a:prstGeom prst="rect">
            <a:avLst/>
          </a:prstGeom>
        </p:spPr>
        <p:txBody>
          <a:bodyPr wrap="square">
            <a:spAutoFit/>
          </a:bodyPr>
          <a:lstStyle/>
          <a:p>
            <a:pPr algn="ctr"/>
            <a:r>
              <a:rPr lang="uk-UA" dirty="0" smtClean="0"/>
              <a:t>Теми доповідей</a:t>
            </a:r>
          </a:p>
          <a:p>
            <a:r>
              <a:rPr lang="uk-UA" dirty="0" smtClean="0"/>
              <a:t>1</a:t>
            </a:r>
            <a:r>
              <a:rPr lang="uk-UA" dirty="0"/>
              <a:t>. Поняття </a:t>
            </a:r>
            <a:r>
              <a:rPr lang="uk-UA" dirty="0" err="1" smtClean="0"/>
              <a:t>рітейлу</a:t>
            </a:r>
            <a:r>
              <a:rPr lang="uk-UA" dirty="0"/>
              <a:t>, історія виникнення.</a:t>
            </a:r>
          </a:p>
          <a:p>
            <a:r>
              <a:rPr lang="uk-UA" dirty="0"/>
              <a:t>2. Ринок </a:t>
            </a:r>
            <a:r>
              <a:rPr lang="uk-UA" dirty="0" err="1" smtClean="0"/>
              <a:t>рітейлу</a:t>
            </a:r>
            <a:r>
              <a:rPr lang="uk-UA" dirty="0"/>
              <a:t>.</a:t>
            </a:r>
          </a:p>
          <a:p>
            <a:r>
              <a:rPr lang="uk-UA" dirty="0"/>
              <a:t>3. Основні категорії </a:t>
            </a:r>
            <a:r>
              <a:rPr lang="uk-UA" dirty="0" err="1" smtClean="0"/>
              <a:t>рітейлу</a:t>
            </a:r>
            <a:r>
              <a:rPr lang="uk-UA" dirty="0"/>
              <a:t>.</a:t>
            </a:r>
          </a:p>
          <a:p>
            <a:r>
              <a:rPr lang="uk-UA" dirty="0"/>
              <a:t>4. Місце торгівлі в економічній системі. Загальна характеристика торгівлі як системи, її функції</a:t>
            </a:r>
          </a:p>
          <a:p>
            <a:r>
              <a:rPr lang="uk-UA" dirty="0"/>
              <a:t>5. Поняття внутрішньої торгівлі. Основи організації внутрішньої торгівлі</a:t>
            </a:r>
          </a:p>
          <a:p>
            <a:r>
              <a:rPr lang="uk-UA" dirty="0"/>
              <a:t>6. Організаційні форми торгівлі</a:t>
            </a:r>
          </a:p>
          <a:p>
            <a:r>
              <a:rPr lang="uk-UA" dirty="0"/>
              <a:t>7. Державне регулювання та підтримка розвитку внутрішньої торгівлі України</a:t>
            </a:r>
          </a:p>
        </p:txBody>
      </p:sp>
    </p:spTree>
    <p:extLst>
      <p:ext uri="{BB962C8B-B14F-4D97-AF65-F5344CB8AC3E}">
        <p14:creationId xmlns:p14="http://schemas.microsoft.com/office/powerpoint/2010/main" val="1802459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690336"/>
            <a:ext cx="6096000" cy="1477328"/>
          </a:xfrm>
          <a:prstGeom prst="rect">
            <a:avLst/>
          </a:prstGeom>
        </p:spPr>
        <p:txBody>
          <a:bodyPr>
            <a:spAutoFit/>
          </a:bodyPr>
          <a:lstStyle/>
          <a:p>
            <a:r>
              <a:rPr lang="ru-RU" dirty="0" err="1" smtClean="0">
                <a:solidFill>
                  <a:srgbClr val="3D3E40"/>
                </a:solidFill>
                <a:latin typeface="Georgia" panose="02040502050405020303" pitchFamily="18" charset="0"/>
              </a:rPr>
              <a:t>Рітейлер</a:t>
            </a:r>
            <a:r>
              <a:rPr lang="ru-RU" dirty="0" smtClean="0">
                <a:solidFill>
                  <a:srgbClr val="3D3E40"/>
                </a:solidFill>
                <a:latin typeface="Georgia" panose="02040502050405020303" pitchFamily="18" charset="0"/>
              </a:rPr>
              <a:t> </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роздрібний</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торговець</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який</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продає</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товари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чи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послуги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споживачеві</a:t>
            </a:r>
            <a:r>
              <a:rPr lang="ru-RU" dirty="0">
                <a:solidFill>
                  <a:srgbClr val="3D3E40"/>
                </a:solidFill>
                <a:latin typeface="Georgia" panose="02040502050405020303" pitchFamily="18" charset="0"/>
              </a:rPr>
              <a:t>. У </a:t>
            </a:r>
            <a:r>
              <a:rPr lang="ru-RU" dirty="0" err="1">
                <a:solidFill>
                  <a:srgbClr val="3D3E40"/>
                </a:solidFill>
                <a:latin typeface="Georgia" panose="02040502050405020303" pitchFamily="18" charset="0"/>
              </a:rPr>
              <a:t>цьому</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розмір</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торгової</a:t>
            </a:r>
            <a:r>
              <a:rPr lang="ru-RU" dirty="0">
                <a:solidFill>
                  <a:srgbClr val="3D3E40"/>
                </a:solidFill>
                <a:latin typeface="Georgia" panose="02040502050405020303" pitchFamily="18" charset="0"/>
              </a:rPr>
              <a:t> точки </a:t>
            </a:r>
            <a:r>
              <a:rPr lang="ru-RU" dirty="0" err="1">
                <a:solidFill>
                  <a:srgbClr val="3D3E40"/>
                </a:solidFill>
                <a:latin typeface="Georgia" panose="02040502050405020303" pitchFamily="18" charset="0"/>
              </a:rPr>
              <a:t>немає</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значення</a:t>
            </a:r>
            <a:r>
              <a:rPr lang="ru-RU" dirty="0">
                <a:solidFill>
                  <a:srgbClr val="3D3E40"/>
                </a:solidFill>
                <a:latin typeface="Georgia" panose="02040502050405020303" pitchFamily="18" charset="0"/>
              </a:rPr>
              <a:t>. </a:t>
            </a:r>
            <a:r>
              <a:rPr lang="ru-RU" dirty="0" err="1" smtClean="0">
                <a:solidFill>
                  <a:srgbClr val="3D3E40"/>
                </a:solidFill>
                <a:latin typeface="Georgia" panose="02040502050405020303" pitchFamily="18" charset="0"/>
              </a:rPr>
              <a:t>Рітейлер</a:t>
            </a:r>
            <a:r>
              <a:rPr lang="ru-RU" dirty="0" smtClean="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можна</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назвати</a:t>
            </a:r>
            <a:r>
              <a:rPr lang="ru-RU" dirty="0">
                <a:solidFill>
                  <a:srgbClr val="3D3E40"/>
                </a:solidFill>
                <a:latin typeface="Georgia" panose="02040502050405020303" pitchFamily="18" charset="0"/>
              </a:rPr>
              <a:t> як невеликий </a:t>
            </a:r>
            <a:r>
              <a:rPr lang="ru-RU" dirty="0" err="1">
                <a:solidFill>
                  <a:srgbClr val="3D3E40"/>
                </a:solidFill>
                <a:latin typeface="Georgia" panose="02040502050405020303" pitchFamily="18" charset="0"/>
              </a:rPr>
              <a:t>продовольчий</a:t>
            </a:r>
            <a:r>
              <a:rPr lang="ru-RU" dirty="0">
                <a:solidFill>
                  <a:srgbClr val="3D3E40"/>
                </a:solidFill>
                <a:latin typeface="Georgia" panose="02040502050405020303" pitchFamily="18" charset="0"/>
              </a:rPr>
              <a:t> магазин </a:t>
            </a:r>
            <a:r>
              <a:rPr lang="ru-RU" dirty="0" err="1">
                <a:solidFill>
                  <a:srgbClr val="3D3E40"/>
                </a:solidFill>
                <a:latin typeface="Georgia" panose="02040502050405020303" pitchFamily="18" charset="0"/>
              </a:rPr>
              <a:t>біля</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будинку</a:t>
            </a:r>
            <a:r>
              <a:rPr lang="ru-RU" dirty="0">
                <a:solidFill>
                  <a:srgbClr val="3D3E40"/>
                </a:solidFill>
                <a:latin typeface="Georgia" panose="02040502050405020303" pitchFamily="18" charset="0"/>
              </a:rPr>
              <a:t>, так і </a:t>
            </a:r>
            <a:r>
              <a:rPr lang="ru-RU" dirty="0" err="1">
                <a:solidFill>
                  <a:srgbClr val="3D3E40"/>
                </a:solidFill>
                <a:latin typeface="Georgia" panose="02040502050405020303" pitchFamily="18" charset="0"/>
              </a:rPr>
              <a:t>величезний</a:t>
            </a:r>
            <a:r>
              <a:rPr lang="ru-RU" dirty="0">
                <a:solidFill>
                  <a:srgbClr val="3D3E40"/>
                </a:solidFill>
                <a:latin typeface="Georgia" panose="02040502050405020303" pitchFamily="18" charset="0"/>
              </a:rPr>
              <a:t> супермаркет.</a:t>
            </a:r>
            <a:endParaRPr lang="uk-UA" dirty="0"/>
          </a:p>
        </p:txBody>
      </p:sp>
    </p:spTree>
    <p:extLst>
      <p:ext uri="{BB962C8B-B14F-4D97-AF65-F5344CB8AC3E}">
        <p14:creationId xmlns:p14="http://schemas.microsoft.com/office/powerpoint/2010/main" val="3310197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690336"/>
            <a:ext cx="6939280" cy="1200329"/>
          </a:xfrm>
          <a:prstGeom prst="rect">
            <a:avLst/>
          </a:prstGeom>
        </p:spPr>
        <p:txBody>
          <a:bodyPr wrap="square">
            <a:spAutoFit/>
          </a:bodyPr>
          <a:lstStyle/>
          <a:p>
            <a:r>
              <a:rPr lang="ru-RU" dirty="0" err="1">
                <a:solidFill>
                  <a:srgbClr val="3D3E40"/>
                </a:solidFill>
                <a:latin typeface="Georgia" panose="02040502050405020303" pitchFamily="18" charset="0"/>
              </a:rPr>
              <a:t>Можна</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сказати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що</a:t>
            </a:r>
            <a:r>
              <a:rPr lang="ru-RU" dirty="0">
                <a:solidFill>
                  <a:srgbClr val="3D3E40"/>
                </a:solidFill>
                <a:latin typeface="Georgia" panose="02040502050405020303" pitchFamily="18" charset="0"/>
              </a:rPr>
              <a:t> практично </a:t>
            </a:r>
            <a:r>
              <a:rPr lang="ru-RU" dirty="0" err="1">
                <a:solidFill>
                  <a:srgbClr val="3D3E40"/>
                </a:solidFill>
                <a:latin typeface="Georgia" panose="02040502050405020303" pitchFamily="18" charset="0"/>
              </a:rPr>
              <a:t>всі</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магазини</a:t>
            </a:r>
            <a:r>
              <a:rPr lang="ru-RU" dirty="0">
                <a:solidFill>
                  <a:srgbClr val="3D3E40"/>
                </a:solidFill>
                <a:latin typeface="Georgia" panose="02040502050405020303" pitchFamily="18" charset="0"/>
              </a:rPr>
              <a:t>, ринки, </a:t>
            </a:r>
            <a:r>
              <a:rPr lang="ru-RU" dirty="0" err="1">
                <a:solidFill>
                  <a:srgbClr val="3D3E40"/>
                </a:solidFill>
                <a:latin typeface="Georgia" panose="02040502050405020303" pitchFamily="18" charset="0"/>
              </a:rPr>
              <a:t>кіоски</a:t>
            </a:r>
            <a:r>
              <a:rPr lang="ru-RU" dirty="0">
                <a:solidFill>
                  <a:srgbClr val="3D3E40"/>
                </a:solidFill>
                <a:latin typeface="Georgia" panose="02040502050405020303" pitchFamily="18" charset="0"/>
              </a:rPr>
              <a:t> та </a:t>
            </a:r>
            <a:r>
              <a:rPr lang="ru-RU" dirty="0" err="1">
                <a:solidFill>
                  <a:srgbClr val="3D3E40"/>
                </a:solidFill>
                <a:latin typeface="Georgia" panose="02040502050405020303" pitchFamily="18" charset="0"/>
              </a:rPr>
              <a:t>торгові</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центри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навколо</a:t>
            </a:r>
            <a:r>
              <a:rPr lang="ru-RU" dirty="0">
                <a:solidFill>
                  <a:srgbClr val="3D3E40"/>
                </a:solidFill>
                <a:latin typeface="Georgia" panose="02040502050405020303" pitchFamily="18" charset="0"/>
              </a:rPr>
              <a:t> нас – </a:t>
            </a:r>
            <a:r>
              <a:rPr lang="ru-RU" dirty="0" err="1">
                <a:solidFill>
                  <a:srgbClr val="3D3E40"/>
                </a:solidFill>
                <a:latin typeface="Georgia" panose="02040502050405020303" pitchFamily="18" charset="0"/>
              </a:rPr>
              <a:t>це</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частина</a:t>
            </a:r>
            <a:r>
              <a:rPr lang="ru-RU" dirty="0">
                <a:solidFill>
                  <a:srgbClr val="3D3E40"/>
                </a:solidFill>
                <a:latin typeface="Georgia" panose="02040502050405020303" pitchFamily="18" charset="0"/>
              </a:rPr>
              <a:t> </a:t>
            </a:r>
            <a:r>
              <a:rPr lang="ru-RU" dirty="0" err="1" smtClean="0">
                <a:solidFill>
                  <a:srgbClr val="3D3E40"/>
                </a:solidFill>
                <a:latin typeface="Georgia" panose="02040502050405020303" pitchFamily="18" charset="0"/>
              </a:rPr>
              <a:t>рітейлу</a:t>
            </a:r>
            <a:r>
              <a:rPr lang="ru-RU" dirty="0">
                <a:solidFill>
                  <a:srgbClr val="3D3E40"/>
                </a:solidFill>
                <a:latin typeface="Georgia" panose="02040502050405020303" pitchFamily="18" charset="0"/>
              </a:rPr>
              <a:t>, тому </a:t>
            </a:r>
            <a:r>
              <a:rPr lang="ru-RU" dirty="0" err="1">
                <a:solidFill>
                  <a:srgbClr val="3D3E40"/>
                </a:solidFill>
                <a:latin typeface="Georgia" panose="02040502050405020303" pitchFamily="18" charset="0"/>
              </a:rPr>
              <a:t>що</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саме</a:t>
            </a:r>
            <a:r>
              <a:rPr lang="ru-RU" dirty="0">
                <a:solidFill>
                  <a:srgbClr val="3D3E40"/>
                </a:solidFill>
                <a:latin typeface="Georgia" panose="02040502050405020303" pitchFamily="18" charset="0"/>
              </a:rPr>
              <a:t> вони </a:t>
            </a:r>
            <a:r>
              <a:rPr lang="ru-RU" dirty="0" err="1">
                <a:solidFill>
                  <a:srgbClr val="3D3E40"/>
                </a:solidFill>
                <a:latin typeface="Georgia" panose="02040502050405020303" pitchFamily="18" charset="0"/>
              </a:rPr>
              <a:t>безпосередньо</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взаємодіють</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із</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покупцями</a:t>
            </a:r>
            <a:r>
              <a:rPr lang="ru-RU" dirty="0">
                <a:solidFill>
                  <a:srgbClr val="3D3E40"/>
                </a:solidFill>
                <a:latin typeface="Georgia" panose="02040502050405020303" pitchFamily="18" charset="0"/>
              </a:rPr>
              <a:t> та </a:t>
            </a:r>
            <a:r>
              <a:rPr lang="ru-RU" dirty="0" err="1">
                <a:solidFill>
                  <a:srgbClr val="3D3E40"/>
                </a:solidFill>
                <a:latin typeface="Georgia" panose="02040502050405020303" pitchFamily="18" charset="0"/>
              </a:rPr>
              <a:t>продають</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їм</a:t>
            </a:r>
            <a:r>
              <a:rPr lang="ru-RU" dirty="0">
                <a:solidFill>
                  <a:srgbClr val="3D3E40"/>
                </a:solidFill>
                <a:latin typeface="Georgia" panose="02040502050405020303" pitchFamily="18" charset="0"/>
              </a:rPr>
              <a:t> все </a:t>
            </a:r>
            <a:r>
              <a:rPr lang="ru-RU" dirty="0" err="1">
                <a:solidFill>
                  <a:srgbClr val="3D3E40"/>
                </a:solidFill>
                <a:latin typeface="Georgia" panose="02040502050405020303" pitchFamily="18" charset="0"/>
              </a:rPr>
              <a:t>необхідне</a:t>
            </a:r>
            <a:r>
              <a:rPr lang="ru-RU" dirty="0">
                <a:solidFill>
                  <a:srgbClr val="3D3E40"/>
                </a:solidFill>
                <a:latin typeface="Georgia" panose="02040502050405020303" pitchFamily="18" charset="0"/>
              </a:rPr>
              <a:t>. </a:t>
            </a:r>
            <a:endParaRPr lang="uk-UA" dirty="0"/>
          </a:p>
        </p:txBody>
      </p:sp>
    </p:spTree>
    <p:extLst>
      <p:ext uri="{BB962C8B-B14F-4D97-AF65-F5344CB8AC3E}">
        <p14:creationId xmlns:p14="http://schemas.microsoft.com/office/powerpoint/2010/main" val="414566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296160"/>
            <a:ext cx="7924800" cy="1200329"/>
          </a:xfrm>
          <a:prstGeom prst="rect">
            <a:avLst/>
          </a:prstGeom>
        </p:spPr>
        <p:txBody>
          <a:bodyPr wrap="square">
            <a:spAutoFit/>
          </a:bodyPr>
          <a:lstStyle/>
          <a:p>
            <a:r>
              <a:rPr lang="uk-UA" dirty="0">
                <a:solidFill>
                  <a:srgbClr val="3D3E40"/>
                </a:solidFill>
                <a:latin typeface="Georgia" panose="02040502050405020303" pitchFamily="18" charset="0"/>
              </a:rPr>
              <a:t>Часто </a:t>
            </a:r>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позначають терміном </a:t>
            </a:r>
            <a:r>
              <a:rPr lang="en-US" dirty="0">
                <a:solidFill>
                  <a:srgbClr val="3D3E40"/>
                </a:solidFill>
                <a:latin typeface="Georgia" panose="02040502050405020303" pitchFamily="18" charset="0"/>
              </a:rPr>
              <a:t>B2C – Business-to-consumer, </a:t>
            </a:r>
            <a:r>
              <a:rPr lang="uk-UA" dirty="0">
                <a:solidFill>
                  <a:srgbClr val="3D3E40"/>
                </a:solidFill>
                <a:latin typeface="Georgia" panose="02040502050405020303" pitchFamily="18" charset="0"/>
              </a:rPr>
              <a:t>що в перекладі означає “бізнес для приватних осіб”. Наприклад, коли ви купуєте </a:t>
            </a:r>
            <a:r>
              <a:rPr lang="uk-UA" dirty="0" smtClean="0">
                <a:solidFill>
                  <a:srgbClr val="3D3E40"/>
                </a:solidFill>
                <a:latin typeface="Georgia" panose="02040502050405020303" pitchFamily="18" charset="0"/>
              </a:rPr>
              <a:t>морозиво, </a:t>
            </a:r>
            <a:r>
              <a:rPr lang="uk-UA" dirty="0">
                <a:solidFill>
                  <a:srgbClr val="3D3E40"/>
                </a:solidFill>
                <a:latin typeface="Georgia" panose="02040502050405020303" pitchFamily="18" charset="0"/>
              </a:rPr>
              <a:t>або берете собі в кредит новий смартфон замість зламаного – це </a:t>
            </a:r>
            <a:r>
              <a:rPr lang="uk-UA" dirty="0" err="1" smtClean="0">
                <a:solidFill>
                  <a:srgbClr val="3D3E40"/>
                </a:solidFill>
                <a:latin typeface="Georgia" panose="02040502050405020303" pitchFamily="18" charset="0"/>
              </a:rPr>
              <a:t>рітейл</a:t>
            </a:r>
            <a:r>
              <a:rPr lang="uk-UA" dirty="0">
                <a:solidFill>
                  <a:srgbClr val="3D3E40"/>
                </a:solidFill>
                <a:latin typeface="Georgia" panose="02040502050405020303" pitchFamily="18" charset="0"/>
              </a:rPr>
              <a:t>. </a:t>
            </a:r>
            <a:endParaRPr lang="uk-UA" dirty="0"/>
          </a:p>
        </p:txBody>
      </p:sp>
    </p:spTree>
    <p:extLst>
      <p:ext uri="{BB962C8B-B14F-4D97-AF65-F5344CB8AC3E}">
        <p14:creationId xmlns:p14="http://schemas.microsoft.com/office/powerpoint/2010/main" val="2119428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838960"/>
            <a:ext cx="7305040" cy="1200329"/>
          </a:xfrm>
          <a:prstGeom prst="rect">
            <a:avLst/>
          </a:prstGeom>
        </p:spPr>
        <p:txBody>
          <a:bodyPr wrap="square">
            <a:spAutoFit/>
          </a:bodyPr>
          <a:lstStyle/>
          <a:p>
            <a:r>
              <a:rPr lang="ru-RU" dirty="0">
                <a:solidFill>
                  <a:srgbClr val="3D3E40"/>
                </a:solidFill>
                <a:latin typeface="Georgia" panose="02040502050405020303" pitchFamily="18" charset="0"/>
              </a:rPr>
              <a:t>І </a:t>
            </a:r>
            <a:r>
              <a:rPr lang="ru-RU" dirty="0" err="1">
                <a:solidFill>
                  <a:srgbClr val="3D3E40"/>
                </a:solidFill>
                <a:latin typeface="Georgia" panose="02040502050405020303" pitchFamily="18" charset="0"/>
              </a:rPr>
              <a:t>навпаки</a:t>
            </a:r>
            <a:r>
              <a:rPr lang="ru-RU" dirty="0">
                <a:solidFill>
                  <a:srgbClr val="3D3E40"/>
                </a:solidFill>
                <a:latin typeface="Georgia" panose="02040502050405020303" pitchFamily="18" charset="0"/>
              </a:rPr>
              <a:t>, коли аптека </a:t>
            </a:r>
            <a:r>
              <a:rPr lang="ru-RU" dirty="0" err="1">
                <a:solidFill>
                  <a:srgbClr val="3D3E40"/>
                </a:solidFill>
                <a:latin typeface="Georgia" panose="02040502050405020303" pitchFamily="18" charset="0"/>
              </a:rPr>
              <a:t>замовляє</a:t>
            </a:r>
            <a:r>
              <a:rPr lang="ru-RU" dirty="0">
                <a:solidFill>
                  <a:srgbClr val="3D3E40"/>
                </a:solidFill>
                <a:latin typeface="Georgia" panose="02040502050405020303" pitchFamily="18" charset="0"/>
              </a:rPr>
              <a:t> на оптовому </a:t>
            </a:r>
            <a:r>
              <a:rPr lang="ru-RU" dirty="0" err="1">
                <a:solidFill>
                  <a:srgbClr val="3D3E40"/>
                </a:solidFill>
                <a:latin typeface="Georgia" panose="02040502050405020303" pitchFamily="18" charset="0"/>
              </a:rPr>
              <a:t>складі</a:t>
            </a:r>
            <a:r>
              <a:rPr lang="ru-RU" dirty="0">
                <a:solidFill>
                  <a:srgbClr val="3D3E40"/>
                </a:solidFill>
                <a:latin typeface="Georgia" panose="02040502050405020303" pitchFamily="18" charset="0"/>
              </a:rPr>
              <a:t> упаковку </a:t>
            </a:r>
            <a:r>
              <a:rPr lang="ru-RU" dirty="0" err="1">
                <a:solidFill>
                  <a:srgbClr val="3D3E40"/>
                </a:solidFill>
                <a:latin typeface="Georgia" panose="02040502050405020303" pitchFamily="18" charset="0"/>
              </a:rPr>
              <a:t>ліків</a:t>
            </a:r>
            <a:r>
              <a:rPr lang="ru-RU" dirty="0">
                <a:solidFill>
                  <a:srgbClr val="3D3E40"/>
                </a:solidFill>
                <a:latin typeface="Georgia" panose="02040502050405020303" pitchFamily="18" charset="0"/>
              </a:rPr>
              <a:t> – </a:t>
            </a:r>
            <a:r>
              <a:rPr lang="ru-RU" dirty="0" err="1">
                <a:solidFill>
                  <a:srgbClr val="3D3E40"/>
                </a:solidFill>
                <a:latin typeface="Georgia" panose="02040502050405020303" pitchFamily="18" charset="0"/>
              </a:rPr>
              <a:t>це</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вже</a:t>
            </a:r>
            <a:r>
              <a:rPr lang="ru-RU" dirty="0">
                <a:solidFill>
                  <a:srgbClr val="3D3E40"/>
                </a:solidFill>
                <a:latin typeface="Georgia" panose="02040502050405020303" pitchFamily="18" charset="0"/>
              </a:rPr>
              <a:t> B2B, </a:t>
            </a:r>
            <a:r>
              <a:rPr lang="ru-RU" dirty="0" err="1">
                <a:solidFill>
                  <a:srgbClr val="3D3E40"/>
                </a:solidFill>
                <a:latin typeface="Georgia" panose="02040502050405020303" pitchFamily="18" charset="0"/>
              </a:rPr>
              <a:t>або</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бізнес</a:t>
            </a:r>
            <a:r>
              <a:rPr lang="ru-RU" dirty="0">
                <a:solidFill>
                  <a:srgbClr val="3D3E40"/>
                </a:solidFill>
                <a:latin typeface="Georgia" panose="02040502050405020303" pitchFamily="18" charset="0"/>
              </a:rPr>
              <a:t> для </a:t>
            </a:r>
            <a:r>
              <a:rPr lang="ru-RU" dirty="0" err="1">
                <a:solidFill>
                  <a:srgbClr val="3D3E40"/>
                </a:solidFill>
                <a:latin typeface="Georgia" panose="02040502050405020303" pitchFamily="18" charset="0"/>
              </a:rPr>
              <a:t>бізнесу</a:t>
            </a:r>
            <a:r>
              <a:rPr lang="ru-RU" dirty="0">
                <a:solidFill>
                  <a:srgbClr val="3D3E40"/>
                </a:solidFill>
                <a:latin typeface="Georgia" panose="02040502050405020303" pitchFamily="18" charset="0"/>
              </a:rPr>
              <a:t>, при </a:t>
            </a:r>
            <a:r>
              <a:rPr lang="ru-RU" dirty="0" err="1">
                <a:solidFill>
                  <a:srgbClr val="3D3E40"/>
                </a:solidFill>
                <a:latin typeface="Georgia" panose="02040502050405020303" pitchFamily="18" charset="0"/>
              </a:rPr>
              <a:t>якому</a:t>
            </a:r>
            <a:r>
              <a:rPr lang="ru-RU" dirty="0">
                <a:solidFill>
                  <a:srgbClr val="3D3E40"/>
                </a:solidFill>
                <a:latin typeface="Georgia" panose="02040502050405020303" pitchFamily="18" charset="0"/>
              </a:rPr>
              <a:t> одна </a:t>
            </a:r>
            <a:r>
              <a:rPr lang="ru-RU" dirty="0" err="1">
                <a:solidFill>
                  <a:srgbClr val="3D3E40"/>
                </a:solidFill>
                <a:latin typeface="Georgia" panose="02040502050405020303" pitchFamily="18" charset="0"/>
              </a:rPr>
              <a:t>компанія</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продає</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свої</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товари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або</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послуги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іншої</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компанії</a:t>
            </a:r>
            <a:r>
              <a:rPr lang="ru-RU" dirty="0">
                <a:solidFill>
                  <a:srgbClr val="3D3E40"/>
                </a:solidFill>
                <a:latin typeface="Georgia" panose="02040502050405020303" pitchFamily="18" charset="0"/>
              </a:rPr>
              <a:t>, а не рядовому </a:t>
            </a:r>
            <a:r>
              <a:rPr lang="ru-RU" dirty="0" err="1">
                <a:solidFill>
                  <a:srgbClr val="3D3E40"/>
                </a:solidFill>
                <a:latin typeface="Georgia" panose="02040502050405020303" pitchFamily="18" charset="0"/>
              </a:rPr>
              <a:t>покупцю</a:t>
            </a:r>
            <a:r>
              <a:rPr lang="ru-RU" dirty="0">
                <a:solidFill>
                  <a:srgbClr val="3D3E40"/>
                </a:solidFill>
                <a:latin typeface="Georgia" panose="02040502050405020303" pitchFamily="18" charset="0"/>
              </a:rPr>
              <a:t>.</a:t>
            </a:r>
            <a:endParaRPr lang="uk-UA" dirty="0"/>
          </a:p>
        </p:txBody>
      </p:sp>
    </p:spTree>
    <p:extLst>
      <p:ext uri="{BB962C8B-B14F-4D97-AF65-F5344CB8AC3E}">
        <p14:creationId xmlns:p14="http://schemas.microsoft.com/office/powerpoint/2010/main" val="1445506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265680" y="1078587"/>
            <a:ext cx="8483600" cy="5078313"/>
          </a:xfrm>
          <a:prstGeom prst="rect">
            <a:avLst/>
          </a:prstGeom>
        </p:spPr>
        <p:txBody>
          <a:bodyPr wrap="square">
            <a:spAutoFit/>
          </a:bodyPr>
          <a:lstStyle/>
          <a:p>
            <a:r>
              <a:rPr lang="uk-UA" b="1" dirty="0">
                <a:solidFill>
                  <a:srgbClr val="000000"/>
                </a:solidFill>
                <a:latin typeface="PT Sans"/>
              </a:rPr>
              <a:t>Функції </a:t>
            </a:r>
            <a:r>
              <a:rPr lang="uk-UA" b="1" dirty="0" err="1" smtClean="0">
                <a:solidFill>
                  <a:srgbClr val="000000"/>
                </a:solidFill>
                <a:latin typeface="PT Sans"/>
              </a:rPr>
              <a:t>рітейлу</a:t>
            </a:r>
            <a:endParaRPr lang="uk-UA" b="1" dirty="0">
              <a:solidFill>
                <a:srgbClr val="000000"/>
              </a:solidFill>
              <a:latin typeface="PT Sans"/>
            </a:endParaRPr>
          </a:p>
          <a:p>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виконує важливу роль в економіці та має кілька ключових функцій:</a:t>
            </a:r>
          </a:p>
          <a:p>
            <a:pPr>
              <a:buFont typeface="Arial" panose="020B0604020202020204" pitchFamily="34" charset="0"/>
              <a:buChar char="•"/>
            </a:pPr>
            <a:r>
              <a:rPr lang="uk-UA" b="1" dirty="0">
                <a:solidFill>
                  <a:srgbClr val="3D3E40"/>
                </a:solidFill>
                <a:latin typeface="Georgia" panose="02040502050405020303" pitchFamily="18" charset="0"/>
              </a:rPr>
              <a:t>Посередницька функція</a:t>
            </a:r>
            <a:r>
              <a:rPr lang="uk-UA" dirty="0">
                <a:solidFill>
                  <a:srgbClr val="3D3E40"/>
                </a:solidFill>
                <a:latin typeface="Georgia" panose="02040502050405020303" pitchFamily="18" charset="0"/>
              </a:rPr>
              <a:t>. </a:t>
            </a:r>
            <a:r>
              <a:rPr lang="uk-UA" dirty="0" err="1" smtClean="0">
                <a:solidFill>
                  <a:srgbClr val="3D3E40"/>
                </a:solidFill>
                <a:latin typeface="Georgia" panose="02040502050405020303" pitchFamily="18" charset="0"/>
              </a:rPr>
              <a:t>Рітейлери</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діють як посередники між виробниками та споживачами, забезпечують зв’язок та розподіл товарів на ринку. Вони полегшують процес купівлі для покупців, надають широкий вибір товарів в одному місці.</a:t>
            </a:r>
          </a:p>
          <a:p>
            <a:pPr>
              <a:buFont typeface="Arial" panose="020B0604020202020204" pitchFamily="34" charset="0"/>
              <a:buChar char="•"/>
            </a:pPr>
            <a:r>
              <a:rPr lang="uk-UA" b="1" dirty="0">
                <a:solidFill>
                  <a:srgbClr val="3D3E40"/>
                </a:solidFill>
                <a:latin typeface="Georgia" panose="02040502050405020303" pitchFamily="18" charset="0"/>
              </a:rPr>
              <a:t>Просування товарів та послуг</a:t>
            </a:r>
            <a:r>
              <a:rPr lang="uk-UA" dirty="0">
                <a:solidFill>
                  <a:srgbClr val="3D3E40"/>
                </a:solidFill>
                <a:latin typeface="Georgia" panose="02040502050405020303" pitchFamily="18" charset="0"/>
              </a:rPr>
              <a:t>. </a:t>
            </a:r>
            <a:r>
              <a:rPr lang="uk-UA" dirty="0" err="1" smtClean="0">
                <a:solidFill>
                  <a:srgbClr val="3D3E40"/>
                </a:solidFill>
                <a:latin typeface="Georgia" panose="02040502050405020303" pitchFamily="18" charset="0"/>
              </a:rPr>
              <a:t>Рітейлери</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активно рекламують та просувають товари, що допомагає збільшити їхню популярність та продажі. Маркетингові кампанії та знижки привертають увагу клієнтів та стимулюють їхню купівельну поведінку.</a:t>
            </a:r>
          </a:p>
          <a:p>
            <a:pPr>
              <a:buFont typeface="Arial" panose="020B0604020202020204" pitchFamily="34" charset="0"/>
              <a:buChar char="•"/>
            </a:pPr>
            <a:r>
              <a:rPr lang="uk-UA" b="1" dirty="0">
                <a:solidFill>
                  <a:srgbClr val="3D3E40"/>
                </a:solidFill>
                <a:latin typeface="Georgia" panose="02040502050405020303" pitchFamily="18" charset="0"/>
              </a:rPr>
              <a:t>Забезпечення зручності</a:t>
            </a:r>
            <a:r>
              <a:rPr lang="uk-UA" dirty="0">
                <a:solidFill>
                  <a:srgbClr val="3D3E40"/>
                </a:solidFill>
                <a:latin typeface="Georgia" panose="02040502050405020303" pitchFamily="18" charset="0"/>
              </a:rPr>
              <a:t>. Фізичні магазини надають покупцям можливість безпосередньо вивчити та оцінити товари перед покупкою. </a:t>
            </a:r>
            <a:r>
              <a:rPr lang="uk-UA" dirty="0" smtClean="0">
                <a:solidFill>
                  <a:srgbClr val="3D3E40"/>
                </a:solidFill>
                <a:latin typeface="Georgia" panose="02040502050405020303" pitchFamily="18" charset="0"/>
              </a:rPr>
              <a:t>Онлайн-</a:t>
            </a:r>
            <a:r>
              <a:rPr lang="uk-UA" dirty="0" err="1" smtClean="0">
                <a:solidFill>
                  <a:srgbClr val="3D3E40"/>
                </a:solidFill>
                <a:latin typeface="Georgia" panose="02040502050405020303" pitchFamily="18" charset="0"/>
              </a:rPr>
              <a:t>рітейлери</a:t>
            </a:r>
            <a:r>
              <a:rPr lang="uk-UA" dirty="0">
                <a:solidFill>
                  <a:srgbClr val="3D3E40"/>
                </a:solidFill>
                <a:latin typeface="Georgia" panose="02040502050405020303" pitchFamily="18" charset="0"/>
              </a:rPr>
              <a:t>, з іншого боку, забезпечують зручність покупки з дому або в дорозі.</a:t>
            </a:r>
          </a:p>
          <a:p>
            <a:pPr>
              <a:buFont typeface="Arial" panose="020B0604020202020204" pitchFamily="34" charset="0"/>
              <a:buChar char="•"/>
            </a:pPr>
            <a:r>
              <a:rPr lang="uk-UA" b="1" dirty="0">
                <a:solidFill>
                  <a:srgbClr val="3D3E40"/>
                </a:solidFill>
                <a:latin typeface="Georgia" panose="02040502050405020303" pitchFamily="18" charset="0"/>
              </a:rPr>
              <a:t>Забезпечення лояльності клієнтів</a:t>
            </a:r>
            <a:r>
              <a:rPr lang="uk-UA" dirty="0">
                <a:solidFill>
                  <a:srgbClr val="3D3E40"/>
                </a:solidFill>
                <a:latin typeface="Georgia" panose="02040502050405020303" pitchFamily="18" charset="0"/>
              </a:rPr>
              <a:t>. </a:t>
            </a:r>
            <a:r>
              <a:rPr lang="uk-UA" dirty="0" err="1" smtClean="0">
                <a:solidFill>
                  <a:srgbClr val="3D3E40"/>
                </a:solidFill>
                <a:latin typeface="Georgia" panose="02040502050405020303" pitchFamily="18" charset="0"/>
              </a:rPr>
              <a:t>Рітейлери</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прагнуть утримувати постійних клієнтів, для цього забезпечують високий рівень обслуговування та широкий вибір якісних товарів. Лояльні клієнти можуть стати постійними покупцями, що сприятливо впливає доходи компанії.</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2041044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042160" y="2052836"/>
            <a:ext cx="8778240" cy="1200329"/>
          </a:xfrm>
          <a:prstGeom prst="rect">
            <a:avLst/>
          </a:prstGeom>
        </p:spPr>
        <p:txBody>
          <a:bodyPr wrap="square">
            <a:spAutoFit/>
          </a:bodyPr>
          <a:lstStyle/>
          <a:p>
            <a:r>
              <a:rPr lang="uk-UA" b="1" dirty="0">
                <a:solidFill>
                  <a:srgbClr val="000000"/>
                </a:solidFill>
                <a:latin typeface="PT Sans"/>
              </a:rPr>
              <a:t>Типи </a:t>
            </a:r>
            <a:r>
              <a:rPr lang="uk-UA" b="1" dirty="0" err="1" smtClean="0">
                <a:solidFill>
                  <a:srgbClr val="000000"/>
                </a:solidFill>
                <a:latin typeface="PT Sans"/>
              </a:rPr>
              <a:t>рітейлу</a:t>
            </a:r>
            <a:endParaRPr lang="uk-UA" b="1" dirty="0">
              <a:solidFill>
                <a:srgbClr val="000000"/>
              </a:solidFill>
              <a:latin typeface="PT Sans"/>
            </a:endParaRPr>
          </a:p>
          <a:p>
            <a:r>
              <a:rPr lang="uk-UA" dirty="0">
                <a:solidFill>
                  <a:srgbClr val="3D3E40"/>
                </a:solidFill>
                <a:latin typeface="Georgia" panose="02040502050405020303" pitchFamily="18" charset="0"/>
              </a:rPr>
              <a:t>Існує кілька типів </a:t>
            </a:r>
            <a:r>
              <a:rPr lang="uk-UA" dirty="0" err="1" smtClean="0">
                <a:solidFill>
                  <a:srgbClr val="3D3E40"/>
                </a:solidFill>
                <a:latin typeface="Georgia" panose="02040502050405020303" pitchFamily="18" charset="0"/>
              </a:rPr>
              <a:t>рітейлу</a:t>
            </a:r>
            <a:r>
              <a:rPr lang="uk-UA" dirty="0">
                <a:solidFill>
                  <a:srgbClr val="3D3E40"/>
                </a:solidFill>
                <a:latin typeface="Georgia" panose="02040502050405020303" pitchFamily="18" charset="0"/>
              </a:rPr>
              <a:t>, кожен з яких має свої особливості та переваги. </a:t>
            </a:r>
            <a:r>
              <a:rPr lang="uk-UA" dirty="0" smtClean="0">
                <a:solidFill>
                  <a:srgbClr val="3D3E40"/>
                </a:solidFill>
                <a:latin typeface="Georgia" panose="02040502050405020303" pitchFamily="18" charset="0"/>
              </a:rPr>
              <a:t>Ми </a:t>
            </a:r>
            <a:r>
              <a:rPr lang="uk-UA" dirty="0">
                <a:solidFill>
                  <a:srgbClr val="3D3E40"/>
                </a:solidFill>
                <a:latin typeface="Georgia" panose="02040502050405020303" pitchFamily="18" charset="0"/>
              </a:rPr>
              <a:t>розглянемо різноманітність роздрібних форматів, починаючи з традиційних магазинів до онлайн-платформ</a:t>
            </a:r>
            <a:r>
              <a:rPr lang="uk-UA" dirty="0" smtClean="0">
                <a:solidFill>
                  <a:srgbClr val="3D3E40"/>
                </a:solidFill>
                <a:latin typeface="Georgia" panose="02040502050405020303" pitchFamily="18" charset="0"/>
              </a:rPr>
              <a:t>.</a:t>
            </a:r>
            <a:endParaRPr lang="uk-UA" dirty="0">
              <a:solidFill>
                <a:srgbClr val="3D3E40"/>
              </a:solidFill>
              <a:latin typeface="Georgia" panose="02040502050405020303" pitchFamily="18" charset="0"/>
            </a:endParaRPr>
          </a:p>
        </p:txBody>
      </p:sp>
    </p:spTree>
    <p:extLst>
      <p:ext uri="{BB962C8B-B14F-4D97-AF65-F5344CB8AC3E}">
        <p14:creationId xmlns:p14="http://schemas.microsoft.com/office/powerpoint/2010/main" val="166170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Пасмо">
  <a:themeElements>
    <a:clrScheme name="Пасмо">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Пасмо">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смо">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1194</TotalTime>
  <Words>738</Words>
  <Application>Microsoft Office PowerPoint</Application>
  <PresentationFormat>Широкий екран</PresentationFormat>
  <Paragraphs>98</Paragraphs>
  <Slides>33</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33</vt:i4>
      </vt:variant>
    </vt:vector>
  </HeadingPairs>
  <TitlesOfParts>
    <vt:vector size="39" baseType="lpstr">
      <vt:lpstr>Arial</vt:lpstr>
      <vt:lpstr>Century Gothic</vt:lpstr>
      <vt:lpstr>Georgia</vt:lpstr>
      <vt:lpstr>PT Sans</vt:lpstr>
      <vt:lpstr>Wingdings 3</vt:lpstr>
      <vt:lpstr>Пасмо</vt:lpstr>
      <vt:lpstr>Ритейл: функції, типи та роль у світовій економіці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Що таке рітейл: функції, типи та роль у світовій економіці </dc:title>
  <dc:creator>AdminR</dc:creator>
  <cp:lastModifiedBy>AdminR</cp:lastModifiedBy>
  <cp:revision>23</cp:revision>
  <dcterms:created xsi:type="dcterms:W3CDTF">2024-02-05T06:30:15Z</dcterms:created>
  <dcterms:modified xsi:type="dcterms:W3CDTF">2024-03-13T12:27:02Z</dcterms:modified>
</cp:coreProperties>
</file>