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65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4E1E62-1DE1-D647-7B68-EB39328F6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СТРЕС-МЕНЕДЖМЕНТ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E4D8BE-926A-BD9B-4058-370D94BEA5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5848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C3BABF-F412-6CB5-20B2-0D9B1D19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462844"/>
            <a:ext cx="11401777" cy="60395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партнерські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постачальники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налагоджена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логістики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кредитування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компаніями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відшкодування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страхових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випадків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юридичних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кваліфікованими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консалтинговими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іміджево-брендові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споживачами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бренду,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ринку;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адміністартивно-бюрократичні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корупція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держави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процедура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адміністративних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корупційність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процедура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процедура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ліцензіі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сертифікатів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нормативно-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правові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кодекси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правовии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нілігізм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переслідування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реформ,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лобіювання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політичними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структурами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фінансово-промислових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науково-технічні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стандартів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населення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медичного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обслуговування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спортивнии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воєнні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агресія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мобілізація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видатки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військовим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10)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міжнародні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міжнародні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міжнародними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зовнішньоекономічних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операціи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579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863970-77E1-6787-1339-5E7BEF5F3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89" y="485423"/>
            <a:ext cx="11164711" cy="5825066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Ознаки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причини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нав’язливі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тремтіння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серцебиття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дискомфорт,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безвихідності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жалю до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агресіі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контролю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відгородитися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роздратованість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гарячі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зіпсовании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апетиту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рисунку 8.2 показано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гострии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255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A0AAF80-64FD-9BC1-0B4A-5BD593D68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5881" y="613362"/>
            <a:ext cx="8891897" cy="592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9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210CEC-AFD1-1646-D82D-31896876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496711"/>
            <a:ext cx="11209867" cy="5791200"/>
          </a:xfrm>
        </p:spPr>
        <p:txBody>
          <a:bodyPr>
            <a:normAutofit fontScale="85000" lnSpcReduction="20000"/>
          </a:bodyPr>
          <a:lstStyle/>
          <a:p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Ознаки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прийнято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поділяти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інтелектуальні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поведінкові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. </a:t>
            </a:r>
          </a:p>
          <a:p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i="1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RU" sz="2400" i="1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переважання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негативних</a:t>
            </a:r>
            <a:r>
              <a:rPr lang="ru-RU" sz="2100" dirty="0">
                <a:effectLst/>
                <a:latin typeface="TimesNewRomanPSMT"/>
              </a:rPr>
              <a:t> думок;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важкість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зосередитись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погіршення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показників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пам’яті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постійне</a:t>
            </a:r>
            <a:r>
              <a:rPr lang="ru-RU" sz="2100" dirty="0">
                <a:effectLst/>
                <a:latin typeface="TimesNewRomanPSMT"/>
              </a:rPr>
              <a:t> і </a:t>
            </a:r>
            <a:r>
              <a:rPr lang="ru-RU" sz="2100" dirty="0" err="1">
                <a:effectLst/>
                <a:latin typeface="TimesNewRomanPSMT"/>
              </a:rPr>
              <a:t>непродуктивне</a:t>
            </a:r>
            <a:r>
              <a:rPr lang="ru-RU" sz="2100" dirty="0">
                <a:effectLst/>
                <a:latin typeface="TimesNewRomanPSMT"/>
              </a:rPr>
              <a:t> «</a:t>
            </a:r>
            <a:r>
              <a:rPr lang="ru-RU" sz="2100" dirty="0" err="1">
                <a:effectLst/>
                <a:latin typeface="TimesNewRomanPSMT"/>
              </a:rPr>
              <a:t>обертання</a:t>
            </a:r>
            <a:r>
              <a:rPr lang="ru-RU" sz="2100" dirty="0">
                <a:effectLst/>
                <a:latin typeface="TimesNewRomanPSMT"/>
              </a:rPr>
              <a:t>» думок </a:t>
            </a:r>
            <a:r>
              <a:rPr lang="ru-RU" sz="2100" dirty="0" err="1">
                <a:effectLst/>
                <a:latin typeface="TimesNewRomanPSMT"/>
              </a:rPr>
              <a:t>навколо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однієі</a:t>
            </a:r>
            <a:r>
              <a:rPr lang="ru-RU" sz="2100" dirty="0">
                <a:effectLst/>
                <a:latin typeface="TimesNewRomanPSMT"/>
              </a:rPr>
              <a:t>̈ </a:t>
            </a:r>
            <a:r>
              <a:rPr lang="ru-RU" sz="2100" dirty="0" err="1">
                <a:effectLst/>
                <a:latin typeface="TimesNewRomanPSMT"/>
              </a:rPr>
              <a:t>проблеми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підвищене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відволікання</a:t>
            </a:r>
            <a:r>
              <a:rPr lang="ru-RU" sz="2100" dirty="0">
                <a:effectLst/>
                <a:latin typeface="TimesNewRomanPSMT"/>
              </a:rPr>
              <a:t>; </a:t>
            </a:r>
            <a:endParaRPr lang="ru-RU" sz="2100" dirty="0"/>
          </a:p>
          <a:p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важкість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прийняття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рішень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довгі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коливання</a:t>
            </a:r>
            <a:r>
              <a:rPr lang="ru-RU" sz="2100" dirty="0">
                <a:effectLst/>
                <a:latin typeface="TimesNewRomanPSMT"/>
              </a:rPr>
              <a:t> при </a:t>
            </a:r>
            <a:r>
              <a:rPr lang="ru-RU" sz="2100" dirty="0" err="1">
                <a:effectLst/>
                <a:latin typeface="TimesNewRomanPSMT"/>
              </a:rPr>
              <a:t>виборі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погані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сни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кошмари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часті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помилки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похибки</a:t>
            </a:r>
            <a:r>
              <a:rPr lang="ru-RU" sz="2100" dirty="0">
                <a:effectLst/>
                <a:latin typeface="TimesNewRomanPSMT"/>
              </a:rPr>
              <a:t> в </a:t>
            </a:r>
            <a:r>
              <a:rPr lang="ru-RU" sz="2100" dirty="0" err="1">
                <a:effectLst/>
                <a:latin typeface="TimesNewRomanPSMT"/>
              </a:rPr>
              <a:t>розрахунках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 </a:t>
            </a:r>
            <a:r>
              <a:rPr lang="ru-RU" sz="2100" dirty="0" err="1">
                <a:effectLst/>
                <a:latin typeface="TimesNewRomanPSMT"/>
              </a:rPr>
              <a:t>пасивність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бажання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перекласти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відповідальність</a:t>
            </a:r>
            <a:r>
              <a:rPr lang="ru-RU" sz="2100" dirty="0">
                <a:effectLst/>
                <a:latin typeface="TimesNewRomanPSMT"/>
              </a:rPr>
              <a:t> на </a:t>
            </a:r>
            <a:r>
              <a:rPr lang="ru-RU" sz="2100" dirty="0" err="1">
                <a:effectLst/>
                <a:latin typeface="TimesNewRomanPSMT"/>
              </a:rPr>
              <a:t>когось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іншого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порушення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логіки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сплутане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мислення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імпульсивні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поспішні</a:t>
            </a:r>
            <a:r>
              <a:rPr lang="ru-RU" sz="2100" dirty="0">
                <a:effectLst/>
                <a:latin typeface="TimesNewRomanPSMT"/>
              </a:rPr>
              <a:t> та </a:t>
            </a:r>
            <a:r>
              <a:rPr lang="ru-RU" sz="2100" dirty="0" err="1">
                <a:effectLst/>
                <a:latin typeface="TimesNewRomanPSMT"/>
              </a:rPr>
              <a:t>необґрунтовані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рішення</a:t>
            </a:r>
            <a:r>
              <a:rPr lang="ru-RU" sz="2100" dirty="0">
                <a:effectLst/>
                <a:latin typeface="TimesNewRomanPSMT"/>
              </a:rPr>
              <a:t>;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effectLst/>
                <a:latin typeface="TimesNewRomanPSMT"/>
              </a:rPr>
              <a:t>звуження</a:t>
            </a:r>
            <a:r>
              <a:rPr lang="ru-RU" sz="2100" dirty="0">
                <a:effectLst/>
                <a:latin typeface="TimesNewRomanPSMT"/>
              </a:rPr>
              <a:t> поля </a:t>
            </a:r>
            <a:r>
              <a:rPr lang="ru-RU" sz="2100" dirty="0" err="1">
                <a:effectLst/>
                <a:latin typeface="TimesNewRomanPSMT"/>
              </a:rPr>
              <a:t>зору</a:t>
            </a:r>
            <a:r>
              <a:rPr lang="ru-RU" sz="2100" dirty="0">
                <a:effectLst/>
                <a:latin typeface="TimesNewRomanPSMT"/>
              </a:rPr>
              <a:t>, </a:t>
            </a:r>
            <a:r>
              <a:rPr lang="ru-RU" sz="2100" dirty="0" err="1">
                <a:effectLst/>
                <a:latin typeface="TimesNewRomanPSMT"/>
              </a:rPr>
              <a:t>зменшення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можливих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варіантів</a:t>
            </a:r>
            <a:r>
              <a:rPr lang="ru-RU" sz="2100" dirty="0">
                <a:effectLst/>
                <a:latin typeface="TimesNewRomanPSMT"/>
              </a:rPr>
              <a:t> </a:t>
            </a:r>
            <a:r>
              <a:rPr lang="ru-RU" sz="2100" dirty="0" err="1">
                <a:effectLst/>
                <a:latin typeface="TimesNewRomanPSMT"/>
              </a:rPr>
              <a:t>діі</a:t>
            </a:r>
            <a:r>
              <a:rPr lang="ru-RU" sz="2100" dirty="0">
                <a:effectLst/>
                <a:latin typeface="TimesNewRomanPSMT"/>
              </a:rPr>
              <a:t>̈.</a:t>
            </a:r>
          </a:p>
          <a:p>
            <a:br>
              <a:rPr lang="ru-RU" sz="2100" dirty="0">
                <a:effectLst/>
                <a:latin typeface="TimesNewRomanPSMT"/>
              </a:rPr>
            </a:b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Серед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i="1" dirty="0" err="1">
                <a:effectLst/>
                <a:highlight>
                  <a:srgbClr val="00FFFF"/>
                </a:highlight>
                <a:latin typeface="TimesNewRomanPS"/>
              </a:rPr>
              <a:t>поведінкових</a:t>
            </a:r>
            <a:r>
              <a:rPr lang="ru-RU" sz="2100" i="1" dirty="0">
                <a:effectLst/>
                <a:highlight>
                  <a:srgbClr val="00FFFF"/>
                </a:highlight>
                <a:latin typeface="TimesNewRomanPS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ознак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можна</a:t>
            </a:r>
            <a:r>
              <a:rPr lang="ru-RU" sz="2100" dirty="0"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100" dirty="0" err="1">
                <a:effectLst/>
                <a:highlight>
                  <a:srgbClr val="00FFFF"/>
                </a:highlight>
                <a:latin typeface="TimesNewRomanPSMT"/>
              </a:rPr>
              <a:t>виділити</a:t>
            </a:r>
            <a:r>
              <a:rPr lang="ru-RU" sz="2100" dirty="0">
                <a:effectLst/>
                <a:latin typeface="TimesNewRomanPSMT"/>
              </a:rPr>
              <a:t>:</a:t>
            </a:r>
            <a:br>
              <a:rPr lang="ru-RU" sz="2100" dirty="0">
                <a:effectLst/>
                <a:latin typeface="TimesNewRomanPSMT"/>
              </a:rPr>
            </a:br>
            <a:r>
              <a:rPr lang="ru-RU" sz="2100" dirty="0"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апетиту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переїдання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виконанні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звичайних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̆;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швидка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уповільнена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мова;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тремтіння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голосу;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конфліктних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̆ дома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1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21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sz="21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422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981C7D-C3B6-0474-31A4-5DF1F6E50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417689"/>
            <a:ext cx="11051822" cy="5949243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яке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виділяється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друзями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байдужість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антисоціальна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низька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безсоння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куріння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алкоголю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поведінкових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літературі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виділяють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фізіологічні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симптоми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емоційних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симптомів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занепокоєння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підозрілість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настріи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смутку,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депресію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роздратованість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приступи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гніву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тупість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байдужість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цинічнии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недоречнии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гумор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впевненості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відчуженості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незадоволеність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фізіологічних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симптомів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невизначеного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знижении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артеріальнии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тиск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прискорении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неритмічнии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пульс,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свободи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м’язах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втомлюваність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тремтіння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судоми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алергіі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хвороб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шкіри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потовиділення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зменшення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імунітету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недомагання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збільшення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ваги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996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C490BB-528A-AF07-EC91-5B15A7EB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83823"/>
            <a:ext cx="11029244" cy="6152444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Причин для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зазвичаи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дуже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MT"/>
              </a:rPr>
              <a:t>наведем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зустрічаються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найчастіше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надмірна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напруга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незадоволеність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результатами,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досягли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родині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погана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погода,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погании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сервіс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хамство при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обслуговуванні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грошеи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втрата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нестача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дорожньо-транспортні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пригоди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зрада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розлука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цін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товари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послуги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нещасливе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кохання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завантаженість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тупість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підлеглих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Взагалі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організм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дуже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витривалии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до тих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пір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стресове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навантаження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перевищує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певноі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межі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Тобто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кожна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має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вроджену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стійкість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стресостійкість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).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Стресостійкість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особистісних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переносити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вольові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емоційні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перевантаження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 без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особливих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шкідливих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здоров'я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випадків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стресостійкості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зумовлении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генетично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люди,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успадкували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низьку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стресостійкість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більш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дратівливі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втрачають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задоволеність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життям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впадають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депресію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стресостійкість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бажанні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підвищувати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різними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способами,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будуть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розглянуті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далі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266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C14708-160D-B085-50C3-BFF1614F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440267"/>
            <a:ext cx="11379200" cy="615244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прямого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прямого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систему менеджменту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менеджменту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-факторам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в поточному, так і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фокусують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з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0031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791576-3D82-6AFA-0038-CAFD98AD0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474133"/>
            <a:ext cx="10645422" cy="6107289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чинників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опосередкованого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величину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масштаби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стабільність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стейкхолдерів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масштабом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більшого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застосування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методів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них складна система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а робота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підрозділів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взаємозалежною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думку,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груповому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корпоративному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стейкхолдерів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юридичні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зацікавлені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Позитивнии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споживачів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транспортних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постачальників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посередників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органів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державноі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влади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швидку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ефективну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реакцію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небажані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негативно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впливають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господарювання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-менеджмент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антикризовии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рефлексивнии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антисипативнии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менеджмент;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боротьбу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критично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небажаними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відхиленнями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(рис. 8.2).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97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8E55F03-3BF6-6DAC-A8DF-61C0EFCD3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4977" y="717903"/>
            <a:ext cx="9144000" cy="3644900"/>
          </a:xfrm>
        </p:spPr>
      </p:pic>
    </p:spTree>
    <p:extLst>
      <p:ext uri="{BB962C8B-B14F-4D97-AF65-F5344CB8AC3E}">
        <p14:creationId xmlns:p14="http://schemas.microsoft.com/office/powerpoint/2010/main" val="360764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967E09-F3FC-2FFD-08CE-03300D32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383823"/>
            <a:ext cx="10780888" cy="6254044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Антикризовии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головною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зумовлені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Антикризовии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менеджмент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криз,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загроз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поточнии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прогнозування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резервів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стабілізаціі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кризових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Адаптивнии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пристосування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персоналу,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швидкоплиннии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характер,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неможливо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доцільно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Адаптивнии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потужні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965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A73C03-20BD-B3A9-2164-35F244C9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361245"/>
            <a:ext cx="11503378" cy="6005688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1.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кожніи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займається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[1, 2].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Будь-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гірше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змушують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напружуватися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готуватися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у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уявні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тривожні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сприймається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Але в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невеликіи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помірне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напруження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sz="24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(табл. 8.1).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9853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966DD5-0101-D955-22B0-8C68E1963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383822"/>
            <a:ext cx="10882488" cy="60959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Реактивнии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потужними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високваліфіковании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персонал,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фінансово-економічнии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привабливість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ринку,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реактивному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обрати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протидію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ліквідацію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оборонну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безпековоі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захищеності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вичікувальну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моніторингу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Рефлексивнии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ідентифікацію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існуючих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експертів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консультантів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обробляється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на результатах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вдалого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Антисипативнии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менеджмент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завчасну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ідентифікацію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ранніх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сценаріїв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випереджального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одночасно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боротьбі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716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16DDDB-08CB-17B0-3B31-BC7BE119B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428979"/>
            <a:ext cx="10792178" cy="6208888"/>
          </a:xfrm>
        </p:spPr>
        <p:txBody>
          <a:bodyPr/>
          <a:lstStyle/>
          <a:p>
            <a:pPr algn="just"/>
            <a:r>
              <a:rPr lang="ru-RU" sz="1800" b="1" dirty="0">
                <a:effectLst/>
                <a:latin typeface="TimesNewRomanPS"/>
              </a:rPr>
              <a:t>4 </a:t>
            </a:r>
            <a:r>
              <a:rPr lang="ru-RU" sz="1800" b="1" dirty="0" err="1">
                <a:effectLst/>
                <a:latin typeface="TimesNewRomanPS"/>
              </a:rPr>
              <a:t>Методи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стрес</a:t>
            </a:r>
            <a:r>
              <a:rPr lang="ru-RU" sz="1800" b="1" dirty="0">
                <a:effectLst/>
                <a:latin typeface="TimesNewRomanPS"/>
              </a:rPr>
              <a:t>-менеджменту </a:t>
            </a:r>
            <a:endParaRPr lang="ru-RU" dirty="0"/>
          </a:p>
          <a:p>
            <a:pPr algn="just"/>
            <a:r>
              <a:rPr lang="ru-RU" sz="1800" b="1" dirty="0" err="1">
                <a:effectLst/>
                <a:latin typeface="TimesNewRomanPSMT"/>
              </a:rPr>
              <a:t>Методи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стрес</a:t>
            </a:r>
            <a:r>
              <a:rPr lang="ru-RU" sz="1800" b="1" dirty="0">
                <a:effectLst/>
                <a:latin typeface="TimesNewRomanPSMT"/>
              </a:rPr>
              <a:t>-менеджменту – </a:t>
            </a:r>
            <a:r>
              <a:rPr lang="ru-RU" sz="1800" b="1" dirty="0" err="1">
                <a:effectLst/>
                <a:latin typeface="TimesNewRomanPSMT"/>
              </a:rPr>
              <a:t>це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способи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прийоми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цілеспрямованого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впливу</a:t>
            </a:r>
            <a:r>
              <a:rPr lang="ru-RU" sz="1800" b="1" dirty="0">
                <a:effectLst/>
                <a:latin typeface="TimesNewRomanPSMT"/>
              </a:rPr>
              <a:t> на </a:t>
            </a:r>
            <a:r>
              <a:rPr lang="ru-RU" sz="1800" b="1" dirty="0" err="1">
                <a:effectLst/>
                <a:latin typeface="TimesNewRomanPSMT"/>
              </a:rPr>
              <a:t>особистісні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групові</a:t>
            </a:r>
            <a:r>
              <a:rPr lang="ru-RU" sz="1800" b="1" dirty="0">
                <a:effectLst/>
                <a:latin typeface="TimesNewRomanPSMT"/>
              </a:rPr>
              <a:t> та </a:t>
            </a:r>
            <a:r>
              <a:rPr lang="ru-RU" sz="1800" b="1" dirty="0" err="1">
                <a:effectLst/>
                <a:latin typeface="TimesNewRomanPSMT"/>
              </a:rPr>
              <a:t>корпоративні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стреси</a:t>
            </a:r>
            <a:r>
              <a:rPr lang="ru-RU" sz="1800" b="1" dirty="0">
                <a:effectLst/>
                <a:latin typeface="TimesNewRomanPSMT"/>
              </a:rPr>
              <a:t>, </a:t>
            </a:r>
            <a:r>
              <a:rPr lang="ru-RU" sz="1800" b="1" dirty="0" err="1">
                <a:effectLst/>
                <a:latin typeface="TimesNewRomanPSMT"/>
              </a:rPr>
              <a:t>що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виникають</a:t>
            </a:r>
            <a:r>
              <a:rPr lang="ru-RU" sz="1800" b="1" dirty="0">
                <a:effectLst/>
                <a:latin typeface="TimesNewRomanPSMT"/>
              </a:rPr>
              <a:t> у </a:t>
            </a:r>
            <a:r>
              <a:rPr lang="ru-RU" sz="1800" b="1" dirty="0" err="1">
                <a:effectLst/>
                <a:latin typeface="TimesNewRomanPSMT"/>
              </a:rPr>
              <a:t>діяльності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підприємства</a:t>
            </a:r>
            <a:r>
              <a:rPr lang="ru-RU" sz="1800" b="1" dirty="0">
                <a:effectLst/>
                <a:latin typeface="TimesNewRomanPSMT"/>
              </a:rPr>
              <a:t>, з метою </a:t>
            </a:r>
            <a:r>
              <a:rPr lang="ru-RU" sz="1800" b="1" dirty="0" err="1">
                <a:effectLst/>
                <a:latin typeface="TimesNewRomanPSMT"/>
              </a:rPr>
              <a:t>подолання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небажаних</a:t>
            </a:r>
            <a:r>
              <a:rPr lang="ru-RU" sz="1800" b="1" dirty="0">
                <a:effectLst/>
                <a:latin typeface="TimesNewRomanPSMT"/>
              </a:rPr>
              <a:t> </a:t>
            </a:r>
            <a:r>
              <a:rPr lang="ru-RU" sz="1800" b="1" dirty="0" err="1">
                <a:effectLst/>
                <a:latin typeface="TimesNewRomanPSMT"/>
              </a:rPr>
              <a:t>відхилень</a:t>
            </a:r>
            <a:r>
              <a:rPr lang="ru-RU" sz="1800" b="1" dirty="0">
                <a:effectLst/>
                <a:latin typeface="TimesNewRomanPSMT"/>
              </a:rPr>
              <a:t>. </a:t>
            </a:r>
            <a:endParaRPr lang="ru-RU" b="1" dirty="0"/>
          </a:p>
          <a:p>
            <a:pPr algn="just"/>
            <a:r>
              <a:rPr lang="ru-RU" sz="1800" b="1" dirty="0" err="1">
                <a:solidFill>
                  <a:srgbClr val="231E1E"/>
                </a:solidFill>
                <a:effectLst/>
                <a:latin typeface="TimesNewRomanPSMT"/>
              </a:rPr>
              <a:t>Методи</a:t>
            </a:r>
            <a:r>
              <a:rPr lang="ru-RU" sz="1800" b="1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rgbClr val="231E1E"/>
                </a:solidFill>
                <a:effectLst/>
                <a:latin typeface="TimesNewRomanPSMT"/>
              </a:rPr>
              <a:t>стрес</a:t>
            </a:r>
            <a:r>
              <a:rPr lang="ru-RU" sz="1800" b="1" dirty="0">
                <a:solidFill>
                  <a:srgbClr val="231E1E"/>
                </a:solidFill>
                <a:effectLst/>
                <a:latin typeface="TimesNewRomanPSMT"/>
              </a:rPr>
              <a:t>-менеджменту: </a:t>
            </a:r>
            <a:endParaRPr lang="ru-RU" b="1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реалізаціі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технологіі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-менеджменту (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складові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організування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мотивування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контролювання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регулювання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); </a:t>
            </a:r>
            <a:endParaRPr lang="ru-RU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керівноі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підсистеми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̈ на кожному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критичні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небажані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відхилення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різними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об’єктами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); </a:t>
            </a:r>
            <a:endParaRPr lang="ru-RU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альтернативнии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̆ характер,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розглядаються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потенційні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способи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прийоми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направлені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усунення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критично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небажаних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відхилень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; </a:t>
            </a:r>
            <a:endParaRPr lang="ru-RU" dirty="0"/>
          </a:p>
          <a:p>
            <a:pPr algn="just"/>
            <a:r>
              <a:rPr lang="ru-RU" sz="1800" dirty="0">
                <a:solidFill>
                  <a:srgbClr val="231E1E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сформулювати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інформаційну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базу для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 в межах </a:t>
            </a:r>
            <a:r>
              <a:rPr lang="ru-RU" sz="1800" dirty="0" err="1">
                <a:solidFill>
                  <a:srgbClr val="231E1E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rgbClr val="231E1E"/>
                </a:solidFill>
                <a:effectLst/>
                <a:latin typeface="TimesNewRomanPSMT"/>
              </a:rPr>
              <a:t>-менеджменту. </a:t>
            </a:r>
            <a:endParaRPr lang="ru-RU" dirty="0"/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низки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про проблему,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9101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77BACF-CC63-582F-8443-9544590CD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43" y="282222"/>
            <a:ext cx="11390490" cy="6333067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  <a:effectLst/>
              <a:latin typeface="TimesNewRomanPSMT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нижченаведеними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За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бюджет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доплати, надбавки,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дивіденди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дарунки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нарад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креслеників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світлини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похвали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зборах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коучинг, престижна посада,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дозвілля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правила,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прямого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накази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926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BA2880-0169-1336-053D-755449E0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04799"/>
            <a:ext cx="10792178" cy="6344357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непрямого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пакети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сумісністю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разового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(наказ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догани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проекту),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небажаних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застосовувались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безконфліктні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інституційному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2919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471F4E-58E5-9976-7CE6-A32A376F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417689"/>
            <a:ext cx="10735733" cy="60282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способом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інтуїтивні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судженнях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NewRomanPSMT"/>
              </a:rPr>
              <a:t>9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За способом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матеріальним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владним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націлені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впорядкування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прав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регламентацію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 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моральним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персоналу).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8645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595997-913A-B2DA-2E5C-F103F6298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395111"/>
            <a:ext cx="10803467" cy="617502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1800" b="1" dirty="0">
                <a:effectLst/>
                <a:latin typeface="TimesNewRomanPS"/>
              </a:rPr>
              <a:t>5 </a:t>
            </a:r>
            <a:r>
              <a:rPr lang="ru-RU" sz="1800" b="1" dirty="0" err="1">
                <a:effectLst/>
                <a:latin typeface="TimesNewRomanPS"/>
              </a:rPr>
              <a:t>Управління</a:t>
            </a:r>
            <a:r>
              <a:rPr lang="ru-RU" sz="1800" b="1" dirty="0">
                <a:effectLst/>
                <a:latin typeface="TimesNewRomanPS"/>
              </a:rPr>
              <a:t> </a:t>
            </a:r>
            <a:r>
              <a:rPr lang="ru-RU" sz="1800" b="1" dirty="0" err="1">
                <a:effectLst/>
                <a:latin typeface="TimesNewRomanPS"/>
              </a:rPr>
              <a:t>стресами</a:t>
            </a:r>
            <a:r>
              <a:rPr lang="ru-RU" sz="1800" b="1" dirty="0">
                <a:effectLst/>
                <a:latin typeface="TimesNewRomanPS"/>
              </a:rPr>
              <a:t> </a:t>
            </a:r>
            <a:endParaRPr lang="ru-RU" dirty="0">
              <a:effectLst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велика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контролювати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Фізичні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Фізичні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вправи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 20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покращити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Обирайте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вподоби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фітнес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(футбол,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волейбол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теніс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бадмінтон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Раціональне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перебувають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хронічного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зловживають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солодощами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цукру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компенсаціі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ослабленоі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гормонів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містяться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подолання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вітаміни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мінерали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Відпочинок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і сон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Першим симптомом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порушення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сну: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ввечері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прокидається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вранці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знесиленою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годинник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зламався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тижнів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Щовечора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один і той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час. Перед сном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прогулятися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провітрити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кімнату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теплу ванну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склянку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трав’яного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молока з медом.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0864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BCA83B-BF2F-CABE-D114-FCD295060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711" y="349956"/>
            <a:ext cx="10735733" cy="5994399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Емоційні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словами,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розповісти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другові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подрузі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батькам, психологу. Проблема, обговорена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разів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зітреться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думки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блокноті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Викладені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папір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руйнівні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властивості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заспокоїти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відволіктися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заспокійлива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ігри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дітьми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тваринами,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релаксацію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Інтелектуальні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часу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ефективнии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засіб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профілактики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Організована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робить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та,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діє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хаотично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хапається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відразу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справ.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Замість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перемкнутися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»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скласти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список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хотілося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пріоритетністю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викреслювати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Найважливіші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термінові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списку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 в першу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чергу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NewRomanPSMT"/>
              </a:rPr>
              <a:t>.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послаблює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напруження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Узагальнена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формула позитивного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звучить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приблизно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 добре,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хочемо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Ми робимо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Однак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попри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зазвичаи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розчарування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впадаємо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панікуємо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зневажаємо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451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74BA96-6FDA-5436-C0C7-6E0F05B1D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6" y="372533"/>
            <a:ext cx="10950222" cy="6096000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Духовні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способи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керування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стресом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замислюється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проблемами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справедливості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посилювати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призначення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безсмертя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переживають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духовного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заспокоїтися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пережитих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випробувань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захворювань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смерті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Стикаючись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сприймаємо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кожну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задачу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смерті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встигаємо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вона зараз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легкии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головнии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крок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замкнутого кола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постійних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навчитися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дистанціюватися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дивитися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різних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боків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без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суттєвих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переживань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термінового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участі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Привчайте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друге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Ваших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рекомендаціі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стресостійким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стресові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Складіть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список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своїх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Чим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хотіли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до сих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відкладали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Візьміть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правило регулярно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втілювати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раз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місяць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квартал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півроку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Сходіть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концерт,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майстер-клас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екскурсію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давно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мріяли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Так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наповните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одна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протиотрут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2818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9051F5-6081-9329-793B-09D22198C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89" y="598311"/>
            <a:ext cx="10769600" cy="5791200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Техніки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медитаціі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тут і зараз,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і в конкретному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контроль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себе і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особливо сильного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спробуйте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диханні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думками,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голову.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спливаючіи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занепокоєння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шкодую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думки – хмари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видихом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розчищаючи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Вами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блакитне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безкрає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небо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Чим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очищаєте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кружляючих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тупикових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звільняєте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простору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конструктивноі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Задумайтесь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про правила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підпорядкували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засновані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змушує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втратите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роботу, допустивши одну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кохании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схуднете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стоїть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Вашим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i="1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Не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беріть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на себе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занадто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Вантаж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турбот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нестерпним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одного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впоратися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Залучайте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домашніх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погуляти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собакою,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хлібом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винести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силу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5.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Використовуйте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перфекціонізм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благо.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чудово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ж,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заплануйте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час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Тверезо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серйозно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здоров’ю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простіше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справлятися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наслідками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9841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0601F5-C8A7-E8FB-790F-33A0E808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485422"/>
            <a:ext cx="10859911" cy="5983111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Вимикайте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всі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електронні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пристроі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(телефон,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комп’ютер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коли приходите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Відпочиньте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суєти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невідкладних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справ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вирушайте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перед сном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прогулянку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подихати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свіжим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повітрям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звільнитися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прекрасна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провести час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новинами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одного.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7.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займаєтеся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спортом,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відмовтеся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тренувань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знос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любитель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фітнесу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один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найдієвіших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нейтралізаціі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Розподіляйте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навантаження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заряджали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забирали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чергуйте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інтенсивноі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ходьби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спокійного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крокування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півгодини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8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робочого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дня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робіть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пауз: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закрийте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помедитируйте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вийдіть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коротку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прогулянку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послухайте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музику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розслабляє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можете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усунути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постарайтеся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день так,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принаймні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накопичувався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9.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Вивчіть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Ви в силах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знаходиться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межею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Ваших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c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доручень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можете на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межу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вкраи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складно.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старіючі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батьки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потребують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виражатися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Орієнтуйтеся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голос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зможете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доведете себе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10. Ми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маємо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право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право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нудьгу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роздратування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Сконцентруйтеся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не на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встигли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забувайте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найнезначніші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фундаменті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Ваша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захищати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48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73FDE0C-CA0F-9555-82C8-9F054A242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1874" y="271463"/>
            <a:ext cx="8496164" cy="60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442B8F-7985-94BE-6BFE-8EB03DE6E5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681" y="719931"/>
            <a:ext cx="8775700" cy="5321300"/>
          </a:xfrm>
        </p:spPr>
      </p:pic>
    </p:spTree>
    <p:extLst>
      <p:ext uri="{BB962C8B-B14F-4D97-AF65-F5344CB8AC3E}">
        <p14:creationId xmlns:p14="http://schemas.microsoft.com/office/powerpoint/2010/main" val="204275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4240C5F-4B53-BDC8-2358-7D1D727D9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511" y="462844"/>
            <a:ext cx="9843327" cy="5507744"/>
          </a:xfrm>
        </p:spPr>
      </p:pic>
    </p:spTree>
    <p:extLst>
      <p:ext uri="{BB962C8B-B14F-4D97-AF65-F5344CB8AC3E}">
        <p14:creationId xmlns:p14="http://schemas.microsoft.com/office/powerpoint/2010/main" val="34214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EC03FD-77FD-FF96-5D2D-193F5352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395111"/>
            <a:ext cx="10972800" cy="5971822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NewRomanPSMT"/>
              </a:rPr>
              <a:t>На </a:t>
            </a:r>
            <a:r>
              <a:rPr lang="ru-RU" sz="1800" dirty="0" err="1">
                <a:effectLst/>
                <a:latin typeface="TimesNewRomanPSMT"/>
              </a:rPr>
              <a:t>стрес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впливає</a:t>
            </a:r>
            <a:r>
              <a:rPr lang="ru-RU" sz="1800" dirty="0">
                <a:effectLst/>
                <a:latin typeface="TimesNewRomanPSMT"/>
              </a:rPr>
              <a:t> велика </a:t>
            </a:r>
            <a:r>
              <a:rPr lang="ru-RU" sz="1800" dirty="0" err="1">
                <a:effectLst/>
                <a:latin typeface="TimesNewRomanPSMT"/>
              </a:rPr>
              <a:t>кількість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факторів</a:t>
            </a:r>
            <a:r>
              <a:rPr lang="ru-RU" sz="1800" dirty="0">
                <a:effectLst/>
                <a:latin typeface="TimesNewRomanPSMT"/>
              </a:rPr>
              <a:t>. Як правило, </a:t>
            </a:r>
            <a:r>
              <a:rPr lang="ru-RU" sz="1800" dirty="0" err="1">
                <a:effectLst/>
                <a:latin typeface="TimesNewRomanPSMT"/>
              </a:rPr>
              <a:t>їх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прийнято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поділяти</a:t>
            </a:r>
            <a:r>
              <a:rPr lang="ru-RU" sz="1800" dirty="0">
                <a:effectLst/>
                <a:latin typeface="TimesNewRomanPSMT"/>
              </a:rPr>
              <a:t> на: </a:t>
            </a:r>
            <a:r>
              <a:rPr lang="ru-RU" sz="1800" dirty="0" err="1">
                <a:effectLst/>
                <a:latin typeface="TimesNewRomanPSMT"/>
              </a:rPr>
              <a:t>фізіологічні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біль</a:t>
            </a:r>
            <a:r>
              <a:rPr lang="ru-RU" sz="1800" dirty="0">
                <a:effectLst/>
                <a:latin typeface="TimesNewRomanPSMT"/>
              </a:rPr>
              <a:t>, голод,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спрага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емоційні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психолог Абрахам Маслоу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потреб, яка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семи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потреб: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безпекові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певноі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потреба 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повазі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й потреба 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самовираження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(рис. 8.1). Суть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зводиться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стресовому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(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поїсти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попити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поспати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зігрітися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безепеку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– про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699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FDA521A-C77E-7EF4-2AE0-DB7A18BA0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336" y="417513"/>
            <a:ext cx="8245952" cy="587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1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0795A1-E7B3-F08F-BEEB-B3B3AFC83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55" y="508000"/>
            <a:ext cx="11017955" cy="6073421"/>
          </a:xfrm>
        </p:spPr>
        <p:txBody>
          <a:bodyPr/>
          <a:lstStyle/>
          <a:p>
            <a:r>
              <a:rPr lang="ru-RU" sz="1800" dirty="0" err="1">
                <a:effectLst/>
                <a:latin typeface="TimesNewRomanPSMT"/>
              </a:rPr>
              <a:t>Відповідно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кожноі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групи</a:t>
            </a:r>
            <a:r>
              <a:rPr lang="ru-RU" sz="1800" dirty="0">
                <a:effectLst/>
                <a:latin typeface="TimesNewRomanPSMT"/>
              </a:rPr>
              <a:t> потреб </a:t>
            </a:r>
            <a:r>
              <a:rPr lang="ru-RU" sz="1800" dirty="0" err="1">
                <a:effectLst/>
                <a:latin typeface="TimesNewRomanPSMT"/>
              </a:rPr>
              <a:t>можна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виділити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стресові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фактори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які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виникають</a:t>
            </a:r>
            <a:r>
              <a:rPr lang="ru-RU" sz="1800" dirty="0">
                <a:effectLst/>
                <a:latin typeface="TimesNewRomanPSMT"/>
              </a:rPr>
              <a:t> на кожному </a:t>
            </a:r>
            <a:r>
              <a:rPr lang="ru-RU" sz="1800" dirty="0" err="1">
                <a:effectLst/>
                <a:latin typeface="TimesNewRomanPSMT"/>
              </a:rPr>
              <a:t>етапі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таблиця</a:t>
            </a:r>
            <a:r>
              <a:rPr lang="ru-RU" sz="1800" dirty="0">
                <a:effectLst/>
                <a:latin typeface="TimesNewRomanPSMT"/>
              </a:rPr>
              <a:t> 8.2).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ECBCE2-EF15-394B-E212-0098E3D7B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425939"/>
            <a:ext cx="9514096" cy="455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1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28E030-646B-5D89-74D7-0C666FC8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44" y="564445"/>
            <a:ext cx="11040534" cy="62088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стрес-фактори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кар’рного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відпустка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перерви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клімат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посаді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і задач,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система контролю, стиль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̆), система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некваліфіковании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персонал,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стрес-факторів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інфляція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неконкурентоспроможна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курсу валют,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тарифи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оренду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86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4466</Words>
  <Application>Microsoft Macintosh PowerPoint</Application>
  <PresentationFormat>Широкоэкранный</PresentationFormat>
  <Paragraphs>127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Times New Roman</vt:lpstr>
      <vt:lpstr>TimesNewRomanPS</vt:lpstr>
      <vt:lpstr>TimesNewRomanPSMT</vt:lpstr>
      <vt:lpstr>Trebuchet MS</vt:lpstr>
      <vt:lpstr>Wingdings</vt:lpstr>
      <vt:lpstr>Wingdings 3</vt:lpstr>
      <vt:lpstr>Facet</vt:lpstr>
      <vt:lpstr>СТРЕС-МЕНЕДЖМЕНТ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СТРЕС-МЕНЕДЖМЕНТ  </dc:title>
  <dc:creator>Александр Ткачук</dc:creator>
  <cp:lastModifiedBy>Александр Ткачук</cp:lastModifiedBy>
  <cp:revision>22</cp:revision>
  <dcterms:created xsi:type="dcterms:W3CDTF">2024-03-31T17:22:39Z</dcterms:created>
  <dcterms:modified xsi:type="dcterms:W3CDTF">2024-04-03T09:58:54Z</dcterms:modified>
</cp:coreProperties>
</file>