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browse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-186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1" name="Дата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B4C71EC6-210F-42DE-9C53-41977AD35B3D}" type="datetimeFigureOut">
              <a:rPr lang="ru-RU" smtClean="0"/>
              <a:t>17.05.2021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17.05.2021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17.05.2021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17.05.2021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B4C71EC6-210F-42DE-9C53-41977AD35B3D}" type="datetimeFigureOut">
              <a:rPr lang="ru-RU" smtClean="0"/>
              <a:t>17.05.2021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17.05.2021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17.05.2021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17.05.2021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B4C71EC6-210F-42DE-9C53-41977AD35B3D}" type="datetimeFigureOut">
              <a:rPr lang="ru-RU" smtClean="0"/>
              <a:t>17.05.2021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17.05.2021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17.05.2021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1" name="Текст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B4C71EC6-210F-42DE-9C53-41977AD35B3D}" type="datetimeFigureOut">
              <a:rPr lang="ru-RU" smtClean="0"/>
              <a:t>17.05.2021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uk-UA" i="1" dirty="0"/>
              <a:t>Зйомочне обґрунтування </a:t>
            </a:r>
            <a:r>
              <a:rPr lang="uk-UA" i="1" dirty="0" smtClean="0"/>
              <a:t>кар’єрів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2625440"/>
          </a:xfrm>
        </p:spPr>
        <p:txBody>
          <a:bodyPr>
            <a:normAutofit/>
          </a:bodyPr>
          <a:lstStyle/>
          <a:p>
            <a:pPr lvl="0"/>
            <a:r>
              <a:rPr lang="uk-UA" dirty="0"/>
              <a:t>аналітичні </a:t>
            </a:r>
            <a:r>
              <a:rPr lang="uk-UA" dirty="0" smtClean="0"/>
              <a:t>мережі</a:t>
            </a:r>
            <a:endParaRPr lang="ru-RU" dirty="0"/>
          </a:p>
          <a:p>
            <a:pPr lvl="0"/>
            <a:r>
              <a:rPr lang="uk-UA" dirty="0"/>
              <a:t>геодезичні </a:t>
            </a:r>
            <a:r>
              <a:rPr lang="uk-UA" dirty="0" err="1" smtClean="0"/>
              <a:t>засічки</a:t>
            </a:r>
            <a:endParaRPr lang="ru-RU" dirty="0"/>
          </a:p>
          <a:p>
            <a:pPr lvl="0"/>
            <a:r>
              <a:rPr lang="uk-UA" dirty="0"/>
              <a:t>полярний </a:t>
            </a:r>
            <a:r>
              <a:rPr lang="uk-UA" dirty="0" smtClean="0"/>
              <a:t>спосіб</a:t>
            </a:r>
            <a:endParaRPr lang="ru-RU" dirty="0"/>
          </a:p>
          <a:p>
            <a:pPr lvl="0"/>
            <a:r>
              <a:rPr lang="uk-UA" dirty="0"/>
              <a:t>теодолітні </a:t>
            </a:r>
            <a:r>
              <a:rPr lang="uk-UA" dirty="0" smtClean="0"/>
              <a:t>ходи</a:t>
            </a:r>
            <a:endParaRPr lang="ru-RU" dirty="0"/>
          </a:p>
          <a:p>
            <a:pPr lvl="0"/>
            <a:r>
              <a:rPr lang="uk-UA" dirty="0"/>
              <a:t>експлуатаційні </a:t>
            </a:r>
            <a:r>
              <a:rPr lang="uk-UA" dirty="0" smtClean="0"/>
              <a:t>сітки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0481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i="1" dirty="0"/>
              <a:t>Пункти зйомочної мережі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uk-UA" dirty="0"/>
              <a:t>На основі пунктів опорної мережі маркшейдер кар’єру визначає пункти зйомочного обґрунтування, з яких безпосередньо виконуються зйомка та інші роботи.</a:t>
            </a:r>
            <a:endParaRPr lang="ru-RU" dirty="0"/>
          </a:p>
          <a:p>
            <a:pPr marL="0" indent="0">
              <a:buNone/>
            </a:pPr>
            <a:r>
              <a:rPr lang="uk-UA" dirty="0"/>
              <a:t>Пункти зйомочної мережі закріплюють постійними або тимчасовими центрами. Постійний центр представляє собою металеву трубу, забиту в </a:t>
            </a:r>
            <a:r>
              <a:rPr lang="uk-UA" dirty="0" err="1"/>
              <a:t>грунт</a:t>
            </a:r>
            <a:r>
              <a:rPr lang="uk-UA" dirty="0"/>
              <a:t> та забетоновану у верхній частині. </a:t>
            </a:r>
            <a:endParaRPr lang="uk-UA" dirty="0" smtClean="0"/>
          </a:p>
          <a:p>
            <a:pPr marL="0" indent="0">
              <a:buNone/>
            </a:pPr>
            <a:r>
              <a:rPr lang="uk-UA" dirty="0" smtClean="0"/>
              <a:t>Тимчасовий </a:t>
            </a:r>
            <a:r>
              <a:rPr lang="uk-UA" dirty="0"/>
              <a:t>центр складається з стержня, забитого у </a:t>
            </a:r>
            <a:r>
              <a:rPr lang="uk-UA" dirty="0" err="1"/>
              <a:t>грунт</a:t>
            </a:r>
            <a:r>
              <a:rPr lang="uk-UA" dirty="0"/>
              <a:t> при скельних породах. Навколо пунктів з кусків породи або іншого матеріалу викладається знак у вигляді хреста або кола, зафарбовується таким чином, що дозволяє легко знаходити пункт на уступі, та зберігає від ненавмисного знищення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78603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i="1" dirty="0"/>
              <a:t>Види зйомочного </a:t>
            </a:r>
            <a:r>
              <a:rPr lang="uk-UA" i="1" dirty="0" err="1"/>
              <a:t>обгрунтування</a:t>
            </a:r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idx="2"/>
          </p:nvPr>
        </p:nvSpPr>
        <p:spPr/>
        <p:txBody>
          <a:bodyPr>
            <a:normAutofit/>
          </a:bodyPr>
          <a:lstStyle/>
          <a:p>
            <a:r>
              <a:rPr lang="ru-RU" sz="1600" cap="all" dirty="0"/>
              <a:t>в </a:t>
            </a:r>
            <a:r>
              <a:rPr lang="ru-RU" sz="1600" dirty="0"/>
              <a:t>кожному конкретному </a:t>
            </a:r>
            <a:r>
              <a:rPr lang="ru-RU" sz="1600" dirty="0" err="1"/>
              <a:t>випадку</a:t>
            </a:r>
            <a:r>
              <a:rPr lang="ru-RU" sz="1600" dirty="0"/>
              <a:t> при </a:t>
            </a:r>
            <a:r>
              <a:rPr lang="ru-RU" sz="1600" dirty="0" err="1"/>
              <a:t>виборі</a:t>
            </a:r>
            <a:r>
              <a:rPr lang="ru-RU" sz="1600" dirty="0"/>
              <a:t> способу </a:t>
            </a:r>
            <a:r>
              <a:rPr lang="ru-RU" sz="1600" dirty="0" err="1"/>
              <a:t>створення</a:t>
            </a:r>
            <a:r>
              <a:rPr lang="ru-RU" sz="1600" dirty="0"/>
              <a:t> </a:t>
            </a:r>
            <a:r>
              <a:rPr lang="ru-RU" sz="1600" dirty="0" err="1"/>
              <a:t>зйомочної</a:t>
            </a:r>
            <a:r>
              <a:rPr lang="ru-RU" sz="1600" dirty="0"/>
              <a:t> </a:t>
            </a:r>
            <a:r>
              <a:rPr lang="ru-RU" sz="1600" dirty="0" err="1"/>
              <a:t>мережі</a:t>
            </a:r>
            <a:r>
              <a:rPr lang="ru-RU" sz="1600" dirty="0"/>
              <a:t> </a:t>
            </a:r>
            <a:r>
              <a:rPr lang="ru-RU" sz="1600" dirty="0" err="1"/>
              <a:t>необхідно</a:t>
            </a:r>
            <a:r>
              <a:rPr lang="ru-RU" sz="1600" dirty="0"/>
              <a:t> </a:t>
            </a:r>
            <a:r>
              <a:rPr lang="ru-RU" sz="1600" dirty="0" err="1"/>
              <a:t>враховувати</a:t>
            </a:r>
            <a:r>
              <a:rPr lang="ru-RU" sz="1600" dirty="0" smtClean="0"/>
              <a:t>:</a:t>
            </a:r>
            <a:endParaRPr lang="ru-RU" sz="1600" dirty="0"/>
          </a:p>
        </p:txBody>
      </p:sp>
      <p:sp>
        <p:nvSpPr>
          <p:cNvPr id="5" name="Объект 4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ru-RU" sz="2200" dirty="0" err="1" smtClean="0"/>
              <a:t>необхідну</a:t>
            </a:r>
            <a:r>
              <a:rPr lang="ru-RU" sz="2200" dirty="0" smtClean="0"/>
              <a:t> </a:t>
            </a:r>
            <a:r>
              <a:rPr lang="ru-RU" sz="2200" dirty="0" err="1"/>
              <a:t>точність</a:t>
            </a:r>
            <a:r>
              <a:rPr lang="ru-RU" sz="2200" dirty="0"/>
              <a:t> </a:t>
            </a:r>
            <a:r>
              <a:rPr lang="ru-RU" sz="2200" dirty="0" err="1"/>
              <a:t>визначення</a:t>
            </a:r>
            <a:r>
              <a:rPr lang="ru-RU" sz="2200" dirty="0"/>
              <a:t> </a:t>
            </a:r>
            <a:r>
              <a:rPr lang="ru-RU" sz="2200" dirty="0" err="1"/>
              <a:t>положення</a:t>
            </a:r>
            <a:r>
              <a:rPr lang="ru-RU" sz="2200" dirty="0"/>
              <a:t> </a:t>
            </a:r>
            <a:r>
              <a:rPr lang="ru-RU" sz="2200" dirty="0" err="1"/>
              <a:t>окремих</a:t>
            </a:r>
            <a:r>
              <a:rPr lang="ru-RU" sz="2200" dirty="0"/>
              <a:t> </a:t>
            </a:r>
            <a:r>
              <a:rPr lang="ru-RU" sz="2200" dirty="0" err="1"/>
              <a:t>пунктів</a:t>
            </a:r>
            <a:r>
              <a:rPr lang="ru-RU" sz="2200" dirty="0"/>
              <a:t> </a:t>
            </a:r>
            <a:r>
              <a:rPr lang="ru-RU" sz="2200" dirty="0" err="1"/>
              <a:t>зйомочної</a:t>
            </a:r>
            <a:r>
              <a:rPr lang="ru-RU" sz="2200" dirty="0"/>
              <a:t> </a:t>
            </a:r>
            <a:r>
              <a:rPr lang="ru-RU" sz="2200" dirty="0" err="1"/>
              <a:t>мережі</a:t>
            </a:r>
            <a:r>
              <a:rPr lang="ru-RU" sz="2200" dirty="0"/>
              <a:t> </a:t>
            </a:r>
            <a:r>
              <a:rPr lang="ru-RU" sz="2200" dirty="0" err="1"/>
              <a:t>відносно</a:t>
            </a:r>
            <a:r>
              <a:rPr lang="ru-RU" sz="2200" dirty="0"/>
              <a:t> </a:t>
            </a:r>
            <a:r>
              <a:rPr lang="ru-RU" sz="2200" dirty="0" err="1"/>
              <a:t>опорних</a:t>
            </a:r>
            <a:r>
              <a:rPr lang="ru-RU" sz="2200" dirty="0"/>
              <a:t> </a:t>
            </a:r>
            <a:r>
              <a:rPr lang="ru-RU" sz="2200" dirty="0" err="1"/>
              <a:t>пунктів</a:t>
            </a:r>
            <a:r>
              <a:rPr lang="ru-RU" sz="2200" dirty="0"/>
              <a:t> на </a:t>
            </a:r>
            <a:r>
              <a:rPr lang="ru-RU" sz="2200" dirty="0" err="1"/>
              <a:t>всіх</a:t>
            </a:r>
            <a:r>
              <a:rPr lang="ru-RU" sz="2200" dirty="0"/>
              <a:t> без </a:t>
            </a:r>
            <a:r>
              <a:rPr lang="ru-RU" sz="2200" dirty="0" err="1"/>
              <a:t>виключення</a:t>
            </a:r>
            <a:r>
              <a:rPr lang="ru-RU" sz="2200" dirty="0"/>
              <a:t> </a:t>
            </a:r>
            <a:r>
              <a:rPr lang="ru-RU" sz="2200" dirty="0" err="1"/>
              <a:t>ділянках</a:t>
            </a:r>
            <a:r>
              <a:rPr lang="ru-RU" sz="2200" dirty="0"/>
              <a:t> і горизонтах </a:t>
            </a:r>
            <a:r>
              <a:rPr lang="ru-RU" sz="2200" dirty="0" err="1"/>
              <a:t>кар’єра</a:t>
            </a:r>
            <a:r>
              <a:rPr lang="ru-RU" sz="2200" dirty="0"/>
              <a:t>;</a:t>
            </a:r>
          </a:p>
          <a:p>
            <a:r>
              <a:rPr lang="ru-RU" sz="2200" dirty="0" err="1" smtClean="0"/>
              <a:t>зручність</a:t>
            </a:r>
            <a:r>
              <a:rPr lang="ru-RU" sz="2200" dirty="0" smtClean="0"/>
              <a:t> </a:t>
            </a:r>
            <a:r>
              <a:rPr lang="ru-RU" sz="2200" dirty="0" err="1"/>
              <a:t>користування</a:t>
            </a:r>
            <a:r>
              <a:rPr lang="ru-RU" sz="2200" dirty="0"/>
              <a:t> </a:t>
            </a:r>
            <a:r>
              <a:rPr lang="ru-RU" sz="2200" dirty="0" err="1"/>
              <a:t>опорними</a:t>
            </a:r>
            <a:r>
              <a:rPr lang="ru-RU" sz="2200" dirty="0"/>
              <a:t> пунктами і пунктами </a:t>
            </a:r>
            <a:r>
              <a:rPr lang="ru-RU" sz="2200" dirty="0" err="1"/>
              <a:t>зйомочної</a:t>
            </a:r>
            <a:r>
              <a:rPr lang="ru-RU" sz="2200" dirty="0"/>
              <a:t> </a:t>
            </a:r>
            <a:r>
              <a:rPr lang="ru-RU" sz="2200" dirty="0" err="1"/>
              <a:t>мережі</a:t>
            </a:r>
            <a:r>
              <a:rPr lang="ru-RU" sz="2200" dirty="0"/>
              <a:t>, при </a:t>
            </a:r>
            <a:r>
              <a:rPr lang="ru-RU" sz="2200" dirty="0" err="1"/>
              <a:t>проведені</a:t>
            </a:r>
            <a:r>
              <a:rPr lang="ru-RU" sz="2200" dirty="0"/>
              <a:t> </a:t>
            </a:r>
            <a:r>
              <a:rPr lang="ru-RU" sz="2200" dirty="0" err="1"/>
              <a:t>детальної</a:t>
            </a:r>
            <a:r>
              <a:rPr lang="ru-RU" sz="2200" dirty="0"/>
              <a:t> </a:t>
            </a:r>
            <a:r>
              <a:rPr lang="ru-RU" sz="2200" dirty="0" err="1"/>
              <a:t>маркшейдерської</a:t>
            </a:r>
            <a:r>
              <a:rPr lang="ru-RU" sz="2200" dirty="0"/>
              <a:t> </a:t>
            </a:r>
            <a:r>
              <a:rPr lang="ru-RU" sz="2200" dirty="0" err="1"/>
              <a:t>зйомки</a:t>
            </a:r>
            <a:r>
              <a:rPr lang="ru-RU" sz="2200" dirty="0"/>
              <a:t> в </a:t>
            </a:r>
            <a:r>
              <a:rPr lang="ru-RU" sz="2200" dirty="0" err="1"/>
              <a:t>кар’єрі</a:t>
            </a:r>
            <a:r>
              <a:rPr lang="ru-RU" sz="2200" dirty="0"/>
              <a:t>;</a:t>
            </a:r>
          </a:p>
          <a:p>
            <a:r>
              <a:rPr lang="ru-RU" sz="2200" dirty="0" err="1" smtClean="0"/>
              <a:t>необхідну</a:t>
            </a:r>
            <a:r>
              <a:rPr lang="ru-RU" sz="2200" dirty="0" smtClean="0"/>
              <a:t> </a:t>
            </a:r>
            <a:r>
              <a:rPr lang="ru-RU" sz="2200" dirty="0" err="1"/>
              <a:t>продуктивність</a:t>
            </a:r>
            <a:r>
              <a:rPr lang="ru-RU" sz="2200" dirty="0"/>
              <a:t> і простоту </a:t>
            </a:r>
            <a:r>
              <a:rPr lang="ru-RU" sz="2200" dirty="0" err="1"/>
              <a:t>польових</a:t>
            </a:r>
            <a:r>
              <a:rPr lang="ru-RU" sz="2200" dirty="0"/>
              <a:t> </a:t>
            </a:r>
            <a:r>
              <a:rPr lang="ru-RU" sz="2200" dirty="0" smtClean="0"/>
              <a:t> </a:t>
            </a:r>
            <a:r>
              <a:rPr lang="ru-RU" sz="2200" dirty="0" err="1"/>
              <a:t>робіт</a:t>
            </a:r>
            <a:r>
              <a:rPr lang="ru-RU" sz="2200" dirty="0"/>
              <a:t>; </a:t>
            </a:r>
          </a:p>
          <a:p>
            <a:r>
              <a:rPr lang="ru-RU" sz="2200" dirty="0" smtClean="0"/>
              <a:t>по </a:t>
            </a:r>
            <a:r>
              <a:rPr lang="ru-RU" sz="2200" dirty="0" err="1"/>
              <a:t>можливості</a:t>
            </a:r>
            <a:r>
              <a:rPr lang="ru-RU" sz="2200" dirty="0"/>
              <a:t> </a:t>
            </a:r>
            <a:r>
              <a:rPr lang="ru-RU" sz="2200" dirty="0" err="1"/>
              <a:t>більш</a:t>
            </a:r>
            <a:r>
              <a:rPr lang="ru-RU" sz="2200" dirty="0"/>
              <a:t> </a:t>
            </a:r>
            <a:r>
              <a:rPr lang="ru-RU" sz="2200" dirty="0" err="1"/>
              <a:t>тривале</a:t>
            </a:r>
            <a:r>
              <a:rPr lang="ru-RU" sz="2200" dirty="0"/>
              <a:t> </a:t>
            </a:r>
            <a:r>
              <a:rPr lang="ru-RU" sz="2200" dirty="0" err="1"/>
              <a:t>збереження</a:t>
            </a:r>
            <a:r>
              <a:rPr lang="ru-RU" sz="2200" dirty="0"/>
              <a:t> </a:t>
            </a:r>
            <a:r>
              <a:rPr lang="ru-RU" sz="2200" dirty="0" err="1"/>
              <a:t>пунктів</a:t>
            </a:r>
            <a:r>
              <a:rPr lang="ru-RU" sz="2200" dirty="0"/>
              <a:t> </a:t>
            </a:r>
            <a:r>
              <a:rPr lang="ru-RU" sz="2200" dirty="0" err="1"/>
              <a:t>зйомочної</a:t>
            </a:r>
            <a:r>
              <a:rPr lang="ru-RU" sz="2200" dirty="0"/>
              <a:t> </a:t>
            </a:r>
            <a:r>
              <a:rPr lang="ru-RU" sz="2200" dirty="0" err="1"/>
              <a:t>основи</a:t>
            </a:r>
            <a:r>
              <a:rPr lang="ru-RU" sz="2200" dirty="0"/>
              <a:t>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62254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Види зйомочних основ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uk-UA" dirty="0"/>
              <a:t>В залежності від </a:t>
            </a:r>
            <a:endParaRPr lang="uk-UA" dirty="0" smtClean="0"/>
          </a:p>
          <a:p>
            <a:pPr>
              <a:buFont typeface="Wingdings" panose="05000000000000000000" pitchFamily="2" charset="2"/>
              <a:buChar char="ü"/>
            </a:pPr>
            <a:r>
              <a:rPr lang="uk-UA" dirty="0" smtClean="0"/>
              <a:t>оточуючого </a:t>
            </a:r>
            <a:r>
              <a:rPr lang="uk-UA" dirty="0"/>
              <a:t>рельєфу, </a:t>
            </a:r>
            <a:endParaRPr lang="uk-UA" dirty="0" smtClean="0"/>
          </a:p>
          <a:p>
            <a:pPr>
              <a:buFont typeface="Wingdings" panose="05000000000000000000" pitchFamily="2" charset="2"/>
              <a:buChar char="ü"/>
            </a:pPr>
            <a:r>
              <a:rPr lang="uk-UA" dirty="0" smtClean="0"/>
              <a:t>гірничо-геологічних </a:t>
            </a:r>
            <a:r>
              <a:rPr lang="uk-UA" dirty="0"/>
              <a:t>умов, </a:t>
            </a:r>
            <a:endParaRPr lang="uk-UA" dirty="0" smtClean="0"/>
          </a:p>
          <a:p>
            <a:pPr>
              <a:buFont typeface="Wingdings" panose="05000000000000000000" pitchFamily="2" charset="2"/>
              <a:buChar char="ü"/>
            </a:pPr>
            <a:r>
              <a:rPr lang="uk-UA" dirty="0" smtClean="0"/>
              <a:t>глибини</a:t>
            </a:r>
            <a:r>
              <a:rPr lang="uk-UA" dirty="0"/>
              <a:t>, </a:t>
            </a:r>
            <a:endParaRPr lang="uk-UA" dirty="0" smtClean="0"/>
          </a:p>
          <a:p>
            <a:pPr>
              <a:buFont typeface="Wingdings" panose="05000000000000000000" pitchFamily="2" charset="2"/>
              <a:buChar char="ü"/>
            </a:pPr>
            <a:r>
              <a:rPr lang="uk-UA" dirty="0" smtClean="0"/>
              <a:t>розмірів </a:t>
            </a:r>
            <a:r>
              <a:rPr lang="uk-UA" dirty="0"/>
              <a:t>і конфігурації кар’єру, </a:t>
            </a:r>
            <a:endParaRPr lang="uk-UA" dirty="0" smtClean="0"/>
          </a:p>
          <a:p>
            <a:pPr>
              <a:buFont typeface="Wingdings" panose="05000000000000000000" pitchFamily="2" charset="2"/>
              <a:buChar char="ü"/>
            </a:pPr>
            <a:r>
              <a:rPr lang="uk-UA" dirty="0" smtClean="0"/>
              <a:t>а </a:t>
            </a:r>
            <a:r>
              <a:rPr lang="uk-UA" dirty="0"/>
              <a:t>також способу детальної маркшейдерської </a:t>
            </a:r>
            <a:r>
              <a:rPr lang="uk-UA" dirty="0" smtClean="0"/>
              <a:t>зйомки плановою </a:t>
            </a:r>
            <a:r>
              <a:rPr lang="uk-UA" dirty="0"/>
              <a:t>зйомочною основою можуть бути:</a:t>
            </a:r>
            <a:endParaRPr lang="ru-RU" dirty="0"/>
          </a:p>
          <a:p>
            <a:pPr lvl="0"/>
            <a:r>
              <a:rPr lang="uk-UA" dirty="0"/>
              <a:t>аналітичні мережі;</a:t>
            </a:r>
            <a:endParaRPr lang="ru-RU" dirty="0"/>
          </a:p>
          <a:p>
            <a:pPr lvl="0"/>
            <a:r>
              <a:rPr lang="uk-UA" dirty="0"/>
              <a:t>геодезичні </a:t>
            </a:r>
            <a:r>
              <a:rPr lang="uk-UA" dirty="0" err="1"/>
              <a:t>засічки</a:t>
            </a:r>
            <a:r>
              <a:rPr lang="uk-UA" dirty="0"/>
              <a:t>;</a:t>
            </a:r>
            <a:endParaRPr lang="ru-RU" dirty="0"/>
          </a:p>
          <a:p>
            <a:pPr lvl="0"/>
            <a:r>
              <a:rPr lang="uk-UA" dirty="0"/>
              <a:t>полярний спосіб;</a:t>
            </a:r>
            <a:endParaRPr lang="ru-RU" dirty="0"/>
          </a:p>
          <a:p>
            <a:pPr lvl="0"/>
            <a:r>
              <a:rPr lang="uk-UA" dirty="0"/>
              <a:t>теодолітні ходи;</a:t>
            </a:r>
            <a:endParaRPr lang="ru-RU" dirty="0"/>
          </a:p>
          <a:p>
            <a:pPr lvl="0"/>
            <a:r>
              <a:rPr lang="uk-UA" dirty="0"/>
              <a:t>експлуатаційні сітки.</a:t>
            </a:r>
            <a:endParaRPr lang="ru-RU" dirty="0"/>
          </a:p>
          <a:p>
            <a:pPr marL="0" indent="0">
              <a:buNone/>
            </a:pPr>
            <a:r>
              <a:rPr lang="ru-RU" cap="all" dirty="0"/>
              <a:t>в</a:t>
            </a:r>
            <a:r>
              <a:rPr lang="ru-RU" dirty="0"/>
              <a:t> </a:t>
            </a:r>
            <a:r>
              <a:rPr lang="ru-RU" dirty="0" err="1"/>
              <a:t>ряді</a:t>
            </a:r>
            <a:r>
              <a:rPr lang="ru-RU" dirty="0"/>
              <a:t> </a:t>
            </a:r>
            <a:r>
              <a:rPr lang="ru-RU" dirty="0" err="1"/>
              <a:t>випадків</a:t>
            </a:r>
            <a:r>
              <a:rPr lang="ru-RU" dirty="0"/>
              <a:t> </a:t>
            </a:r>
            <a:r>
              <a:rPr lang="ru-RU" dirty="0" err="1"/>
              <a:t>застосовуються</a:t>
            </a:r>
            <a:r>
              <a:rPr lang="ru-RU" dirty="0"/>
              <a:t> </a:t>
            </a:r>
            <a:r>
              <a:rPr lang="ru-RU" dirty="0" err="1"/>
              <a:t>різні</a:t>
            </a:r>
            <a:r>
              <a:rPr lang="ru-RU" dirty="0"/>
              <a:t> </a:t>
            </a:r>
            <a:r>
              <a:rPr lang="ru-RU" dirty="0" err="1"/>
              <a:t>комбінації</a:t>
            </a:r>
            <a:r>
              <a:rPr lang="ru-RU" dirty="0"/>
              <a:t> з </a:t>
            </a:r>
            <a:r>
              <a:rPr lang="ru-RU" dirty="0" err="1"/>
              <a:t>перерахованих</a:t>
            </a:r>
            <a:r>
              <a:rPr lang="ru-RU" dirty="0"/>
              <a:t> </a:t>
            </a:r>
            <a:r>
              <a:rPr lang="ru-RU" dirty="0" err="1"/>
              <a:t>способів</a:t>
            </a:r>
            <a:r>
              <a:rPr lang="ru-RU" dirty="0"/>
              <a:t> </a:t>
            </a:r>
            <a:r>
              <a:rPr lang="ru-RU" dirty="0" err="1"/>
              <a:t>створення</a:t>
            </a:r>
            <a:r>
              <a:rPr lang="ru-RU" dirty="0"/>
              <a:t> </a:t>
            </a:r>
            <a:r>
              <a:rPr lang="ru-RU" dirty="0" err="1"/>
              <a:t>зйомочної</a:t>
            </a:r>
            <a:r>
              <a:rPr lang="ru-RU" dirty="0"/>
              <a:t> </a:t>
            </a:r>
            <a:r>
              <a:rPr lang="ru-RU" dirty="0" err="1"/>
              <a:t>мережі</a:t>
            </a:r>
            <a:r>
              <a:rPr lang="ru-RU" dirty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834027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i="1" dirty="0" err="1"/>
              <a:t>Спосіб</a:t>
            </a:r>
            <a:r>
              <a:rPr lang="ru-RU" i="1" dirty="0"/>
              <a:t> </a:t>
            </a:r>
            <a:r>
              <a:rPr lang="ru-RU" i="1" dirty="0" err="1"/>
              <a:t>аналітичних</a:t>
            </a:r>
            <a:r>
              <a:rPr lang="ru-RU" i="1" dirty="0"/>
              <a:t> мереж</a:t>
            </a:r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sz="half" idx="2"/>
          </p:nvPr>
        </p:nvSpPr>
        <p:spPr/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ru-RU" dirty="0" err="1"/>
              <a:t>Доцільно</a:t>
            </a:r>
            <a:r>
              <a:rPr lang="ru-RU" dirty="0"/>
              <a:t> </a:t>
            </a:r>
            <a:r>
              <a:rPr lang="ru-RU" dirty="0" err="1"/>
              <a:t>застосовувати</a:t>
            </a:r>
            <a:r>
              <a:rPr lang="ru-RU" dirty="0"/>
              <a:t> при </a:t>
            </a:r>
            <a:r>
              <a:rPr lang="ru-RU" dirty="0" err="1"/>
              <a:t>значних</a:t>
            </a:r>
            <a:r>
              <a:rPr lang="ru-RU" dirty="0"/>
              <a:t> </a:t>
            </a:r>
            <a:r>
              <a:rPr lang="ru-RU" dirty="0" err="1"/>
              <a:t>розмірах</a:t>
            </a:r>
            <a:r>
              <a:rPr lang="ru-RU" dirty="0"/>
              <a:t> і </a:t>
            </a:r>
            <a:r>
              <a:rPr lang="ru-RU" dirty="0" err="1"/>
              <a:t>глибини</a:t>
            </a:r>
            <a:r>
              <a:rPr lang="ru-RU" dirty="0"/>
              <a:t> </a:t>
            </a:r>
            <a:r>
              <a:rPr lang="ru-RU" dirty="0" err="1"/>
              <a:t>кар’єру</a:t>
            </a:r>
            <a:r>
              <a:rPr lang="ru-RU" dirty="0"/>
              <a:t>, коли </a:t>
            </a:r>
            <a:r>
              <a:rPr lang="ru-RU" dirty="0" err="1"/>
              <a:t>взаємна</a:t>
            </a:r>
            <a:r>
              <a:rPr lang="ru-RU" dirty="0"/>
              <a:t> </a:t>
            </a:r>
            <a:r>
              <a:rPr lang="ru-RU" dirty="0" err="1"/>
              <a:t>видимість</a:t>
            </a:r>
            <a:r>
              <a:rPr lang="ru-RU" dirty="0"/>
              <a:t> </a:t>
            </a:r>
            <a:r>
              <a:rPr lang="ru-RU" dirty="0" err="1"/>
              <a:t>між</a:t>
            </a:r>
            <a:r>
              <a:rPr lang="ru-RU" dirty="0"/>
              <a:t> точками добра, а </a:t>
            </a:r>
            <a:r>
              <a:rPr lang="ru-RU" dirty="0" err="1"/>
              <a:t>довжини</a:t>
            </a:r>
            <a:r>
              <a:rPr lang="ru-RU" dirty="0"/>
              <a:t> </a:t>
            </a:r>
            <a:r>
              <a:rPr lang="ru-RU" dirty="0" err="1"/>
              <a:t>ліній</a:t>
            </a:r>
            <a:r>
              <a:rPr lang="ru-RU" dirty="0"/>
              <a:t> </a:t>
            </a:r>
            <a:r>
              <a:rPr lang="ru-RU" dirty="0" err="1"/>
              <a:t>незручно</a:t>
            </a:r>
            <a:r>
              <a:rPr lang="ru-RU" dirty="0"/>
              <a:t> </a:t>
            </a:r>
            <a:r>
              <a:rPr lang="ru-RU" dirty="0" err="1"/>
              <a:t>вимірювати</a:t>
            </a:r>
            <a:r>
              <a:rPr lang="ru-RU" dirty="0"/>
              <a:t>.</a:t>
            </a:r>
          </a:p>
          <a:p>
            <a:pPr marL="0" indent="0">
              <a:buNone/>
            </a:pPr>
            <a:r>
              <a:rPr lang="ru-RU" dirty="0" err="1">
                <a:solidFill>
                  <a:srgbClr val="FF0000"/>
                </a:solidFill>
              </a:rPr>
              <a:t>Аналітичні</a:t>
            </a:r>
            <a:r>
              <a:rPr lang="ru-RU" dirty="0">
                <a:solidFill>
                  <a:srgbClr val="FF0000"/>
                </a:solidFill>
              </a:rPr>
              <a:t> </a:t>
            </a:r>
            <a:r>
              <a:rPr lang="ru-RU" dirty="0" err="1">
                <a:solidFill>
                  <a:srgbClr val="FF0000"/>
                </a:solidFill>
              </a:rPr>
              <a:t>мережі</a:t>
            </a:r>
            <a:r>
              <a:rPr lang="ru-RU" dirty="0"/>
              <a:t> </a:t>
            </a:r>
            <a:r>
              <a:rPr lang="ru-RU" dirty="0" err="1"/>
              <a:t>будують</a:t>
            </a:r>
            <a:r>
              <a:rPr lang="ru-RU" dirty="0"/>
              <a:t> у </a:t>
            </a:r>
            <a:r>
              <a:rPr lang="ru-RU" dirty="0" err="1"/>
              <a:t>вигляді</a:t>
            </a:r>
            <a:r>
              <a:rPr lang="ru-RU" dirty="0"/>
              <a:t> </a:t>
            </a:r>
            <a:r>
              <a:rPr lang="ru-RU" dirty="0" err="1"/>
              <a:t>мережі</a:t>
            </a:r>
            <a:r>
              <a:rPr lang="ru-RU" dirty="0"/>
              <a:t> </a:t>
            </a:r>
            <a:r>
              <a:rPr lang="ru-RU" dirty="0" err="1"/>
              <a:t>трикутників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спираються</a:t>
            </a:r>
            <a:r>
              <a:rPr lang="ru-RU" dirty="0"/>
              <a:t> на </a:t>
            </a:r>
            <a:r>
              <a:rPr lang="ru-RU" dirty="0" err="1"/>
              <a:t>пункти</a:t>
            </a:r>
            <a:r>
              <a:rPr lang="ru-RU" dirty="0"/>
              <a:t> </a:t>
            </a:r>
            <a:r>
              <a:rPr lang="ru-RU" dirty="0" err="1"/>
              <a:t>опорної</a:t>
            </a:r>
            <a:r>
              <a:rPr lang="ru-RU" dirty="0"/>
              <a:t> </a:t>
            </a:r>
            <a:r>
              <a:rPr lang="ru-RU" dirty="0" err="1"/>
              <a:t>мережі</a:t>
            </a:r>
            <a:r>
              <a:rPr lang="ru-RU" dirty="0"/>
              <a:t> з </a:t>
            </a:r>
            <a:r>
              <a:rPr lang="ru-RU" dirty="0" err="1"/>
              <a:t>відомими</a:t>
            </a:r>
            <a:r>
              <a:rPr lang="ru-RU" dirty="0"/>
              <a:t> координатами</a:t>
            </a:r>
            <a:r>
              <a:rPr lang="uk-UA" dirty="0"/>
              <a:t>. </a:t>
            </a:r>
            <a:r>
              <a:rPr lang="ru-RU" dirty="0"/>
              <a:t>Для </a:t>
            </a:r>
            <a:r>
              <a:rPr lang="ru-RU" dirty="0" err="1"/>
              <a:t>витягнутих</a:t>
            </a:r>
            <a:r>
              <a:rPr lang="ru-RU" dirty="0"/>
              <a:t> по </a:t>
            </a:r>
            <a:r>
              <a:rPr lang="ru-RU" dirty="0" err="1"/>
              <a:t>формі</a:t>
            </a:r>
            <a:r>
              <a:rPr lang="ru-RU" dirty="0"/>
              <a:t> </a:t>
            </a:r>
            <a:r>
              <a:rPr lang="ru-RU" dirty="0" err="1"/>
              <a:t>кар’єрів</a:t>
            </a:r>
            <a:r>
              <a:rPr lang="uk-UA" dirty="0"/>
              <a:t>.</a:t>
            </a:r>
            <a:r>
              <a:rPr lang="ru-RU" dirty="0"/>
              <a:t> </a:t>
            </a:r>
            <a:r>
              <a:rPr lang="ru-RU" dirty="0" err="1"/>
              <a:t>аналітична</a:t>
            </a:r>
            <a:r>
              <a:rPr lang="ru-RU" dirty="0"/>
              <a:t> мережа </a:t>
            </a:r>
            <a:r>
              <a:rPr lang="ru-RU" dirty="0" err="1"/>
              <a:t>може</a:t>
            </a:r>
            <a:r>
              <a:rPr lang="ru-RU" dirty="0"/>
              <a:t> бути </a:t>
            </a:r>
            <a:r>
              <a:rPr lang="ru-RU" dirty="0" err="1"/>
              <a:t>побудована</a:t>
            </a:r>
            <a:r>
              <a:rPr lang="ru-RU" dirty="0"/>
              <a:t> </a:t>
            </a:r>
            <a:r>
              <a:rPr lang="ru-RU" dirty="0" err="1"/>
              <a:t>вздовж</a:t>
            </a:r>
            <a:r>
              <a:rPr lang="ru-RU" dirty="0"/>
              <a:t> </a:t>
            </a:r>
            <a:r>
              <a:rPr lang="ru-RU" dirty="0" err="1"/>
              <a:t>однієї-двох</a:t>
            </a:r>
            <a:r>
              <a:rPr lang="ru-RU" dirty="0"/>
              <a:t> </a:t>
            </a:r>
            <a:r>
              <a:rPr lang="ru-RU" dirty="0" err="1"/>
              <a:t>ліній</a:t>
            </a:r>
            <a:r>
              <a:rPr lang="ru-RU" dirty="0"/>
              <a:t> </a:t>
            </a:r>
            <a:r>
              <a:rPr lang="ru-RU" dirty="0" err="1"/>
              <a:t>опорної</a:t>
            </a:r>
            <a:r>
              <a:rPr lang="ru-RU" dirty="0"/>
              <a:t> </a:t>
            </a:r>
            <a:r>
              <a:rPr lang="ru-RU" dirty="0" err="1"/>
              <a:t>мережі</a:t>
            </a:r>
            <a:r>
              <a:rPr lang="ru-RU" dirty="0"/>
              <a:t> Кути в </a:t>
            </a:r>
            <a:r>
              <a:rPr lang="ru-RU" dirty="0" err="1"/>
              <a:t>трикутниках</a:t>
            </a:r>
            <a:r>
              <a:rPr lang="ru-RU" dirty="0"/>
              <a:t> </a:t>
            </a:r>
            <a:r>
              <a:rPr lang="ru-RU" dirty="0" err="1"/>
              <a:t>мають</a:t>
            </a:r>
            <a:r>
              <a:rPr lang="ru-RU" dirty="0"/>
              <a:t> бути не </a:t>
            </a:r>
            <a:r>
              <a:rPr lang="ru-RU" dirty="0" err="1"/>
              <a:t>більше</a:t>
            </a:r>
            <a:r>
              <a:rPr lang="ru-RU" dirty="0"/>
              <a:t> 150° і не </a:t>
            </a:r>
            <a:r>
              <a:rPr lang="ru-RU" dirty="0" err="1"/>
              <a:t>менше</a:t>
            </a:r>
            <a:r>
              <a:rPr lang="ru-RU" dirty="0"/>
              <a:t> 30°. </a:t>
            </a:r>
            <a:r>
              <a:rPr lang="ru-RU" dirty="0" err="1"/>
              <a:t>Кутова</a:t>
            </a:r>
            <a:r>
              <a:rPr lang="ru-RU" dirty="0"/>
              <a:t> </a:t>
            </a:r>
            <a:r>
              <a:rPr lang="ru-RU" dirty="0" err="1"/>
              <a:t>нев’язка</a:t>
            </a:r>
            <a:r>
              <a:rPr lang="ru-RU" dirty="0"/>
              <a:t> в кожному з </a:t>
            </a:r>
            <a:r>
              <a:rPr lang="ru-RU" dirty="0" err="1"/>
              <a:t>трикутників</a:t>
            </a:r>
            <a:r>
              <a:rPr lang="ru-RU" dirty="0"/>
              <a:t> не повинна </a:t>
            </a:r>
            <a:r>
              <a:rPr lang="ru-RU" dirty="0" err="1"/>
              <a:t>перевищувати</a:t>
            </a:r>
            <a:r>
              <a:rPr lang="ru-RU" dirty="0"/>
              <a:t> ±1'. </a:t>
            </a:r>
          </a:p>
          <a:p>
            <a:endParaRPr lang="ru-RU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44824"/>
            <a:ext cx="4120108" cy="17281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179512" y="3789041"/>
            <a:ext cx="3672408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i="1" dirty="0"/>
              <a:t>Схема аналітичної мережі зйомочного обґрунтування: </a:t>
            </a:r>
            <a:endParaRPr lang="uk-UA" i="1" dirty="0" smtClean="0"/>
          </a:p>
          <a:p>
            <a:r>
              <a:rPr lang="uk-UA" i="1" dirty="0" smtClean="0"/>
              <a:t>А,В </a:t>
            </a:r>
            <a:r>
              <a:rPr lang="uk-UA" i="1" dirty="0"/>
              <a:t>- пункти опорної мережі, 1,2…</a:t>
            </a:r>
            <a:r>
              <a:rPr lang="en-US" i="1" dirty="0"/>
              <a:t>n</a:t>
            </a:r>
            <a:r>
              <a:rPr lang="uk-UA" i="1" dirty="0"/>
              <a:t> – пункти зйомочної мережі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39609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876712"/>
          </a:xfrm>
        </p:spPr>
        <p:txBody>
          <a:bodyPr/>
          <a:lstStyle/>
          <a:p>
            <a:r>
              <a:rPr lang="uk-UA" i="1" dirty="0"/>
              <a:t>Пряма та обернена </a:t>
            </a:r>
            <a:r>
              <a:rPr lang="uk-UA" i="1" dirty="0" err="1"/>
              <a:t>засічки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499992" y="1484784"/>
            <a:ext cx="3384376" cy="5030019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uk-UA" dirty="0"/>
              <a:t>На багатьох кар’єрах, при малій ширині робочих площадок розкривних і видобувних уступів досить широке застосування отримав спосіб побудови зйомочної основи у вигляді вставок окремих пунктів в опорну мережу </a:t>
            </a:r>
            <a:endParaRPr lang="uk-UA" dirty="0" smtClean="0"/>
          </a:p>
          <a:p>
            <a:pPr marL="0" indent="0">
              <a:buNone/>
            </a:pPr>
            <a:r>
              <a:rPr lang="uk-UA" i="1" dirty="0" smtClean="0">
                <a:solidFill>
                  <a:srgbClr val="FF0000"/>
                </a:solidFill>
              </a:rPr>
              <a:t>прямими </a:t>
            </a:r>
            <a:r>
              <a:rPr lang="uk-UA" i="1" dirty="0">
                <a:solidFill>
                  <a:srgbClr val="FF0000"/>
                </a:solidFill>
              </a:rPr>
              <a:t>і зворотними геодезичними </a:t>
            </a:r>
            <a:r>
              <a:rPr lang="uk-UA" i="1" dirty="0" err="1">
                <a:solidFill>
                  <a:srgbClr val="FF0000"/>
                </a:solidFill>
              </a:rPr>
              <a:t>засічками</a:t>
            </a:r>
            <a:r>
              <a:rPr lang="uk-UA" i="1" dirty="0">
                <a:solidFill>
                  <a:srgbClr val="FF0000"/>
                </a:solidFill>
              </a:rPr>
              <a:t>. </a:t>
            </a:r>
            <a:endParaRPr lang="uk-UA" i="1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uk-UA" dirty="0" smtClean="0"/>
              <a:t>При </a:t>
            </a:r>
            <a:r>
              <a:rPr lang="uk-UA" dirty="0"/>
              <a:t>цьому способі необхідно, щоб на бортах або поблизу бортів кар’єра була достатня кількість опорних пунктів і не менше 3–4 пунктів, які добре видно з будь-якої ділянки кар’єру. </a:t>
            </a:r>
            <a:endParaRPr lang="uk-UA" dirty="0" smtClean="0"/>
          </a:p>
          <a:p>
            <a:pPr marL="0" indent="0">
              <a:buNone/>
            </a:pPr>
            <a:r>
              <a:rPr lang="uk-UA" dirty="0"/>
              <a:t>Сутність способу полягає в тому, що визначаючи положення пункту </a:t>
            </a:r>
            <a:r>
              <a:rPr lang="ru-RU" i="1" dirty="0"/>
              <a:t>P</a:t>
            </a:r>
            <a:r>
              <a:rPr lang="uk-UA" baseline="-25000" dirty="0"/>
              <a:t>1</a:t>
            </a:r>
            <a:r>
              <a:rPr lang="uk-UA" dirty="0"/>
              <a:t> прямою геодезичною </a:t>
            </a:r>
            <a:r>
              <a:rPr lang="uk-UA" dirty="0" err="1"/>
              <a:t>засічкою</a:t>
            </a:r>
            <a:r>
              <a:rPr lang="uk-UA" dirty="0"/>
              <a:t>, у вихідних пунктах </a:t>
            </a:r>
            <a:r>
              <a:rPr lang="uk-UA" i="1" dirty="0"/>
              <a:t>А </a:t>
            </a:r>
            <a:r>
              <a:rPr lang="uk-UA" dirty="0"/>
              <a:t>і</a:t>
            </a:r>
            <a:r>
              <a:rPr lang="uk-UA" i="1" dirty="0"/>
              <a:t> В</a:t>
            </a:r>
            <a:r>
              <a:rPr lang="uk-UA" dirty="0"/>
              <a:t> вимірюють кути </a:t>
            </a:r>
            <a:r>
              <a:rPr lang="ru-RU" i="1" dirty="0">
                <a:sym typeface="Symbol"/>
              </a:rPr>
              <a:t></a:t>
            </a:r>
            <a:r>
              <a:rPr lang="uk-UA" baseline="-25000" dirty="0"/>
              <a:t>1</a:t>
            </a:r>
            <a:r>
              <a:rPr lang="uk-UA" dirty="0"/>
              <a:t> і </a:t>
            </a:r>
            <a:r>
              <a:rPr lang="ru-RU" i="1" dirty="0">
                <a:sym typeface="Symbol"/>
              </a:rPr>
              <a:t></a:t>
            </a:r>
            <a:r>
              <a:rPr lang="uk-UA" baseline="-25000" dirty="0"/>
              <a:t>2</a:t>
            </a:r>
            <a:r>
              <a:rPr lang="uk-UA" dirty="0"/>
              <a:t>. </a:t>
            </a:r>
            <a:r>
              <a:rPr lang="ru-RU" cap="all" dirty="0" err="1"/>
              <a:t>к</a:t>
            </a:r>
            <a:r>
              <a:rPr lang="ru-RU" dirty="0" err="1"/>
              <a:t>рім</a:t>
            </a:r>
            <a:r>
              <a:rPr lang="ru-RU" dirty="0"/>
              <a:t> того для контролю в пунктах </a:t>
            </a:r>
            <a:r>
              <a:rPr lang="ru-RU" i="1" dirty="0"/>
              <a:t>В</a:t>
            </a:r>
            <a:r>
              <a:rPr lang="ru-RU" dirty="0"/>
              <a:t> і </a:t>
            </a:r>
            <a:r>
              <a:rPr lang="ru-RU" i="1" dirty="0"/>
              <a:t>С</a:t>
            </a:r>
            <a:r>
              <a:rPr lang="ru-RU" dirty="0"/>
              <a:t> </a:t>
            </a:r>
            <a:r>
              <a:rPr lang="ru-RU" dirty="0" err="1"/>
              <a:t>додатково</a:t>
            </a:r>
            <a:r>
              <a:rPr lang="ru-RU" dirty="0"/>
              <a:t> </a:t>
            </a:r>
            <a:r>
              <a:rPr lang="ru-RU" dirty="0" err="1"/>
              <a:t>вимірюють</a:t>
            </a:r>
            <a:r>
              <a:rPr lang="ru-RU" dirty="0"/>
              <a:t> кути </a:t>
            </a:r>
            <a:r>
              <a:rPr lang="ru-RU" i="1" dirty="0">
                <a:sym typeface="Symbol"/>
              </a:rPr>
              <a:t></a:t>
            </a:r>
            <a:r>
              <a:rPr lang="ru-RU" baseline="-25000" dirty="0"/>
              <a:t>3</a:t>
            </a:r>
            <a:r>
              <a:rPr lang="ru-RU" dirty="0"/>
              <a:t> і </a:t>
            </a:r>
            <a:r>
              <a:rPr lang="ru-RU" i="1" dirty="0">
                <a:sym typeface="Symbol"/>
              </a:rPr>
              <a:t></a:t>
            </a:r>
            <a:r>
              <a:rPr lang="ru-RU" baseline="-25000" dirty="0"/>
              <a:t>4</a:t>
            </a:r>
            <a:r>
              <a:rPr lang="ru-RU" dirty="0"/>
              <a:t>, а для </a:t>
            </a:r>
            <a:r>
              <a:rPr lang="ru-RU" dirty="0" err="1"/>
              <a:t>підвищення</a:t>
            </a:r>
            <a:r>
              <a:rPr lang="ru-RU" dirty="0"/>
              <a:t> </a:t>
            </a:r>
            <a:r>
              <a:rPr lang="ru-RU" dirty="0" err="1"/>
              <a:t>точності</a:t>
            </a:r>
            <a:r>
              <a:rPr lang="ru-RU" dirty="0"/>
              <a:t> </a:t>
            </a:r>
            <a:r>
              <a:rPr lang="ru-RU" dirty="0" err="1"/>
              <a:t>положення</a:t>
            </a:r>
            <a:r>
              <a:rPr lang="ru-RU" dirty="0"/>
              <a:t> пункта </a:t>
            </a:r>
            <a:r>
              <a:rPr lang="ru-RU" i="1" dirty="0"/>
              <a:t>P</a:t>
            </a:r>
            <a:r>
              <a:rPr lang="ru-RU" baseline="-25000" dirty="0"/>
              <a:t>1</a:t>
            </a:r>
            <a:r>
              <a:rPr lang="ru-RU" dirty="0"/>
              <a:t>, </a:t>
            </a:r>
            <a:r>
              <a:rPr lang="ru-RU" dirty="0" err="1"/>
              <a:t>який</a:t>
            </a:r>
            <a:r>
              <a:rPr lang="ru-RU" dirty="0"/>
              <a:t> </a:t>
            </a:r>
            <a:r>
              <a:rPr lang="ru-RU" dirty="0" err="1"/>
              <a:t>визначається</a:t>
            </a:r>
            <a:r>
              <a:rPr lang="ru-RU" dirty="0"/>
              <a:t>, </a:t>
            </a:r>
            <a:r>
              <a:rPr lang="ru-RU" dirty="0" err="1"/>
              <a:t>вимірюють</a:t>
            </a:r>
            <a:r>
              <a:rPr lang="ru-RU" dirty="0"/>
              <a:t> кути </a:t>
            </a:r>
            <a:r>
              <a:rPr lang="ru-RU" i="1" dirty="0">
                <a:sym typeface="Symbol"/>
              </a:rPr>
              <a:t></a:t>
            </a:r>
            <a:r>
              <a:rPr lang="ru-RU" baseline="-25000" dirty="0"/>
              <a:t>1</a:t>
            </a:r>
            <a:r>
              <a:rPr lang="ru-RU" dirty="0"/>
              <a:t> і </a:t>
            </a:r>
            <a:r>
              <a:rPr lang="ru-RU" i="1" dirty="0">
                <a:sym typeface="Symbol"/>
              </a:rPr>
              <a:t></a:t>
            </a:r>
            <a:r>
              <a:rPr lang="ru-RU" baseline="-25000" dirty="0"/>
              <a:t>2</a:t>
            </a:r>
            <a:r>
              <a:rPr lang="ru-RU" dirty="0"/>
              <a:t>. </a:t>
            </a: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340768"/>
            <a:ext cx="3348681" cy="24291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229350" y="3717032"/>
            <a:ext cx="4392488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/>
              <a:t>При </a:t>
            </a:r>
            <a:r>
              <a:rPr lang="ru-RU" sz="1400" dirty="0" err="1"/>
              <a:t>визначенні</a:t>
            </a:r>
            <a:r>
              <a:rPr lang="ru-RU" sz="1400" dirty="0"/>
              <a:t> </a:t>
            </a:r>
            <a:r>
              <a:rPr lang="ru-RU" sz="1400" dirty="0" err="1"/>
              <a:t>положення</a:t>
            </a:r>
            <a:r>
              <a:rPr lang="ru-RU" sz="1400" dirty="0"/>
              <a:t> пункта </a:t>
            </a:r>
            <a:r>
              <a:rPr lang="ru-RU" sz="1400" i="1" dirty="0"/>
              <a:t>P</a:t>
            </a:r>
            <a:r>
              <a:rPr lang="ru-RU" sz="1400" i="1" baseline="-25000" dirty="0"/>
              <a:t>2</a:t>
            </a:r>
            <a:r>
              <a:rPr lang="ru-RU" sz="1400" dirty="0"/>
              <a:t> </a:t>
            </a:r>
            <a:r>
              <a:rPr lang="ru-RU" sz="1400" dirty="0" err="1"/>
              <a:t>зворотною</a:t>
            </a:r>
            <a:r>
              <a:rPr lang="ru-RU" sz="1400" dirty="0"/>
              <a:t> </a:t>
            </a:r>
            <a:r>
              <a:rPr lang="ru-RU" sz="1400" dirty="0" err="1"/>
              <a:t>засічкою</a:t>
            </a:r>
            <a:r>
              <a:rPr lang="ru-RU" sz="1400" dirty="0"/>
              <a:t> з </a:t>
            </a:r>
            <a:r>
              <a:rPr lang="ru-RU" sz="1400" dirty="0" err="1"/>
              <a:t>нього</a:t>
            </a:r>
            <a:r>
              <a:rPr lang="ru-RU" sz="1400" dirty="0"/>
              <a:t> </a:t>
            </a:r>
            <a:r>
              <a:rPr lang="ru-RU" sz="1400" dirty="0" err="1"/>
              <a:t>вимірюють</a:t>
            </a:r>
            <a:r>
              <a:rPr lang="ru-RU" sz="1400" dirty="0"/>
              <a:t> кути </a:t>
            </a:r>
            <a:r>
              <a:rPr lang="ru-RU" sz="1400" i="1" dirty="0">
                <a:sym typeface="Symbol"/>
              </a:rPr>
              <a:t></a:t>
            </a:r>
            <a:r>
              <a:rPr lang="ru-RU" sz="1400" i="1" baseline="-25000" dirty="0"/>
              <a:t>1</a:t>
            </a:r>
            <a:r>
              <a:rPr lang="ru-RU" sz="1400" i="1" dirty="0"/>
              <a:t> </a:t>
            </a:r>
            <a:r>
              <a:rPr lang="ru-RU" sz="1400" dirty="0"/>
              <a:t>і</a:t>
            </a:r>
            <a:r>
              <a:rPr lang="ru-RU" sz="1400" i="1" dirty="0"/>
              <a:t> </a:t>
            </a:r>
            <a:r>
              <a:rPr lang="ru-RU" sz="1400" i="1" dirty="0">
                <a:sym typeface="Symbol"/>
              </a:rPr>
              <a:t></a:t>
            </a:r>
            <a:r>
              <a:rPr lang="ru-RU" sz="1400" baseline="-25000" dirty="0"/>
              <a:t>2</a:t>
            </a:r>
            <a:r>
              <a:rPr lang="ru-RU" sz="1400" dirty="0"/>
              <a:t> </a:t>
            </a:r>
            <a:r>
              <a:rPr lang="ru-RU" sz="1400" dirty="0" err="1"/>
              <a:t>між</a:t>
            </a:r>
            <a:r>
              <a:rPr lang="ru-RU" sz="1400" dirty="0"/>
              <a:t> </a:t>
            </a:r>
            <a:r>
              <a:rPr lang="ru-RU" sz="1400" dirty="0" err="1"/>
              <a:t>напрямками</a:t>
            </a:r>
            <a:r>
              <a:rPr lang="ru-RU" sz="1400" dirty="0"/>
              <a:t> на </a:t>
            </a:r>
            <a:r>
              <a:rPr lang="ru-RU" sz="1400" dirty="0" err="1"/>
              <a:t>вихідні</a:t>
            </a:r>
            <a:r>
              <a:rPr lang="ru-RU" sz="1400" dirty="0"/>
              <a:t> </a:t>
            </a:r>
            <a:r>
              <a:rPr lang="ru-RU" sz="1400" dirty="0" err="1"/>
              <a:t>пункти</a:t>
            </a:r>
            <a:r>
              <a:rPr lang="ru-RU" sz="1400" i="1" dirty="0"/>
              <a:t> А</a:t>
            </a:r>
            <a:r>
              <a:rPr lang="ru-RU" sz="1400" dirty="0"/>
              <a:t>,</a:t>
            </a:r>
            <a:r>
              <a:rPr lang="ru-RU" sz="1400" i="1" dirty="0"/>
              <a:t> Д </a:t>
            </a:r>
            <a:r>
              <a:rPr lang="ru-RU" sz="1400" dirty="0"/>
              <a:t>і</a:t>
            </a:r>
            <a:r>
              <a:rPr lang="ru-RU" sz="1400" i="1" dirty="0"/>
              <a:t> С</a:t>
            </a:r>
            <a:r>
              <a:rPr lang="ru-RU" sz="1400" dirty="0"/>
              <a:t>,</a:t>
            </a:r>
            <a:r>
              <a:rPr lang="ru-RU" sz="1400" i="1" dirty="0"/>
              <a:t> </a:t>
            </a:r>
            <a:r>
              <a:rPr lang="ru-RU" sz="1400" dirty="0"/>
              <a:t>а для контролю, </a:t>
            </a:r>
            <a:r>
              <a:rPr lang="ru-RU" sz="1400" dirty="0" err="1"/>
              <a:t>візіруванням</a:t>
            </a:r>
            <a:r>
              <a:rPr lang="ru-RU" sz="1400" dirty="0"/>
              <a:t> на пункт </a:t>
            </a:r>
            <a:r>
              <a:rPr lang="ru-RU" sz="1400" i="1" dirty="0"/>
              <a:t>В</a:t>
            </a:r>
            <a:r>
              <a:rPr lang="ru-RU" sz="1400" dirty="0"/>
              <a:t> – </a:t>
            </a:r>
            <a:r>
              <a:rPr lang="ru-RU" sz="1400" dirty="0" err="1"/>
              <a:t>додатковий</a:t>
            </a:r>
            <a:r>
              <a:rPr lang="ru-RU" sz="1400" dirty="0"/>
              <a:t> кут </a:t>
            </a:r>
            <a:r>
              <a:rPr lang="ru-RU" sz="1400" i="1" dirty="0">
                <a:sym typeface="Symbol"/>
              </a:rPr>
              <a:t></a:t>
            </a:r>
            <a:r>
              <a:rPr lang="ru-RU" sz="1400" i="1" baseline="-25000" dirty="0"/>
              <a:t>3</a:t>
            </a:r>
            <a:r>
              <a:rPr lang="ru-RU" sz="1400" dirty="0"/>
              <a:t>. </a:t>
            </a:r>
            <a:r>
              <a:rPr lang="ru-RU" sz="1400" cap="all" dirty="0"/>
              <a:t>п</a:t>
            </a:r>
            <a:r>
              <a:rPr lang="ru-RU" sz="1400" dirty="0"/>
              <a:t>ри </a:t>
            </a:r>
            <a:r>
              <a:rPr lang="ru-RU" sz="1400" dirty="0" err="1"/>
              <a:t>визначенні</a:t>
            </a:r>
            <a:r>
              <a:rPr lang="ru-RU" sz="1400" dirty="0"/>
              <a:t> координат </a:t>
            </a:r>
            <a:r>
              <a:rPr lang="ru-RU" sz="1400" cap="all" dirty="0"/>
              <a:t>х</a:t>
            </a:r>
            <a:r>
              <a:rPr lang="ru-RU" sz="1400" i="1" dirty="0"/>
              <a:t> </a:t>
            </a:r>
            <a:r>
              <a:rPr lang="ru-RU" sz="1400" dirty="0"/>
              <a:t>і</a:t>
            </a:r>
            <a:r>
              <a:rPr lang="ru-RU" sz="1400" i="1" dirty="0"/>
              <a:t> </a:t>
            </a:r>
            <a:r>
              <a:rPr lang="ru-RU" sz="1400" i="1" cap="all" dirty="0"/>
              <a:t>у</a:t>
            </a:r>
            <a:r>
              <a:rPr lang="ru-RU" sz="1400" cap="all" dirty="0"/>
              <a:t> </a:t>
            </a:r>
            <a:r>
              <a:rPr lang="ru-RU" sz="1400" dirty="0" err="1"/>
              <a:t>пунктів</a:t>
            </a:r>
            <a:r>
              <a:rPr lang="ru-RU" sz="1400" dirty="0"/>
              <a:t> </a:t>
            </a:r>
            <a:r>
              <a:rPr lang="ru-RU" sz="1400" i="1" dirty="0"/>
              <a:t>P</a:t>
            </a:r>
            <a:r>
              <a:rPr lang="ru-RU" sz="1400" baseline="-25000" dirty="0"/>
              <a:t>1</a:t>
            </a:r>
            <a:r>
              <a:rPr lang="ru-RU" sz="1400" dirty="0"/>
              <a:t> і </a:t>
            </a:r>
            <a:r>
              <a:rPr lang="ru-RU" sz="1400" i="1" dirty="0"/>
              <a:t>P</a:t>
            </a:r>
            <a:r>
              <a:rPr lang="ru-RU" sz="1400" i="1" baseline="-25000" dirty="0"/>
              <a:t>2</a:t>
            </a:r>
            <a:r>
              <a:rPr lang="ru-RU" sz="1400" dirty="0"/>
              <a:t> з </a:t>
            </a:r>
            <a:r>
              <a:rPr lang="ru-RU" sz="1400" dirty="0" err="1"/>
              <a:t>додатковими</a:t>
            </a:r>
            <a:r>
              <a:rPr lang="ru-RU" sz="1400" dirty="0"/>
              <a:t> (</a:t>
            </a:r>
            <a:r>
              <a:rPr lang="ru-RU" sz="1400" dirty="0" err="1"/>
              <a:t>контрольними</a:t>
            </a:r>
            <a:r>
              <a:rPr lang="ru-RU" sz="1400" dirty="0"/>
              <a:t>) </a:t>
            </a:r>
            <a:r>
              <a:rPr lang="ru-RU" sz="1400" dirty="0" err="1"/>
              <a:t>напрямками</a:t>
            </a:r>
            <a:r>
              <a:rPr lang="ru-RU" sz="1400" dirty="0"/>
              <a:t> пряма </a:t>
            </a:r>
            <a:r>
              <a:rPr lang="ru-RU" sz="1400" dirty="0" err="1"/>
              <a:t>засічка</a:t>
            </a:r>
            <a:r>
              <a:rPr lang="ru-RU" sz="1400" dirty="0"/>
              <a:t> пункта </a:t>
            </a:r>
            <a:r>
              <a:rPr lang="ru-RU" sz="1400" dirty="0" err="1"/>
              <a:t>може</a:t>
            </a:r>
            <a:r>
              <a:rPr lang="ru-RU" sz="1400" dirty="0"/>
              <a:t> бути </a:t>
            </a:r>
            <a:r>
              <a:rPr lang="ru-RU" sz="1400" dirty="0" err="1"/>
              <a:t>вирішена</a:t>
            </a:r>
            <a:r>
              <a:rPr lang="ru-RU" sz="1400" dirty="0"/>
              <a:t> в </a:t>
            </a:r>
            <a:r>
              <a:rPr lang="ru-RU" sz="1400" dirty="0" err="1"/>
              <a:t>трьох</a:t>
            </a:r>
            <a:r>
              <a:rPr lang="ru-RU" sz="1400" dirty="0"/>
              <a:t> </a:t>
            </a:r>
            <a:r>
              <a:rPr lang="ru-RU" sz="1400" dirty="0" err="1"/>
              <a:t>варіантах</a:t>
            </a:r>
            <a:r>
              <a:rPr lang="ru-RU" sz="1400" dirty="0"/>
              <a:t>, а </a:t>
            </a:r>
            <a:r>
              <a:rPr lang="ru-RU" sz="1400" dirty="0" err="1"/>
              <a:t>зворотна</a:t>
            </a:r>
            <a:r>
              <a:rPr lang="ru-RU" sz="1400" dirty="0"/>
              <a:t> в </a:t>
            </a:r>
            <a:r>
              <a:rPr lang="ru-RU" sz="1400" dirty="0" err="1"/>
              <a:t>чотирьох</a:t>
            </a:r>
            <a:r>
              <a:rPr lang="ru-RU" sz="1400" dirty="0"/>
              <a:t>. </a:t>
            </a:r>
            <a:r>
              <a:rPr lang="ru-RU" sz="1400" dirty="0" err="1"/>
              <a:t>Це</a:t>
            </a:r>
            <a:r>
              <a:rPr lang="ru-RU" sz="1400" dirty="0"/>
              <a:t> </a:t>
            </a:r>
            <a:r>
              <a:rPr lang="ru-RU" sz="1400" dirty="0" err="1"/>
              <a:t>безумовно</a:t>
            </a:r>
            <a:r>
              <a:rPr lang="ru-RU" sz="1400" dirty="0"/>
              <a:t> </a:t>
            </a:r>
            <a:r>
              <a:rPr lang="ru-RU" sz="1400" dirty="0" err="1"/>
              <a:t>гарантує</a:t>
            </a:r>
            <a:r>
              <a:rPr lang="ru-RU" sz="1400" dirty="0"/>
              <a:t> </a:t>
            </a:r>
            <a:r>
              <a:rPr lang="ru-RU" sz="1400" dirty="0" err="1"/>
              <a:t>від</a:t>
            </a:r>
            <a:r>
              <a:rPr lang="ru-RU" sz="1400" dirty="0"/>
              <a:t> </a:t>
            </a:r>
            <a:r>
              <a:rPr lang="ru-RU" sz="1400" dirty="0" err="1"/>
              <a:t>грубих</a:t>
            </a:r>
            <a:r>
              <a:rPr lang="ru-RU" sz="1400" dirty="0"/>
              <a:t> </a:t>
            </a:r>
            <a:r>
              <a:rPr lang="ru-RU" sz="1400" dirty="0" err="1"/>
              <a:t>помилок</a:t>
            </a:r>
            <a:r>
              <a:rPr lang="ru-RU" sz="1400" dirty="0"/>
              <a:t>, </a:t>
            </a:r>
            <a:r>
              <a:rPr lang="ru-RU" sz="1400" dirty="0" err="1"/>
              <a:t>допущених</a:t>
            </a:r>
            <a:r>
              <a:rPr lang="ru-RU" sz="1400" dirty="0"/>
              <a:t> при </a:t>
            </a:r>
            <a:r>
              <a:rPr lang="ru-RU" sz="1400" dirty="0" err="1"/>
              <a:t>кутових</a:t>
            </a:r>
            <a:r>
              <a:rPr lang="ru-RU" sz="1400" dirty="0"/>
              <a:t> </a:t>
            </a:r>
            <a:r>
              <a:rPr lang="ru-RU" sz="1400" dirty="0" err="1"/>
              <a:t>вимірюваннях</a:t>
            </a:r>
            <a:r>
              <a:rPr lang="ru-RU" sz="1400" dirty="0"/>
              <a:t> і </a:t>
            </a:r>
            <a:r>
              <a:rPr lang="ru-RU" sz="1400" dirty="0" err="1"/>
              <a:t>обчисленнях</a:t>
            </a:r>
            <a:r>
              <a:rPr lang="ru-RU" sz="1400" dirty="0"/>
              <a:t>. </a:t>
            </a:r>
            <a:r>
              <a:rPr lang="ru-RU" sz="1400" dirty="0" err="1"/>
              <a:t>Крім</a:t>
            </a:r>
            <a:r>
              <a:rPr lang="ru-RU" sz="1400" dirty="0"/>
              <a:t> того </a:t>
            </a:r>
            <a:r>
              <a:rPr lang="ru-RU" sz="1400" dirty="0" err="1"/>
              <a:t>дає</a:t>
            </a:r>
            <a:r>
              <a:rPr lang="ru-RU" sz="1400" dirty="0"/>
              <a:t> </a:t>
            </a:r>
            <a:r>
              <a:rPr lang="ru-RU" sz="1400" dirty="0" err="1"/>
              <a:t>змогу</a:t>
            </a:r>
            <a:r>
              <a:rPr lang="ru-RU" sz="1400" dirty="0"/>
              <a:t> </a:t>
            </a:r>
            <a:r>
              <a:rPr lang="ru-RU" sz="1400" dirty="0" err="1"/>
              <a:t>зробити</a:t>
            </a:r>
            <a:r>
              <a:rPr lang="ru-RU" sz="1400" dirty="0"/>
              <a:t> </a:t>
            </a:r>
            <a:r>
              <a:rPr lang="ru-RU" sz="1400" dirty="0" err="1"/>
              <a:t>вибір</a:t>
            </a:r>
            <a:r>
              <a:rPr lang="ru-RU" sz="1400" dirty="0"/>
              <a:t> і </a:t>
            </a:r>
            <a:r>
              <a:rPr lang="ru-RU" sz="1400" dirty="0" err="1"/>
              <a:t>скористатися</a:t>
            </a:r>
            <a:r>
              <a:rPr lang="ru-RU" sz="1400" dirty="0"/>
              <a:t> </a:t>
            </a:r>
            <a:r>
              <a:rPr lang="ru-RU" sz="1400" dirty="0" err="1"/>
              <a:t>найбільш</a:t>
            </a:r>
            <a:r>
              <a:rPr lang="ru-RU" sz="1400" dirty="0"/>
              <a:t> </a:t>
            </a:r>
            <a:r>
              <a:rPr lang="ru-RU" sz="1400" dirty="0" err="1"/>
              <a:t>вигідним</a:t>
            </a:r>
            <a:r>
              <a:rPr lang="ru-RU" sz="1400" dirty="0"/>
              <a:t> </a:t>
            </a:r>
            <a:r>
              <a:rPr lang="ru-RU" sz="1400" dirty="0" err="1"/>
              <a:t>варіантом</a:t>
            </a:r>
            <a:r>
              <a:rPr lang="ru-RU" sz="1400" dirty="0"/>
              <a:t> </a:t>
            </a:r>
            <a:r>
              <a:rPr lang="ru-RU" sz="1400" dirty="0" err="1"/>
              <a:t>рішення</a:t>
            </a:r>
            <a:r>
              <a:rPr lang="ru-RU" sz="1400" dirty="0"/>
              <a:t> </a:t>
            </a:r>
            <a:r>
              <a:rPr lang="ru-RU" sz="1400" dirty="0" err="1"/>
              <a:t>конкретної</a:t>
            </a:r>
            <a:r>
              <a:rPr lang="ru-RU" sz="1400" dirty="0"/>
              <a:t> </a:t>
            </a:r>
            <a:r>
              <a:rPr lang="ru-RU" sz="1400" dirty="0" err="1"/>
              <a:t>засічки</a:t>
            </a:r>
            <a:r>
              <a:rPr lang="ru-RU" sz="1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2853176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732696"/>
          </a:xfrm>
        </p:spPr>
        <p:txBody>
          <a:bodyPr/>
          <a:lstStyle/>
          <a:p>
            <a:r>
              <a:rPr lang="uk-UA" i="1" dirty="0"/>
              <a:t>Полярний спосіб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178808" y="1124744"/>
            <a:ext cx="3520440" cy="5001419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uk-UA" dirty="0"/>
              <a:t>На крупних кар’єрах зі значним віддаленням ділянок гірничих робіт від пунктів опорної мережі досить ефективним є </a:t>
            </a:r>
            <a:r>
              <a:rPr lang="uk-UA" dirty="0">
                <a:solidFill>
                  <a:srgbClr val="FF0000"/>
                </a:solidFill>
              </a:rPr>
              <a:t>полярний спосіб.</a:t>
            </a:r>
            <a:endParaRPr lang="ru-RU" dirty="0">
              <a:solidFill>
                <a:srgbClr val="FF0000"/>
              </a:solidFill>
            </a:endParaRPr>
          </a:p>
          <a:p>
            <a:r>
              <a:rPr lang="uk-UA" dirty="0"/>
              <a:t>Застосовують в умовах глибоких кар’єрів для визначення положення пунктів 1, 2, 3 зйомочної мережі, розташованих на різних горизонтах, якщо ці точки видно тільки з одного пункту </a:t>
            </a:r>
            <a:r>
              <a:rPr lang="uk-UA" i="1" dirty="0"/>
              <a:t>(О)</a:t>
            </a:r>
            <a:r>
              <a:rPr lang="uk-UA" dirty="0"/>
              <a:t> опорної мережі на відстані до 2000 м.</a:t>
            </a:r>
            <a:endParaRPr lang="ru-RU" dirty="0"/>
          </a:p>
          <a:p>
            <a:pPr marL="0" indent="0">
              <a:buNone/>
            </a:pPr>
            <a:r>
              <a:rPr lang="uk-UA" dirty="0"/>
              <a:t>Визначення положення окремих зйомочних пунктів 1,2,3......</a:t>
            </a:r>
            <a:r>
              <a:rPr lang="ru-RU" i="1" dirty="0"/>
              <a:t>n</a:t>
            </a:r>
            <a:r>
              <a:rPr lang="uk-UA" i="1" dirty="0"/>
              <a:t>, </a:t>
            </a:r>
            <a:r>
              <a:rPr lang="uk-UA" dirty="0"/>
              <a:t>відносно напрямку</a:t>
            </a:r>
            <a:r>
              <a:rPr lang="uk-UA" i="1" dirty="0"/>
              <a:t> </a:t>
            </a:r>
            <a:r>
              <a:rPr lang="ru-RU" i="1" dirty="0"/>
              <a:t>NO</a:t>
            </a:r>
            <a:r>
              <a:rPr lang="uk-UA" dirty="0"/>
              <a:t> і полюса </a:t>
            </a:r>
            <a:r>
              <a:rPr lang="ru-RU" i="1" dirty="0"/>
              <a:t>O</a:t>
            </a:r>
            <a:r>
              <a:rPr lang="uk-UA" dirty="0"/>
              <a:t> полягає у вимірюванні на місцевості горизонтальних </a:t>
            </a:r>
            <a:r>
              <a:rPr lang="ru-RU" i="1" dirty="0">
                <a:sym typeface="Symbol"/>
              </a:rPr>
              <a:t></a:t>
            </a:r>
            <a:r>
              <a:rPr lang="uk-UA" i="1" baseline="-25000" dirty="0"/>
              <a:t>1</a:t>
            </a:r>
            <a:r>
              <a:rPr lang="uk-UA" dirty="0"/>
              <a:t>,</a:t>
            </a:r>
            <a:r>
              <a:rPr lang="uk-UA" i="1" dirty="0"/>
              <a:t> </a:t>
            </a:r>
            <a:r>
              <a:rPr lang="ru-RU" i="1" dirty="0">
                <a:sym typeface="Symbol"/>
              </a:rPr>
              <a:t></a:t>
            </a:r>
            <a:r>
              <a:rPr lang="uk-UA" baseline="-25000" dirty="0"/>
              <a:t>2</a:t>
            </a:r>
            <a:r>
              <a:rPr lang="uk-UA" dirty="0"/>
              <a:t>, </a:t>
            </a:r>
            <a:r>
              <a:rPr lang="ru-RU" i="1" dirty="0">
                <a:sym typeface="Symbol"/>
              </a:rPr>
              <a:t></a:t>
            </a:r>
            <a:r>
              <a:rPr lang="uk-UA" i="1" baseline="-25000" dirty="0"/>
              <a:t>3</a:t>
            </a:r>
            <a:r>
              <a:rPr lang="uk-UA" dirty="0"/>
              <a:t>......</a:t>
            </a:r>
            <a:r>
              <a:rPr lang="ru-RU" i="1" dirty="0">
                <a:sym typeface="Symbol"/>
              </a:rPr>
              <a:t></a:t>
            </a:r>
            <a:r>
              <a:rPr lang="ru-RU" i="1" baseline="-25000" dirty="0"/>
              <a:t>n</a:t>
            </a:r>
            <a:r>
              <a:rPr lang="ru-RU" dirty="0"/>
              <a:t>, а </a:t>
            </a:r>
            <a:r>
              <a:rPr lang="ru-RU" dirty="0" err="1"/>
              <a:t>також</a:t>
            </a:r>
            <a:r>
              <a:rPr lang="ru-RU" dirty="0"/>
              <a:t> </a:t>
            </a:r>
            <a:r>
              <a:rPr lang="ru-RU" dirty="0" err="1"/>
              <a:t>вертикальних</a:t>
            </a:r>
            <a:r>
              <a:rPr lang="ru-RU" dirty="0"/>
              <a:t> </a:t>
            </a:r>
            <a:r>
              <a:rPr lang="ru-RU" i="1" dirty="0">
                <a:sym typeface="Symbol"/>
              </a:rPr>
              <a:t></a:t>
            </a:r>
            <a:r>
              <a:rPr lang="ru-RU" i="1" baseline="-25000" dirty="0"/>
              <a:t>1</a:t>
            </a:r>
            <a:r>
              <a:rPr lang="ru-RU" baseline="-25000" dirty="0"/>
              <a:t>,</a:t>
            </a:r>
            <a:r>
              <a:rPr lang="ru-RU" i="1" dirty="0"/>
              <a:t> </a:t>
            </a:r>
            <a:r>
              <a:rPr lang="ru-RU" i="1" dirty="0">
                <a:sym typeface="Symbol"/>
              </a:rPr>
              <a:t></a:t>
            </a:r>
            <a:r>
              <a:rPr lang="ru-RU" i="1" baseline="-25000" dirty="0"/>
              <a:t>2</a:t>
            </a:r>
            <a:r>
              <a:rPr lang="ru-RU" i="1" dirty="0"/>
              <a:t>, </a:t>
            </a:r>
            <a:r>
              <a:rPr lang="ru-RU" i="1" dirty="0">
                <a:sym typeface="Symbol"/>
              </a:rPr>
              <a:t></a:t>
            </a:r>
            <a:r>
              <a:rPr lang="ru-RU" i="1" baseline="-25000" dirty="0"/>
              <a:t>3</a:t>
            </a:r>
            <a:r>
              <a:rPr lang="ru-RU" dirty="0"/>
              <a:t>....</a:t>
            </a:r>
            <a:r>
              <a:rPr lang="ru-RU" i="1" dirty="0">
                <a:sym typeface="Symbol"/>
              </a:rPr>
              <a:t></a:t>
            </a:r>
            <a:r>
              <a:rPr lang="ru-RU" i="1" baseline="-25000" dirty="0"/>
              <a:t>n</a:t>
            </a:r>
            <a:r>
              <a:rPr lang="ru-RU" dirty="0"/>
              <a:t> </a:t>
            </a:r>
            <a:r>
              <a:rPr lang="ru-RU" dirty="0" err="1"/>
              <a:t>кутів</a:t>
            </a:r>
            <a:r>
              <a:rPr lang="ru-RU" dirty="0"/>
              <a:t> </a:t>
            </a:r>
            <a:r>
              <a:rPr lang="ru-RU" dirty="0" err="1"/>
              <a:t>теодолітом</a:t>
            </a:r>
            <a:r>
              <a:rPr lang="ru-RU" dirty="0"/>
              <a:t> і </a:t>
            </a:r>
            <a:r>
              <a:rPr lang="ru-RU" dirty="0" err="1"/>
              <a:t>похилих</a:t>
            </a:r>
            <a:r>
              <a:rPr lang="ru-RU" dirty="0"/>
              <a:t> </a:t>
            </a:r>
            <a:r>
              <a:rPr lang="ru-RU" dirty="0" err="1"/>
              <a:t>відстаней</a:t>
            </a:r>
            <a:r>
              <a:rPr lang="ru-RU" i="1" dirty="0"/>
              <a:t> L</a:t>
            </a:r>
            <a:r>
              <a:rPr lang="ru-RU" i="1" baseline="-25000" dirty="0"/>
              <a:t>1</a:t>
            </a:r>
            <a:r>
              <a:rPr lang="ru-RU" dirty="0"/>
              <a:t>,</a:t>
            </a:r>
            <a:r>
              <a:rPr lang="ru-RU" baseline="-25000" dirty="0"/>
              <a:t> </a:t>
            </a:r>
            <a:r>
              <a:rPr lang="ru-RU" i="1" dirty="0"/>
              <a:t>L</a:t>
            </a:r>
            <a:r>
              <a:rPr lang="ru-RU" i="1" baseline="-25000" dirty="0"/>
              <a:t>2</a:t>
            </a:r>
            <a:r>
              <a:rPr lang="ru-RU" dirty="0"/>
              <a:t>,</a:t>
            </a:r>
            <a:r>
              <a:rPr lang="ru-RU" baseline="-25000" dirty="0"/>
              <a:t> </a:t>
            </a:r>
            <a:r>
              <a:rPr lang="ru-RU" i="1" dirty="0"/>
              <a:t>L</a:t>
            </a:r>
            <a:r>
              <a:rPr lang="ru-RU" i="1" baseline="-25000" dirty="0"/>
              <a:t>3</a:t>
            </a:r>
            <a:r>
              <a:rPr lang="ru-RU" i="1" dirty="0"/>
              <a:t>…</a:t>
            </a:r>
            <a:r>
              <a:rPr lang="ru-RU" i="1" dirty="0" err="1"/>
              <a:t>L</a:t>
            </a:r>
            <a:r>
              <a:rPr lang="ru-RU" i="1" baseline="-25000" dirty="0" err="1"/>
              <a:t>n</a:t>
            </a:r>
            <a:r>
              <a:rPr lang="ru-RU" dirty="0"/>
              <a:t>. за </a:t>
            </a:r>
            <a:r>
              <a:rPr lang="ru-RU" dirty="0" err="1"/>
              <a:t>допомогою</a:t>
            </a:r>
            <a:r>
              <a:rPr lang="ru-RU" dirty="0"/>
              <a:t> </a:t>
            </a:r>
            <a:r>
              <a:rPr lang="ru-RU" dirty="0" err="1"/>
              <a:t>світловіддалеміра</a:t>
            </a:r>
            <a:r>
              <a:rPr lang="ru-RU" dirty="0"/>
              <a:t>.</a:t>
            </a:r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407" y="1340768"/>
            <a:ext cx="3712670" cy="25202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19836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i="1" dirty="0"/>
              <a:t>Теодолітні ходи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ru-RU" dirty="0" err="1"/>
              <a:t>Це</a:t>
            </a:r>
            <a:r>
              <a:rPr lang="ru-RU" dirty="0"/>
              <a:t> один з </a:t>
            </a:r>
            <a:r>
              <a:rPr lang="ru-RU" dirty="0" err="1"/>
              <a:t>основних</a:t>
            </a:r>
            <a:r>
              <a:rPr lang="ru-RU" dirty="0"/>
              <a:t> </a:t>
            </a:r>
            <a:r>
              <a:rPr lang="ru-RU" dirty="0" err="1"/>
              <a:t>способів</a:t>
            </a:r>
            <a:r>
              <a:rPr lang="ru-RU" dirty="0"/>
              <a:t>. </a:t>
            </a:r>
            <a:r>
              <a:rPr lang="ru-RU" dirty="0" err="1"/>
              <a:t>Застосовують</a:t>
            </a:r>
            <a:r>
              <a:rPr lang="ru-RU" dirty="0"/>
              <a:t> </a:t>
            </a:r>
            <a:r>
              <a:rPr lang="ru-RU" dirty="0" err="1"/>
              <a:t>його</a:t>
            </a:r>
            <a:r>
              <a:rPr lang="ru-RU" dirty="0"/>
              <a:t> при </a:t>
            </a:r>
            <a:r>
              <a:rPr lang="ru-RU" dirty="0" err="1"/>
              <a:t>значній</a:t>
            </a:r>
            <a:r>
              <a:rPr lang="ru-RU" dirty="0"/>
              <a:t> </a:t>
            </a:r>
            <a:r>
              <a:rPr lang="ru-RU" dirty="0" err="1"/>
              <a:t>протяжності</a:t>
            </a:r>
            <a:r>
              <a:rPr lang="ru-RU" dirty="0"/>
              <a:t> фронту </a:t>
            </a:r>
            <a:r>
              <a:rPr lang="ru-RU" dirty="0" err="1"/>
              <a:t>робіт</a:t>
            </a:r>
            <a:r>
              <a:rPr lang="ru-RU" dirty="0"/>
              <a:t>, </a:t>
            </a:r>
            <a:r>
              <a:rPr lang="ru-RU" dirty="0" err="1"/>
              <a:t>зручних</a:t>
            </a:r>
            <a:r>
              <a:rPr lang="ru-RU" dirty="0"/>
              <a:t> для </a:t>
            </a:r>
            <a:r>
              <a:rPr lang="ru-RU" dirty="0" err="1"/>
              <a:t>лінійних</a:t>
            </a:r>
            <a:r>
              <a:rPr lang="ru-RU" dirty="0"/>
              <a:t> </a:t>
            </a:r>
            <a:r>
              <a:rPr lang="ru-RU" dirty="0" err="1"/>
              <a:t>вимірювань</a:t>
            </a:r>
            <a:r>
              <a:rPr lang="ru-RU" dirty="0"/>
              <a:t> </a:t>
            </a:r>
            <a:r>
              <a:rPr lang="ru-RU" dirty="0" err="1"/>
              <a:t>робочих</a:t>
            </a:r>
            <a:r>
              <a:rPr lang="ru-RU" dirty="0"/>
              <a:t> площадках </a:t>
            </a:r>
            <a:r>
              <a:rPr lang="ru-RU" dirty="0" err="1"/>
              <a:t>уступів</a:t>
            </a:r>
            <a:r>
              <a:rPr lang="ru-RU" dirty="0"/>
              <a:t> і </a:t>
            </a:r>
            <a:r>
              <a:rPr lang="ru-RU" dirty="0" err="1"/>
              <a:t>обмеженій</a:t>
            </a:r>
            <a:r>
              <a:rPr lang="ru-RU" dirty="0"/>
              <a:t> </a:t>
            </a:r>
            <a:r>
              <a:rPr lang="ru-RU" dirty="0" err="1"/>
              <a:t>видимості</a:t>
            </a:r>
            <a:r>
              <a:rPr lang="ru-RU" dirty="0"/>
              <a:t> </a:t>
            </a:r>
            <a:r>
              <a:rPr lang="ru-RU" dirty="0" err="1"/>
              <a:t>опорної</a:t>
            </a:r>
            <a:r>
              <a:rPr lang="ru-RU" dirty="0"/>
              <a:t> </a:t>
            </a:r>
            <a:r>
              <a:rPr lang="ru-RU" dirty="0" err="1"/>
              <a:t>мережі</a:t>
            </a:r>
            <a:r>
              <a:rPr lang="ru-RU" dirty="0"/>
              <a:t>.</a:t>
            </a:r>
          </a:p>
          <a:p>
            <a:r>
              <a:rPr lang="ru-RU" cap="all" dirty="0" err="1"/>
              <a:t>т</a:t>
            </a:r>
            <a:r>
              <a:rPr lang="ru-RU" dirty="0" err="1"/>
              <a:t>еодолітний</a:t>
            </a:r>
            <a:r>
              <a:rPr lang="ru-RU" dirty="0"/>
              <a:t> </a:t>
            </a:r>
            <a:r>
              <a:rPr lang="ru-RU" dirty="0" err="1"/>
              <a:t>хід</a:t>
            </a:r>
            <a:r>
              <a:rPr lang="ru-RU" dirty="0"/>
              <a:t> </a:t>
            </a:r>
            <a:r>
              <a:rPr lang="ru-RU" dirty="0" err="1"/>
              <a:t>може</a:t>
            </a:r>
            <a:r>
              <a:rPr lang="ru-RU" dirty="0"/>
              <a:t> бути </a:t>
            </a:r>
            <a:r>
              <a:rPr lang="ru-RU" dirty="0" err="1"/>
              <a:t>замкненим</a:t>
            </a:r>
            <a:r>
              <a:rPr lang="ru-RU" dirty="0"/>
              <a:t> і </a:t>
            </a:r>
            <a:r>
              <a:rPr lang="ru-RU" dirty="0" err="1"/>
              <a:t>розімкненим</a:t>
            </a:r>
            <a:r>
              <a:rPr lang="ru-RU" dirty="0"/>
              <a:t>.</a:t>
            </a:r>
            <a:r>
              <a:rPr lang="uk-UA" dirty="0"/>
              <a:t> Відстань між пунктами до 400 м, протяжність теодолітних ходів – 2,5 км.</a:t>
            </a:r>
            <a:endParaRPr lang="ru-RU" dirty="0"/>
          </a:p>
          <a:p>
            <a:pPr marL="0" indent="0">
              <a:buNone/>
            </a:pPr>
            <a:r>
              <a:rPr lang="ru-RU" dirty="0"/>
              <a:t>Кути ходу </a:t>
            </a:r>
            <a:r>
              <a:rPr lang="ru-RU" dirty="0" err="1"/>
              <a:t>виміряють</a:t>
            </a:r>
            <a:r>
              <a:rPr lang="ru-RU" dirty="0"/>
              <a:t> </a:t>
            </a:r>
            <a:r>
              <a:rPr lang="ru-RU" dirty="0" err="1"/>
              <a:t>теодолітом</a:t>
            </a:r>
            <a:r>
              <a:rPr lang="ru-RU" dirty="0"/>
              <a:t> не </a:t>
            </a:r>
            <a:r>
              <a:rPr lang="ru-RU" dirty="0" err="1"/>
              <a:t>нижче</a:t>
            </a:r>
            <a:r>
              <a:rPr lang="ru-RU" dirty="0"/>
              <a:t> 30" </a:t>
            </a:r>
            <a:r>
              <a:rPr lang="ru-RU" dirty="0" err="1"/>
              <a:t>точності</a:t>
            </a:r>
            <a:r>
              <a:rPr lang="ru-RU" dirty="0"/>
              <a:t> одним </a:t>
            </a:r>
            <a:r>
              <a:rPr lang="ru-RU" dirty="0" err="1"/>
              <a:t>прийомом</a:t>
            </a:r>
            <a:r>
              <a:rPr lang="ru-RU" dirty="0"/>
              <a:t>. </a:t>
            </a:r>
            <a:r>
              <a:rPr lang="ru-RU" dirty="0" err="1"/>
              <a:t>Довжини</a:t>
            </a:r>
            <a:r>
              <a:rPr lang="ru-RU" dirty="0"/>
              <a:t> </a:t>
            </a:r>
            <a:r>
              <a:rPr lang="ru-RU" dirty="0" err="1"/>
              <a:t>сторін</a:t>
            </a:r>
            <a:r>
              <a:rPr lang="ru-RU" dirty="0"/>
              <a:t> </a:t>
            </a:r>
            <a:r>
              <a:rPr lang="ru-RU" dirty="0" err="1"/>
              <a:t>вимірюють</a:t>
            </a:r>
            <a:r>
              <a:rPr lang="ru-RU" dirty="0"/>
              <a:t> рулетками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віддалеміром</a:t>
            </a:r>
            <a:r>
              <a:rPr lang="ru-RU" dirty="0"/>
              <a:t> в прямому і </a:t>
            </a:r>
            <a:r>
              <a:rPr lang="ru-RU" dirty="0" err="1"/>
              <a:t>зворотному</a:t>
            </a:r>
            <a:r>
              <a:rPr lang="ru-RU" dirty="0"/>
              <a:t> </a:t>
            </a:r>
            <a:r>
              <a:rPr lang="ru-RU" dirty="0" err="1"/>
              <a:t>напрямках</a:t>
            </a:r>
            <a:r>
              <a:rPr lang="ru-RU" dirty="0"/>
              <a:t>. </a:t>
            </a:r>
            <a:r>
              <a:rPr lang="ru-RU" dirty="0" err="1"/>
              <a:t>Допустимі</a:t>
            </a:r>
            <a:r>
              <a:rPr lang="ru-RU" dirty="0"/>
              <a:t> </a:t>
            </a:r>
            <a:r>
              <a:rPr lang="ru-RU" dirty="0" err="1"/>
              <a:t>розходження</a:t>
            </a:r>
            <a:r>
              <a:rPr lang="ru-RU" dirty="0"/>
              <a:t> у </a:t>
            </a:r>
            <a:r>
              <a:rPr lang="ru-RU" dirty="0" err="1"/>
              <a:t>виміряних</a:t>
            </a:r>
            <a:r>
              <a:rPr lang="ru-RU" dirty="0"/>
              <a:t> </a:t>
            </a:r>
            <a:r>
              <a:rPr lang="ru-RU" dirty="0" err="1"/>
              <a:t>відстанях</a:t>
            </a:r>
            <a:r>
              <a:rPr lang="ru-RU" dirty="0"/>
              <a:t> 1:1000.</a:t>
            </a:r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772816"/>
            <a:ext cx="3982666" cy="23042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323528" y="4221088"/>
            <a:ext cx="352839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i="1" dirty="0"/>
              <a:t>Схема створення зйомочної основи </a:t>
            </a:r>
            <a:endParaRPr lang="uk-UA" i="1" dirty="0" smtClean="0"/>
          </a:p>
          <a:p>
            <a:pPr algn="ctr"/>
            <a:r>
              <a:rPr lang="uk-UA" i="1" dirty="0" smtClean="0"/>
              <a:t>прокладанням </a:t>
            </a:r>
            <a:r>
              <a:rPr lang="uk-UA" i="1" dirty="0"/>
              <a:t>теодолітного ходу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73621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Експлуатаційні сітки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uk-UA" i="1" dirty="0"/>
              <a:t>Е</a:t>
            </a:r>
            <a:r>
              <a:rPr lang="ru-RU" i="1" dirty="0" err="1"/>
              <a:t>ксплуатаційної</a:t>
            </a:r>
            <a:r>
              <a:rPr lang="ru-RU" i="1" dirty="0"/>
              <a:t> </a:t>
            </a:r>
            <a:r>
              <a:rPr lang="ru-RU" i="1" dirty="0" err="1"/>
              <a:t>сі</a:t>
            </a:r>
            <a:r>
              <a:rPr lang="uk-UA" i="1" dirty="0"/>
              <a:t>тка</a:t>
            </a:r>
            <a:r>
              <a:rPr lang="uk-UA" b="1" dirty="0"/>
              <a:t> </a:t>
            </a:r>
            <a:r>
              <a:rPr lang="ru-RU" dirty="0" err="1"/>
              <a:t>являє</a:t>
            </a:r>
            <a:r>
              <a:rPr lang="ru-RU" dirty="0"/>
              <a:t> собою </a:t>
            </a:r>
            <a:r>
              <a:rPr lang="ru-RU" dirty="0" err="1"/>
              <a:t>умовну</a:t>
            </a:r>
            <a:r>
              <a:rPr lang="ru-RU" dirty="0"/>
              <a:t> систему </a:t>
            </a:r>
            <a:r>
              <a:rPr lang="ru-RU" dirty="0" err="1"/>
              <a:t>прямокутних</a:t>
            </a:r>
            <a:r>
              <a:rPr lang="ru-RU" dirty="0"/>
              <a:t> координат, </a:t>
            </a:r>
            <a:r>
              <a:rPr lang="ru-RU" dirty="0" err="1"/>
              <a:t>розбиту</a:t>
            </a:r>
            <a:r>
              <a:rPr lang="ru-RU" dirty="0"/>
              <a:t> на </a:t>
            </a:r>
            <a:r>
              <a:rPr lang="ru-RU" dirty="0" err="1"/>
              <a:t>поверхні</a:t>
            </a:r>
            <a:r>
              <a:rPr lang="ru-RU" dirty="0"/>
              <a:t> </a:t>
            </a:r>
            <a:r>
              <a:rPr lang="ru-RU" dirty="0" err="1"/>
              <a:t>кар’єрного</a:t>
            </a:r>
            <a:r>
              <a:rPr lang="ru-RU" dirty="0"/>
              <a:t> поля. </a:t>
            </a:r>
            <a:r>
              <a:rPr lang="ru-RU" dirty="0" err="1"/>
              <a:t>Зйомочними</a:t>
            </a:r>
            <a:r>
              <a:rPr lang="ru-RU" dirty="0"/>
              <a:t> пунктами </a:t>
            </a:r>
            <a:r>
              <a:rPr lang="ru-RU" dirty="0" err="1"/>
              <a:t>сітки</a:t>
            </a:r>
            <a:r>
              <a:rPr lang="ru-RU" dirty="0"/>
              <a:t> є точки </a:t>
            </a:r>
            <a:r>
              <a:rPr lang="ru-RU" dirty="0" err="1"/>
              <a:t>перетину</a:t>
            </a:r>
            <a:r>
              <a:rPr lang="ru-RU" dirty="0"/>
              <a:t> </a:t>
            </a:r>
            <a:r>
              <a:rPr lang="ru-RU" dirty="0" err="1"/>
              <a:t>координатних</a:t>
            </a:r>
            <a:r>
              <a:rPr lang="ru-RU" dirty="0"/>
              <a:t> </a:t>
            </a:r>
            <a:r>
              <a:rPr lang="ru-RU" dirty="0" err="1"/>
              <a:t>вісей</a:t>
            </a:r>
            <a:r>
              <a:rPr lang="ru-RU" dirty="0"/>
              <a:t>, </a:t>
            </a:r>
            <a:r>
              <a:rPr lang="ru-RU" dirty="0" err="1"/>
              <a:t>закріплених</a:t>
            </a:r>
            <a:r>
              <a:rPr lang="ru-RU" dirty="0"/>
              <a:t> </a:t>
            </a:r>
            <a:r>
              <a:rPr lang="ru-RU" dirty="0" err="1"/>
              <a:t>постійними</a:t>
            </a:r>
            <a:r>
              <a:rPr lang="ru-RU" dirty="0"/>
              <a:t> центрами в </a:t>
            </a:r>
            <a:r>
              <a:rPr lang="ru-RU" dirty="0" err="1"/>
              <a:t>натурі</a:t>
            </a:r>
            <a:r>
              <a:rPr lang="ru-RU" dirty="0"/>
              <a:t>.</a:t>
            </a:r>
          </a:p>
          <a:p>
            <a:pPr marL="0" indent="0">
              <a:buNone/>
            </a:pPr>
            <a:r>
              <a:rPr lang="uk-UA" dirty="0"/>
              <a:t>Елементарні фігури стінок роблять у вигляді квадратів або прямокутників з розмірами сторін </a:t>
            </a:r>
            <a:r>
              <a:rPr lang="uk-UA" dirty="0" err="1"/>
              <a:t>вхрест</a:t>
            </a:r>
            <a:r>
              <a:rPr lang="uk-UA" dirty="0"/>
              <a:t> простягання фронту кар’єра в 20, 40 або 50 м. Розбивку сіток доцільно виконувати в два прийоми. </a:t>
            </a:r>
            <a:r>
              <a:rPr lang="uk-UA" dirty="0" err="1"/>
              <a:t>Першопочатково</a:t>
            </a:r>
            <a:r>
              <a:rPr lang="uk-UA" dirty="0"/>
              <a:t> розбивають основні квадрати 100</a:t>
            </a:r>
            <a:r>
              <a:rPr lang="ru-RU" dirty="0">
                <a:sym typeface="Symbol"/>
              </a:rPr>
              <a:t></a:t>
            </a:r>
            <a:r>
              <a:rPr lang="uk-UA" dirty="0"/>
              <a:t>100 або 200</a:t>
            </a:r>
            <a:r>
              <a:rPr lang="ru-RU" dirty="0">
                <a:sym typeface="Symbol"/>
              </a:rPr>
              <a:t></a:t>
            </a:r>
            <a:r>
              <a:rPr lang="uk-UA" dirty="0"/>
              <a:t>200 м. Розбивку  квадратів або прямокутників всередині основних квадратів зручніше виконувати при наближенні фронту гірничих робіт кар’єра.</a:t>
            </a:r>
            <a:endParaRPr lang="ru-RU" dirty="0"/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772816"/>
            <a:ext cx="3133023" cy="29356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409659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зящная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203</TotalTime>
  <Words>845</Words>
  <Application>Microsoft Office PowerPoint</Application>
  <PresentationFormat>Экран (4:3)</PresentationFormat>
  <Paragraphs>53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Изящная</vt:lpstr>
      <vt:lpstr>Зйомочне обґрунтування кар’єрів</vt:lpstr>
      <vt:lpstr>Пункти зйомочної мережі</vt:lpstr>
      <vt:lpstr>Види зйомочного обгрунтування</vt:lpstr>
      <vt:lpstr>Види зйомочних основ</vt:lpstr>
      <vt:lpstr>Спосіб аналітичних мереж</vt:lpstr>
      <vt:lpstr>Пряма та обернена засічки</vt:lpstr>
      <vt:lpstr>Полярний спосіб</vt:lpstr>
      <vt:lpstr>Теодолітні ходи</vt:lpstr>
      <vt:lpstr>Експлуатаційні сітки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Зйомочне обґрунтування кар’єрів</dc:title>
  <dc:creator>Людмила</dc:creator>
  <cp:lastModifiedBy>Пользователь Windows</cp:lastModifiedBy>
  <cp:revision>10</cp:revision>
  <dcterms:created xsi:type="dcterms:W3CDTF">2021-03-18T08:53:33Z</dcterms:created>
  <dcterms:modified xsi:type="dcterms:W3CDTF">2021-05-17T08:17:52Z</dcterms:modified>
</cp:coreProperties>
</file>