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78" r:id="rId10"/>
    <p:sldId id="279" r:id="rId11"/>
    <p:sldId id="280" r:id="rId12"/>
    <p:sldId id="263" r:id="rId13"/>
    <p:sldId id="264" r:id="rId14"/>
    <p:sldId id="266" r:id="rId15"/>
    <p:sldId id="281" r:id="rId16"/>
    <p:sldId id="282" r:id="rId17"/>
    <p:sldId id="294" r:id="rId18"/>
    <p:sldId id="295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1F53C1-C4C0-48AD-ADFA-61BDD48218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 і </a:t>
            </a:r>
            <a:r>
              <a:rPr lang="ru-RU" dirty="0" err="1"/>
              <a:t>конструювання</a:t>
            </a:r>
            <a:r>
              <a:rPr lang="ru-RU" dirty="0"/>
              <a:t> новин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C9DBD50-3B1A-49EE-B51B-99EEDA5B52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30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FB70FA-6C0F-409B-A7FA-C62C40CD4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E72A06F-F826-4FB1-9E3D-14174EBAD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Мета журналістських матеріалів - інформувати аудиторію. Мета </a:t>
            </a:r>
            <a:r>
              <a:rPr lang="de-DE" dirty="0"/>
              <a:t>PR-</a:t>
            </a:r>
            <a:r>
              <a:rPr lang="uk-UA" dirty="0"/>
              <a:t>тексту не тільки інформувати, а й поширювати позитивну інформацію, зміцнити позиції товару або послуги або організації в цілому.</a:t>
            </a:r>
          </a:p>
          <a:p>
            <a:pPr algn="just"/>
            <a:r>
              <a:rPr lang="de-DE" dirty="0"/>
              <a:t>PR-</a:t>
            </a:r>
            <a:r>
              <a:rPr lang="uk-UA" dirty="0"/>
              <a:t>текст розрахований на ефект запам'ятовування. З цим пов'язано повторення інформації в рамках </a:t>
            </a:r>
            <a:r>
              <a:rPr lang="de-DE" dirty="0"/>
              <a:t>PR-</a:t>
            </a:r>
            <a:r>
              <a:rPr lang="uk-UA" dirty="0"/>
              <a:t>тексту. Журналістські матеріали містять динамічний перехід від однієї події до іншої.</a:t>
            </a:r>
          </a:p>
          <a:p>
            <a:pPr algn="just"/>
            <a:r>
              <a:rPr lang="uk-UA" dirty="0"/>
              <a:t>Метою журналістських матеріалів є формування об'єктивної картини навколишнього нас реальності. Мета </a:t>
            </a:r>
            <a:r>
              <a:rPr lang="de-DE" dirty="0"/>
              <a:t>PR-</a:t>
            </a:r>
            <a:r>
              <a:rPr lang="uk-UA" dirty="0"/>
              <a:t>тексту - досягнення певного, заздалегідь визначеного ефекту.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10475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883F7D-FC43-44A5-AB5C-44B56EC8E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PR-</a:t>
            </a:r>
            <a:r>
              <a:rPr lang="uk-UA" dirty="0"/>
              <a:t>текст і реклама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3E48E32-0B44-4419-9EB6-0DFFA43A5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Для рекламних текстів характерне використання слоганів, ключових фраз і психологічних ефектів. В даному випадку враховується, що свідомо прості форми і фрази набагато легше запам'ятовуються людиною, навіть якщо він цього не хоче. Т. е. Основним завданням рекламного тексту є привернення уваги. У той час як завдання </a:t>
            </a:r>
            <a:r>
              <a:rPr lang="de-DE" dirty="0"/>
              <a:t>PR-</a:t>
            </a:r>
            <a:r>
              <a:rPr lang="uk-UA" dirty="0"/>
              <a:t>тексту - передача якоїсь інформації.</a:t>
            </a:r>
          </a:p>
          <a:p>
            <a:pPr algn="just"/>
            <a:r>
              <a:rPr lang="uk-UA" dirty="0"/>
              <a:t>Рекламний текст більш агресивний і нав'язливий. Успіх </a:t>
            </a:r>
            <a:r>
              <a:rPr lang="de-DE" dirty="0"/>
              <a:t>PR-</a:t>
            </a:r>
            <a:r>
              <a:rPr lang="uk-UA" dirty="0"/>
              <a:t>тексту в основному залежить від його сприйняття аудиторією в якості інформаційного. На відміну від реклами </a:t>
            </a:r>
            <a:r>
              <a:rPr lang="de-DE" dirty="0"/>
              <a:t>PR-</a:t>
            </a:r>
            <a:r>
              <a:rPr lang="uk-UA" dirty="0"/>
              <a:t>текст більше схожий на звичайну мову. У більшості випадків </a:t>
            </a:r>
            <a:r>
              <a:rPr lang="de-DE" dirty="0"/>
              <a:t>PR-</a:t>
            </a:r>
            <a:r>
              <a:rPr lang="uk-UA" dirty="0"/>
              <a:t>тексти будуються таким чином, щоб одержувач не помітив спроби впливу і сприйняв головна теза як плід власних роздумів.</a:t>
            </a:r>
          </a:p>
          <a:p>
            <a:pPr algn="just"/>
            <a:r>
              <a:rPr lang="uk-UA" dirty="0"/>
              <a:t>Крім того, </a:t>
            </a:r>
            <a:r>
              <a:rPr lang="de-DE" dirty="0"/>
              <a:t>PR-</a:t>
            </a:r>
            <a:r>
              <a:rPr lang="uk-UA" dirty="0"/>
              <a:t>текст самостійний і самодостатній.</a:t>
            </a:r>
          </a:p>
        </p:txBody>
      </p:sp>
    </p:spTree>
    <p:extLst>
      <p:ext uri="{BB962C8B-B14F-4D97-AF65-F5344CB8AC3E}">
        <p14:creationId xmlns:p14="http://schemas.microsoft.com/office/powerpoint/2010/main" val="100579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B2D8A1-ECD5-4158-9C26-EED8116FF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30FD8F-DE91-4722-95E4-F10763B3B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de-DE" dirty="0"/>
              <a:t>PR-</a:t>
            </a:r>
            <a:r>
              <a:rPr lang="uk-UA" dirty="0"/>
              <a:t>текст, як і інші різновиди текстів масової комунікації - журналістський і рекламний, повинен відповідати єдиним критеріям текстів МК. Серед таких критеріїв обов'язково називаються наступні: доступність, конкретність, лаконізм, зручність сприйняття, естетичність і, </a:t>
            </a:r>
            <a:r>
              <a:rPr lang="uk-UA" dirty="0" err="1"/>
              <a:t>додамо</a:t>
            </a:r>
            <a:r>
              <a:rPr lang="uk-UA" dirty="0"/>
              <a:t>, можливість для деяких жанрів </a:t>
            </a:r>
            <a:r>
              <a:rPr lang="de-DE" dirty="0"/>
              <a:t>PR-</a:t>
            </a:r>
            <a:r>
              <a:rPr lang="uk-UA" dirty="0"/>
              <a:t>тексту оперативного відбору актуальної інформації. </a:t>
            </a:r>
          </a:p>
          <a:p>
            <a:pPr algn="just"/>
            <a:r>
              <a:rPr lang="uk-UA" dirty="0"/>
              <a:t>Критерії, що пред'являються до </a:t>
            </a:r>
            <a:r>
              <a:rPr lang="de-DE" dirty="0"/>
              <a:t>PR-</a:t>
            </a:r>
            <a:r>
              <a:rPr lang="uk-UA" dirty="0"/>
              <a:t>тексту: «Почасової характер випусків масової інформації робить її зміст оперативним, правдивим, </a:t>
            </a:r>
            <a:r>
              <a:rPr lang="uk-UA" dirty="0" err="1"/>
              <a:t>тобтофакти</a:t>
            </a:r>
            <a:r>
              <a:rPr lang="uk-UA" dirty="0"/>
              <a:t>, що повідомляються про події повинні точно відповідати дійсності, і істинним - підбір повідомлень і їх супровід повинні відповідати програмі органу масової інформації, встановленій керівництвом», тобто базисному суб'єкту </a:t>
            </a:r>
            <a:r>
              <a:rPr lang="de-DE" dirty="0"/>
              <a:t>PR, </a:t>
            </a:r>
            <a:r>
              <a:rPr lang="uk-UA" dirty="0"/>
              <a:t>якщо мати на увазі </a:t>
            </a:r>
            <a:r>
              <a:rPr lang="de-DE" dirty="0"/>
              <a:t>PR-</a:t>
            </a:r>
            <a:r>
              <a:rPr lang="uk-UA" dirty="0"/>
              <a:t>текст.</a:t>
            </a:r>
          </a:p>
        </p:txBody>
      </p:sp>
    </p:spTree>
    <p:extLst>
      <p:ext uri="{BB962C8B-B14F-4D97-AF65-F5344CB8AC3E}">
        <p14:creationId xmlns:p14="http://schemas.microsoft.com/office/powerpoint/2010/main" val="2483236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693CBD-D321-46B1-90AC-F58A24121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75D3406-D6E8-4EC9-898B-97D14E199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de-DE" dirty="0"/>
              <a:t>PR-</a:t>
            </a:r>
            <a:r>
              <a:rPr lang="uk-UA" dirty="0"/>
              <a:t>текст як текст масової комунікації може виступати у своєму первинному або, якщо зміст дублюватиметься і варіюватиметься залежно від аудиторії конкретного органу ЗМІ, в переробленому вигляді, поєднуючись із текстами інших видів, тобто можна вести мову і про властиву текстам масової комунікації можливість тиражування інформації.</a:t>
            </a:r>
          </a:p>
        </p:txBody>
      </p:sp>
    </p:spTree>
    <p:extLst>
      <p:ext uri="{BB962C8B-B14F-4D97-AF65-F5344CB8AC3E}">
        <p14:creationId xmlns:p14="http://schemas.microsoft.com/office/powerpoint/2010/main" val="1798349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3F4B03-CE78-425D-A61A-2E91CC72F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809010E-1817-47EF-8771-FD5B5A3AB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989995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dirty="0"/>
              <a:t>Тексти масової комунікації – це сукупність тематично і композиційно різнорідних матеріалів. Такі </a:t>
            </a:r>
            <a:r>
              <a:rPr lang="de-DE" dirty="0"/>
              <a:t>PR-</a:t>
            </a:r>
            <a:r>
              <a:rPr lang="uk-UA" dirty="0"/>
              <a:t>тексти на практиці називаються комбінованими.</a:t>
            </a:r>
          </a:p>
          <a:p>
            <a:pPr algn="just"/>
            <a:r>
              <a:rPr lang="uk-UA" dirty="0"/>
              <a:t>Характерні для інформаційного суспільства протилежні тенденції, які виявляються в текстах масової комунікації.</a:t>
            </a:r>
          </a:p>
          <a:p>
            <a:pPr marL="0" indent="0" algn="just">
              <a:buNone/>
            </a:pPr>
            <a:r>
              <a:rPr lang="uk-UA" dirty="0"/>
              <a:t> 1. глобалізація інформаційного ринку призводить до уніфікації масової інформації, до того, що загально важливі події стають об’єктом підвищеної уваги, активно пропонуються, навіть нав’язуються. </a:t>
            </a:r>
          </a:p>
          <a:p>
            <a:pPr marL="0" indent="0" algn="just">
              <a:buNone/>
            </a:pPr>
            <a:r>
              <a:rPr lang="uk-UA" dirty="0"/>
              <a:t>2. існує протилежна тенденція – зумисне применшування значимості інформаційних послуг з регіональних або змістових ознак. </a:t>
            </a:r>
          </a:p>
          <a:p>
            <a:pPr algn="just"/>
            <a:r>
              <a:rPr lang="de-DE" dirty="0"/>
              <a:t>PR-</a:t>
            </a:r>
            <a:r>
              <a:rPr lang="uk-UA" dirty="0"/>
              <a:t>текст як різновид текстів масової комунікації звертається саме до соціально значущих подій, пов’язаних з діяльністю базового суб’єкта </a:t>
            </a:r>
            <a:r>
              <a:rPr lang="de-DE" dirty="0"/>
              <a:t>PR (</a:t>
            </a:r>
            <a:r>
              <a:rPr lang="uk-UA" dirty="0"/>
              <a:t>іноді, правда, перетворюючи або замінюючи новинну подію артефактом. Проте інтерес громадськості завжди загострюється на вказаних вище регіональних або змістових ознаках – іншими словами, на індивідуальних ознаках новинної події. </a:t>
            </a:r>
            <a:r>
              <a:rPr lang="de-DE" dirty="0"/>
              <a:t>PR-</a:t>
            </a:r>
            <a:r>
              <a:rPr lang="uk-UA" dirty="0"/>
              <a:t>текст повинен містити таку інформацію, яка буде цікава певному сегменту громадськості і своєю типовістю, і своєю індивідуальністю одночасно.</a:t>
            </a:r>
          </a:p>
        </p:txBody>
      </p:sp>
    </p:spTree>
    <p:extLst>
      <p:ext uri="{BB962C8B-B14F-4D97-AF65-F5344CB8AC3E}">
        <p14:creationId xmlns:p14="http://schemas.microsoft.com/office/powerpoint/2010/main" val="3920796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44A3D9-EE69-4DFC-8234-AF3B9E5BA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B5A17D-9FAA-4F41-A557-4BA06D43D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Загальні правила підготовки і викладу </a:t>
            </a:r>
            <a:r>
              <a:rPr lang="de-DE" dirty="0"/>
              <a:t>PR-</a:t>
            </a:r>
            <a:r>
              <a:rPr lang="uk-UA" dirty="0"/>
              <a:t>текстів. У числі основних принципів, правил підготовки </a:t>
            </a:r>
            <a:r>
              <a:rPr lang="de-DE" dirty="0"/>
              <a:t>PR-</a:t>
            </a:r>
            <a:r>
              <a:rPr lang="uk-UA" dirty="0"/>
              <a:t>текстів можна виділити наступні:</a:t>
            </a:r>
          </a:p>
          <a:p>
            <a:r>
              <a:rPr lang="uk-UA" dirty="0"/>
              <a:t> Стислість і ясність викладу;</a:t>
            </a:r>
          </a:p>
          <a:p>
            <a:r>
              <a:rPr lang="uk-UA" dirty="0"/>
              <a:t> Використання простих слів, повсякденної мови аудиторії;</a:t>
            </a:r>
          </a:p>
          <a:p>
            <a:r>
              <a:rPr lang="uk-UA" dirty="0"/>
              <a:t> Переконливість - активне використання фактів, цифр, статистичних даних;</a:t>
            </a:r>
          </a:p>
          <a:p>
            <a:r>
              <a:rPr lang="uk-UA" dirty="0"/>
              <a:t> Природність викладу, т. Е. Відповідність події його опису.</a:t>
            </a:r>
          </a:p>
        </p:txBody>
      </p:sp>
    </p:spTree>
    <p:extLst>
      <p:ext uri="{BB962C8B-B14F-4D97-AF65-F5344CB8AC3E}">
        <p14:creationId xmlns:p14="http://schemas.microsoft.com/office/powerpoint/2010/main" val="1565187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01EA63-F09D-4BCC-A625-B6BD9675B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BFBA122-6B5E-48F6-89C1-8AA676150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Читабельність тексту визначається за формулами:</a:t>
            </a:r>
          </a:p>
          <a:p>
            <a:pPr algn="just"/>
            <a:r>
              <a:rPr lang="uk-UA" dirty="0" err="1"/>
              <a:t>Фог</a:t>
            </a:r>
            <a:r>
              <a:rPr lang="uk-UA" dirty="0"/>
              <a:t>-індекс - </a:t>
            </a:r>
            <a:r>
              <a:rPr lang="de-DE" dirty="0" err="1"/>
              <a:t>Fi</a:t>
            </a:r>
            <a:r>
              <a:rPr lang="de-DE" dirty="0"/>
              <a:t> = (</a:t>
            </a:r>
            <a:r>
              <a:rPr lang="de-DE" dirty="0" err="1"/>
              <a:t>Nws</a:t>
            </a:r>
            <a:r>
              <a:rPr lang="de-DE" dirty="0"/>
              <a:t> + </a:t>
            </a:r>
            <a:r>
              <a:rPr lang="de-DE" dirty="0" err="1"/>
              <a:t>Nwt</a:t>
            </a:r>
            <a:r>
              <a:rPr lang="de-DE" dirty="0"/>
              <a:t>) * 0,4. </a:t>
            </a:r>
            <a:r>
              <a:rPr lang="uk-UA" dirty="0"/>
              <a:t>Де </a:t>
            </a:r>
            <a:r>
              <a:rPr lang="de-DE" dirty="0" err="1"/>
              <a:t>Nws</a:t>
            </a:r>
            <a:r>
              <a:rPr lang="de-DE" dirty="0"/>
              <a:t> - </a:t>
            </a:r>
            <a:r>
              <a:rPr lang="uk-UA" dirty="0"/>
              <a:t>середня кількість слів у реченні. </a:t>
            </a:r>
            <a:r>
              <a:rPr lang="de-DE" dirty="0" err="1"/>
              <a:t>Nwt</a:t>
            </a:r>
            <a:r>
              <a:rPr lang="de-DE" dirty="0"/>
              <a:t> - </a:t>
            </a:r>
            <a:r>
              <a:rPr lang="uk-UA" dirty="0"/>
              <a:t>середнє число слів довжиною в 3 складу і більш. Чим менше число, тим </a:t>
            </a:r>
            <a:r>
              <a:rPr lang="uk-UA" dirty="0" err="1"/>
              <a:t>читабельнее</a:t>
            </a:r>
            <a:r>
              <a:rPr lang="uk-UA" dirty="0"/>
              <a:t> текст. (В англійській мові - 5,2 - для «п'ятикласників». Для російської мови - на 20% більше).</a:t>
            </a:r>
          </a:p>
          <a:p>
            <a:pPr algn="just"/>
            <a:r>
              <a:rPr lang="uk-UA" dirty="0"/>
              <a:t>Формула </a:t>
            </a:r>
            <a:r>
              <a:rPr lang="uk-UA" dirty="0" err="1"/>
              <a:t>Фреча</a:t>
            </a:r>
            <a:r>
              <a:rPr lang="uk-UA" dirty="0"/>
              <a:t> - </a:t>
            </a:r>
            <a:r>
              <a:rPr lang="de-DE" dirty="0"/>
              <a:t>F = 206,835 - [(</a:t>
            </a:r>
            <a:r>
              <a:rPr lang="uk-UA" dirty="0"/>
              <a:t>середня довжина речень - 1,015) + (середня довжина слів * 84,6)]. Тут - чим менше результат, тим складніше для сприйняття текст. (Розмовний англійський - 80; зрозумілий англійський - 60).</a:t>
            </a:r>
          </a:p>
          <a:p>
            <a:pPr algn="just"/>
            <a:r>
              <a:rPr lang="uk-UA" dirty="0"/>
              <a:t> Метод </a:t>
            </a:r>
            <a:r>
              <a:rPr lang="uk-UA" dirty="0" err="1"/>
              <a:t>Фенга</a:t>
            </a:r>
            <a:r>
              <a:rPr lang="uk-UA" dirty="0"/>
              <a:t> - дозволяє оцінити сприйняття слухачами </a:t>
            </a:r>
            <a:r>
              <a:rPr lang="uk-UA" dirty="0" err="1"/>
              <a:t>теле</a:t>
            </a:r>
            <a:r>
              <a:rPr lang="uk-UA" dirty="0"/>
              <a:t>- і радіоповідомлень, промов та інших усних інформаційних повідомлень.</a:t>
            </a:r>
          </a:p>
          <a:p>
            <a:pPr algn="just"/>
            <a:r>
              <a:rPr lang="uk-UA" dirty="0"/>
              <a:t>Для всіх методів: береться 2 випадково відібраних шматка тексту довжиною 100 слів і більше.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07147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4915C-FF72-4481-AEDF-55B0827F5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Класифікація </a:t>
            </a:r>
            <a:r>
              <a:rPr lang="de-DE" dirty="0"/>
              <a:t>PR-</a:t>
            </a:r>
            <a:r>
              <a:rPr lang="uk-UA" dirty="0"/>
              <a:t>текстів: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ADAD328-EBD9-4EA4-B091-82D69C51C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de-DE" dirty="0"/>
              <a:t>PR-</a:t>
            </a:r>
            <a:r>
              <a:rPr lang="uk-UA" dirty="0"/>
              <a:t>тексти класифікують за різними ознаками: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1. За ступенем їх "підготовленості" до публікації: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а) базисні: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Первинні - це власне самі </a:t>
            </a:r>
            <a:r>
              <a:rPr lang="de-DE" dirty="0"/>
              <a:t>PR-</a:t>
            </a:r>
            <a:r>
              <a:rPr lang="uk-UA" dirty="0"/>
              <a:t>тексти: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Прості: прес-реліз, </a:t>
            </a:r>
            <a:r>
              <a:rPr lang="uk-UA" dirty="0" err="1"/>
              <a:t>бекграундер</a:t>
            </a:r>
            <a:r>
              <a:rPr lang="uk-UA" dirty="0"/>
              <a:t>, факт-лист, біографія, лист питань-відповідей, </a:t>
            </a:r>
            <a:r>
              <a:rPr lang="uk-UA" dirty="0" err="1"/>
              <a:t>байлайнер</a:t>
            </a:r>
            <a:r>
              <a:rPr lang="uk-UA" dirty="0"/>
              <a:t>, привітання, заяву для ЗМІ, запрошення, іміджева стаття, іміджеве інтерв'ю, кейс-</a:t>
            </a:r>
            <a:r>
              <a:rPr lang="uk-UA" dirty="0" err="1"/>
              <a:t>сторі</a:t>
            </a:r>
            <a:r>
              <a:rPr lang="uk-UA" dirty="0"/>
              <a:t>.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 Комбіновані: прес-кит, </a:t>
            </a:r>
            <a:r>
              <a:rPr lang="uk-UA" dirty="0" err="1"/>
              <a:t>ньюслеттер</a:t>
            </a:r>
            <a:r>
              <a:rPr lang="uk-UA" dirty="0"/>
              <a:t>, проспект, брошура, буклет.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Медіа-тексти - журналістські тексти, що відповідають ознакам </a:t>
            </a:r>
            <a:r>
              <a:rPr lang="de-DE" dirty="0"/>
              <a:t>PR-</a:t>
            </a:r>
            <a:r>
              <a:rPr lang="uk-UA" dirty="0"/>
              <a:t>тексту (наприклад, іміджева стаття, іміджеве інтерв'ю, кейс-</a:t>
            </a:r>
            <a:r>
              <a:rPr lang="uk-UA" dirty="0" err="1"/>
              <a:t>сторі</a:t>
            </a:r>
            <a:r>
              <a:rPr lang="uk-UA" dirty="0"/>
              <a:t>)</a:t>
            </a:r>
          </a:p>
          <a:p>
            <a:pPr>
              <a:spcBef>
                <a:spcPts val="0"/>
              </a:spcBef>
            </a:pPr>
            <a:endParaRPr lang="uk-UA" dirty="0"/>
          </a:p>
          <a:p>
            <a:pPr>
              <a:spcBef>
                <a:spcPts val="0"/>
              </a:spcBef>
            </a:pPr>
            <a:r>
              <a:rPr lang="uk-UA" dirty="0"/>
              <a:t>б) суміжні: не відповідають всіма ознаками </a:t>
            </a:r>
            <a:r>
              <a:rPr lang="de-DE" dirty="0"/>
              <a:t>PR-</a:t>
            </a:r>
            <a:r>
              <a:rPr lang="uk-UA" dirty="0"/>
              <a:t>тексту (наприклад, слоган, резюме, прес-ревю).</a:t>
            </a:r>
          </a:p>
        </p:txBody>
      </p:sp>
    </p:spTree>
    <p:extLst>
      <p:ext uri="{BB962C8B-B14F-4D97-AF65-F5344CB8AC3E}">
        <p14:creationId xmlns:p14="http://schemas.microsoft.com/office/powerpoint/2010/main" val="5909653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DDFBC5-5A76-47DA-BFF2-379A505C5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8C7C126-7F7E-42C0-8D74-6703663ED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2. За жанрами</a:t>
            </a:r>
          </a:p>
          <a:p>
            <a:pPr marL="0" indent="0" algn="just">
              <a:buNone/>
            </a:pPr>
            <a:r>
              <a:rPr lang="uk-UA" dirty="0"/>
              <a:t>а) </a:t>
            </a:r>
            <a:r>
              <a:rPr lang="uk-UA" dirty="0" err="1"/>
              <a:t>оперативно</a:t>
            </a:r>
            <a:r>
              <a:rPr lang="uk-UA" dirty="0"/>
              <a:t>-новинні жанри (інформаційно-новинний): прес-реліз, запрошення;</a:t>
            </a:r>
          </a:p>
          <a:p>
            <a:pPr marL="0" indent="0" algn="just">
              <a:buNone/>
            </a:pPr>
            <a:r>
              <a:rPr lang="uk-UA" dirty="0"/>
              <a:t>б) дослідницько-новинні жанри: </a:t>
            </a:r>
            <a:r>
              <a:rPr lang="uk-UA" dirty="0" err="1"/>
              <a:t>бекграундер</a:t>
            </a:r>
            <a:r>
              <a:rPr lang="uk-UA" dirty="0"/>
              <a:t>, лист питань-відповідей, іміджеве інтерв'ю;</a:t>
            </a:r>
          </a:p>
          <a:p>
            <a:pPr marL="0" indent="0" algn="just">
              <a:buNone/>
            </a:pPr>
            <a:r>
              <a:rPr lang="uk-UA" dirty="0"/>
              <a:t>в) фактологічні жанри: факт-лист, біографія;</a:t>
            </a:r>
          </a:p>
          <a:p>
            <a:pPr marL="0" indent="0" algn="just">
              <a:buNone/>
            </a:pPr>
            <a:r>
              <a:rPr lang="uk-UA" dirty="0"/>
              <a:t>г) дослідницькі жанри: заяву для ЗМІ, іміджева стаття, кейс-</a:t>
            </a:r>
            <a:r>
              <a:rPr lang="uk-UA" dirty="0" err="1"/>
              <a:t>сторі</a:t>
            </a:r>
            <a:r>
              <a:rPr lang="uk-UA" dirty="0"/>
              <a:t>;</a:t>
            </a:r>
          </a:p>
          <a:p>
            <a:pPr marL="0" indent="0" algn="just">
              <a:buNone/>
            </a:pPr>
            <a:r>
              <a:rPr lang="uk-UA" dirty="0"/>
              <a:t>д) образно-новинні жанри: </a:t>
            </a:r>
            <a:r>
              <a:rPr lang="uk-UA" dirty="0" err="1"/>
              <a:t>байлайнер</a:t>
            </a:r>
            <a:r>
              <a:rPr lang="uk-UA" dirty="0"/>
              <a:t>, привітання, лист.</a:t>
            </a:r>
          </a:p>
        </p:txBody>
      </p:sp>
    </p:spTree>
    <p:extLst>
      <p:ext uri="{BB962C8B-B14F-4D97-AF65-F5344CB8AC3E}">
        <p14:creationId xmlns:p14="http://schemas.microsoft.com/office/powerpoint/2010/main" val="3375278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A94C71-E697-4132-93E3-688734B43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Види </a:t>
            </a:r>
            <a:r>
              <a:rPr lang="de-DE" dirty="0"/>
              <a:t>PR-</a:t>
            </a:r>
            <a:r>
              <a:rPr lang="uk-UA" dirty="0"/>
              <a:t>текстів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2BAADDF-C650-4DCB-96A4-4A153EDD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dirty="0"/>
              <a:t>Маркетинг-кит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Медіа-кит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Прес-реліз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Анонс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Огляд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Інтерв'ю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Біографія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Запрошення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Кейс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Презентація</a:t>
            </a:r>
          </a:p>
        </p:txBody>
      </p:sp>
    </p:spTree>
    <p:extLst>
      <p:ext uri="{BB962C8B-B14F-4D97-AF65-F5344CB8AC3E}">
        <p14:creationId xmlns:p14="http://schemas.microsoft.com/office/powerpoint/2010/main" val="2458870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909CE6-5C80-406F-9C76-FBCC4C0B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PR-</a:t>
            </a:r>
            <a:r>
              <a:rPr lang="uk-UA" dirty="0"/>
              <a:t>текст: характеристика та типологія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3EB0D1-564B-4AC3-B323-0B15FEFA1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У масових комунікаціях з моменту їхнього зародження завжди використовувався текст як носій інформації. У практиці спілкування тексти стають частиною довколишнього світу, органічним елементом практичного досвіду людини.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6137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48321D-460D-430C-B1A8-C6E739B12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Маркетинг-кит</a:t>
            </a:r>
            <a:br>
              <a:rPr lang="ru-RU" dirty="0"/>
            </a:br>
            <a:endParaRPr lang="uk-UA" dirty="0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AB26CC2-6C53-47D0-81F6-82E83AF5D9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4DEE401-9898-45EA-A374-1FCBF28C7E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numCol="1">
            <a:normAutofit fontScale="32500" lnSpcReduction="20000"/>
          </a:bodyPr>
          <a:lstStyle/>
          <a:p>
            <a:pPr marL="0" indent="0">
              <a:buNone/>
            </a:pPr>
            <a:r>
              <a:rPr lang="ru-RU" sz="5500" dirty="0"/>
              <a:t>Маркетинг-кит </a:t>
            </a:r>
            <a:r>
              <a:rPr lang="ru-RU" sz="5500" dirty="0" err="1"/>
              <a:t>можна</a:t>
            </a:r>
            <a:r>
              <a:rPr lang="ru-RU" sz="5500" dirty="0"/>
              <a:t> </a:t>
            </a:r>
            <a:r>
              <a:rPr lang="ru-RU" sz="5500" dirty="0" err="1"/>
              <a:t>назвати</a:t>
            </a:r>
            <a:r>
              <a:rPr lang="ru-RU" sz="5500" dirty="0"/>
              <a:t> «паспортом» </a:t>
            </a:r>
            <a:r>
              <a:rPr lang="ru-RU" sz="5500" dirty="0" err="1"/>
              <a:t>компанії</a:t>
            </a:r>
            <a:r>
              <a:rPr lang="ru-RU" sz="5500" dirty="0"/>
              <a:t>, </a:t>
            </a:r>
            <a:r>
              <a:rPr lang="ru-RU" sz="5500" dirty="0" err="1"/>
              <a:t>що</a:t>
            </a:r>
            <a:r>
              <a:rPr lang="ru-RU" sz="5500" dirty="0"/>
              <a:t> </a:t>
            </a:r>
            <a:r>
              <a:rPr lang="ru-RU" sz="5500" dirty="0" err="1"/>
              <a:t>розповсюджується</a:t>
            </a:r>
            <a:r>
              <a:rPr lang="ru-RU" sz="5500" dirty="0"/>
              <a:t> </a:t>
            </a:r>
            <a:r>
              <a:rPr lang="ru-RU" sz="5500" dirty="0" err="1"/>
              <a:t>серед</a:t>
            </a:r>
            <a:r>
              <a:rPr lang="ru-RU" sz="5500" dirty="0"/>
              <a:t> </a:t>
            </a:r>
            <a:r>
              <a:rPr lang="ru-RU" sz="5500" dirty="0" err="1"/>
              <a:t>клієнтів</a:t>
            </a:r>
            <a:r>
              <a:rPr lang="ru-RU" sz="5500" dirty="0"/>
              <a:t>.</a:t>
            </a:r>
          </a:p>
          <a:p>
            <a:pPr marL="0" indent="0">
              <a:buNone/>
            </a:pPr>
            <a:r>
              <a:rPr lang="ru-RU" sz="5500" dirty="0" err="1"/>
              <a:t>Це</a:t>
            </a:r>
            <a:r>
              <a:rPr lang="ru-RU" sz="5500" dirty="0"/>
              <a:t> не </a:t>
            </a:r>
            <a:r>
              <a:rPr lang="ru-RU" sz="5500" dirty="0" err="1"/>
              <a:t>комерційна</a:t>
            </a:r>
            <a:r>
              <a:rPr lang="ru-RU" sz="5500" dirty="0"/>
              <a:t> </a:t>
            </a:r>
            <a:r>
              <a:rPr lang="ru-RU" sz="5500" dirty="0" err="1"/>
              <a:t>пропозиція</a:t>
            </a:r>
            <a:r>
              <a:rPr lang="ru-RU" sz="5500" dirty="0"/>
              <a:t>, а </a:t>
            </a:r>
            <a:r>
              <a:rPr lang="ru-RU" sz="5500" dirty="0" err="1"/>
              <a:t>промоматеріал</a:t>
            </a:r>
            <a:r>
              <a:rPr lang="ru-RU" sz="5500" dirty="0"/>
              <a:t>, мета </a:t>
            </a:r>
            <a:r>
              <a:rPr lang="ru-RU" sz="5500" dirty="0" err="1"/>
              <a:t>якого</a:t>
            </a:r>
            <a:r>
              <a:rPr lang="ru-RU" sz="5500" dirty="0"/>
              <a:t> — </a:t>
            </a:r>
            <a:r>
              <a:rPr lang="ru-RU" sz="5500" dirty="0" err="1"/>
              <a:t>викликати</a:t>
            </a:r>
            <a:r>
              <a:rPr lang="ru-RU" sz="5500" dirty="0"/>
              <a:t> у </a:t>
            </a:r>
            <a:r>
              <a:rPr lang="ru-RU" sz="5500" dirty="0" err="1"/>
              <a:t>потенційного</a:t>
            </a:r>
            <a:r>
              <a:rPr lang="ru-RU" sz="5500" dirty="0"/>
              <a:t> </a:t>
            </a:r>
            <a:r>
              <a:rPr lang="ru-RU" sz="5500" dirty="0" err="1"/>
              <a:t>клієнта</a:t>
            </a:r>
            <a:r>
              <a:rPr lang="ru-RU" sz="5500" dirty="0"/>
              <a:t> </a:t>
            </a:r>
            <a:r>
              <a:rPr lang="ru-RU" sz="5500" dirty="0" err="1"/>
              <a:t>бажання</a:t>
            </a:r>
            <a:r>
              <a:rPr lang="ru-RU" sz="5500" dirty="0"/>
              <a:t> </a:t>
            </a:r>
            <a:r>
              <a:rPr lang="ru-RU" sz="5500" dirty="0" err="1"/>
              <a:t>працювати</a:t>
            </a:r>
            <a:r>
              <a:rPr lang="ru-RU" sz="5500" dirty="0"/>
              <a:t> </a:t>
            </a:r>
            <a:r>
              <a:rPr lang="ru-RU" sz="5500" dirty="0" err="1"/>
              <a:t>саме</a:t>
            </a:r>
            <a:r>
              <a:rPr lang="ru-RU" sz="5500" dirty="0"/>
              <a:t> з вами.</a:t>
            </a:r>
          </a:p>
          <a:p>
            <a:pPr marL="0" indent="0">
              <a:buNone/>
            </a:pPr>
            <a:r>
              <a:rPr lang="ru-RU" sz="5500" dirty="0" err="1"/>
              <a:t>Розділів</a:t>
            </a:r>
            <a:r>
              <a:rPr lang="ru-RU" sz="5500" dirty="0"/>
              <a:t> у маркетинг-</a:t>
            </a:r>
            <a:r>
              <a:rPr lang="ru-RU" sz="5500" dirty="0" err="1"/>
              <a:t>киті</a:t>
            </a:r>
            <a:r>
              <a:rPr lang="ru-RU" sz="5500" dirty="0"/>
              <a:t> </a:t>
            </a:r>
            <a:r>
              <a:rPr lang="ru-RU" sz="5500" dirty="0" err="1"/>
              <a:t>може</a:t>
            </a:r>
            <a:r>
              <a:rPr lang="ru-RU" sz="5500" dirty="0"/>
              <a:t> бути </a:t>
            </a:r>
            <a:r>
              <a:rPr lang="ru-RU" sz="5500" dirty="0" err="1"/>
              <a:t>безліч</a:t>
            </a:r>
            <a:r>
              <a:rPr lang="ru-RU" sz="5500" dirty="0"/>
              <a:t>. Ось </a:t>
            </a:r>
            <a:r>
              <a:rPr lang="ru-RU" sz="5500" dirty="0" err="1"/>
              <a:t>основні</a:t>
            </a:r>
            <a:r>
              <a:rPr lang="ru-RU" sz="5500" dirty="0"/>
              <a:t> з них:</a:t>
            </a:r>
          </a:p>
          <a:p>
            <a:endParaRPr lang="uk-UA" sz="900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75774666-BE75-4AD3-AB91-AAA52E758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2726140-F470-4F37-9F21-E64094864F3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dirty="0" err="1"/>
              <a:t>Подання</a:t>
            </a:r>
            <a:r>
              <a:rPr lang="ru-RU" sz="1600" dirty="0"/>
              <a:t> </a:t>
            </a:r>
            <a:r>
              <a:rPr lang="ru-RU" sz="1600" dirty="0" err="1"/>
              <a:t>компанії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 err="1"/>
              <a:t>Місія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/>
              <a:t>Список </a:t>
            </a:r>
            <a:r>
              <a:rPr lang="ru-RU" sz="1600" dirty="0" err="1"/>
              <a:t>послуг</a:t>
            </a:r>
            <a:r>
              <a:rPr lang="ru-RU" sz="1600" dirty="0"/>
              <a:t>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товарів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 err="1"/>
              <a:t>опис</a:t>
            </a:r>
            <a:r>
              <a:rPr lang="ru-RU" sz="1600" dirty="0"/>
              <a:t> </a:t>
            </a:r>
            <a:r>
              <a:rPr lang="ru-RU" sz="1600" dirty="0" err="1"/>
              <a:t>послуг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 err="1"/>
              <a:t>Компанія</a:t>
            </a:r>
            <a:r>
              <a:rPr lang="ru-RU" sz="1600" dirty="0"/>
              <a:t> у цифрах</a:t>
            </a:r>
          </a:p>
          <a:p>
            <a:pPr>
              <a:spcBef>
                <a:spcPts val="0"/>
              </a:spcBef>
            </a:pPr>
            <a:r>
              <a:rPr lang="ru-RU" sz="1600" dirty="0" err="1"/>
              <a:t>Переваги</a:t>
            </a:r>
            <a:r>
              <a:rPr lang="ru-RU" sz="1600" dirty="0"/>
              <a:t> </a:t>
            </a:r>
            <a:r>
              <a:rPr lang="ru-RU" sz="1600" dirty="0" err="1"/>
              <a:t>роботи</a:t>
            </a:r>
            <a:r>
              <a:rPr lang="ru-RU" sz="1600" dirty="0"/>
              <a:t> з </a:t>
            </a:r>
            <a:r>
              <a:rPr lang="ru-RU" sz="1600" dirty="0" err="1"/>
              <a:t>компанією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/>
              <a:t>Схема </a:t>
            </a:r>
            <a:r>
              <a:rPr lang="ru-RU" sz="1600" dirty="0" err="1"/>
              <a:t>роботи</a:t>
            </a:r>
            <a:r>
              <a:rPr lang="ru-RU" sz="1600" dirty="0"/>
              <a:t> з </a:t>
            </a:r>
            <a:r>
              <a:rPr lang="ru-RU" sz="1600" dirty="0" err="1"/>
              <a:t>компанією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 err="1"/>
              <a:t>Перелік</a:t>
            </a:r>
            <a:r>
              <a:rPr lang="ru-RU" sz="1600" dirty="0"/>
              <a:t> </a:t>
            </a:r>
            <a:r>
              <a:rPr lang="ru-RU" sz="1600" dirty="0" err="1"/>
              <a:t>основних</a:t>
            </a:r>
            <a:r>
              <a:rPr lang="ru-RU" sz="1600" dirty="0"/>
              <a:t> (великих, </a:t>
            </a:r>
            <a:r>
              <a:rPr lang="ru-RU" sz="1600" dirty="0" err="1"/>
              <a:t>відомих</a:t>
            </a:r>
            <a:r>
              <a:rPr lang="ru-RU" sz="1600" dirty="0"/>
              <a:t>) </a:t>
            </a:r>
            <a:r>
              <a:rPr lang="ru-RU" sz="1600" dirty="0" err="1"/>
              <a:t>клієнтів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/>
              <a:t>Нагороди та </a:t>
            </a:r>
            <a:r>
              <a:rPr lang="ru-RU" sz="1600" dirty="0" err="1"/>
              <a:t>досягнення</a:t>
            </a:r>
            <a:r>
              <a:rPr lang="ru-RU" sz="1600" dirty="0"/>
              <a:t> </a:t>
            </a:r>
            <a:r>
              <a:rPr lang="ru-RU" sz="1600" dirty="0" err="1"/>
              <a:t>компанії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 err="1"/>
              <a:t>Плани</a:t>
            </a:r>
            <a:r>
              <a:rPr lang="ru-RU" sz="1600" dirty="0"/>
              <a:t> на </a:t>
            </a:r>
            <a:r>
              <a:rPr lang="ru-RU" sz="1600" dirty="0" err="1"/>
              <a:t>майбутнє</a:t>
            </a:r>
            <a:r>
              <a:rPr lang="ru-RU" sz="1600" dirty="0"/>
              <a:t>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8616156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013D88-E1DB-4716-A582-9E4D7DEE4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423209"/>
            <a:ext cx="9905998" cy="1478570"/>
          </a:xfrm>
        </p:spPr>
        <p:txBody>
          <a:bodyPr/>
          <a:lstStyle/>
          <a:p>
            <a:pPr algn="ctr"/>
            <a:r>
              <a:rPr lang="uk-UA" dirty="0"/>
              <a:t>Медіа-кит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AD9E91-8E3C-4B90-BE10-2ACE18A2A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Медіа-кит (або «прес-кит») — комплект матеріалів з детальною інформацією про проект, організацію або об'єкт (людину).</a:t>
            </a:r>
          </a:p>
          <a:p>
            <a:pPr marL="0" indent="0">
              <a:buNone/>
            </a:pPr>
            <a:r>
              <a:rPr lang="uk-UA" dirty="0"/>
              <a:t>Як правило, ці матеріали лунають журналістам та представникам інших організацій у процесі </a:t>
            </a:r>
            <a:r>
              <a:rPr lang="de-DE" dirty="0"/>
              <a:t>PR-</a:t>
            </a:r>
            <a:r>
              <a:rPr lang="uk-UA" dirty="0"/>
              <a:t>заходів:</a:t>
            </a:r>
          </a:p>
          <a:p>
            <a:r>
              <a:rPr lang="uk-UA" dirty="0"/>
              <a:t>Виставки</a:t>
            </a:r>
          </a:p>
          <a:p>
            <a:r>
              <a:rPr lang="uk-UA" dirty="0"/>
              <a:t>Прес-конференції</a:t>
            </a:r>
          </a:p>
          <a:p>
            <a:r>
              <a:rPr lang="uk-UA" dirty="0"/>
              <a:t>Презентації</a:t>
            </a:r>
          </a:p>
          <a:p>
            <a:r>
              <a:rPr lang="uk-UA" dirty="0"/>
              <a:t>Збори акціонерів тощо.</a:t>
            </a:r>
          </a:p>
        </p:txBody>
      </p:sp>
    </p:spTree>
    <p:extLst>
      <p:ext uri="{BB962C8B-B14F-4D97-AF65-F5344CB8AC3E}">
        <p14:creationId xmlns:p14="http://schemas.microsoft.com/office/powerpoint/2010/main" val="9469936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76B82-8ED6-45CD-B02B-702B5C714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Прес-реліз</a:t>
            </a:r>
            <a:br>
              <a:rPr lang="ru-RU" dirty="0"/>
            </a:br>
            <a:endParaRPr lang="uk-UA" dirty="0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B06820F9-94E4-4048-8938-A8944E7B9A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8FE42DB-7D77-49E7-A116-0964ED0F44A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400" dirty="0"/>
              <a:t>Мета </a:t>
            </a:r>
            <a:r>
              <a:rPr lang="ru-RU" sz="1400" dirty="0" err="1"/>
              <a:t>прес-релізу</a:t>
            </a:r>
            <a:r>
              <a:rPr lang="ru-RU" sz="1400" dirty="0"/>
              <a:t> — </a:t>
            </a:r>
            <a:r>
              <a:rPr lang="ru-RU" sz="1400" dirty="0" err="1"/>
              <a:t>привернути</a:t>
            </a:r>
            <a:r>
              <a:rPr lang="ru-RU" sz="1400" dirty="0"/>
              <a:t> </a:t>
            </a:r>
            <a:r>
              <a:rPr lang="ru-RU" sz="1400" dirty="0" err="1"/>
              <a:t>увагу</a:t>
            </a:r>
            <a:r>
              <a:rPr lang="ru-RU" sz="1400" dirty="0"/>
              <a:t> ЗМІ (а </a:t>
            </a:r>
            <a:r>
              <a:rPr lang="ru-RU" sz="1400" dirty="0" err="1"/>
              <a:t>потім</a:t>
            </a:r>
            <a:r>
              <a:rPr lang="ru-RU" sz="1400" dirty="0"/>
              <a:t> широкого кола </a:t>
            </a:r>
            <a:r>
              <a:rPr lang="ru-RU" sz="1400" dirty="0" err="1"/>
              <a:t>читачів</a:t>
            </a:r>
            <a:r>
              <a:rPr lang="ru-RU" sz="1400" dirty="0"/>
              <a:t>) до </a:t>
            </a:r>
            <a:r>
              <a:rPr lang="ru-RU" sz="1400" dirty="0" err="1"/>
              <a:t>події</a:t>
            </a:r>
            <a:r>
              <a:rPr lang="ru-RU" sz="1400" dirty="0"/>
              <a:t>.</a:t>
            </a:r>
          </a:p>
          <a:p>
            <a:pPr>
              <a:spcBef>
                <a:spcPts val="0"/>
              </a:spcBef>
            </a:pP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важливо</a:t>
            </a:r>
            <a:r>
              <a:rPr lang="ru-RU" sz="1400" dirty="0"/>
              <a:t> знати </a:t>
            </a:r>
            <a:r>
              <a:rPr lang="ru-RU" sz="1400" dirty="0" err="1"/>
              <a:t>під</a:t>
            </a:r>
            <a:r>
              <a:rPr lang="ru-RU" sz="1400" dirty="0"/>
              <a:t> час </a:t>
            </a:r>
            <a:r>
              <a:rPr lang="ru-RU" sz="1400" dirty="0" err="1"/>
              <a:t>створення</a:t>
            </a:r>
            <a:r>
              <a:rPr lang="ru-RU" sz="1400" dirty="0"/>
              <a:t> </a:t>
            </a:r>
            <a:r>
              <a:rPr lang="ru-RU" sz="1400" dirty="0" err="1"/>
              <a:t>прес-релізу</a:t>
            </a:r>
            <a:r>
              <a:rPr lang="ru-RU" sz="1400" dirty="0"/>
              <a:t>?</a:t>
            </a:r>
          </a:p>
          <a:p>
            <a:pPr>
              <a:spcBef>
                <a:spcPts val="0"/>
              </a:spcBef>
            </a:pPr>
            <a:r>
              <a:rPr lang="ru-RU" sz="1400" dirty="0"/>
              <a:t>Заголовок </a:t>
            </a:r>
            <a:r>
              <a:rPr lang="ru-RU" sz="1400" dirty="0" err="1"/>
              <a:t>має</a:t>
            </a:r>
            <a:r>
              <a:rPr lang="ru-RU" sz="1400" dirty="0"/>
              <a:t> </a:t>
            </a:r>
            <a:r>
              <a:rPr lang="ru-RU" sz="1400" dirty="0" err="1"/>
              <a:t>чітко</a:t>
            </a:r>
            <a:r>
              <a:rPr lang="ru-RU" sz="1400" dirty="0"/>
              <a:t> </a:t>
            </a:r>
            <a:r>
              <a:rPr lang="ru-RU" sz="1400" dirty="0" err="1"/>
              <a:t>відображати</a:t>
            </a:r>
            <a:r>
              <a:rPr lang="ru-RU" sz="1400" dirty="0"/>
              <a:t> суть </a:t>
            </a:r>
            <a:r>
              <a:rPr lang="ru-RU" sz="1400" dirty="0" err="1"/>
              <a:t>майбутньої</a:t>
            </a:r>
            <a:r>
              <a:rPr lang="ru-RU" sz="1400" dirty="0"/>
              <a:t> </a:t>
            </a:r>
            <a:r>
              <a:rPr lang="ru-RU" sz="1400" dirty="0" err="1"/>
              <a:t>події</a:t>
            </a:r>
            <a:r>
              <a:rPr lang="ru-RU" sz="1400" dirty="0"/>
              <a:t>.</a:t>
            </a:r>
          </a:p>
          <a:p>
            <a:pPr>
              <a:spcBef>
                <a:spcPts val="0"/>
              </a:spcBef>
            </a:pPr>
            <a:r>
              <a:rPr lang="ru-RU" sz="1400" dirty="0" err="1"/>
              <a:t>Обсяг</a:t>
            </a:r>
            <a:r>
              <a:rPr lang="ru-RU" sz="1400" dirty="0"/>
              <a:t> тексту </a:t>
            </a:r>
            <a:r>
              <a:rPr lang="ru-RU" sz="1400" dirty="0" err="1"/>
              <a:t>прес-релізу</a:t>
            </a:r>
            <a:r>
              <a:rPr lang="ru-RU" sz="1400" dirty="0"/>
              <a:t> не повинен </a:t>
            </a:r>
            <a:r>
              <a:rPr lang="ru-RU" sz="1400" dirty="0" err="1"/>
              <a:t>перевищувати</a:t>
            </a:r>
            <a:r>
              <a:rPr lang="ru-RU" sz="1400" dirty="0"/>
              <a:t> 3000 </a:t>
            </a:r>
            <a:r>
              <a:rPr lang="ru-RU" sz="1400" dirty="0" err="1"/>
              <a:t>символів</a:t>
            </a:r>
            <a:r>
              <a:rPr lang="ru-RU" sz="1400" dirty="0"/>
              <a:t>.</a:t>
            </a:r>
          </a:p>
          <a:p>
            <a:pPr>
              <a:spcBef>
                <a:spcPts val="0"/>
              </a:spcBef>
            </a:pPr>
            <a:r>
              <a:rPr lang="ru-RU" sz="1400" dirty="0" err="1"/>
              <a:t>Жодних</a:t>
            </a:r>
            <a:r>
              <a:rPr lang="ru-RU" sz="1400" dirty="0"/>
              <a:t> </a:t>
            </a:r>
            <a:r>
              <a:rPr lang="ru-RU" sz="1400" dirty="0" err="1"/>
              <a:t>рекламних</a:t>
            </a:r>
            <a:r>
              <a:rPr lang="ru-RU" sz="1400" dirty="0"/>
              <a:t> </a:t>
            </a:r>
            <a:r>
              <a:rPr lang="ru-RU" sz="1400" dirty="0" err="1"/>
              <a:t>прийомів</a:t>
            </a:r>
            <a:r>
              <a:rPr lang="ru-RU" sz="1400" dirty="0"/>
              <a:t>. Строго </a:t>
            </a:r>
            <a:r>
              <a:rPr lang="ru-RU" sz="1400" dirty="0" err="1"/>
              <a:t>інформаційний</a:t>
            </a:r>
            <a:r>
              <a:rPr lang="ru-RU" sz="1400" dirty="0"/>
              <a:t> стиль.</a:t>
            </a:r>
          </a:p>
          <a:p>
            <a:pPr>
              <a:spcBef>
                <a:spcPts val="0"/>
              </a:spcBef>
            </a:pPr>
            <a:r>
              <a:rPr lang="ru-RU" sz="1400" dirty="0" err="1"/>
              <a:t>Прес-реліз</a:t>
            </a:r>
            <a:r>
              <a:rPr lang="ru-RU" sz="1400" dirty="0"/>
              <a:t> </a:t>
            </a:r>
            <a:r>
              <a:rPr lang="ru-RU" sz="1400" dirty="0" err="1"/>
              <a:t>пишеться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третьої</a:t>
            </a:r>
            <a:r>
              <a:rPr lang="ru-RU" sz="1400" dirty="0"/>
              <a:t> особи.</a:t>
            </a:r>
          </a:p>
          <a:p>
            <a:pPr>
              <a:spcBef>
                <a:spcPts val="0"/>
              </a:spcBef>
            </a:pPr>
            <a:r>
              <a:rPr lang="ru-RU" sz="1400" dirty="0" err="1"/>
              <a:t>Бажано</a:t>
            </a:r>
            <a:r>
              <a:rPr lang="ru-RU" sz="1400" dirty="0"/>
              <a:t> не </a:t>
            </a:r>
            <a:r>
              <a:rPr lang="ru-RU" sz="1400" dirty="0" err="1"/>
              <a:t>використовувати</a:t>
            </a:r>
            <a:r>
              <a:rPr lang="ru-RU" sz="1400" dirty="0"/>
              <a:t> </a:t>
            </a:r>
            <a:r>
              <a:rPr lang="ru-RU" sz="1400" dirty="0" err="1"/>
              <a:t>запитальні</a:t>
            </a:r>
            <a:r>
              <a:rPr lang="ru-RU" sz="1400" dirty="0"/>
              <a:t> та оклику </a:t>
            </a:r>
            <a:r>
              <a:rPr lang="ru-RU" sz="1400" dirty="0" err="1"/>
              <a:t>пропозиції</a:t>
            </a:r>
            <a:r>
              <a:rPr lang="ru-RU" sz="1400" dirty="0"/>
              <a:t>.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BEB42861-3395-4B36-AB0B-79FA070641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6235093-9B9E-4852-9AEA-6238C8844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19" y="3073397"/>
            <a:ext cx="4878391" cy="3165477"/>
          </a:xfrm>
        </p:spPr>
        <p:txBody>
          <a:bodyPr>
            <a:normAutofit fontScale="47500" lnSpcReduction="20000"/>
          </a:bodyPr>
          <a:lstStyle/>
          <a:p>
            <a:pPr>
              <a:spcBef>
                <a:spcPts val="0"/>
              </a:spcBef>
            </a:pPr>
            <a:r>
              <a:rPr lang="ru-RU" sz="2900" dirty="0"/>
              <a:t>Максимальна </a:t>
            </a:r>
            <a:r>
              <a:rPr lang="ru-RU" sz="2900" dirty="0" err="1"/>
              <a:t>довжина</a:t>
            </a:r>
            <a:r>
              <a:rPr lang="ru-RU" sz="2900" dirty="0"/>
              <a:t> </a:t>
            </a:r>
            <a:r>
              <a:rPr lang="ru-RU" sz="2900" dirty="0" err="1"/>
              <a:t>пропозиції</a:t>
            </a:r>
            <a:r>
              <a:rPr lang="ru-RU" sz="2900" dirty="0"/>
              <a:t> – два рядки.</a:t>
            </a:r>
          </a:p>
          <a:p>
            <a:pPr>
              <a:spcBef>
                <a:spcPts val="0"/>
              </a:spcBef>
            </a:pPr>
            <a:r>
              <a:rPr lang="ru-RU" sz="2900" dirty="0" err="1"/>
              <a:t>Максимальний</a:t>
            </a:r>
            <a:r>
              <a:rPr lang="ru-RU" sz="2900" dirty="0"/>
              <a:t> </a:t>
            </a:r>
            <a:r>
              <a:rPr lang="ru-RU" sz="2900" dirty="0" err="1"/>
              <a:t>обсяг</a:t>
            </a:r>
            <a:r>
              <a:rPr lang="ru-RU" sz="2900" dirty="0"/>
              <a:t> абзацу – 4-5 </a:t>
            </a:r>
            <a:r>
              <a:rPr lang="ru-RU" sz="2900" dirty="0" err="1"/>
              <a:t>рядків</a:t>
            </a:r>
            <a:r>
              <a:rPr lang="ru-RU" sz="2900" dirty="0"/>
              <a:t>.</a:t>
            </a:r>
          </a:p>
          <a:p>
            <a:pPr>
              <a:spcBef>
                <a:spcPts val="0"/>
              </a:spcBef>
            </a:pPr>
            <a:r>
              <a:rPr lang="ru-RU" sz="2900" dirty="0" err="1"/>
              <a:t>Під</a:t>
            </a:r>
            <a:r>
              <a:rPr lang="ru-RU" sz="2900" dirty="0"/>
              <a:t> час </a:t>
            </a:r>
            <a:r>
              <a:rPr lang="ru-RU" sz="2900" dirty="0" err="1"/>
              <a:t>написання</a:t>
            </a:r>
            <a:r>
              <a:rPr lang="ru-RU" sz="2900" dirty="0"/>
              <a:t> тексту для </a:t>
            </a:r>
            <a:r>
              <a:rPr lang="ru-RU" sz="2900" dirty="0" err="1"/>
              <a:t>масової</a:t>
            </a:r>
            <a:r>
              <a:rPr lang="ru-RU" sz="2900" dirty="0"/>
              <a:t> </a:t>
            </a:r>
            <a:r>
              <a:rPr lang="ru-RU" sz="2900" dirty="0" err="1"/>
              <a:t>аудиторії</a:t>
            </a:r>
            <a:r>
              <a:rPr lang="ru-RU" sz="2900" dirty="0"/>
              <a:t> не </a:t>
            </a:r>
            <a:r>
              <a:rPr lang="ru-RU" sz="2900" dirty="0" err="1"/>
              <a:t>використовується</a:t>
            </a:r>
            <a:r>
              <a:rPr lang="ru-RU" sz="2900" dirty="0"/>
              <a:t> </a:t>
            </a:r>
            <a:r>
              <a:rPr lang="ru-RU" sz="2900" dirty="0" err="1"/>
              <a:t>професійний</a:t>
            </a:r>
            <a:r>
              <a:rPr lang="ru-RU" sz="2900" dirty="0"/>
              <a:t> жаргон.</a:t>
            </a:r>
          </a:p>
          <a:p>
            <a:pPr>
              <a:spcBef>
                <a:spcPts val="0"/>
              </a:spcBef>
            </a:pPr>
            <a:r>
              <a:rPr lang="ru-RU" sz="2900" dirty="0" err="1"/>
              <a:t>Інформація</a:t>
            </a:r>
            <a:r>
              <a:rPr lang="ru-RU" sz="2900" dirty="0"/>
              <a:t>, яку не </a:t>
            </a:r>
            <a:r>
              <a:rPr lang="ru-RU" sz="2900" dirty="0" err="1"/>
              <a:t>можна</a:t>
            </a:r>
            <a:r>
              <a:rPr lang="ru-RU" sz="2900" dirty="0"/>
              <a:t> </a:t>
            </a:r>
            <a:r>
              <a:rPr lang="ru-RU" sz="2900" dirty="0" err="1"/>
              <a:t>підтвердити</a:t>
            </a:r>
            <a:r>
              <a:rPr lang="ru-RU" sz="2900" dirty="0"/>
              <a:t> документально, у </a:t>
            </a:r>
            <a:r>
              <a:rPr lang="ru-RU" sz="2900" dirty="0" err="1"/>
              <a:t>прес-релізі</a:t>
            </a:r>
            <a:r>
              <a:rPr lang="ru-RU" sz="2900" dirty="0"/>
              <a:t> не </a:t>
            </a:r>
            <a:r>
              <a:rPr lang="ru-RU" sz="2900" dirty="0" err="1"/>
              <a:t>вказується</a:t>
            </a:r>
            <a:r>
              <a:rPr lang="ru-RU" sz="2900" dirty="0"/>
              <a:t>.</a:t>
            </a:r>
          </a:p>
          <a:p>
            <a:pPr>
              <a:spcBef>
                <a:spcPts val="0"/>
              </a:spcBef>
            </a:pPr>
            <a:r>
              <a:rPr lang="ru-RU" sz="2900" dirty="0"/>
              <a:t>У </a:t>
            </a:r>
            <a:r>
              <a:rPr lang="ru-RU" sz="2900" dirty="0" err="1"/>
              <a:t>першому</a:t>
            </a:r>
            <a:r>
              <a:rPr lang="ru-RU" sz="2900" dirty="0"/>
              <a:t> </a:t>
            </a:r>
            <a:r>
              <a:rPr lang="ru-RU" sz="2900" dirty="0" err="1"/>
              <a:t>абзаці</a:t>
            </a:r>
            <a:r>
              <a:rPr lang="ru-RU" sz="2900" dirty="0"/>
              <a:t> </a:t>
            </a:r>
            <a:r>
              <a:rPr lang="ru-RU" sz="2900" dirty="0" err="1"/>
              <a:t>надаються</a:t>
            </a:r>
            <a:r>
              <a:rPr lang="ru-RU" sz="2900" dirty="0"/>
              <a:t> </a:t>
            </a:r>
            <a:r>
              <a:rPr lang="ru-RU" sz="2900" dirty="0" err="1"/>
              <a:t>відповіді</a:t>
            </a:r>
            <a:r>
              <a:rPr lang="ru-RU" sz="2900" dirty="0"/>
              <a:t> на </a:t>
            </a:r>
            <a:r>
              <a:rPr lang="ru-RU" sz="2900" dirty="0" err="1"/>
              <a:t>запитання</a:t>
            </a:r>
            <a:r>
              <a:rPr lang="ru-RU" sz="2900" dirty="0"/>
              <a:t>: </a:t>
            </a:r>
            <a:r>
              <a:rPr lang="ru-RU" sz="2900" dirty="0" err="1"/>
              <a:t>хто</a:t>
            </a:r>
            <a:r>
              <a:rPr lang="ru-RU" sz="2900" dirty="0"/>
              <a:t>, </a:t>
            </a:r>
            <a:r>
              <a:rPr lang="ru-RU" sz="2900" dirty="0" err="1"/>
              <a:t>що</a:t>
            </a:r>
            <a:r>
              <a:rPr lang="ru-RU" sz="2900" dirty="0"/>
              <a:t>, де і коли?</a:t>
            </a:r>
          </a:p>
          <a:p>
            <a:pPr>
              <a:spcBef>
                <a:spcPts val="0"/>
              </a:spcBef>
            </a:pPr>
            <a:r>
              <a:rPr lang="ru-RU" sz="2900" dirty="0" err="1"/>
              <a:t>Прес-реліз</a:t>
            </a:r>
            <a:r>
              <a:rPr lang="ru-RU" sz="2900" dirty="0"/>
              <a:t> </a:t>
            </a:r>
            <a:r>
              <a:rPr lang="ru-RU" sz="2900" dirty="0" err="1"/>
              <a:t>завершується</a:t>
            </a:r>
            <a:r>
              <a:rPr lang="ru-RU" sz="2900" dirty="0"/>
              <a:t> </a:t>
            </a:r>
            <a:r>
              <a:rPr lang="ru-RU" sz="2900" dirty="0" err="1"/>
              <a:t>зазначенням</a:t>
            </a:r>
            <a:r>
              <a:rPr lang="ru-RU" sz="2900" dirty="0"/>
              <a:t> </a:t>
            </a:r>
            <a:r>
              <a:rPr lang="ru-RU" sz="2900" dirty="0" err="1"/>
              <a:t>довідкової</a:t>
            </a:r>
            <a:r>
              <a:rPr lang="ru-RU" sz="2900" dirty="0"/>
              <a:t> </a:t>
            </a:r>
            <a:r>
              <a:rPr lang="ru-RU" sz="2900" dirty="0" err="1"/>
              <a:t>інформації</a:t>
            </a:r>
            <a:r>
              <a:rPr lang="ru-RU" sz="2900" dirty="0"/>
              <a:t> про </a:t>
            </a:r>
            <a:r>
              <a:rPr lang="ru-RU" sz="2900" dirty="0" err="1"/>
              <a:t>компанію</a:t>
            </a:r>
            <a:r>
              <a:rPr lang="ru-RU" sz="2900" dirty="0"/>
              <a:t> (</a:t>
            </a:r>
            <a:r>
              <a:rPr lang="ru-RU" sz="2900" dirty="0" err="1"/>
              <a:t>назва</a:t>
            </a:r>
            <a:r>
              <a:rPr lang="ru-RU" sz="2900" dirty="0"/>
              <a:t>, дата </a:t>
            </a:r>
            <a:r>
              <a:rPr lang="ru-RU" sz="2900" dirty="0" err="1"/>
              <a:t>заснування</a:t>
            </a:r>
            <a:r>
              <a:rPr lang="ru-RU" sz="2900" dirty="0"/>
              <a:t>, сфера </a:t>
            </a:r>
            <a:r>
              <a:rPr lang="ru-RU" sz="2900" dirty="0" err="1"/>
              <a:t>діяльності</a:t>
            </a:r>
            <a:r>
              <a:rPr lang="ru-RU" sz="2900" dirty="0"/>
              <a:t>, </a:t>
            </a:r>
            <a:r>
              <a:rPr lang="ru-RU" sz="2900" dirty="0" err="1"/>
              <a:t>послуги</a:t>
            </a:r>
            <a:r>
              <a:rPr lang="ru-RU" sz="2900" dirty="0"/>
              <a:t> </a:t>
            </a:r>
            <a:r>
              <a:rPr lang="ru-RU" sz="2900" dirty="0" err="1"/>
              <a:t>чи</a:t>
            </a:r>
            <a:r>
              <a:rPr lang="ru-RU" sz="2900" dirty="0"/>
              <a:t> </a:t>
            </a:r>
            <a:r>
              <a:rPr lang="ru-RU" sz="2900" dirty="0" err="1"/>
              <a:t>продукція</a:t>
            </a:r>
            <a:r>
              <a:rPr lang="ru-RU" sz="2900" dirty="0"/>
              <a:t>, </a:t>
            </a:r>
            <a:r>
              <a:rPr lang="ru-RU" sz="2900" dirty="0" err="1"/>
              <a:t>досягнення</a:t>
            </a:r>
            <a:r>
              <a:rPr lang="ru-RU" sz="2900" dirty="0"/>
              <a:t>), а </a:t>
            </a:r>
            <a:r>
              <a:rPr lang="ru-RU" sz="2900" dirty="0" err="1"/>
              <a:t>також</a:t>
            </a:r>
            <a:r>
              <a:rPr lang="ru-RU" sz="2900" dirty="0"/>
              <a:t> контактна особа.</a:t>
            </a:r>
          </a:p>
          <a:p>
            <a:pPr>
              <a:spcBef>
                <a:spcPts val="0"/>
              </a:spcBef>
            </a:pPr>
            <a:r>
              <a:rPr lang="ru-RU" sz="2900" dirty="0" err="1"/>
              <a:t>Вітаються</a:t>
            </a:r>
            <a:r>
              <a:rPr lang="ru-RU" sz="2900" dirty="0"/>
              <a:t> </a:t>
            </a:r>
            <a:r>
              <a:rPr lang="ru-RU" sz="2900" dirty="0" err="1"/>
              <a:t>фотографії</a:t>
            </a:r>
            <a:r>
              <a:rPr lang="ru-RU" sz="2900" dirty="0"/>
              <a:t> та </a:t>
            </a:r>
            <a:r>
              <a:rPr lang="ru-RU" sz="2900" dirty="0" err="1"/>
              <a:t>ілюстрації</a:t>
            </a:r>
            <a:r>
              <a:rPr lang="ru-RU" sz="2900" dirty="0"/>
              <a:t>, </a:t>
            </a:r>
            <a:r>
              <a:rPr lang="ru-RU" sz="2900" dirty="0" err="1"/>
              <a:t>які</a:t>
            </a:r>
            <a:r>
              <a:rPr lang="ru-RU" sz="2900" dirty="0"/>
              <a:t> </a:t>
            </a:r>
            <a:r>
              <a:rPr lang="ru-RU" sz="2900" dirty="0" err="1"/>
              <a:t>стосуються</a:t>
            </a:r>
            <a:r>
              <a:rPr lang="ru-RU" sz="2900" dirty="0"/>
              <a:t> </a:t>
            </a:r>
            <a:r>
              <a:rPr lang="ru-RU" sz="2900" dirty="0" err="1"/>
              <a:t>інформаційного</a:t>
            </a:r>
            <a:r>
              <a:rPr lang="ru-RU" sz="2900" dirty="0"/>
              <a:t> приводу.</a:t>
            </a:r>
            <a:endParaRPr lang="uk-UA" sz="29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184654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AD5BF6FB-E98D-42B8-BD89-EF277F5C0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Анонс</a:t>
            </a:r>
            <a:br>
              <a:rPr lang="uk-UA" dirty="0"/>
            </a:br>
            <a:endParaRPr lang="uk-UA" dirty="0"/>
          </a:p>
        </p:txBody>
      </p:sp>
      <p:sp>
        <p:nvSpPr>
          <p:cNvPr id="8" name="Місце для вмісту 7">
            <a:extLst>
              <a:ext uri="{FF2B5EF4-FFF2-40B4-BE49-F238E27FC236}">
                <a16:creationId xmlns:a16="http://schemas.microsoft.com/office/drawing/2014/main" id="{5E340221-2BAE-4D8E-B37C-F50811EC6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/>
              <a:t>Анонси важливі для всіх заходів.</a:t>
            </a:r>
          </a:p>
          <a:p>
            <a:r>
              <a:rPr lang="uk-UA" dirty="0"/>
              <a:t>Культурно-масових</a:t>
            </a:r>
          </a:p>
          <a:p>
            <a:r>
              <a:rPr lang="uk-UA" dirty="0"/>
              <a:t>Концертів та вистав</a:t>
            </a:r>
          </a:p>
          <a:p>
            <a:r>
              <a:rPr lang="uk-UA" dirty="0"/>
              <a:t>Прем'єр кінофільмів</a:t>
            </a:r>
          </a:p>
          <a:p>
            <a:r>
              <a:rPr lang="uk-UA" dirty="0"/>
              <a:t>Спортивних подій</a:t>
            </a:r>
          </a:p>
          <a:p>
            <a:r>
              <a:rPr lang="uk-UA" dirty="0"/>
              <a:t>Виставок</a:t>
            </a:r>
          </a:p>
          <a:p>
            <a:r>
              <a:rPr lang="uk-UA" dirty="0"/>
              <a:t>Навчальних тренінгів</a:t>
            </a:r>
          </a:p>
          <a:p>
            <a:r>
              <a:rPr lang="uk-UA" dirty="0"/>
              <a:t>…і навіть для вечірок.</a:t>
            </a:r>
          </a:p>
          <a:p>
            <a:pPr marL="0" indent="0">
              <a:buNone/>
            </a:pPr>
            <a:r>
              <a:rPr lang="uk-UA" dirty="0"/>
              <a:t>Мета анонсу — зацікавити аудиторію та викликати бажання докладніше ознайомитися з інформацією про майбутній захід.</a:t>
            </a:r>
          </a:p>
        </p:txBody>
      </p:sp>
    </p:spTree>
    <p:extLst>
      <p:ext uri="{BB962C8B-B14F-4D97-AF65-F5344CB8AC3E}">
        <p14:creationId xmlns:p14="http://schemas.microsoft.com/office/powerpoint/2010/main" val="3465202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805551-D689-40C9-8EC8-529D96FA3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Огляд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5F2C7D-136B-4040-ADCB-0FF39071A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dirty="0"/>
              <a:t>Часто, перед тим як здійснити покупку, користувачі шукають та перечитують огляди.</a:t>
            </a:r>
          </a:p>
          <a:p>
            <a:pPr algn="just"/>
            <a:r>
              <a:rPr lang="uk-UA" dirty="0"/>
              <a:t>Добре складений огляд може вплинути на вирішення потенційного клієнта. Він стане покупцем.</a:t>
            </a:r>
          </a:p>
          <a:p>
            <a:pPr algn="just"/>
            <a:r>
              <a:rPr lang="uk-UA" dirty="0"/>
              <a:t>Щоб написати такий огляд, необхідно провести глибоке дослідження, знайти та чітко виділити для читача реальні, корисні та конкретні дані.</a:t>
            </a:r>
          </a:p>
          <a:p>
            <a:pPr algn="just"/>
            <a:r>
              <a:rPr lang="uk-UA" dirty="0"/>
              <a:t>Важливо, щоб огляд, як і всі тексти, містив виключно правдиву інформацію. А якщо ні, то такий текст відразу приречений на провал.</a:t>
            </a:r>
          </a:p>
          <a:p>
            <a:pPr algn="just"/>
            <a:r>
              <a:rPr lang="uk-UA" dirty="0"/>
              <a:t>Видаючи брехню за правду, ви ризикуєте втратити як потенційних, так і існуючих клієнтів.</a:t>
            </a:r>
          </a:p>
        </p:txBody>
      </p:sp>
    </p:spTree>
    <p:extLst>
      <p:ext uri="{BB962C8B-B14F-4D97-AF65-F5344CB8AC3E}">
        <p14:creationId xmlns:p14="http://schemas.microsoft.com/office/powerpoint/2010/main" val="16363418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DC0718-7951-46A6-9359-419C5DB32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Інтерв'ю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0DF262-5BE3-4C9A-8DA9-7866F8033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Інтерв'ю з керівником або іншою відповідальною особою компанії — чудовий </a:t>
            </a:r>
            <a:r>
              <a:rPr lang="de-DE" dirty="0"/>
              <a:t>PR-</a:t>
            </a:r>
            <a:r>
              <a:rPr lang="uk-UA" dirty="0"/>
              <a:t>інструмент.</a:t>
            </a:r>
          </a:p>
          <a:p>
            <a:pPr algn="just"/>
            <a:r>
              <a:rPr lang="uk-UA" dirty="0"/>
              <a:t>Основне завдання </a:t>
            </a:r>
            <a:r>
              <a:rPr lang="de-DE" dirty="0"/>
              <a:t>PR-</a:t>
            </a:r>
            <a:r>
              <a:rPr lang="uk-UA" dirty="0"/>
              <a:t>інтерв'ю – формування довіри з боку клієнтів (зокрема потенційних).</a:t>
            </a:r>
          </a:p>
        </p:txBody>
      </p:sp>
    </p:spTree>
    <p:extLst>
      <p:ext uri="{BB962C8B-B14F-4D97-AF65-F5344CB8AC3E}">
        <p14:creationId xmlns:p14="http://schemas.microsoft.com/office/powerpoint/2010/main" val="2594323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60C041-7F85-44C1-96D9-408249AA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Біографія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669CF0E-68AB-4741-996E-DEBD24D82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de-DE" dirty="0"/>
              <a:t>PR-</a:t>
            </a:r>
            <a:r>
              <a:rPr lang="uk-UA" dirty="0"/>
              <a:t>біографія - документ, що містить основну фактичну інформацію про людину.</a:t>
            </a:r>
          </a:p>
          <a:p>
            <a:pPr algn="just"/>
            <a:r>
              <a:rPr lang="uk-UA" dirty="0"/>
              <a:t>Біографію обов'язково використовують журналісти та представники ЗМІ у разі виникнення інформаційного приводу навколо конкретної людини.</a:t>
            </a:r>
          </a:p>
          <a:p>
            <a:pPr marL="0" indent="0" algn="just">
              <a:buNone/>
            </a:pPr>
            <a:r>
              <a:rPr lang="uk-UA" dirty="0"/>
              <a:t>Що важливо врахувати?</a:t>
            </a:r>
          </a:p>
          <a:p>
            <a:pPr algn="just"/>
            <a:r>
              <a:rPr lang="uk-UA" dirty="0"/>
              <a:t>Біографія має бути написана лаконічно і вміщатися на один аркуш (максимум 2)</a:t>
            </a:r>
          </a:p>
          <a:p>
            <a:pPr algn="just"/>
            <a:r>
              <a:rPr lang="uk-UA" dirty="0"/>
              <a:t>Суворий діловий стиль</a:t>
            </a:r>
          </a:p>
          <a:p>
            <a:pPr algn="just"/>
            <a:r>
              <a:rPr lang="uk-UA" dirty="0"/>
              <a:t>Усі події викладаються послідовно у хронологічному порядку.</a:t>
            </a:r>
          </a:p>
          <a:p>
            <a:pPr algn="just"/>
            <a:r>
              <a:rPr lang="uk-UA" dirty="0"/>
              <a:t>Разом із біографією корисно надсилати фото та інші </a:t>
            </a:r>
            <a:r>
              <a:rPr lang="de-DE" dirty="0"/>
              <a:t>PR-</a:t>
            </a:r>
            <a:r>
              <a:rPr lang="uk-UA" dirty="0"/>
              <a:t>документи. Це посилить ефект сприйняття читачем.</a:t>
            </a:r>
          </a:p>
        </p:txBody>
      </p:sp>
    </p:spTree>
    <p:extLst>
      <p:ext uri="{BB962C8B-B14F-4D97-AF65-F5344CB8AC3E}">
        <p14:creationId xmlns:p14="http://schemas.microsoft.com/office/powerpoint/2010/main" val="4105011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FD712E-6E08-4988-88E9-4FE5EBAB3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Запрошення</a:t>
            </a:r>
            <a:br>
              <a:rPr lang="ru-RU" dirty="0"/>
            </a:br>
            <a:endParaRPr lang="uk-UA" dirty="0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35CA44B-F7C7-4459-83E1-A5FD078AC2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657F95-17EB-48FF-B7D5-A7B9AA67F6E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dirty="0"/>
              <a:t>Як правило, </a:t>
            </a:r>
            <a:r>
              <a:rPr lang="ru-RU" sz="1600" dirty="0" err="1"/>
              <a:t>запрошення</a:t>
            </a:r>
            <a:r>
              <a:rPr lang="ru-RU" sz="1600" dirty="0"/>
              <a:t> </a:t>
            </a:r>
            <a:r>
              <a:rPr lang="ru-RU" sz="1600" dirty="0" err="1"/>
              <a:t>вручається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надсилається</a:t>
            </a:r>
            <a:r>
              <a:rPr lang="ru-RU" sz="1600" dirty="0"/>
              <a:t> </a:t>
            </a:r>
            <a:r>
              <a:rPr lang="ru-RU" sz="1600" dirty="0" err="1"/>
              <a:t>потенційному</a:t>
            </a:r>
            <a:r>
              <a:rPr lang="ru-RU" sz="1600" dirty="0"/>
              <a:t> </a:t>
            </a:r>
            <a:r>
              <a:rPr lang="ru-RU" sz="1600" dirty="0" err="1"/>
              <a:t>учаснику</a:t>
            </a:r>
            <a:r>
              <a:rPr lang="ru-RU" sz="1600" dirty="0"/>
              <a:t> заходу. </a:t>
            </a:r>
            <a:r>
              <a:rPr lang="ru-RU" sz="1600" dirty="0" err="1"/>
              <a:t>Це</a:t>
            </a:r>
            <a:r>
              <a:rPr lang="ru-RU" sz="1600" dirty="0"/>
              <a:t> перша точка контакту, з </a:t>
            </a:r>
            <a:r>
              <a:rPr lang="ru-RU" sz="1600" dirty="0" err="1"/>
              <a:t>якою</a:t>
            </a:r>
            <a:r>
              <a:rPr lang="ru-RU" sz="1600" dirty="0"/>
              <a:t> </a:t>
            </a:r>
            <a:r>
              <a:rPr lang="ru-RU" sz="1600" dirty="0" err="1"/>
              <a:t>починає</a:t>
            </a:r>
            <a:r>
              <a:rPr lang="ru-RU" sz="1600" dirty="0"/>
              <a:t> </a:t>
            </a:r>
            <a:r>
              <a:rPr lang="ru-RU" sz="1600" dirty="0" err="1"/>
              <a:t>створюватися</a:t>
            </a:r>
            <a:r>
              <a:rPr lang="ru-RU" sz="1600" dirty="0"/>
              <a:t> </a:t>
            </a:r>
            <a:r>
              <a:rPr lang="ru-RU" sz="1600" dirty="0" err="1"/>
              <a:t>загальне</a:t>
            </a:r>
            <a:r>
              <a:rPr lang="ru-RU" sz="1600" dirty="0"/>
              <a:t> </a:t>
            </a:r>
            <a:r>
              <a:rPr lang="ru-RU" sz="1600" dirty="0" err="1"/>
              <a:t>враження</a:t>
            </a:r>
            <a:r>
              <a:rPr lang="ru-RU" sz="1600" dirty="0"/>
              <a:t> про </a:t>
            </a:r>
            <a:r>
              <a:rPr lang="ru-RU" sz="1600" dirty="0" err="1"/>
              <a:t>майбутню</a:t>
            </a:r>
            <a:r>
              <a:rPr lang="ru-RU" sz="1600" dirty="0"/>
              <a:t> </a:t>
            </a:r>
            <a:r>
              <a:rPr lang="ru-RU" sz="1600" dirty="0" err="1"/>
              <a:t>подію</a:t>
            </a:r>
            <a:r>
              <a:rPr lang="ru-RU" sz="1600" dirty="0"/>
              <a:t>.</a:t>
            </a:r>
          </a:p>
          <a:p>
            <a:pPr>
              <a:spcBef>
                <a:spcPts val="0"/>
              </a:spcBef>
            </a:pPr>
            <a:r>
              <a:rPr lang="ru-RU" sz="1600" dirty="0" err="1"/>
              <a:t>Важливі</a:t>
            </a:r>
            <a:r>
              <a:rPr lang="ru-RU" sz="1600" dirty="0"/>
              <a:t> </a:t>
            </a:r>
            <a:r>
              <a:rPr lang="ru-RU" sz="1600" dirty="0" err="1"/>
              <a:t>складові</a:t>
            </a:r>
            <a:r>
              <a:rPr lang="ru-RU" sz="1600" dirty="0"/>
              <a:t> правильного </a:t>
            </a:r>
            <a:r>
              <a:rPr lang="ru-RU" sz="1600" dirty="0" err="1"/>
              <a:t>запрошення</a:t>
            </a:r>
            <a:r>
              <a:rPr lang="ru-RU" sz="1600" dirty="0"/>
              <a:t>:</a:t>
            </a:r>
          </a:p>
          <a:p>
            <a:pPr>
              <a:spcBef>
                <a:spcPts val="0"/>
              </a:spcBef>
            </a:pPr>
            <a:r>
              <a:rPr lang="ru-RU" sz="1600" dirty="0" err="1"/>
              <a:t>Назва</a:t>
            </a:r>
            <a:r>
              <a:rPr lang="ru-RU" sz="1600" dirty="0"/>
              <a:t> заходу</a:t>
            </a:r>
          </a:p>
          <a:p>
            <a:pPr>
              <a:spcBef>
                <a:spcPts val="0"/>
              </a:spcBef>
            </a:pPr>
            <a:r>
              <a:rPr lang="ru-RU" sz="1600" dirty="0"/>
              <a:t>дата </a:t>
            </a:r>
            <a:r>
              <a:rPr lang="ru-RU" sz="1600" dirty="0" err="1"/>
              <a:t>проведення</a:t>
            </a:r>
            <a:endParaRPr lang="ru-RU" sz="1600" dirty="0"/>
          </a:p>
          <a:p>
            <a:pPr>
              <a:spcBef>
                <a:spcPts val="0"/>
              </a:spcBef>
            </a:pPr>
            <a:r>
              <a:rPr lang="ru-RU" sz="1600" dirty="0"/>
              <a:t>Коротка характеристика (2-3 слова)</a:t>
            </a:r>
          </a:p>
          <a:p>
            <a:pPr>
              <a:spcBef>
                <a:spcPts val="0"/>
              </a:spcBef>
            </a:pPr>
            <a:r>
              <a:rPr lang="ru-RU" sz="1600" dirty="0" err="1"/>
              <a:t>Довга</a:t>
            </a:r>
            <a:r>
              <a:rPr lang="ru-RU" sz="1600" dirty="0"/>
              <a:t> характеристика (про </a:t>
            </a:r>
            <a:r>
              <a:rPr lang="ru-RU" sz="1600" dirty="0" err="1"/>
              <a:t>що</a:t>
            </a:r>
            <a:r>
              <a:rPr lang="ru-RU" sz="1600" dirty="0"/>
              <a:t>, для кого, </a:t>
            </a:r>
            <a:r>
              <a:rPr lang="ru-RU" sz="1600" dirty="0" err="1"/>
              <a:t>вигоди</a:t>
            </a:r>
            <a:r>
              <a:rPr lang="ru-RU" sz="1600" dirty="0"/>
              <a:t>)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BF5B87F-B971-4737-BC31-12CC265B1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B9DA85A-47E3-4B7F-9C9C-E7899DEF75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969276" cy="3096584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ru-RU" sz="5500" dirty="0" err="1"/>
              <a:t>Спікери</a:t>
            </a:r>
            <a:r>
              <a:rPr lang="ru-RU" sz="5500" dirty="0"/>
              <a:t> (</a:t>
            </a:r>
            <a:r>
              <a:rPr lang="ru-RU" sz="5500" dirty="0" err="1"/>
              <a:t>виступаючі</a:t>
            </a:r>
            <a:r>
              <a:rPr lang="ru-RU" sz="5500" dirty="0"/>
              <a:t>)</a:t>
            </a:r>
          </a:p>
          <a:p>
            <a:pPr>
              <a:spcBef>
                <a:spcPts val="0"/>
              </a:spcBef>
            </a:pPr>
            <a:r>
              <a:rPr lang="ru-RU" sz="5500" dirty="0" err="1"/>
              <a:t>Програма</a:t>
            </a:r>
            <a:endParaRPr lang="ru-RU" sz="5500" dirty="0"/>
          </a:p>
          <a:p>
            <a:pPr>
              <a:spcBef>
                <a:spcPts val="0"/>
              </a:spcBef>
            </a:pPr>
            <a:r>
              <a:rPr lang="ru-RU" sz="5500" dirty="0"/>
              <a:t>Адреса</a:t>
            </a:r>
          </a:p>
          <a:p>
            <a:pPr>
              <a:spcBef>
                <a:spcPts val="0"/>
              </a:spcBef>
            </a:pPr>
            <a:r>
              <a:rPr lang="ru-RU" sz="5500" dirty="0" err="1"/>
              <a:t>Вартість</a:t>
            </a:r>
            <a:r>
              <a:rPr lang="ru-RU" sz="5500" dirty="0"/>
              <a:t> </a:t>
            </a:r>
            <a:r>
              <a:rPr lang="ru-RU" sz="5500" dirty="0" err="1"/>
              <a:t>квитків</a:t>
            </a:r>
            <a:endParaRPr lang="ru-RU" sz="5500" dirty="0"/>
          </a:p>
          <a:p>
            <a:pPr>
              <a:spcBef>
                <a:spcPts val="0"/>
              </a:spcBef>
            </a:pPr>
            <a:r>
              <a:rPr lang="ru-RU" sz="5500" dirty="0" err="1"/>
              <a:t>Умови</a:t>
            </a:r>
            <a:r>
              <a:rPr lang="ru-RU" sz="5500" dirty="0"/>
              <a:t> </a:t>
            </a:r>
            <a:r>
              <a:rPr lang="ru-RU" sz="5500" dirty="0" err="1"/>
              <a:t>реєстрації</a:t>
            </a:r>
            <a:endParaRPr lang="ru-RU" sz="5500" dirty="0"/>
          </a:p>
          <a:p>
            <a:pPr>
              <a:spcBef>
                <a:spcPts val="0"/>
              </a:spcBef>
            </a:pPr>
            <a:r>
              <a:rPr lang="ru-RU" sz="5500" dirty="0" err="1"/>
              <a:t>Контактні</a:t>
            </a:r>
            <a:r>
              <a:rPr lang="ru-RU" sz="5500" dirty="0"/>
              <a:t> </a:t>
            </a:r>
            <a:r>
              <a:rPr lang="ru-RU" sz="5500" dirty="0" err="1"/>
              <a:t>дані</a:t>
            </a:r>
            <a:r>
              <a:rPr lang="ru-RU" sz="5500" dirty="0"/>
              <a:t> </a:t>
            </a:r>
            <a:r>
              <a:rPr lang="ru-RU" sz="5500" dirty="0" err="1"/>
              <a:t>організаторів</a:t>
            </a:r>
            <a:endParaRPr lang="ru-RU" sz="5500" dirty="0"/>
          </a:p>
          <a:p>
            <a:pPr>
              <a:spcBef>
                <a:spcPts val="0"/>
              </a:spcBef>
            </a:pPr>
            <a:r>
              <a:rPr lang="ru-RU" sz="5500" dirty="0" err="1"/>
              <a:t>Також</a:t>
            </a:r>
            <a:r>
              <a:rPr lang="ru-RU" sz="5500" dirty="0"/>
              <a:t> не </a:t>
            </a:r>
            <a:r>
              <a:rPr lang="ru-RU" sz="5500" dirty="0" err="1"/>
              <a:t>забувайте</a:t>
            </a:r>
            <a:r>
              <a:rPr lang="ru-RU" sz="5500" dirty="0"/>
              <a:t>, </a:t>
            </a:r>
            <a:r>
              <a:rPr lang="ru-RU" sz="5500" dirty="0" err="1"/>
              <a:t>що</a:t>
            </a:r>
            <a:r>
              <a:rPr lang="ru-RU" sz="5500" dirty="0"/>
              <a:t> </a:t>
            </a:r>
            <a:r>
              <a:rPr lang="ru-RU" sz="5500" dirty="0" err="1"/>
              <a:t>запрошення</a:t>
            </a:r>
            <a:r>
              <a:rPr lang="ru-RU" sz="5500" dirty="0"/>
              <a:t> </a:t>
            </a:r>
            <a:r>
              <a:rPr lang="ru-RU" sz="5500" dirty="0" err="1"/>
              <a:t>має</a:t>
            </a:r>
            <a:r>
              <a:rPr lang="ru-RU" sz="5500" dirty="0"/>
              <a:t> </a:t>
            </a:r>
            <a:r>
              <a:rPr lang="ru-RU" sz="5500" dirty="0" err="1"/>
              <a:t>мати</a:t>
            </a:r>
            <a:r>
              <a:rPr lang="ru-RU" sz="5500" dirty="0"/>
              <a:t> автора, </a:t>
            </a:r>
            <a:r>
              <a:rPr lang="ru-RU" sz="5500" dirty="0" err="1"/>
              <a:t>який</a:t>
            </a:r>
            <a:r>
              <a:rPr lang="ru-RU" sz="5500" dirty="0"/>
              <a:t> </a:t>
            </a:r>
            <a:r>
              <a:rPr lang="ru-RU" sz="5500" dirty="0" err="1"/>
              <a:t>безпосередньо</a:t>
            </a:r>
            <a:r>
              <a:rPr lang="ru-RU" sz="5500" dirty="0"/>
              <a:t> </a:t>
            </a:r>
            <a:r>
              <a:rPr lang="ru-RU" sz="5500" dirty="0" err="1"/>
              <a:t>звертається</a:t>
            </a:r>
            <a:r>
              <a:rPr lang="ru-RU" sz="5500" dirty="0"/>
              <a:t> до </a:t>
            </a:r>
            <a:r>
              <a:rPr lang="ru-RU" sz="5500" dirty="0" err="1"/>
              <a:t>одержувача</a:t>
            </a:r>
            <a:r>
              <a:rPr lang="ru-RU" sz="5500" dirty="0"/>
              <a:t>. </a:t>
            </a:r>
            <a:r>
              <a:rPr lang="ru-RU" sz="5500" dirty="0" err="1"/>
              <a:t>Називайте</a:t>
            </a:r>
            <a:r>
              <a:rPr lang="ru-RU" sz="5500" dirty="0"/>
              <a:t> адресата на </a:t>
            </a:r>
            <a:r>
              <a:rPr lang="ru-RU" sz="5500" dirty="0" err="1"/>
              <a:t>ім'я</a:t>
            </a:r>
            <a:r>
              <a:rPr lang="ru-RU" sz="5500" dirty="0"/>
              <a:t>. Нехай </a:t>
            </a:r>
            <a:r>
              <a:rPr lang="ru-RU" sz="5500" dirty="0" err="1"/>
              <a:t>відчуває</a:t>
            </a:r>
            <a:r>
              <a:rPr lang="ru-RU" sz="5500" dirty="0"/>
              <a:t>, </a:t>
            </a:r>
            <a:r>
              <a:rPr lang="ru-RU" sz="5500" dirty="0" err="1"/>
              <a:t>що</a:t>
            </a:r>
            <a:r>
              <a:rPr lang="ru-RU" sz="5500" dirty="0"/>
              <a:t> </a:t>
            </a:r>
            <a:r>
              <a:rPr lang="ru-RU" sz="5500" dirty="0" err="1"/>
              <a:t>це</a:t>
            </a:r>
            <a:r>
              <a:rPr lang="ru-RU" sz="5500" dirty="0"/>
              <a:t> </a:t>
            </a:r>
            <a:r>
              <a:rPr lang="ru-RU" sz="5500" dirty="0" err="1"/>
              <a:t>запрошення</a:t>
            </a:r>
            <a:r>
              <a:rPr lang="ru-RU" sz="5500" dirty="0"/>
              <a:t> </a:t>
            </a:r>
            <a:r>
              <a:rPr lang="ru-RU" sz="5500" dirty="0" err="1"/>
              <a:t>створювалося</a:t>
            </a:r>
            <a:r>
              <a:rPr lang="ru-RU" sz="5500" dirty="0"/>
              <a:t> для </a:t>
            </a:r>
            <a:r>
              <a:rPr lang="ru-RU" sz="5500" dirty="0" err="1"/>
              <a:t>нього</a:t>
            </a:r>
            <a:r>
              <a:rPr lang="ru-RU" sz="5500" dirty="0"/>
              <a:t>.</a:t>
            </a:r>
            <a:endParaRPr lang="uk-UA" sz="55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770147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D7C2FE-3B21-4FAF-8E46-24DEC6A4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Кейс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FBFB6D-E757-43FD-8B41-30DB9CA1D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Кейс - один із найсильніших </a:t>
            </a:r>
            <a:r>
              <a:rPr lang="de-DE" dirty="0"/>
              <a:t>PR-</a:t>
            </a:r>
            <a:r>
              <a:rPr lang="uk-UA" dirty="0"/>
              <a:t>інструментів.</a:t>
            </a:r>
          </a:p>
          <a:p>
            <a:pPr algn="just"/>
            <a:r>
              <a:rPr lang="uk-UA" dirty="0"/>
              <a:t>Перш ніж зробити замовлення, клієнт хоче побачити конкретні результати у цифрах, термінах та прибутку, який він може отримати.</a:t>
            </a:r>
          </a:p>
          <a:p>
            <a:pPr algn="just"/>
            <a:r>
              <a:rPr lang="uk-UA" dirty="0"/>
              <a:t>Кейси не просто показують, яких результатів можна досягти, а й мотивують потенційного клієнта зробити замовлення.</a:t>
            </a:r>
          </a:p>
          <a:p>
            <a:pPr algn="just"/>
            <a:r>
              <a:rPr lang="uk-UA" dirty="0"/>
              <a:t>Це інструмент, що продає. Намагайтеся використовувати його якнайчастіше</a:t>
            </a:r>
          </a:p>
        </p:txBody>
      </p:sp>
    </p:spTree>
    <p:extLst>
      <p:ext uri="{BB962C8B-B14F-4D97-AF65-F5344CB8AC3E}">
        <p14:creationId xmlns:p14="http://schemas.microsoft.com/office/powerpoint/2010/main" val="25759472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E8982E-8C88-497F-8996-BB032503E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Презентація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8CD606-6A83-40E0-B66F-72EAE8E83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Презентація проекту, продукту, послуги чи цілої компанії – візитна картка для ваших потенційних клієнтів, партнерів та інвесторів.</a:t>
            </a:r>
          </a:p>
          <a:p>
            <a:r>
              <a:rPr lang="uk-UA" dirty="0"/>
              <a:t>Під час виступу у вас є лише одна спроба зацікавити аудиторію. Вийде чи ні, залежить від якості матеріалів, які ви підготували.</a:t>
            </a:r>
          </a:p>
          <a:p>
            <a:pPr marL="0" indent="0">
              <a:buNone/>
            </a:pPr>
            <a:r>
              <a:rPr lang="uk-UA" dirty="0"/>
              <a:t>3 поради, які варто взяти до уваги при створенні презентації:</a:t>
            </a:r>
          </a:p>
          <a:p>
            <a:r>
              <a:rPr lang="uk-UA" dirty="0"/>
              <a:t>Дотримуйтесь єдиного візуального стилю</a:t>
            </a:r>
          </a:p>
          <a:p>
            <a:r>
              <a:rPr lang="uk-UA" dirty="0"/>
              <a:t>Використовуйте зображення, які доповнюють (підсилюють) зміст.</a:t>
            </a:r>
          </a:p>
          <a:p>
            <a:r>
              <a:rPr lang="uk-UA" dirty="0"/>
              <a:t>Додайте у презентацію діаграми, графіки та таблиці</a:t>
            </a:r>
          </a:p>
        </p:txBody>
      </p:sp>
    </p:spTree>
    <p:extLst>
      <p:ext uri="{BB962C8B-B14F-4D97-AF65-F5344CB8AC3E}">
        <p14:creationId xmlns:p14="http://schemas.microsoft.com/office/powerpoint/2010/main" val="4023037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554FA0-3FC6-408B-A63B-BE670E75C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BCF8EE7-B253-4F31-8212-C6E6ED88F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dirty="0"/>
              <a:t>Історія </a:t>
            </a:r>
            <a:r>
              <a:rPr lang="de-DE" dirty="0"/>
              <a:t>PR-</a:t>
            </a:r>
            <a:r>
              <a:rPr lang="uk-UA" dirty="0"/>
              <a:t>тексту з моменту виникнення писемності – це, очевидно, історія </a:t>
            </a:r>
            <a:r>
              <a:rPr lang="uk-UA" dirty="0" err="1"/>
              <a:t>зв’язків</a:t>
            </a:r>
            <a:r>
              <a:rPr lang="uk-UA" dirty="0"/>
              <a:t> з громадськістю, оскільки і в так званий </a:t>
            </a:r>
            <a:r>
              <a:rPr lang="uk-UA" dirty="0" err="1"/>
              <a:t>доінституційний</a:t>
            </a:r>
            <a:r>
              <a:rPr lang="uk-UA" dirty="0"/>
              <a:t> період </a:t>
            </a:r>
            <a:r>
              <a:rPr lang="de-DE" dirty="0"/>
              <a:t>PR </a:t>
            </a:r>
            <a:r>
              <a:rPr lang="uk-UA" dirty="0"/>
              <a:t>завжди існували тексти, які сприяли формуванню </a:t>
            </a:r>
            <a:r>
              <a:rPr lang="uk-UA" dirty="0" err="1"/>
              <a:t>пабліцитного</a:t>
            </a:r>
            <a:r>
              <a:rPr lang="uk-UA" dirty="0"/>
              <a:t> капіталу суб’єкта громадської сфери. В античних Греції та Римі використовувалися жанри тенденційної біографії, панегірика, а також листівки. Їх, а також трактати епохи Реформації навряд чи можна назвати чистою журналістикою. Юлій Цезар заснував першу установу, що нагадує швидше не газету, а систему бюлетенів, які за змістом і формою схожі на нинішні прес-релізи. Іншим аналогом прес-релізу можна вважати ватиканські енцикліки.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41403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E2F533-E02F-4AA3-96A2-965E7F6FE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79FE69-62EA-4D2C-B41E-1BE8E22D5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Інформаційні жанри складають основну частину текстових потоків і дозволяють аудиторії здійснювати постійний моніторинг найбільш значущих подій, пов'язаних з </a:t>
            </a:r>
            <a:r>
              <a:rPr lang="de-DE" dirty="0"/>
              <a:t>PR-</a:t>
            </a:r>
            <a:r>
              <a:rPr lang="uk-UA" dirty="0"/>
              <a:t>об'єктом. Найбільш поширені серед них:</a:t>
            </a:r>
          </a:p>
          <a:p>
            <a:r>
              <a:rPr lang="uk-UA" dirty="0"/>
              <a:t>Замітка;</a:t>
            </a:r>
          </a:p>
          <a:p>
            <a:r>
              <a:rPr lang="uk-UA" dirty="0"/>
              <a:t>Випадок, історія (</a:t>
            </a:r>
            <a:r>
              <a:rPr lang="de-DE" dirty="0" err="1"/>
              <a:t>case</a:t>
            </a:r>
            <a:r>
              <a:rPr lang="de-DE" dirty="0"/>
              <a:t> </a:t>
            </a:r>
            <a:r>
              <a:rPr lang="de-DE" dirty="0" err="1"/>
              <a:t>history</a:t>
            </a:r>
            <a:r>
              <a:rPr lang="de-DE" dirty="0"/>
              <a:t>);</a:t>
            </a:r>
          </a:p>
          <a:p>
            <a:r>
              <a:rPr lang="uk-UA" dirty="0"/>
              <a:t>Звіт;</a:t>
            </a:r>
          </a:p>
          <a:p>
            <a:r>
              <a:rPr lang="uk-UA" dirty="0"/>
              <a:t>Інтерв'ю;</a:t>
            </a:r>
          </a:p>
          <a:p>
            <a:r>
              <a:rPr lang="uk-UA" dirty="0"/>
              <a:t>Репортаж.</a:t>
            </a:r>
          </a:p>
        </p:txBody>
      </p:sp>
    </p:spTree>
    <p:extLst>
      <p:ext uri="{BB962C8B-B14F-4D97-AF65-F5344CB8AC3E}">
        <p14:creationId xmlns:p14="http://schemas.microsoft.com/office/powerpoint/2010/main" val="10243153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3403D2-E648-4F3F-A2F7-3189EE3D7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замітка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B4EA945-BD91-4F1A-A1AB-3EABBFDE6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dirty="0"/>
              <a:t> Коротко викладає результат вивчення, дає своєрідний сигнал про існування, основних рисах будь-якого явища, події, людини, проблеми.</a:t>
            </a:r>
          </a:p>
          <a:p>
            <a:r>
              <a:rPr lang="uk-UA" dirty="0"/>
              <a:t>Замітка виступає як новина, т. Е. Вона повинна містити повну інформацію про якийсь об'єкт або інформацію, невідому ще аудиторії.</a:t>
            </a:r>
          </a:p>
          <a:p>
            <a:pPr marL="0" indent="0">
              <a:buNone/>
            </a:pPr>
            <a:r>
              <a:rPr lang="uk-UA" dirty="0"/>
              <a:t>Різновиди замітки:</a:t>
            </a:r>
          </a:p>
          <a:p>
            <a:r>
              <a:rPr lang="uk-UA" dirty="0"/>
              <a:t> </a:t>
            </a:r>
            <a:r>
              <a:rPr lang="uk-UA" dirty="0" err="1"/>
              <a:t>Подієва</a:t>
            </a:r>
            <a:r>
              <a:rPr lang="uk-UA" dirty="0"/>
              <a:t> замітка;</a:t>
            </a:r>
          </a:p>
          <a:p>
            <a:r>
              <a:rPr lang="uk-UA" dirty="0"/>
              <a:t> Анонс;</a:t>
            </a:r>
          </a:p>
          <a:p>
            <a:r>
              <a:rPr lang="uk-UA" dirty="0"/>
              <a:t> Анотація;</a:t>
            </a:r>
          </a:p>
          <a:p>
            <a:r>
              <a:rPr lang="uk-UA" dirty="0"/>
              <a:t>Бліц-портрет;</a:t>
            </a:r>
          </a:p>
          <a:p>
            <a:r>
              <a:rPr lang="uk-UA" dirty="0"/>
              <a:t>Міні-історія.</a:t>
            </a:r>
          </a:p>
        </p:txBody>
      </p:sp>
    </p:spTree>
    <p:extLst>
      <p:ext uri="{BB962C8B-B14F-4D97-AF65-F5344CB8AC3E}">
        <p14:creationId xmlns:p14="http://schemas.microsoft.com/office/powerpoint/2010/main" val="5009626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A77DE1-2DCC-4692-8FC1-EA42CBA0B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31B7DF0-473E-4F3F-A383-3E415B812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За допомогою замітки досягаються наступні необхідні для </a:t>
            </a:r>
            <a:r>
              <a:rPr lang="de-DE" dirty="0"/>
              <a:t>PR-</a:t>
            </a:r>
            <a:r>
              <a:rPr lang="uk-UA" dirty="0"/>
              <a:t>кампанії вимоги:</a:t>
            </a:r>
          </a:p>
          <a:p>
            <a:r>
              <a:rPr lang="uk-UA" dirty="0"/>
              <a:t> Оперативність і актуальність;</a:t>
            </a:r>
          </a:p>
          <a:p>
            <a:r>
              <a:rPr lang="uk-UA" dirty="0"/>
              <a:t>Точність, стислість і ясність викладу якогось події.</a:t>
            </a:r>
          </a:p>
          <a:p>
            <a:r>
              <a:rPr lang="uk-UA" dirty="0"/>
              <a:t>Замітка є деяким вихідним інформаційним жанром, тобто таким типом матеріалів, на якому засновані всі інші інформаційні жанри.</a:t>
            </a:r>
          </a:p>
        </p:txBody>
      </p:sp>
    </p:spTree>
    <p:extLst>
      <p:ext uri="{BB962C8B-B14F-4D97-AF65-F5344CB8AC3E}">
        <p14:creationId xmlns:p14="http://schemas.microsoft.com/office/powerpoint/2010/main" val="37082559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B6A25A-2023-47CB-857E-602C7B9F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002C66A-888C-4AAF-B739-52A4A2385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Case </a:t>
            </a:r>
            <a:r>
              <a:rPr lang="ru-RU" dirty="0" err="1"/>
              <a:t>history</a:t>
            </a:r>
            <a:r>
              <a:rPr lang="ru-RU" dirty="0"/>
              <a:t> -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для </a:t>
            </a:r>
            <a:r>
              <a:rPr lang="ru-RU" dirty="0" err="1"/>
              <a:t>розповіді</a:t>
            </a:r>
            <a:r>
              <a:rPr lang="ru-RU" dirty="0"/>
              <a:t> про </a:t>
            </a:r>
            <a:r>
              <a:rPr lang="ru-RU" dirty="0" err="1"/>
              <a:t>успішне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споживачем</a:t>
            </a:r>
            <a:r>
              <a:rPr lang="ru-RU" dirty="0"/>
              <a:t> продукту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91992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5B1688-1A61-4D03-90B8-722922C34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7B0C77E-B3C3-4FE8-BD6D-EE9A09642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звіт - Це публікації, що містять аналіз деяких </a:t>
            </a:r>
            <a:r>
              <a:rPr lang="de-DE" dirty="0"/>
              <a:t>PR-</a:t>
            </a:r>
            <a:r>
              <a:rPr lang="uk-UA" dirty="0"/>
              <a:t>подій (конференцій, семінарів, симпозіумів) з точки зору прийняття на них різних документів і матеріалів, а також з точки зору самого ходу і порядку проведення заходу. Вимоги: документальність і дослівний виклад формулювань, прийнятих рішень.</a:t>
            </a:r>
          </a:p>
        </p:txBody>
      </p:sp>
    </p:spTree>
    <p:extLst>
      <p:ext uri="{BB962C8B-B14F-4D97-AF65-F5344CB8AC3E}">
        <p14:creationId xmlns:p14="http://schemas.microsoft.com/office/powerpoint/2010/main" val="3503941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C8EC93-DA28-41AD-A6C2-E046FE78E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73B65B9-F89F-4166-84C6-D3BA2DA9A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інтерв'ю - Це бесіда, призначена для опублікування в ЗМІ. Характерною особливістю інтерв'ю є те, що події, факти викладаються від імені людини, якого опитують. Інтерв'ю дуже ефективно з точки зору </a:t>
            </a:r>
            <a:r>
              <a:rPr lang="de-DE" dirty="0"/>
              <a:t>PR-</a:t>
            </a:r>
            <a:r>
              <a:rPr lang="uk-UA" dirty="0"/>
              <a:t>завдань.</a:t>
            </a:r>
          </a:p>
        </p:txBody>
      </p:sp>
    </p:spTree>
    <p:extLst>
      <p:ext uri="{BB962C8B-B14F-4D97-AF65-F5344CB8AC3E}">
        <p14:creationId xmlns:p14="http://schemas.microsoft.com/office/powerpoint/2010/main" val="31596726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F693DB-105B-4CDD-B9CD-7352E0FDB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52C4DF-F892-4BF8-8B18-60E73F47E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Репортаж - Дає можливість аудиторії побачити описується очима очевидця, тобто створює ефект присутності, а також викликати співпереживання читача, глядача з приводу того, про що йде мова через виклад динаміки подій.</a:t>
            </a:r>
          </a:p>
        </p:txBody>
      </p:sp>
    </p:spTree>
    <p:extLst>
      <p:ext uri="{BB962C8B-B14F-4D97-AF65-F5344CB8AC3E}">
        <p14:creationId xmlns:p14="http://schemas.microsoft.com/office/powerpoint/2010/main" val="133393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1EE96-3010-4258-A238-871DDEA73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Аналітичні жанри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B514D77-E889-4AD7-9012-EBA47D8E9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uk-UA" sz="1700" dirty="0"/>
              <a:t>Дані жанри доцільно використовувати в </a:t>
            </a:r>
            <a:r>
              <a:rPr lang="de-DE" sz="1700" dirty="0"/>
              <a:t>PR-</a:t>
            </a:r>
            <a:r>
              <a:rPr lang="uk-UA" sz="1700" dirty="0"/>
              <a:t>цілях з тим, щоб розкрити глибину змісту явища, виявити існуючі взаємозв'язку, уявити якийсь комплекс суджень, оцінок і висновків.</a:t>
            </a:r>
          </a:p>
          <a:p>
            <a:pPr>
              <a:spcBef>
                <a:spcPts val="0"/>
              </a:spcBef>
            </a:pPr>
            <a:r>
              <a:rPr lang="uk-UA" sz="1700" dirty="0"/>
              <a:t>На відміну від інформаційних жанрів, в аналітичних увага концентрується на поясненні з авторських позицій. Аналітичні жанри покликані, в кінцевому рахунку, на узагальнення, типізацію деяких подій.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700" dirty="0"/>
              <a:t>До аналітичних жанрів відносяться:</a:t>
            </a:r>
          </a:p>
          <a:p>
            <a:pPr>
              <a:spcBef>
                <a:spcPts val="0"/>
              </a:spcBef>
            </a:pPr>
            <a:r>
              <a:rPr lang="uk-UA" sz="1700" dirty="0"/>
              <a:t>Стаття;</a:t>
            </a:r>
          </a:p>
          <a:p>
            <a:pPr>
              <a:spcBef>
                <a:spcPts val="0"/>
              </a:spcBef>
            </a:pPr>
            <a:r>
              <a:rPr lang="uk-UA" sz="1700" dirty="0"/>
              <a:t>Журналістське розслідування;</a:t>
            </a:r>
          </a:p>
          <a:p>
            <a:pPr>
              <a:spcBef>
                <a:spcPts val="0"/>
              </a:spcBef>
            </a:pPr>
            <a:r>
              <a:rPr lang="uk-UA" sz="1700" dirty="0"/>
              <a:t>Версія;</a:t>
            </a:r>
          </a:p>
          <a:p>
            <a:pPr>
              <a:spcBef>
                <a:spcPts val="0"/>
              </a:spcBef>
            </a:pPr>
            <a:r>
              <a:rPr lang="uk-UA" sz="1700" dirty="0"/>
              <a:t>Рецензія;</a:t>
            </a:r>
          </a:p>
          <a:p>
            <a:pPr>
              <a:spcBef>
                <a:spcPts val="0"/>
              </a:spcBef>
            </a:pPr>
            <a:r>
              <a:rPr lang="uk-UA" sz="1700" dirty="0"/>
              <a:t>Соціологічне резюме;</a:t>
            </a:r>
          </a:p>
          <a:p>
            <a:pPr>
              <a:spcBef>
                <a:spcPts val="0"/>
              </a:spcBef>
            </a:pPr>
            <a:r>
              <a:rPr lang="uk-UA" sz="1700" dirty="0"/>
              <a:t>Моніторинг;</a:t>
            </a:r>
          </a:p>
          <a:p>
            <a:pPr>
              <a:spcBef>
                <a:spcPts val="0"/>
              </a:spcBef>
            </a:pPr>
            <a:r>
              <a:rPr lang="uk-UA" sz="1700" dirty="0"/>
              <a:t>Рейтинг.</a:t>
            </a:r>
          </a:p>
        </p:txBody>
      </p:sp>
    </p:spTree>
    <p:extLst>
      <p:ext uri="{BB962C8B-B14F-4D97-AF65-F5344CB8AC3E}">
        <p14:creationId xmlns:p14="http://schemas.microsoft.com/office/powerpoint/2010/main" val="33583088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83F98D-2247-4D54-A2DF-68635EB2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CFFCC4B-AFD9-41F9-80BF-6F93E68B3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Стаття - Публікація, що аналізує якісь ситуації, процеси, явища, що лежать в їх основі закономірні зв'язку. Метою статті є визначення економічної, політичної чи іншої значущості якоїсь події і пояснення того, які позиції слід зайняти, як себе вести, щоб підтримати або усунути таку ситуацію.</a:t>
            </a:r>
          </a:p>
          <a:p>
            <a:pPr algn="just"/>
            <a:r>
              <a:rPr lang="uk-UA" dirty="0"/>
              <a:t>Метою статті є визначення економічної, політичної чи іншої значущості якоїсь події і з'ясування того, які позиції слід зайняти, як себе вести, щоб підтримати або усунути таку ситуацію.</a:t>
            </a:r>
          </a:p>
        </p:txBody>
      </p:sp>
    </p:spTree>
    <p:extLst>
      <p:ext uri="{BB962C8B-B14F-4D97-AF65-F5344CB8AC3E}">
        <p14:creationId xmlns:p14="http://schemas.microsoft.com/office/powerpoint/2010/main" val="33746778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C65420-6BF5-4219-9EA3-7760B6B3B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Види статей: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C76297-FFC2-43F7-A94A-E8F6FF5F8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dirty="0" err="1"/>
              <a:t>Загальнодосліджувальні</a:t>
            </a:r>
            <a:r>
              <a:rPr lang="uk-UA" dirty="0"/>
              <a:t> - аналізуються загальнозначущі широкі питання. Найбільш часто їх використовують у політичній практиці;</a:t>
            </a:r>
          </a:p>
          <a:p>
            <a:r>
              <a:rPr lang="uk-UA" dirty="0"/>
              <a:t> Практико-аналітичні - як правило, в них розглядаються проблеми якогось господарюючого суб'єкта, і позначаються шляхи вирішення даних проблем;</a:t>
            </a:r>
          </a:p>
          <a:p>
            <a:r>
              <a:rPr lang="uk-UA" dirty="0"/>
              <a:t> Полемічні - вимоги до даного виду статей:</a:t>
            </a:r>
          </a:p>
          <a:p>
            <a:r>
              <a:rPr lang="uk-UA" dirty="0"/>
              <a:t>Чітке формулювання предмета полеміки;</a:t>
            </a:r>
          </a:p>
          <a:p>
            <a:r>
              <a:rPr lang="uk-UA" dirty="0"/>
              <a:t>Доказовість аргументів на користь основної думки виступу; зв'язність фактів і довірливість джерела їх походження;</a:t>
            </a:r>
          </a:p>
          <a:p>
            <a:r>
              <a:rPr lang="uk-UA" dirty="0"/>
              <a:t> Аргументи, що наводяться в якості доказу, повинні бути рівні тим, які використовує ваш конкурент, або ж перевершувати їх.</a:t>
            </a:r>
          </a:p>
          <a:p>
            <a:r>
              <a:rPr lang="uk-UA" dirty="0"/>
              <a:t>Крім цього в </a:t>
            </a:r>
            <a:r>
              <a:rPr lang="de-DE" dirty="0"/>
              <a:t>PR-</a:t>
            </a:r>
            <a:r>
              <a:rPr lang="uk-UA" dirty="0"/>
              <a:t>практиці використовується такий вид статей, як - цікаві. В даному випадку її мета - не скільки інформувати, а скільки розважати аудиторію. Стиль, який використовується в даному випадку, носить неформальний характер. Часто такі статті бувають гумористичними.</a:t>
            </a:r>
          </a:p>
          <a:p>
            <a:r>
              <a:rPr lang="uk-UA" dirty="0"/>
              <a:t>Також статті -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liner</a:t>
            </a:r>
            <a:r>
              <a:rPr lang="de-DE" dirty="0"/>
              <a:t> - </a:t>
            </a:r>
            <a:r>
              <a:rPr lang="uk-UA" dirty="0"/>
              <a:t>авторська іменна стаття. У практиці </a:t>
            </a:r>
            <a:r>
              <a:rPr lang="de-DE" dirty="0"/>
              <a:t>PR </a:t>
            </a:r>
            <a:r>
              <a:rPr lang="uk-UA" dirty="0"/>
              <a:t>таку назву носять авторські статті, підписані керівниками компанії або інші </a:t>
            </a:r>
            <a:r>
              <a:rPr lang="de-DE" dirty="0"/>
              <a:t>VIP.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9668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B828C3-495F-496A-B83F-425B05573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E0FD6AE-CEBA-482A-AED4-C880CF462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Найстаріша технологічна складова </a:t>
            </a:r>
            <a:r>
              <a:rPr lang="de-DE" dirty="0"/>
              <a:t>PR – </a:t>
            </a:r>
            <a:r>
              <a:rPr lang="uk-UA" dirty="0"/>
              <a:t>це прес-</a:t>
            </a:r>
            <a:r>
              <a:rPr lang="uk-UA" dirty="0" err="1"/>
              <a:t>рілейшнз</a:t>
            </a:r>
            <a:r>
              <a:rPr lang="uk-UA" dirty="0"/>
              <a:t> (зв’язки між пресою*. Фактично вони виникли й почалися з цілеспрямованої політики стосовно ЗМІ, моделювання відносин з ними. Час виникнення прес-</a:t>
            </a:r>
            <a:r>
              <a:rPr lang="uk-UA" dirty="0" err="1"/>
              <a:t>рілейшнз</a:t>
            </a:r>
            <a:r>
              <a:rPr lang="uk-UA" dirty="0"/>
              <a:t> дослідники визначають по-різному. Відправною точкою в історії </a:t>
            </a:r>
            <a:r>
              <a:rPr lang="de-DE" dirty="0"/>
              <a:t>PR-</a:t>
            </a:r>
            <a:r>
              <a:rPr lang="uk-UA" dirty="0"/>
              <a:t>тексту можна вважати 1830-ті рр. (бурхливий розвиток прес-</a:t>
            </a:r>
            <a:r>
              <a:rPr lang="uk-UA" dirty="0" err="1"/>
              <a:t>рилейшнз</a:t>
            </a:r>
            <a:r>
              <a:rPr lang="uk-UA" dirty="0"/>
              <a:t>*, коли в США з’явилося безліч прес-агентів, більшість із яких складали колишні журналісти. Саме прес-агент був тоді своєрідним урядовцем зв’язку між своїм господарем і тими засобами масового спілкування, які могли б забезпечити ринок збуту інформації. У 1840-ві рр. у США з’являються вже власне прес-агентства, що спричинено появою дешевої преси і бурхливим розвитком шоу-бізнесу. Системний піар на новому континенті починається в наступному десятилітті, точкою його відліку вважають (без чіткого розмежування понять прес-</a:t>
            </a:r>
            <a:r>
              <a:rPr lang="uk-UA" dirty="0" err="1"/>
              <a:t>рілейшнз</a:t>
            </a:r>
            <a:r>
              <a:rPr lang="uk-UA" dirty="0"/>
              <a:t> і паблік-</a:t>
            </a:r>
            <a:r>
              <a:rPr lang="uk-UA" dirty="0" err="1"/>
              <a:t>рилейшнз</a:t>
            </a:r>
            <a:r>
              <a:rPr lang="uk-UA" dirty="0"/>
              <a:t> 1850-ті роки.</a:t>
            </a:r>
          </a:p>
        </p:txBody>
      </p:sp>
    </p:spTree>
    <p:extLst>
      <p:ext uri="{BB962C8B-B14F-4D97-AF65-F5344CB8AC3E}">
        <p14:creationId xmlns:p14="http://schemas.microsoft.com/office/powerpoint/2010/main" val="35237087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57E149-BC15-446F-8C34-3F6BEB276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8DCE037-DF1D-48EA-B4CE-38964EC31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журналістське розслідування - За допомогою даного виду аналітичного жанру розкриваються коріння, причини якогось суспільно значущої події. Дуже популярний вид.</a:t>
            </a:r>
          </a:p>
          <a:p>
            <a:pPr algn="just"/>
            <a:r>
              <a:rPr lang="uk-UA" dirty="0"/>
              <a:t>версія -зазвичай базується на неповних доказах, припущеннях автора чи навіть на авторське вимислі. Головна мета версії - переконати аудиторію в можливості розвитку події за сценарієм, відповідному якоїсь </a:t>
            </a:r>
            <a:r>
              <a:rPr lang="de-DE" dirty="0"/>
              <a:t>PR-</a:t>
            </a:r>
            <a:r>
              <a:rPr lang="uk-UA" dirty="0"/>
              <a:t>концепції.</a:t>
            </a:r>
          </a:p>
          <a:p>
            <a:pPr algn="just"/>
            <a:r>
              <a:rPr lang="uk-UA" dirty="0"/>
              <a:t>соціологічне резюме -являє собою «вичавлювання» з будь-яких соціологічних досліджень, яка підтверджує необхідні висновки. Резюме дає адаптоване до інформаційним очікуванням цільової аудиторії виклад результатів наукового дослідження. Соціологічні методи застосовуються і в таких жанрах як моніторинг і рейтинг.</a:t>
            </a:r>
          </a:p>
          <a:p>
            <a:pPr algn="just"/>
            <a:r>
              <a:rPr lang="uk-UA" dirty="0"/>
              <a:t>Рейтинг -це ранжування подібних явищ по якомусь конкретному ознакою або групі ознак.</a:t>
            </a:r>
          </a:p>
        </p:txBody>
      </p:sp>
    </p:spTree>
    <p:extLst>
      <p:ext uri="{BB962C8B-B14F-4D97-AF65-F5344CB8AC3E}">
        <p14:creationId xmlns:p14="http://schemas.microsoft.com/office/powerpoint/2010/main" val="3487846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3D7A74-CEDE-417C-A3B1-78B382049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61AC886-12CB-4480-B1E8-EDF5B72B7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У науковій і методичній літературі поняття «</a:t>
            </a:r>
            <a:r>
              <a:rPr lang="de-DE" dirty="0"/>
              <a:t>PR-</a:t>
            </a:r>
            <a:r>
              <a:rPr lang="uk-UA" dirty="0"/>
              <a:t>текст» не використовується, воно замінюється в основному взятим із західних підручників терміном «матеріали для преси». Це має свої основи, оскільки частина </a:t>
            </a:r>
            <a:r>
              <a:rPr lang="de-DE" dirty="0"/>
              <a:t>PR-</a:t>
            </a:r>
            <a:r>
              <a:rPr lang="uk-UA" dirty="0"/>
              <a:t>текстів дійсно розповсюджується через ЗМІ - основний канал поширення </a:t>
            </a:r>
            <a:r>
              <a:rPr lang="de-DE" dirty="0"/>
              <a:t>PR-</a:t>
            </a:r>
            <a:r>
              <a:rPr lang="uk-UA" dirty="0"/>
              <a:t>інформації. </a:t>
            </a:r>
          </a:p>
          <a:p>
            <a:pPr algn="just"/>
            <a:r>
              <a:rPr lang="uk-UA" dirty="0"/>
              <a:t>Дві групи таких матеріалів - «матеріали для поширення в процесі організації і проведення </a:t>
            </a:r>
            <a:r>
              <a:rPr lang="uk-UA" dirty="0" err="1"/>
              <a:t>новостних</a:t>
            </a:r>
            <a:r>
              <a:rPr lang="uk-UA" dirty="0"/>
              <a:t> подій» і «матеріали для безпосередньої публікації в ЗМІ» </a:t>
            </a:r>
          </a:p>
        </p:txBody>
      </p:sp>
    </p:spTree>
    <p:extLst>
      <p:ext uri="{BB962C8B-B14F-4D97-AF65-F5344CB8AC3E}">
        <p14:creationId xmlns:p14="http://schemas.microsoft.com/office/powerpoint/2010/main" val="20131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4DA52B-C335-451A-AE9B-9D967724A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964678F-8863-443D-B7BD-023CB035C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de-DE" dirty="0"/>
              <a:t>PR-</a:t>
            </a:r>
            <a:r>
              <a:rPr lang="uk-UA" dirty="0"/>
              <a:t>текст - відрізняється від журналістського тексту тим, що в ньому відображені інтереси клієнта і громадськості. Журналіст прагне до об'єктивності, піарник просуває і захищає інтереси організації».</a:t>
            </a:r>
          </a:p>
          <a:p>
            <a:pPr algn="just"/>
            <a:r>
              <a:rPr lang="uk-UA" dirty="0"/>
              <a:t>Під </a:t>
            </a:r>
            <a:r>
              <a:rPr lang="de-DE" dirty="0"/>
              <a:t>PR-</a:t>
            </a:r>
            <a:r>
              <a:rPr lang="uk-UA" dirty="0"/>
              <a:t>текстом ми розуміємо простий або комбінований текст, який містить </a:t>
            </a:r>
            <a:r>
              <a:rPr lang="de-DE" dirty="0"/>
              <a:t>PR-</a:t>
            </a:r>
            <a:r>
              <a:rPr lang="uk-UA" dirty="0"/>
              <a:t>інформацію, ініційований базисним суб'єктом </a:t>
            </a:r>
            <a:r>
              <a:rPr lang="de-DE" dirty="0"/>
              <a:t>PR,</a:t>
            </a:r>
            <a:r>
              <a:rPr lang="uk-UA" dirty="0"/>
              <a:t> функціонуючий в просторі публічних комунікацій, службовець цілям формування або приросту </a:t>
            </a:r>
            <a:r>
              <a:rPr lang="uk-UA" dirty="0" err="1"/>
              <a:t>пабліцитного</a:t>
            </a:r>
            <a:r>
              <a:rPr lang="uk-UA" dirty="0"/>
              <a:t> капіталу даного базисного </a:t>
            </a:r>
            <a:r>
              <a:rPr lang="de-DE" dirty="0"/>
              <a:t>PR-</a:t>
            </a:r>
            <a:r>
              <a:rPr lang="uk-UA" dirty="0"/>
              <a:t>суб'єкта, адресований певному сегменту громадськості, що володіє прихованим (або значно рідше прямим) авторством, поширюваний шляхом прямої розсилки, за допомогою особистої доставки або опосередкований через ЗМІ. </a:t>
            </a:r>
          </a:p>
        </p:txBody>
      </p:sp>
    </p:spTree>
    <p:extLst>
      <p:ext uri="{BB962C8B-B14F-4D97-AF65-F5344CB8AC3E}">
        <p14:creationId xmlns:p14="http://schemas.microsoft.com/office/powerpoint/2010/main" val="1109421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AD4AB-84D5-4E4B-A5DB-1977345D6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F3BC40-BE25-4F6B-952F-D4F536289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10213128" cy="419570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de-DE" dirty="0"/>
              <a:t>PR-</a:t>
            </a:r>
            <a:r>
              <a:rPr lang="uk-UA" dirty="0"/>
              <a:t>текст нині активно функціонує в системі масових комунікацій. Під масовою комунікацією маються на увазі інтерактивні двосторонні інформаційні потоки між суб'єктами комунікації. Масова комунікація служить цілям поширення соціально значущої інформації (про факти, події, соціальні і культурні цінності) за допомогою різних технічних засобів на великі масові аудиторії.</a:t>
            </a:r>
          </a:p>
          <a:p>
            <a:r>
              <a:rPr lang="uk-UA" dirty="0"/>
              <a:t>Масова комунікація як процес передачі інформації групі індивідів за допомогою технічних засобів на великі аудиторії, що розосередилися характеризується наступними особливостями: </a:t>
            </a:r>
          </a:p>
          <a:p>
            <a:pPr marL="0" indent="0">
              <a:buNone/>
            </a:pPr>
            <a:r>
              <a:rPr lang="uk-UA" dirty="0"/>
              <a:t>1) масовість аудиторії; </a:t>
            </a:r>
          </a:p>
          <a:p>
            <a:pPr marL="0" indent="0">
              <a:buNone/>
            </a:pPr>
            <a:r>
              <a:rPr lang="uk-UA" dirty="0"/>
              <a:t>2) її гетерогенність; </a:t>
            </a:r>
          </a:p>
          <a:p>
            <a:pPr marL="0" indent="0">
              <a:buNone/>
            </a:pPr>
            <a:r>
              <a:rPr lang="uk-UA" dirty="0"/>
              <a:t>3) використання високошвидкісних і репродукційних </a:t>
            </a:r>
            <a:r>
              <a:rPr lang="uk-UA" dirty="0" err="1"/>
              <a:t>засобівв</a:t>
            </a:r>
            <a:r>
              <a:rPr lang="uk-UA" dirty="0"/>
              <a:t> зв'язку і інформації; </a:t>
            </a:r>
          </a:p>
          <a:p>
            <a:pPr marL="0" indent="0">
              <a:buNone/>
            </a:pPr>
            <a:r>
              <a:rPr lang="uk-UA" dirty="0"/>
              <a:t>4) швидке поширення повідомлень; </a:t>
            </a:r>
          </a:p>
          <a:p>
            <a:pPr marL="0" indent="0">
              <a:buNone/>
            </a:pPr>
            <a:r>
              <a:rPr lang="uk-UA" dirty="0"/>
              <a:t>5) відносно невелика споживча вартість інформації, що отримується ».</a:t>
            </a:r>
          </a:p>
        </p:txBody>
      </p:sp>
    </p:spTree>
    <p:extLst>
      <p:ext uri="{BB962C8B-B14F-4D97-AF65-F5344CB8AC3E}">
        <p14:creationId xmlns:p14="http://schemas.microsoft.com/office/powerpoint/2010/main" val="1650935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20758D-178B-45EA-8A87-2AF62F740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2E3738-52FE-4FF7-BC0F-C1474D0F4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de-DE" dirty="0"/>
              <a:t>PR-</a:t>
            </a:r>
            <a:r>
              <a:rPr lang="uk-UA" dirty="0"/>
              <a:t>текст є різновидом текстів масової комунікації. </a:t>
            </a:r>
          </a:p>
          <a:p>
            <a:pPr algn="just"/>
            <a:r>
              <a:rPr lang="uk-UA" dirty="0"/>
              <a:t>ЗМІ, за допомогою яких може розповсюджуватися </a:t>
            </a:r>
            <a:r>
              <a:rPr lang="de-DE" dirty="0"/>
              <a:t>PR-</a:t>
            </a:r>
            <a:r>
              <a:rPr lang="uk-UA" dirty="0"/>
              <a:t>текст, як і </a:t>
            </a:r>
            <a:r>
              <a:rPr lang="de-DE" dirty="0"/>
              <a:t>PR- </a:t>
            </a:r>
            <a:r>
              <a:rPr lang="uk-UA" dirty="0"/>
              <a:t>або прес-служби, «</a:t>
            </a:r>
            <a:r>
              <a:rPr lang="uk-UA" dirty="0" err="1"/>
              <a:t>породжуючі</a:t>
            </a:r>
            <a:r>
              <a:rPr lang="uk-UA" dirty="0"/>
              <a:t>» даний тип текстів, є компонентом масової комунікації;</a:t>
            </a:r>
          </a:p>
          <a:p>
            <a:pPr algn="just"/>
            <a:r>
              <a:rPr lang="de-DE" dirty="0"/>
              <a:t>PR-</a:t>
            </a:r>
            <a:r>
              <a:rPr lang="uk-UA" dirty="0"/>
              <a:t>текст, опосередкований через ЗМІ, виявляється направленим </a:t>
            </a:r>
            <a:r>
              <a:rPr lang="uk-UA" dirty="0" err="1"/>
              <a:t>массовидному</a:t>
            </a:r>
            <a:r>
              <a:rPr lang="uk-UA" dirty="0"/>
              <a:t> адресату і має функції текстів МК;</a:t>
            </a:r>
          </a:p>
          <a:p>
            <a:pPr algn="just"/>
            <a:r>
              <a:rPr lang="uk-UA" dirty="0"/>
              <a:t>однією з технологічних функцій </a:t>
            </a:r>
            <a:r>
              <a:rPr lang="uk-UA" dirty="0" err="1"/>
              <a:t>зв'язків</a:t>
            </a:r>
            <a:r>
              <a:rPr lang="uk-UA" dirty="0"/>
              <a:t> з громадськістю признається функція масової комунікації.</a:t>
            </a:r>
          </a:p>
        </p:txBody>
      </p:sp>
    </p:spTree>
    <p:extLst>
      <p:ext uri="{BB962C8B-B14F-4D97-AF65-F5344CB8AC3E}">
        <p14:creationId xmlns:p14="http://schemas.microsoft.com/office/powerpoint/2010/main" val="995078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F60FE-5533-4375-8CFB-DC1194063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F1B9D7B-2197-4529-BECF-89D7345F6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dirty="0"/>
              <a:t>Специфіка </a:t>
            </a:r>
            <a:r>
              <a:rPr lang="de-DE" dirty="0"/>
              <a:t>PR-</a:t>
            </a:r>
            <a:r>
              <a:rPr lang="uk-UA" dirty="0"/>
              <a:t>текстів та основні відмінності від журналістських матеріалів. </a:t>
            </a:r>
            <a:r>
              <a:rPr lang="de-DE" dirty="0"/>
              <a:t>PR-</a:t>
            </a:r>
            <a:r>
              <a:rPr lang="uk-UA" dirty="0"/>
              <a:t>текст - це письмовий текст, який служить цілям інформування або збільшення </a:t>
            </a:r>
            <a:r>
              <a:rPr lang="uk-UA" dirty="0" err="1"/>
              <a:t>публіцітного</a:t>
            </a:r>
            <a:r>
              <a:rPr lang="uk-UA" dirty="0"/>
              <a:t> капіталу (популярності) якогось </a:t>
            </a:r>
            <a:r>
              <a:rPr lang="de-DE" dirty="0"/>
              <a:t>PR-</a:t>
            </a:r>
            <a:r>
              <a:rPr lang="uk-UA" dirty="0"/>
              <a:t>суб'єкта, і що володіє прихованим, рідше прямим, авторством, призначений для зовнішньої або внутрішньої громадськості.</a:t>
            </a:r>
          </a:p>
          <a:p>
            <a:pPr algn="just"/>
            <a:r>
              <a:rPr lang="uk-UA" dirty="0"/>
              <a:t>У центрі журналістських матеріалів знаходиться значима новина, в центрі </a:t>
            </a:r>
            <a:r>
              <a:rPr lang="de-DE" dirty="0"/>
              <a:t>PR-</a:t>
            </a:r>
            <a:r>
              <a:rPr lang="uk-UA" dirty="0"/>
              <a:t>тексту - базисний суб'єкт </a:t>
            </a:r>
            <a:r>
              <a:rPr lang="de-DE" dirty="0"/>
              <a:t>PR, </a:t>
            </a:r>
            <a:r>
              <a:rPr lang="uk-UA" dirty="0"/>
              <a:t>якась організація, корпорація тощо.</a:t>
            </a:r>
          </a:p>
          <a:p>
            <a:pPr algn="just"/>
            <a:r>
              <a:rPr lang="uk-UA" dirty="0"/>
              <a:t>Зміст </a:t>
            </a:r>
            <a:r>
              <a:rPr lang="de-DE" dirty="0"/>
              <a:t>PR-</a:t>
            </a:r>
            <a:r>
              <a:rPr lang="uk-UA" dirty="0"/>
              <a:t>текстів, як правило, анонімно, і всі оцінки переносяться на позицію організації. У журналістських матеріалах міститься пряме посилання на автора.</a:t>
            </a:r>
          </a:p>
        </p:txBody>
      </p:sp>
    </p:spTree>
    <p:extLst>
      <p:ext uri="{BB962C8B-B14F-4D97-AF65-F5344CB8AC3E}">
        <p14:creationId xmlns:p14="http://schemas.microsoft.com/office/powerpoint/2010/main" val="36351198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хема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TM04033919[[fn=Схема]]</Template>
  <TotalTime>593</TotalTime>
  <Words>3169</Words>
  <Application>Microsoft Office PowerPoint</Application>
  <PresentationFormat>Широкий екран</PresentationFormat>
  <Paragraphs>219</Paragraphs>
  <Slides>40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40</vt:i4>
      </vt:variant>
    </vt:vector>
  </HeadingPairs>
  <TitlesOfParts>
    <vt:vector size="43" baseType="lpstr">
      <vt:lpstr>Arial</vt:lpstr>
      <vt:lpstr>Tw Cen MT</vt:lpstr>
      <vt:lpstr>Схема</vt:lpstr>
      <vt:lpstr>Управління інформацією і конструювання новин</vt:lpstr>
      <vt:lpstr>PR-текст: характеристика та типологія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PR-текст і реклама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Класифікація PR-текстів: </vt:lpstr>
      <vt:lpstr>Презентація PowerPoint</vt:lpstr>
      <vt:lpstr>Види PR-текстів </vt:lpstr>
      <vt:lpstr>Маркетинг-кит </vt:lpstr>
      <vt:lpstr>Медіа-кит</vt:lpstr>
      <vt:lpstr>Прес-реліз </vt:lpstr>
      <vt:lpstr>Анонс </vt:lpstr>
      <vt:lpstr>Огляд </vt:lpstr>
      <vt:lpstr>Інтерв'ю </vt:lpstr>
      <vt:lpstr>Біографія </vt:lpstr>
      <vt:lpstr>Запрошення </vt:lpstr>
      <vt:lpstr>Кейс </vt:lpstr>
      <vt:lpstr>Презентація </vt:lpstr>
      <vt:lpstr>Презентація PowerPoint</vt:lpstr>
      <vt:lpstr>замітка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Аналітичні жанри</vt:lpstr>
      <vt:lpstr>Презентація PowerPoint</vt:lpstr>
      <vt:lpstr>Види статей: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інформацією і конструювання новин</dc:title>
  <dc:creator>Admin</dc:creator>
  <cp:lastModifiedBy>Admin</cp:lastModifiedBy>
  <cp:revision>8</cp:revision>
  <dcterms:created xsi:type="dcterms:W3CDTF">2023-03-23T22:07:56Z</dcterms:created>
  <dcterms:modified xsi:type="dcterms:W3CDTF">2023-03-24T08:01:50Z</dcterms:modified>
</cp:coreProperties>
</file>