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8" r:id="rId10"/>
    <p:sldId id="269" r:id="rId11"/>
  </p:sldIdLst>
  <p:sldSz cx="9144000" cy="5143500" type="screen16x9"/>
  <p:notesSz cx="6858000" cy="9144000"/>
  <p:embeddedFontLst>
    <p:embeddedFont>
      <p:font typeface="Roboto" panose="020B0604020202020204" charset="0"/>
      <p:regular r:id="rId13"/>
      <p:bold r:id="rId14"/>
      <p:italic r:id="rId15"/>
      <p:boldItalic r:id="rId16"/>
    </p:embeddedFont>
    <p:embeddedFont>
      <p:font typeface="Roboto Slab" panose="020B0604020202020204" charset="0"/>
      <p:regular r:id="rId17"/>
      <p:bold r:id="rId18"/>
    </p:embeddedFont>
    <p:embeddedFont>
      <p:font typeface="Sitka Small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132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9d1282fd46_0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9d1282fd46_0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9d1282fd46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9d1282fd46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9d1282fd46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9d1282fd46_0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9d1282fd46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9d1282fd46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9d1282fd46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9d1282fd46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9d1282fd46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9d1282fd46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9d1282fd46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9d1282fd46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9d1282fd46_0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9d1282fd46_0_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9d1282fd46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9d1282fd46_0_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0" y="693436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 b="1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ВЕРБАЛЬНІ, НЕВЕРБАЛЬНІ ЗАСОБИ КОМУНІКАЦІЙ ТА МОВЛЕННЄВИЙ ЕТИКЕТ</a:t>
            </a:r>
            <a:endParaRPr sz="2800" dirty="0">
              <a:solidFill>
                <a:schemeClr val="tx1"/>
              </a:solidFill>
              <a:latin typeface="Sitka Small" pitchFamily="2" charset="0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756229" y="3139664"/>
            <a:ext cx="6150157" cy="13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4700" dirty="0">
                <a:solidFill>
                  <a:srgbClr val="FFFFFF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Сутність мовленнєвого спілкування або вербальної комунікації.</a:t>
            </a:r>
            <a:endParaRPr sz="4700" dirty="0">
              <a:solidFill>
                <a:srgbClr val="FFFFFF"/>
              </a:solidFill>
              <a:latin typeface="Sitka Small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4700" dirty="0">
                <a:solidFill>
                  <a:srgbClr val="FFFFFF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Поняття про невербальну комунікацію.</a:t>
            </a:r>
            <a:endParaRPr sz="4700" dirty="0">
              <a:solidFill>
                <a:srgbClr val="FFFFFF"/>
              </a:solidFill>
              <a:latin typeface="Sitka Small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4700" dirty="0">
                <a:solidFill>
                  <a:schemeClr val="dk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Класифікація невербальних засобів спілкування.</a:t>
            </a:r>
            <a:endParaRPr sz="4700" dirty="0">
              <a:solidFill>
                <a:schemeClr val="dk1"/>
              </a:solidFill>
              <a:latin typeface="Sitka Small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4700" dirty="0">
                <a:solidFill>
                  <a:schemeClr val="dk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Комунікативна етика.</a:t>
            </a:r>
            <a:endParaRPr sz="4700" dirty="0">
              <a:solidFill>
                <a:schemeClr val="dk1"/>
              </a:solidFill>
              <a:latin typeface="Sitka Small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8EB3268-99CB-407D-8FC9-1D2535CE44C4}"/>
              </a:ext>
            </a:extLst>
          </p:cNvPr>
          <p:cNvSpPr/>
          <p:nvPr/>
        </p:nvSpPr>
        <p:spPr>
          <a:xfrm>
            <a:off x="6975522" y="951164"/>
            <a:ext cx="615449" cy="105267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80808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D04BE2E-B1A7-4A15-8FF0-A9648FDE6475}"/>
              </a:ext>
            </a:extLst>
          </p:cNvPr>
          <p:cNvSpPr/>
          <p:nvPr/>
        </p:nvSpPr>
        <p:spPr>
          <a:xfrm>
            <a:off x="487680" y="298027"/>
            <a:ext cx="8016459" cy="7557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808080"/>
              </a:highlight>
            </a:endParaRPr>
          </a:p>
        </p:txBody>
      </p:sp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589647" y="439486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800" b="1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Комунікативна дія. Дискурс</a:t>
            </a:r>
            <a:endParaRPr sz="2700" b="1" dirty="0">
              <a:solidFill>
                <a:schemeClr val="tx1"/>
              </a:solidFill>
              <a:latin typeface="Sitka Small" pitchFamily="2" charset="0"/>
            </a:endParaRPr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408220" y="16141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500" b="1" dirty="0">
                <a:solidFill>
                  <a:srgbClr val="FFFFFF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Комунікативна дія </a:t>
            </a:r>
            <a:r>
              <a:rPr lang="uk" sz="1500" dirty="0">
                <a:solidFill>
                  <a:srgbClr val="FFFFFF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– засіб етичного діалогу, котрий постає у вищій формі як етичний дискурс. Дискурс спонукає людей до взаємного визнання: висловлювання іншого усвідомлюються, рефлексуються, інтерпретуються, уточнюються, приймаються або заперечуються</a:t>
            </a:r>
            <a:r>
              <a:rPr lang="uk" sz="1000" dirty="0">
                <a:solidFill>
                  <a:srgbClr val="000000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Sitka Small" pitchFamily="2" charset="0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0792" y="1420156"/>
            <a:ext cx="4553347" cy="2561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4225D1C-98A0-4562-9CC9-1A449EFBEBE6}"/>
              </a:ext>
            </a:extLst>
          </p:cNvPr>
          <p:cNvSpPr/>
          <p:nvPr/>
        </p:nvSpPr>
        <p:spPr>
          <a:xfrm>
            <a:off x="480424" y="537506"/>
            <a:ext cx="5259976" cy="7557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808080"/>
              </a:highlight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511272" y="682998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800" b="1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Мовленнєве спілкування</a:t>
            </a:r>
            <a:r>
              <a:rPr lang="uk" sz="2800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 </a:t>
            </a:r>
            <a:endParaRPr sz="2800" b="1" dirty="0">
              <a:solidFill>
                <a:schemeClr val="tx1"/>
              </a:solidFill>
              <a:latin typeface="Sitka Small" pitchFamily="2" charset="0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87900" y="1867196"/>
            <a:ext cx="41841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500" b="1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Мовленнєве спілкування</a:t>
            </a:r>
            <a:r>
              <a:rPr lang="uk" sz="1500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 – це засіб, у якому як знакову систему використовують мовлення. Його особливість полягає в тому, що воно за формою і за змістом спрямоване на іншу людину, включене в комунікативний процес, є фактом комунікації.</a:t>
            </a:r>
            <a:endParaRPr dirty="0">
              <a:solidFill>
                <a:schemeClr val="tx1"/>
              </a:solidFill>
              <a:latin typeface="Sitka Small" pitchFamily="2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171" y="1990580"/>
            <a:ext cx="3690250" cy="2140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923E10A-BB91-41AB-93B5-11B3A6168592}"/>
              </a:ext>
            </a:extLst>
          </p:cNvPr>
          <p:cNvSpPr/>
          <p:nvPr/>
        </p:nvSpPr>
        <p:spPr>
          <a:xfrm>
            <a:off x="5050972" y="832911"/>
            <a:ext cx="3225271" cy="7557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808080"/>
              </a:highlight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197959" y="744286"/>
            <a:ext cx="3305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200" b="1" dirty="0">
                <a:latin typeface="Sitka Small" pitchFamily="2" charset="0"/>
                <a:ea typeface="Times New Roman"/>
                <a:cs typeface="Times New Roman"/>
                <a:sym typeface="Times New Roman"/>
              </a:rPr>
              <a:t>Інформація</a:t>
            </a:r>
            <a:endParaRPr sz="3200" b="1" dirty="0">
              <a:latin typeface="Sitka Small" pitchFamily="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4971144" y="2014939"/>
            <a:ext cx="3686161" cy="2818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400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У процесі спілкування мовлення виконує також інформативну функцію. Виділяють інформацію </a:t>
            </a:r>
            <a:r>
              <a:rPr lang="uk" sz="1400" b="1" i="1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інструментальну</a:t>
            </a:r>
            <a:r>
              <a:rPr lang="uk" sz="1400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, що стосується безпосередньо засобів розв’язання певного завдання, та </a:t>
            </a:r>
            <a:r>
              <a:rPr lang="uk" sz="1400" b="1" i="1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експресивну</a:t>
            </a:r>
            <a:r>
              <a:rPr lang="uk" sz="1400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, що торкається оцінок, самооцінок, емоційних зв’язків між членами групи. </a:t>
            </a:r>
            <a:endParaRPr sz="1400" dirty="0">
              <a:solidFill>
                <a:schemeClr val="tx1"/>
              </a:solidFill>
              <a:latin typeface="Sitka Small" pitchFamily="2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26" y="1118078"/>
            <a:ext cx="4042029" cy="269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EABABF8-3604-48E2-BB39-6C277F5916E1}"/>
              </a:ext>
            </a:extLst>
          </p:cNvPr>
          <p:cNvSpPr/>
          <p:nvPr/>
        </p:nvSpPr>
        <p:spPr>
          <a:xfrm>
            <a:off x="486229" y="731310"/>
            <a:ext cx="3526971" cy="80496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808080"/>
              </a:highlight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496755" y="802343"/>
            <a:ext cx="3526971" cy="7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000" b="1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Невербальне спілкування </a:t>
            </a:r>
            <a:endParaRPr sz="2000" b="1" dirty="0">
              <a:solidFill>
                <a:schemeClr val="tx1"/>
              </a:solidFill>
              <a:latin typeface="Sitka Small" pitchFamily="2" charset="0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80643" y="1656543"/>
            <a:ext cx="3632557" cy="3003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300" b="1" i="1" dirty="0">
                <a:latin typeface="Sitka Small" pitchFamily="2" charset="0"/>
                <a:ea typeface="Times New Roman"/>
                <a:cs typeface="Times New Roman"/>
                <a:sym typeface="Times New Roman"/>
              </a:rPr>
              <a:t>Невербальне спілкування</a:t>
            </a:r>
            <a:r>
              <a:rPr lang="uk" sz="1300" dirty="0">
                <a:latin typeface="Sitka Small" pitchFamily="2" charset="0"/>
                <a:ea typeface="Times New Roman"/>
                <a:cs typeface="Times New Roman"/>
                <a:sym typeface="Times New Roman"/>
              </a:rPr>
              <a:t> відбувається, як правило, неусвідомлено, мимовільно. Хоча люди певним чином контролюють своє мовлення, можна шляхом аналізу міміки, жестів, інтонації оцінити правильність, щирість мовної інформації. Для розуміння невербальних елементів спілкування необхідне, як правило, спеціальне навчання.</a:t>
            </a:r>
            <a:endParaRPr sz="1300" dirty="0">
              <a:latin typeface="Sitka Small" pitchFamily="2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831" y="1397908"/>
            <a:ext cx="4240940" cy="2840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31A0B86-C588-4211-9EC2-D91381BBE29C}"/>
              </a:ext>
            </a:extLst>
          </p:cNvPr>
          <p:cNvSpPr/>
          <p:nvPr/>
        </p:nvSpPr>
        <p:spPr>
          <a:xfrm>
            <a:off x="465910" y="574775"/>
            <a:ext cx="5259976" cy="7557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808080"/>
              </a:highlight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641900" y="719282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uk" sz="2900" b="1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Міжособистісний простір</a:t>
            </a:r>
            <a:endParaRPr sz="4300" dirty="0">
              <a:solidFill>
                <a:schemeClr val="tx1"/>
              </a:solidFill>
              <a:latin typeface="Sitka Small" pitchFamily="2" charset="0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5152571" y="1489825"/>
            <a:ext cx="3603629" cy="33144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600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Одним з важливих параметрів, що характеризують невербальну комунікацію є </a:t>
            </a:r>
            <a:r>
              <a:rPr lang="uk" sz="1600" b="1" i="1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міжособистісний простір</a:t>
            </a:r>
            <a:r>
              <a:rPr lang="uk" sz="1600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 – дистанція, яка неусвідомлено встановлюється в процесі безпосереднього спілкування між людьми. Чим тісніше відносини між людьми, тим менша просторова дистанція між ними в процесі спілкування.</a:t>
            </a:r>
            <a:endParaRPr sz="2400" dirty="0">
              <a:solidFill>
                <a:schemeClr val="tx1"/>
              </a:solidFill>
              <a:latin typeface="Sitka Small" pitchFamily="2" charset="0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291" y="1549889"/>
            <a:ext cx="3240624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C20CA7D-0993-4EF5-8B71-BA262A3AE09A}"/>
              </a:ext>
            </a:extLst>
          </p:cNvPr>
          <p:cNvSpPr/>
          <p:nvPr/>
        </p:nvSpPr>
        <p:spPr>
          <a:xfrm>
            <a:off x="482314" y="788305"/>
            <a:ext cx="2915919" cy="7557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808080"/>
              </a:highlight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489498" y="1001485"/>
            <a:ext cx="2808000" cy="5565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Візуальний контакт</a:t>
            </a:r>
            <a:endParaRPr b="1" dirty="0">
              <a:solidFill>
                <a:schemeClr val="tx1"/>
              </a:solidFill>
              <a:latin typeface="Sitka Small" pitchFamily="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74366" y="1615796"/>
            <a:ext cx="3384834" cy="3173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400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Фіксація погляду на іншому означає не тільки зацікавленість, а й зосередженість. Але пильний тривалий погляд на людину викликає в неї відчуття збентеженості і може сприйматися як ознака ворожості. Коли один з учасників діалогу закінчує говорити, то він дивиться на співрозмовника, очікуючи на продовження бесіди.</a:t>
            </a:r>
            <a:endParaRPr sz="1800" dirty="0">
              <a:solidFill>
                <a:schemeClr val="tx1"/>
              </a:solidFill>
              <a:latin typeface="Sitka Small" pitchFamily="2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4701" y="1544005"/>
            <a:ext cx="4459801" cy="2613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198312E-BFCB-4E3D-B4C8-E55F6992D7DC}"/>
              </a:ext>
            </a:extLst>
          </p:cNvPr>
          <p:cNvSpPr/>
          <p:nvPr/>
        </p:nvSpPr>
        <p:spPr>
          <a:xfrm>
            <a:off x="5023395" y="327055"/>
            <a:ext cx="3815804" cy="7557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808080"/>
              </a:highlight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5156354" y="296213"/>
            <a:ext cx="3628799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Невербальна (несловесна) комунікація</a:t>
            </a:r>
            <a:endParaRPr sz="3200" dirty="0">
              <a:solidFill>
                <a:schemeClr val="tx1"/>
              </a:solidFill>
              <a:latin typeface="Sitka Small" pitchFamily="2" charset="0"/>
            </a:endParaRPr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5301497" y="1160770"/>
            <a:ext cx="3187344" cy="3708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300" b="1" dirty="0">
                <a:solidFill>
                  <a:srgbClr val="FFFFFF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Невербальна комунікація</a:t>
            </a:r>
            <a:r>
              <a:rPr lang="uk" sz="1300" dirty="0">
                <a:solidFill>
                  <a:srgbClr val="FFFFFF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 – це система знаків, що використовуються у процесі спілкування і відрізняються від мовних засобами та формою виявлення. Науковими дослідженнями, зокрема, доведено, що за рахунок невербальних засобів відбувається від 40 до 80% комунікації. Причому 55% повідомлень сприймається через вирази обличчя, позу, жести, а 38% – через інтонацію та модуляцію голосу.</a:t>
            </a:r>
            <a:endParaRPr sz="1500" dirty="0">
              <a:solidFill>
                <a:srgbClr val="FFFFFF"/>
              </a:solidFill>
              <a:latin typeface="Sitka Small" pitchFamily="2" charset="0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284" y="1311710"/>
            <a:ext cx="3452158" cy="25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5A7371A-95E9-4D51-A534-0F03276866D8}"/>
              </a:ext>
            </a:extLst>
          </p:cNvPr>
          <p:cNvSpPr/>
          <p:nvPr/>
        </p:nvSpPr>
        <p:spPr>
          <a:xfrm>
            <a:off x="481802" y="490525"/>
            <a:ext cx="3241112" cy="7557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808080"/>
              </a:highlight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0A8081BF-0336-473A-BCFF-C3A3D512E0CE}"/>
              </a:ext>
            </a:extLst>
          </p:cNvPr>
          <p:cNvSpPr/>
          <p:nvPr/>
        </p:nvSpPr>
        <p:spPr>
          <a:xfrm>
            <a:off x="4572000" y="566059"/>
            <a:ext cx="4049486" cy="3984172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525783" y="439488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700" b="1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Голос</a:t>
            </a:r>
            <a:endParaRPr sz="3700" b="1" dirty="0">
              <a:solidFill>
                <a:schemeClr val="tx1"/>
              </a:solidFill>
              <a:latin typeface="Sitka Small" pitchFamily="2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87899" y="1594025"/>
            <a:ext cx="3432551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400" b="1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Паралінгвістична система</a:t>
            </a:r>
            <a:r>
              <a:rPr lang="uk" sz="1400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 – це вокалізації, тобто якості голосу, його діапазон, тональність.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400" b="1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Екстралінгвістична система</a:t>
            </a:r>
            <a:r>
              <a:rPr lang="uk" sz="1400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 – це темп, паузи, різні вкраплення в мову (плач, сміх, кашель тощо). Традиційно вважалось, що ці види засобів є навколо мовними прийомами, які доповнюють семантично значущу інформацію.</a:t>
            </a:r>
            <a:endParaRPr sz="1400" dirty="0">
              <a:solidFill>
                <a:schemeClr val="tx1"/>
              </a:solidFill>
              <a:latin typeface="Sitka Small" pitchFamily="2" charset="0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9371" y="846366"/>
            <a:ext cx="3020350" cy="302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FD2B8AC-760B-4503-AF41-E8F5ED693034}"/>
              </a:ext>
            </a:extLst>
          </p:cNvPr>
          <p:cNvSpPr/>
          <p:nvPr/>
        </p:nvSpPr>
        <p:spPr>
          <a:xfrm>
            <a:off x="4994367" y="559284"/>
            <a:ext cx="3815804" cy="7557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highlight>
                <a:srgbClr val="808080"/>
              </a:highlight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5186929" y="577371"/>
            <a:ext cx="3311185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215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b="1" dirty="0">
                <a:solidFill>
                  <a:schemeClr val="tx1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Комунікативна етика</a:t>
            </a:r>
            <a:endParaRPr sz="1900" b="1" dirty="0">
              <a:solidFill>
                <a:schemeClr val="tx1"/>
              </a:solidFill>
              <a:latin typeface="Sitka Small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4916115" y="1567543"/>
            <a:ext cx="2873100" cy="3316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400" b="1" dirty="0">
                <a:solidFill>
                  <a:srgbClr val="FFFFFF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Комунікативна (дискурсивна) етика </a:t>
            </a:r>
            <a:r>
              <a:rPr lang="uk" sz="1400" dirty="0">
                <a:solidFill>
                  <a:srgbClr val="FFFFFF"/>
                </a:solidFill>
                <a:latin typeface="Sitka Small" pitchFamily="2" charset="0"/>
                <a:ea typeface="Times New Roman"/>
                <a:cs typeface="Times New Roman"/>
                <a:sym typeface="Times New Roman"/>
              </a:rPr>
              <a:t>є важливим соціокультурним явищем, що виявляє сутність людини. Передбачає суб’єкт-суб’єктний зв’язок і визнання людини суверенною особистістю. Складові комунікативної етики – комунікативна дія і дискурс.</a:t>
            </a:r>
            <a:endParaRPr sz="1400" dirty="0">
              <a:solidFill>
                <a:srgbClr val="FFFFFF"/>
              </a:solidFill>
              <a:latin typeface="Sitka Small" pitchFamily="2" charset="0"/>
            </a:endParaRPr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743" y="937134"/>
            <a:ext cx="3191328" cy="3191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451</Words>
  <Application>Microsoft Office PowerPoint</Application>
  <PresentationFormat>Екран (16:9)</PresentationFormat>
  <Paragraphs>24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Sitka Small</vt:lpstr>
      <vt:lpstr>Roboto</vt:lpstr>
      <vt:lpstr>Roboto Slab</vt:lpstr>
      <vt:lpstr>Marina</vt:lpstr>
      <vt:lpstr>ВЕРБАЛЬНІ, НЕВЕРБАЛЬНІ ЗАСОБИ КОМУНІКАЦІЙ ТА МОВЛЕННЄВИЙ ЕТИКЕТ</vt:lpstr>
      <vt:lpstr>Мовленнєве спілкування </vt:lpstr>
      <vt:lpstr>Інформація</vt:lpstr>
      <vt:lpstr>Невербальне спілкування </vt:lpstr>
      <vt:lpstr>Міжособистісний простір</vt:lpstr>
      <vt:lpstr>Візуальний контакт</vt:lpstr>
      <vt:lpstr>Невербальна (несловесна) комунікація</vt:lpstr>
      <vt:lpstr>Голос</vt:lpstr>
      <vt:lpstr>Комунікативна етика </vt:lpstr>
      <vt:lpstr>Комунікативна дія. Дискурс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ВЕРБАЛЬНІ, НЕВЕРБАЛЬНІ ЗАСОБИ КОМУНІКАЦІЙ ТА МОВЛЕННЄВИЙ ЕТИКЕТ</dc:title>
  <cp:lastModifiedBy>Viacheslav Tkachuk</cp:lastModifiedBy>
  <cp:revision>5</cp:revision>
  <dcterms:modified xsi:type="dcterms:W3CDTF">2022-11-29T20:35:34Z</dcterms:modified>
</cp:coreProperties>
</file>