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9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01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627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64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01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3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46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24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56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0979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393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588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2AFA8-EA2D-4D92-BE1C-20A25446DDB0}" type="datetimeFigureOut">
              <a:rPr lang="uk-UA" smtClean="0"/>
              <a:t>11.11.2020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DC984FF-D96B-4EFA-8F65-3947AFD8141B}" type="slidenum">
              <a:rPr lang="uk-UA" smtClean="0"/>
              <a:t>‹№›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39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FDAFDC-A2B4-4FAE-8F4E-11453B810E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Контроль та оцінка діяльності підрозділів підприємства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1094994-9A73-4B8C-8DBB-FA5C7CF8EA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з навчальної дисципліни «Контролінг в підприємництві»</a:t>
            </a:r>
          </a:p>
        </p:txBody>
      </p:sp>
    </p:spTree>
    <p:extLst>
      <p:ext uri="{BB962C8B-B14F-4D97-AF65-F5344CB8AC3E}">
        <p14:creationId xmlns:p14="http://schemas.microsoft.com/office/powerpoint/2010/main" val="1907623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7E3D653-E0DD-4845-B983-BD33EDBCF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776" y="429207"/>
            <a:ext cx="7987004" cy="45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847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821E622-84D7-4DED-9665-17B859DC48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551" y="541175"/>
            <a:ext cx="8892073" cy="4264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030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185C830-E067-4F50-9146-457ADB5E7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098" y="830423"/>
            <a:ext cx="7707086" cy="388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878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0D0E3E-B9E2-4948-903A-D304A206A6B9}"/>
              </a:ext>
            </a:extLst>
          </p:cNvPr>
          <p:cNvSpPr txBox="1"/>
          <p:nvPr/>
        </p:nvSpPr>
        <p:spPr>
          <a:xfrm>
            <a:off x="1782148" y="1254596"/>
            <a:ext cx="778173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Оскільки оцінка роботи виробничих і невиробничих (відділів, служб) підрозділів здійснюється за кількома показниками, на деяких підприємствах практикують узагальнюючу оцінку у формі коефіцієнта трудового внеску (КТВ), у якому інтегруються певним чином зазначені показники. Отже, КТВ є узагальнюючою кількісною оцінкою кінцевих результатів діяльності підрозділів. Він може застосовуватись і для оцінки роботи окремих працівників. </a:t>
            </a:r>
          </a:p>
        </p:txBody>
      </p:sp>
    </p:spTree>
    <p:extLst>
      <p:ext uri="{BB962C8B-B14F-4D97-AF65-F5344CB8AC3E}">
        <p14:creationId xmlns:p14="http://schemas.microsoft.com/office/powerpoint/2010/main" val="1900712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E57B49-1DD8-43AB-ABBB-502985E17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7380" y="270587"/>
            <a:ext cx="8014996" cy="5673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861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D24AD5-918D-4922-B274-C05CA79C87C5}"/>
              </a:ext>
            </a:extLst>
          </p:cNvPr>
          <p:cNvSpPr txBox="1"/>
          <p:nvPr/>
        </p:nvSpPr>
        <p:spPr>
          <a:xfrm>
            <a:off x="1586205" y="1388715"/>
            <a:ext cx="76511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Таким чином, чим вищий КТВ, тим вищою є оцінка діяльності підрозділу чи окремого виконавця. Нормативи </a:t>
            </a:r>
            <a:r>
              <a:rPr lang="en-US" dirty="0"/>
              <a:t>hi </a:t>
            </a:r>
            <a:r>
              <a:rPr lang="uk-UA" dirty="0"/>
              <a:t>установлюють-ся суб’єктивно з урахуванням ролі окремих показників у діяльності певних підрозділів. Величини КТВ враховуються в системі матеріального стимулювання.</a:t>
            </a:r>
          </a:p>
        </p:txBody>
      </p:sp>
    </p:spTree>
    <p:extLst>
      <p:ext uri="{BB962C8B-B14F-4D97-AF65-F5344CB8AC3E}">
        <p14:creationId xmlns:p14="http://schemas.microsoft.com/office/powerpoint/2010/main" val="18637042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693280-B1FF-44A5-B8A7-24D83B9CDA0E}"/>
              </a:ext>
            </a:extLst>
          </p:cNvPr>
          <p:cNvSpPr txBox="1"/>
          <p:nvPr/>
        </p:nvSpPr>
        <p:spPr>
          <a:xfrm>
            <a:off x="2677885" y="1397675"/>
            <a:ext cx="610222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Припустимо, що комплексна оцінка діяльності підрозділу </a:t>
            </a:r>
            <a:r>
              <a:rPr lang="uk-UA" dirty="0" err="1"/>
              <a:t>здійс-нюється</a:t>
            </a:r>
            <a:r>
              <a:rPr lang="uk-UA" dirty="0"/>
              <a:t> за чотирма показниками, план за якими виконано так:</a:t>
            </a:r>
          </a:p>
          <a:p>
            <a:r>
              <a:rPr lang="uk-UA" dirty="0"/>
              <a:t>•	номенклатура продукції — 96,71%,</a:t>
            </a:r>
          </a:p>
          <a:p>
            <a:r>
              <a:rPr lang="uk-UA" dirty="0"/>
              <a:t>•	за кошторисом витрат є надпланова економія — 2%,</a:t>
            </a:r>
          </a:p>
          <a:p>
            <a:r>
              <a:rPr lang="uk-UA" dirty="0"/>
              <a:t>•	ритмічність виробництва — 98% (</a:t>
            </a:r>
            <a:r>
              <a:rPr lang="en-US" dirty="0" err="1"/>
              <a:t>kp</a:t>
            </a:r>
            <a:r>
              <a:rPr lang="en-US" dirty="0"/>
              <a:t> = 0,98),</a:t>
            </a:r>
          </a:p>
          <a:p>
            <a:r>
              <a:rPr lang="en-US" dirty="0"/>
              <a:t>•	</a:t>
            </a:r>
            <a:r>
              <a:rPr lang="uk-UA" dirty="0"/>
              <a:t>продуктивність праці — 105%.</a:t>
            </a:r>
          </a:p>
        </p:txBody>
      </p:sp>
    </p:spTree>
    <p:extLst>
      <p:ext uri="{BB962C8B-B14F-4D97-AF65-F5344CB8AC3E}">
        <p14:creationId xmlns:p14="http://schemas.microsoft.com/office/powerpoint/2010/main" val="662657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ACC2E36-2061-43F6-B0A8-C251FC25E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122" y="550506"/>
            <a:ext cx="7744409" cy="5002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440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89F6DD-C099-4DC7-B617-B0D7B868C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689" y="1101013"/>
            <a:ext cx="9591870" cy="281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549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280BCB-7503-43E5-B449-A5ECFEDA86C6}"/>
              </a:ext>
            </a:extLst>
          </p:cNvPr>
          <p:cNvSpPr txBox="1"/>
          <p:nvPr/>
        </p:nvSpPr>
        <p:spPr>
          <a:xfrm>
            <a:off x="214604" y="503853"/>
            <a:ext cx="107675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Методика оцінки виконання плану за номенклатурою</a:t>
            </a:r>
          </a:p>
          <a:p>
            <a:pPr algn="just"/>
            <a:r>
              <a:rPr lang="uk-UA" dirty="0"/>
              <a:t>	Існує три методи оцінки виконання плану за номенклатурою:</a:t>
            </a:r>
          </a:p>
          <a:p>
            <a:pPr algn="just"/>
            <a:r>
              <a:rPr lang="uk-UA" dirty="0"/>
              <a:t>	1. За найменшим відсотком – 60%</a:t>
            </a:r>
          </a:p>
          <a:p>
            <a:pPr algn="just"/>
            <a:r>
              <a:rPr lang="uk-UA" dirty="0"/>
              <a:t>	2. За часткою кількості назв продукції, за якою виконано план, в загальному переліку – 2/4*100=50%</a:t>
            </a:r>
          </a:p>
          <a:p>
            <a:pPr algn="just"/>
            <a:r>
              <a:rPr lang="uk-UA" dirty="0"/>
              <a:t>	3. За середнім відсотком (у виконання плану за номенклатурою зараховують фактичний обсяг виробництва, але не більше ніж було заплановано) – 360/400*100=90%</a:t>
            </a:r>
          </a:p>
          <a:p>
            <a:pPr algn="just"/>
            <a:r>
              <a:rPr lang="uk-UA" dirty="0"/>
              <a:t>Наприклад, підрозділ випускає 4 види продукції – А, Б, В, Г. Планові та фактичні обсяги виробництва наведені в таблиці.</a:t>
            </a:r>
          </a:p>
          <a:p>
            <a:pPr algn="just"/>
            <a:endParaRPr lang="uk-UA" dirty="0"/>
          </a:p>
        </p:txBody>
      </p:sp>
      <p:graphicFrame>
        <p:nvGraphicFramePr>
          <p:cNvPr id="4" name="Таблиця 4">
            <a:extLst>
              <a:ext uri="{FF2B5EF4-FFF2-40B4-BE49-F238E27FC236}">
                <a16:creationId xmlns:a16="http://schemas.microsoft.com/office/drawing/2014/main" id="{40671995-8E99-4D16-A77C-503F381BD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88667"/>
              </p:ext>
            </p:extLst>
          </p:nvPr>
        </p:nvGraphicFramePr>
        <p:xfrm>
          <a:off x="1581020" y="2753739"/>
          <a:ext cx="8128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115">
                  <a:extLst>
                    <a:ext uri="{9D8B030D-6E8A-4147-A177-3AD203B41FA5}">
                      <a16:colId xmlns:a16="http://schemas.microsoft.com/office/drawing/2014/main" val="2154476152"/>
                    </a:ext>
                  </a:extLst>
                </a:gridCol>
                <a:gridCol w="1408922">
                  <a:extLst>
                    <a:ext uri="{9D8B030D-6E8A-4147-A177-3AD203B41FA5}">
                      <a16:colId xmlns:a16="http://schemas.microsoft.com/office/drawing/2014/main" val="1203710243"/>
                    </a:ext>
                  </a:extLst>
                </a:gridCol>
                <a:gridCol w="1250302">
                  <a:extLst>
                    <a:ext uri="{9D8B030D-6E8A-4147-A177-3AD203B41FA5}">
                      <a16:colId xmlns:a16="http://schemas.microsoft.com/office/drawing/2014/main" val="1415435768"/>
                    </a:ext>
                  </a:extLst>
                </a:gridCol>
                <a:gridCol w="1296955">
                  <a:extLst>
                    <a:ext uri="{9D8B030D-6E8A-4147-A177-3AD203B41FA5}">
                      <a16:colId xmlns:a16="http://schemas.microsoft.com/office/drawing/2014/main" val="1826862214"/>
                    </a:ext>
                  </a:extLst>
                </a:gridCol>
                <a:gridCol w="2785706">
                  <a:extLst>
                    <a:ext uri="{9D8B030D-6E8A-4147-A177-3AD203B41FA5}">
                      <a16:colId xmlns:a16="http://schemas.microsoft.com/office/drawing/2014/main" val="2757577391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uk-UA" dirty="0"/>
                        <a:t>Продукція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Обсяг виробництва, тис. грн.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dirty="0"/>
                        <a:t>Виконання плану, 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dirty="0"/>
                        <a:t>Зараховано у виконання плану за номенклатурою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6925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факт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6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055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58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433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622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748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936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DA81A-A4E4-4810-A501-253CA3FB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План лекції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81BBB1-083D-4A0A-BF88-7D131533C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1. Контроль діяльності підрозділів.</a:t>
            </a:r>
          </a:p>
          <a:p>
            <a:pPr marL="0" indent="0">
              <a:buNone/>
            </a:pPr>
            <a:r>
              <a:rPr lang="uk-UA" dirty="0"/>
              <a:t>2. Критерії оцінки діяльності підрозділів.</a:t>
            </a:r>
          </a:p>
        </p:txBody>
      </p:sp>
    </p:spTree>
    <p:extLst>
      <p:ext uri="{BB962C8B-B14F-4D97-AF65-F5344CB8AC3E}">
        <p14:creationId xmlns:p14="http://schemas.microsoft.com/office/powerpoint/2010/main" val="578663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58CCD1-96C2-4EAF-BDDA-995D10BFEA17}"/>
              </a:ext>
            </a:extLst>
          </p:cNvPr>
          <p:cNvSpPr txBox="1"/>
          <p:nvPr/>
        </p:nvSpPr>
        <p:spPr>
          <a:xfrm>
            <a:off x="905069" y="765110"/>
            <a:ext cx="97691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/>
              <a:t>Методика визначення виконання плану за ритмічністю</a:t>
            </a:r>
          </a:p>
          <a:p>
            <a:pPr algn="just"/>
            <a:r>
              <a:rPr lang="uk-UA" dirty="0"/>
              <a:t>Ритмічність – виготовлення однакової кількості продукції за однакові проміжки часу.</a:t>
            </a:r>
          </a:p>
          <a:p>
            <a:pPr algn="just"/>
            <a:r>
              <a:rPr lang="uk-UA" dirty="0"/>
              <a:t>Обсяг зарахований у виконання плану за ритмічністю – фактичний обсяг виробництва, але не більше ніж було заплановано. Виконання плану за ритмічністю 250/300*100=83,33%</a:t>
            </a:r>
          </a:p>
          <a:p>
            <a:pPr algn="just"/>
            <a:endParaRPr lang="uk-UA" dirty="0"/>
          </a:p>
        </p:txBody>
      </p:sp>
      <p:graphicFrame>
        <p:nvGraphicFramePr>
          <p:cNvPr id="3" name="Таблиця 3">
            <a:extLst>
              <a:ext uri="{FF2B5EF4-FFF2-40B4-BE49-F238E27FC236}">
                <a16:creationId xmlns:a16="http://schemas.microsoft.com/office/drawing/2014/main" id="{0DA77902-1DBB-41CB-A9B4-A0E22B87D1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845141"/>
              </p:ext>
            </p:extLst>
          </p:nvPr>
        </p:nvGraphicFramePr>
        <p:xfrm>
          <a:off x="1517780" y="2242438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5722">
                  <a:extLst>
                    <a:ext uri="{9D8B030D-6E8A-4147-A177-3AD203B41FA5}">
                      <a16:colId xmlns:a16="http://schemas.microsoft.com/office/drawing/2014/main" val="481723699"/>
                    </a:ext>
                  </a:extLst>
                </a:gridCol>
                <a:gridCol w="1483568">
                  <a:extLst>
                    <a:ext uri="{9D8B030D-6E8A-4147-A177-3AD203B41FA5}">
                      <a16:colId xmlns:a16="http://schemas.microsoft.com/office/drawing/2014/main" val="2855904145"/>
                    </a:ext>
                  </a:extLst>
                </a:gridCol>
                <a:gridCol w="1763485">
                  <a:extLst>
                    <a:ext uri="{9D8B030D-6E8A-4147-A177-3AD203B41FA5}">
                      <a16:colId xmlns:a16="http://schemas.microsoft.com/office/drawing/2014/main" val="414113503"/>
                    </a:ext>
                  </a:extLst>
                </a:gridCol>
                <a:gridCol w="3675225">
                  <a:extLst>
                    <a:ext uri="{9D8B030D-6E8A-4147-A177-3AD203B41FA5}">
                      <a16:colId xmlns:a16="http://schemas.microsoft.com/office/drawing/2014/main" val="287445714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uk-UA" dirty="0"/>
                        <a:t>Декада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Обсяг виробництва, тис. грн.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dirty="0"/>
                        <a:t>Зараховано у виконання плану за ритмічністю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8697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факт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0256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72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959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5562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542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8177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5AF986-6F2F-492B-9315-9B6DB24B2088}"/>
              </a:ext>
            </a:extLst>
          </p:cNvPr>
          <p:cNvSpPr txBox="1"/>
          <p:nvPr/>
        </p:nvSpPr>
        <p:spPr>
          <a:xfrm>
            <a:off x="2164702" y="1591070"/>
            <a:ext cx="7595118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Контроль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перевірка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фактичних</a:t>
            </a:r>
            <a:r>
              <a:rPr lang="ru-RU" dirty="0"/>
              <a:t> характеристик (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об’єктів</a:t>
            </a:r>
            <a:r>
              <a:rPr lang="ru-RU" dirty="0"/>
              <a:t>) </a:t>
            </a:r>
            <a:r>
              <a:rPr lang="ru-RU" dirty="0" err="1"/>
              <a:t>установленим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(</a:t>
            </a:r>
            <a:r>
              <a:rPr lang="ru-RU" dirty="0" err="1"/>
              <a:t>обмеженням</a:t>
            </a:r>
            <a:r>
              <a:rPr lang="ru-RU" dirty="0"/>
              <a:t>). </a:t>
            </a:r>
          </a:p>
          <a:p>
            <a:endParaRPr lang="ru-RU" dirty="0"/>
          </a:p>
          <a:p>
            <a:r>
              <a:rPr lang="ru-RU" dirty="0"/>
              <a:t>Контроль на </a:t>
            </a:r>
            <a:r>
              <a:rPr lang="ru-RU" dirty="0" err="1"/>
              <a:t>підприємстві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напрямки і </a:t>
            </a:r>
            <a:r>
              <a:rPr lang="ru-RU" dirty="0" err="1"/>
              <a:t>форми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Напрямки контролю:</a:t>
            </a:r>
          </a:p>
          <a:p>
            <a:r>
              <a:rPr lang="uk-UA" dirty="0"/>
              <a:t>	технічний контроль;</a:t>
            </a:r>
          </a:p>
          <a:p>
            <a:r>
              <a:rPr lang="uk-UA" dirty="0"/>
              <a:t>	контроль трудової дисципліни;</a:t>
            </a:r>
          </a:p>
          <a:p>
            <a:r>
              <a:rPr lang="uk-UA" dirty="0"/>
              <a:t>	контроль витрат та результатів.</a:t>
            </a:r>
          </a:p>
        </p:txBody>
      </p:sp>
    </p:spTree>
    <p:extLst>
      <p:ext uri="{BB962C8B-B14F-4D97-AF65-F5344CB8AC3E}">
        <p14:creationId xmlns:p14="http://schemas.microsoft.com/office/powerpoint/2010/main" val="2629428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0FFAEF-8EC9-4A78-8C7E-EC31BCE09F48}"/>
              </a:ext>
            </a:extLst>
          </p:cNvPr>
          <p:cNvSpPr txBox="1"/>
          <p:nvPr/>
        </p:nvSpPr>
        <p:spPr>
          <a:xfrm>
            <a:off x="2491273" y="919265"/>
            <a:ext cx="610222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Контроль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формах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частоти</a:t>
            </a:r>
            <a:r>
              <a:rPr lang="ru-RU" dirty="0"/>
              <a:t>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:</a:t>
            </a:r>
            <a:endParaRPr lang="uk-UA" dirty="0"/>
          </a:p>
          <a:p>
            <a:r>
              <a:rPr lang="uk-UA" dirty="0"/>
              <a:t>	інструментальний контроль;</a:t>
            </a:r>
          </a:p>
          <a:p>
            <a:r>
              <a:rPr lang="uk-UA" dirty="0"/>
              <a:t>	візуальний контроль;</a:t>
            </a:r>
          </a:p>
          <a:p>
            <a:r>
              <a:rPr lang="uk-UA" dirty="0"/>
              <a:t>	документальний контроль.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91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7E7443-D7BC-4608-8704-8BCB51CEFB59}"/>
              </a:ext>
            </a:extLst>
          </p:cNvPr>
          <p:cNvSpPr txBox="1"/>
          <p:nvPr/>
        </p:nvSpPr>
        <p:spPr>
          <a:xfrm>
            <a:off x="2052735" y="1723159"/>
            <a:ext cx="77910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Частота </a:t>
            </a:r>
            <a:r>
              <a:rPr lang="ru-RU" dirty="0" err="1"/>
              <a:t>контрольних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 </a:t>
            </a:r>
            <a:r>
              <a:rPr lang="ru-RU" dirty="0" err="1"/>
              <a:t>різною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контрольованих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календарного </a:t>
            </a:r>
            <a:r>
              <a:rPr lang="ru-RU" dirty="0" err="1"/>
              <a:t>узагальнення</a:t>
            </a:r>
            <a:r>
              <a:rPr lang="ru-RU" dirty="0"/>
              <a:t> і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контролю.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контроль </a:t>
            </a:r>
            <a:r>
              <a:rPr lang="ru-RU" b="1" i="1" dirty="0" err="1"/>
              <a:t>поточний</a:t>
            </a:r>
            <a:r>
              <a:rPr lang="ru-RU" b="1" i="1" dirty="0"/>
              <a:t>, </a:t>
            </a:r>
            <a:r>
              <a:rPr lang="ru-RU" b="1" i="1" dirty="0" err="1"/>
              <a:t>періодичний</a:t>
            </a:r>
            <a:r>
              <a:rPr lang="ru-RU" b="1" i="1" dirty="0"/>
              <a:t> і </a:t>
            </a:r>
            <a:r>
              <a:rPr lang="ru-RU" b="1" i="1" dirty="0" err="1"/>
              <a:t>разовий</a:t>
            </a:r>
            <a:r>
              <a:rPr lang="ru-RU" b="1" i="1" dirty="0"/>
              <a:t>.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val="2981631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6D6458-0DF4-4D57-B176-8DB72F66A0EC}"/>
              </a:ext>
            </a:extLst>
          </p:cNvPr>
          <p:cNvSpPr txBox="1"/>
          <p:nvPr/>
        </p:nvSpPr>
        <p:spPr>
          <a:xfrm>
            <a:off x="1754155" y="1120676"/>
            <a:ext cx="759511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dirty="0"/>
              <a:t>	Планування і контроль є не тільки важливими регулюючими чинниками. Вони створюють необхідну інформаційну базу для оцінки діяльності організаційних підрозділів підприємства й окремих працівників, на якій будується механізм їх мотивації. Оцінка діяльності — логічне продовження контрольних операцій. Через таку оцінку стимулюється реакція працівників на результати своєї діяльності і можливі відхилення фактичних показників від установлених (планових, нормативних, граничних) чи бажану динаміку останніх.</a:t>
            </a:r>
          </a:p>
        </p:txBody>
      </p:sp>
    </p:spTree>
    <p:extLst>
      <p:ext uri="{BB962C8B-B14F-4D97-AF65-F5344CB8AC3E}">
        <p14:creationId xmlns:p14="http://schemas.microsoft.com/office/powerpoint/2010/main" val="288218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367F1D-A912-4E07-B030-F42EB252D260}"/>
              </a:ext>
            </a:extLst>
          </p:cNvPr>
          <p:cNvSpPr txBox="1"/>
          <p:nvPr/>
        </p:nvSpPr>
        <p:spPr>
          <a:xfrm>
            <a:off x="1716832" y="371678"/>
            <a:ext cx="821093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Оцінка діяльності здійснюється за допомогою певної системи показників. Ці показники не можуть бути однаковими для різних підрозділів,  зважаючи на специфіку їх функціонування, але є деякі загальні вимоги до змісту і формування таких показників.</a:t>
            </a:r>
          </a:p>
          <a:p>
            <a:r>
              <a:rPr lang="uk-UA" dirty="0"/>
              <a:t>	1. Показники підрозділів мають бути узгоджені з показниками роботи підприємства, утворювати з ними єдину систему показників і водночас ураховувати специфіку діяльності підрозділу.</a:t>
            </a:r>
          </a:p>
          <a:p>
            <a:r>
              <a:rPr lang="uk-UA" dirty="0"/>
              <a:t>	2. Кількість контрольованих і оцінювальних показників має бути достатньою для того, щоб підпорядкувати діяльність структурних підрозділів завданням, що стоять перед підприємством у цілому, але при цьому надмірно не обмежувати їх оперативну самостійність.</a:t>
            </a:r>
          </a:p>
          <a:p>
            <a:r>
              <a:rPr lang="uk-UA" dirty="0"/>
              <a:t>	3. </a:t>
            </a:r>
            <a:r>
              <a:rPr lang="ru-RU" dirty="0" err="1"/>
              <a:t>Показники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контроль і </a:t>
            </a:r>
            <a:r>
              <a:rPr lang="ru-RU" dirty="0" err="1"/>
              <a:t>оцінювання</a:t>
            </a:r>
            <a:r>
              <a:rPr lang="ru-RU" dirty="0"/>
              <a:t> </a:t>
            </a:r>
            <a:r>
              <a:rPr lang="ru-RU" dirty="0" err="1"/>
              <a:t>дія-льності</a:t>
            </a:r>
            <a:r>
              <a:rPr lang="ru-RU" dirty="0"/>
              <a:t>,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кількісний</a:t>
            </a:r>
            <a:r>
              <a:rPr lang="ru-RU" dirty="0"/>
              <a:t> </a:t>
            </a:r>
            <a:r>
              <a:rPr lang="ru-RU" dirty="0" err="1"/>
              <a:t>вимір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оперативного і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.</a:t>
            </a:r>
          </a:p>
          <a:p>
            <a:r>
              <a:rPr lang="ru-RU" dirty="0"/>
              <a:t>	4.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порівнянними</a:t>
            </a:r>
            <a:r>
              <a:rPr lang="ru-RU" dirty="0"/>
              <a:t> в межах планово-</a:t>
            </a:r>
            <a:r>
              <a:rPr lang="ru-RU" dirty="0" err="1"/>
              <a:t>оцінювальних</a:t>
            </a:r>
            <a:r>
              <a:rPr lang="ru-RU" dirty="0"/>
              <a:t> </a:t>
            </a:r>
            <a:r>
              <a:rPr lang="ru-RU" dirty="0" err="1"/>
              <a:t>періодів</a:t>
            </a:r>
            <a:r>
              <a:rPr lang="ru-RU" dirty="0"/>
              <a:t>.</a:t>
            </a:r>
          </a:p>
          <a:p>
            <a:r>
              <a:rPr lang="ru-RU" dirty="0"/>
              <a:t>	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розглянутими</a:t>
            </a:r>
            <a:r>
              <a:rPr lang="ru-RU" dirty="0"/>
              <a:t>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система </a:t>
            </a:r>
            <a:r>
              <a:rPr lang="ru-RU" dirty="0" err="1"/>
              <a:t>показників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планується</a:t>
            </a:r>
            <a:r>
              <a:rPr lang="ru-RU" dirty="0"/>
              <a:t>, </a:t>
            </a:r>
            <a:r>
              <a:rPr lang="ru-RU" dirty="0" err="1"/>
              <a:t>контролюється</a:t>
            </a:r>
            <a:r>
              <a:rPr lang="ru-RU" dirty="0"/>
              <a:t> й </a:t>
            </a:r>
            <a:r>
              <a:rPr lang="ru-RU" dirty="0" err="1"/>
              <a:t>оцінюється</a:t>
            </a:r>
            <a:r>
              <a:rPr lang="ru-RU" dirty="0"/>
              <a:t> робота </a:t>
            </a:r>
            <a:r>
              <a:rPr lang="ru-RU" dirty="0" err="1"/>
              <a:t>підрозділів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80484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8014B9-83D9-4398-889D-ABEA238813ED}"/>
              </a:ext>
            </a:extLst>
          </p:cNvPr>
          <p:cNvSpPr txBox="1"/>
          <p:nvPr/>
        </p:nvSpPr>
        <p:spPr>
          <a:xfrm>
            <a:off x="1091681" y="1149040"/>
            <a:ext cx="949856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Планування й оцінка роботи основних і допоміжних </a:t>
            </a:r>
            <a:r>
              <a:rPr lang="uk-UA" dirty="0" err="1"/>
              <a:t>цехів</a:t>
            </a:r>
            <a:r>
              <a:rPr lang="uk-UA" dirty="0"/>
              <a:t> у загальних рисах однакові. Приблизно такі ж самі застосовуються і показники. Однак при виборі оцінювальних показників для до-поміжних підрозділів слід ураховувати їх специфіку й особливості виготовлюваної продукції. З цієї точки зору допоміжні цехи часто поділяють на дві групи.</a:t>
            </a:r>
          </a:p>
          <a:p>
            <a:endParaRPr lang="uk-UA" dirty="0"/>
          </a:p>
          <a:p>
            <a:r>
              <a:rPr lang="uk-UA" dirty="0"/>
              <a:t>	</a:t>
            </a:r>
            <a:r>
              <a:rPr lang="ru-RU" dirty="0"/>
              <a:t>Перша </a:t>
            </a:r>
            <a:r>
              <a:rPr lang="ru-RU" dirty="0" err="1"/>
              <a:t>група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цехи,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виготовляють</a:t>
            </a:r>
            <a:r>
              <a:rPr lang="ru-RU" dirty="0"/>
              <a:t> </a:t>
            </a:r>
            <a:r>
              <a:rPr lang="ru-RU" dirty="0" err="1"/>
              <a:t>продукцію</a:t>
            </a:r>
            <a:r>
              <a:rPr lang="ru-RU" dirty="0"/>
              <a:t>, як правило,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значною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технічний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основного </a:t>
            </a:r>
            <a:r>
              <a:rPr lang="ru-RU" dirty="0" err="1"/>
              <a:t>виробництва</a:t>
            </a:r>
            <a:r>
              <a:rPr lang="ru-RU" dirty="0"/>
              <a:t>. Потреба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,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реалізовуватися</a:t>
            </a:r>
            <a:r>
              <a:rPr lang="ru-RU" dirty="0"/>
              <a:t> на сторону.</a:t>
            </a:r>
          </a:p>
          <a:p>
            <a:endParaRPr lang="ru-RU" dirty="0"/>
          </a:p>
          <a:p>
            <a:r>
              <a:rPr lang="ru-RU" dirty="0"/>
              <a:t>	До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з </a:t>
            </a:r>
            <a:r>
              <a:rPr lang="ru-RU" dirty="0" err="1"/>
              <a:t>суто</a:t>
            </a:r>
            <a:r>
              <a:rPr lang="ru-RU" dirty="0"/>
              <a:t> </a:t>
            </a:r>
            <a:r>
              <a:rPr lang="ru-RU" dirty="0" err="1"/>
              <a:t>обслуговуючими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- </a:t>
            </a:r>
            <a:r>
              <a:rPr lang="ru-RU" dirty="0" err="1"/>
              <a:t>безперебійне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 основного </a:t>
            </a:r>
            <a:r>
              <a:rPr lang="ru-RU" dirty="0" err="1"/>
              <a:t>виробництва</a:t>
            </a:r>
            <a:r>
              <a:rPr lang="ru-RU" dirty="0"/>
              <a:t> за </a:t>
            </a:r>
            <a:r>
              <a:rPr lang="ru-RU" dirty="0" err="1"/>
              <a:t>мінімальних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3575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6548E0-7FAA-4DC2-B653-AF856300E624}"/>
              </a:ext>
            </a:extLst>
          </p:cNvPr>
          <p:cNvSpPr txBox="1"/>
          <p:nvPr/>
        </p:nvSpPr>
        <p:spPr>
          <a:xfrm>
            <a:off x="1567542" y="1298329"/>
            <a:ext cx="852817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/>
              <a:t>	Основним методом оцінки роботи підрозділів за певними показниками є порівняння. Фактична величина показника за певний (звітний) період порівнюється з його величиною, що є базовою для оцінки. За такі базові рівні показників беруться здебільшого планові (нормативні) їх величини, які вважаються завданнями, або фактичні, досягнуті в минулому періоді.</a:t>
            </a:r>
          </a:p>
        </p:txBody>
      </p:sp>
    </p:spTree>
    <p:extLst>
      <p:ext uri="{BB962C8B-B14F-4D97-AF65-F5344CB8AC3E}">
        <p14:creationId xmlns:p14="http://schemas.microsoft.com/office/powerpoint/2010/main" val="299534705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69</TotalTime>
  <Words>912</Words>
  <Application>Microsoft Office PowerPoint</Application>
  <PresentationFormat>Широкий екран</PresentationFormat>
  <Paragraphs>102</Paragraphs>
  <Slides>20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4" baseType="lpstr">
      <vt:lpstr>Arial</vt:lpstr>
      <vt:lpstr>Gill Sans MT</vt:lpstr>
      <vt:lpstr>Галерея</vt:lpstr>
      <vt:lpstr>Microsoft Equation 3.0</vt:lpstr>
      <vt:lpstr>Контроль та оцінка діяльності підрозділів підприємства</vt:lpstr>
      <vt:lpstr>План лекції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та оцінка діяльності підрозділів підприємства</dc:title>
  <dc:creator>Катерина Бужимська</dc:creator>
  <cp:lastModifiedBy>Катерина Бужимська</cp:lastModifiedBy>
  <cp:revision>20</cp:revision>
  <dcterms:created xsi:type="dcterms:W3CDTF">2020-11-11T01:38:02Z</dcterms:created>
  <dcterms:modified xsi:type="dcterms:W3CDTF">2020-11-11T02:47:28Z</dcterms:modified>
</cp:coreProperties>
</file>