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58" r:id="rId5"/>
    <p:sldId id="259" r:id="rId6"/>
    <p:sldId id="262" r:id="rId7"/>
    <p:sldId id="263" r:id="rId8"/>
    <p:sldId id="264" r:id="rId9"/>
    <p:sldId id="265" r:id="rId10"/>
    <p:sldId id="266" r:id="rId11"/>
    <p:sldId id="268" r:id="rId12"/>
    <p:sldId id="267" r:id="rId13"/>
    <p:sldId id="270" r:id="rId14"/>
    <p:sldId id="271" r:id="rId15"/>
    <p:sldId id="272" r:id="rId16"/>
    <p:sldId id="273" r:id="rId17"/>
    <p:sldId id="274" r:id="rId18"/>
    <p:sldId id="275" r:id="rId19"/>
    <p:sldId id="276" r:id="rId20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16" autoAdjust="0"/>
    <p:restoredTop sz="94660"/>
  </p:normalViewPr>
  <p:slideViewPr>
    <p:cSldViewPr snapToGrid="0">
      <p:cViewPr varScale="1">
        <p:scale>
          <a:sx n="83" d="100"/>
          <a:sy n="83" d="100"/>
        </p:scale>
        <p:origin x="629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5F188-4CAF-4C59-A4A7-2B07DCF54C1D}" type="datetimeFigureOut">
              <a:rPr lang="uk-UA" smtClean="0"/>
              <a:t>02.11.2024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29BE6-A250-4EE8-8C75-9CEA7898263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473165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5F188-4CAF-4C59-A4A7-2B07DCF54C1D}" type="datetimeFigureOut">
              <a:rPr lang="uk-UA" smtClean="0"/>
              <a:t>02.11.2024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29BE6-A250-4EE8-8C75-9CEA7898263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08153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5F188-4CAF-4C59-A4A7-2B07DCF54C1D}" type="datetimeFigureOut">
              <a:rPr lang="uk-UA" smtClean="0"/>
              <a:t>02.11.2024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29BE6-A250-4EE8-8C75-9CEA7898263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81404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5F188-4CAF-4C59-A4A7-2B07DCF54C1D}" type="datetimeFigureOut">
              <a:rPr lang="uk-UA" smtClean="0"/>
              <a:t>02.11.2024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29BE6-A250-4EE8-8C75-9CEA7898263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222416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5F188-4CAF-4C59-A4A7-2B07DCF54C1D}" type="datetimeFigureOut">
              <a:rPr lang="uk-UA" smtClean="0"/>
              <a:t>02.11.2024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29BE6-A250-4EE8-8C75-9CEA7898263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495101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5F188-4CAF-4C59-A4A7-2B07DCF54C1D}" type="datetimeFigureOut">
              <a:rPr lang="uk-UA" smtClean="0"/>
              <a:t>02.11.2024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29BE6-A250-4EE8-8C75-9CEA7898263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6545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5F188-4CAF-4C59-A4A7-2B07DCF54C1D}" type="datetimeFigureOut">
              <a:rPr lang="uk-UA" smtClean="0"/>
              <a:t>02.11.2024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29BE6-A250-4EE8-8C75-9CEA7898263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73239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5F188-4CAF-4C59-A4A7-2B07DCF54C1D}" type="datetimeFigureOut">
              <a:rPr lang="uk-UA" smtClean="0"/>
              <a:t>02.11.2024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29BE6-A250-4EE8-8C75-9CEA7898263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20043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5F188-4CAF-4C59-A4A7-2B07DCF54C1D}" type="datetimeFigureOut">
              <a:rPr lang="uk-UA" smtClean="0"/>
              <a:t>02.11.2024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29BE6-A250-4EE8-8C75-9CEA7898263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752931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5F188-4CAF-4C59-A4A7-2B07DCF54C1D}" type="datetimeFigureOut">
              <a:rPr lang="uk-UA" smtClean="0"/>
              <a:t>02.11.2024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29BE6-A250-4EE8-8C75-9CEA7898263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968173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5F188-4CAF-4C59-A4A7-2B07DCF54C1D}" type="datetimeFigureOut">
              <a:rPr lang="uk-UA" smtClean="0"/>
              <a:t>02.11.2024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29BE6-A250-4EE8-8C75-9CEA7898263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63557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D5F188-4CAF-4C59-A4A7-2B07DCF54C1D}" type="datetimeFigureOut">
              <a:rPr lang="uk-UA" smtClean="0"/>
              <a:t>02.11.2024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929BE6-A250-4EE8-8C75-9CEA7898263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60184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python.org/3/library/collections.html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de-DE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 – </a:t>
            </a:r>
            <a:r>
              <a:rPr lang="uk-UA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грами</a:t>
            </a:r>
            <a:endParaRPr lang="uk-UA" sz="72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878316"/>
            <a:ext cx="9144000" cy="1379483"/>
          </a:xfrm>
        </p:spPr>
        <p:txBody>
          <a:bodyPr/>
          <a:lstStyle/>
          <a:p>
            <a:r>
              <a:rPr lang="uk-UA">
                <a:latin typeface="Times New Roman" panose="02020603050405020304" pitchFamily="18" charset="0"/>
                <a:cs typeface="Times New Roman" panose="02020603050405020304" pitchFamily="18" charset="0"/>
              </a:rPr>
              <a:t>Лекція 6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104" y="121527"/>
            <a:ext cx="3448629" cy="1959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092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40397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Колокації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35854" y="1266331"/>
            <a:ext cx="10515600" cy="5374165"/>
          </a:xfrm>
        </p:spPr>
        <p:txBody>
          <a:bodyPr>
            <a:normAutofit fontScale="92500" lnSpcReduction="20000"/>
          </a:bodyPr>
          <a:lstStyle/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Колокації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послідовністю слів, які проявляються разом частіше, ніж незалежно один від одного.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деякому наближенні можна сказати, що двослівні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колокації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це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біграми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що часто зустрічаються. Тобто практично необхідно визначити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біграми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які з'являються в тексті частіше, ніж очікується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виходячи з частоти появи складових слів.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Використовуються для виявлення ключових фраз на основі статистичних методів та методів заснованих на правилах, словниках та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контекстно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-вільних граматиках,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онтологіях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Метод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колокацій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полягає у виявленні ключових фраз за допомогою виявлення статистично стійких поєднань слів (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колокацій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Даний метод заснований на використанні статистичних заходів включення типу </a:t>
            </a:r>
            <a:r>
              <a:rPr lang="de-DE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MI, T-score, </a:t>
            </a:r>
            <a:r>
              <a:rPr lang="de-DE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Dice</a:t>
            </a:r>
            <a:r>
              <a:rPr lang="de-DE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Factor</a:t>
            </a:r>
            <a:r>
              <a:rPr lang="de-DE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ін. Для вирішення завдання отримання ключових слів і фраз необхідно оцінювати важливість виявлених слів і фраз у контексті конкретного документа, для чого доцільно використовувати міру </a:t>
            </a:r>
            <a:r>
              <a:rPr lang="de-DE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TF-IDF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38673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91318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Класифікація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коллокацій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278384"/>
            <a:ext cx="10515600" cy="4898579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Колокації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можуть бути класифіковані по-різному.</a:t>
            </a:r>
          </a:p>
          <a:p>
            <a:pPr algn="just"/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традиційні або загальновживані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Це такий тип нормативних стандартних словосполучень, які загальновідомі та використовуються в основному в публіцистичних та офіційно-ділових текстах, а також у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розмовно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-звичайній мові</a:t>
            </a:r>
          </a:p>
          <a:p>
            <a:pPr algn="just"/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експресивні </a:t>
            </a:r>
            <a:r>
              <a:rPr lang="uk-UA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колокації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Це вид нормативних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коннотативних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словосполучень, які використовуються в публіцистичному чи художньому стилях мови для емоційного забарвлення.</a:t>
            </a:r>
          </a:p>
          <a:p>
            <a:pPr algn="just"/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етнокультурні </a:t>
            </a:r>
            <a:r>
              <a:rPr lang="uk-UA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колокації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Вони відображають соціально-значущі культурні реалії та містять національно-культурну специфіку; вони властиві певному етносу і, як правило, незрозумілі носіям інших мов та культур.</a:t>
            </a:r>
          </a:p>
          <a:p>
            <a:pPr algn="just"/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термінологічні </a:t>
            </a:r>
            <a:r>
              <a:rPr lang="uk-UA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коллокації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Це словосполучення, які відносяться до певної наукової сфери та </a:t>
            </a:r>
            <a:r>
              <a:rPr lang="uk-UA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виражають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одне поняття.</a:t>
            </a:r>
          </a:p>
        </p:txBody>
      </p:sp>
    </p:spTree>
    <p:extLst>
      <p:ext uri="{BB962C8B-B14F-4D97-AF65-F5344CB8AC3E}">
        <p14:creationId xmlns:p14="http://schemas.microsoft.com/office/powerpoint/2010/main" val="488990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551556"/>
            <a:ext cx="10515600" cy="389477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 використання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коллокацій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29305"/>
            <a:ext cx="10515600" cy="4747658"/>
          </a:xfrm>
        </p:spPr>
        <p:txBody>
          <a:bodyPr>
            <a:normAutofit/>
          </a:bodyPr>
          <a:lstStyle/>
          <a:p>
            <a:pPr marL="0" indent="457200" algn="just">
              <a:lnSpc>
                <a:spcPct val="100000"/>
              </a:lnSpc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2018 році чеського поета Петра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Плехача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запропонував спосіб пошуку рим, заснований на вилученні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колокацій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машинному навчанні.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 algn="just">
              <a:lnSpc>
                <a:spcPct val="100000"/>
              </a:lnSpc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2018 році було розроблено метод автоматичної розмітки рим, а у 2021 році його автор представив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RhymeTagger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загальнодоступну бібліотеку на 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Python,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яка дозволяє вам аналізувати римування вірша.</a:t>
            </a:r>
          </a:p>
          <a:p>
            <a:pPr marL="0" indent="457200" algn="just">
              <a:lnSpc>
                <a:spcPct val="100000"/>
              </a:lnSpc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Програма, написана філологом, підтримує сім мов: чеську, англійську, французьку, російську, німецьку, іспанську, нідерландську. 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455761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74003"/>
            <a:ext cx="10515600" cy="611419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 отримувати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коллокації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340529"/>
            <a:ext cx="10515600" cy="5140172"/>
          </a:xfrm>
        </p:spPr>
        <p:txBody>
          <a:bodyPr/>
          <a:lstStyle/>
          <a:p>
            <a:r>
              <a:rPr lang="uk-UA" dirty="0"/>
              <a:t>Вилучення </a:t>
            </a:r>
            <a:r>
              <a:rPr lang="uk-UA" dirty="0" err="1"/>
              <a:t>біграм</a:t>
            </a:r>
            <a:r>
              <a:rPr lang="uk-UA" dirty="0"/>
              <a:t> на основі частот та морфологічних шаблонів.</a:t>
            </a:r>
          </a:p>
          <a:p>
            <a:r>
              <a:rPr lang="de-DE" dirty="0"/>
              <a:t> </a:t>
            </a:r>
            <a:r>
              <a:rPr lang="uk-UA" dirty="0"/>
              <a:t>Пошук розривних </a:t>
            </a:r>
            <a:r>
              <a:rPr lang="uk-UA" dirty="0" err="1"/>
              <a:t>колокацій</a:t>
            </a:r>
            <a:r>
              <a:rPr lang="uk-UA" dirty="0"/>
              <a:t>. (слова розміщені не підряд)</a:t>
            </a:r>
          </a:p>
          <a:p>
            <a:r>
              <a:rPr lang="de-DE" dirty="0"/>
              <a:t> </a:t>
            </a:r>
            <a:r>
              <a:rPr lang="uk-UA" dirty="0"/>
              <a:t>Вилучення </a:t>
            </a:r>
            <a:r>
              <a:rPr lang="uk-UA" dirty="0" err="1"/>
              <a:t>біграм</a:t>
            </a:r>
            <a:r>
              <a:rPr lang="uk-UA" dirty="0"/>
              <a:t> на основі заходів асоціації та статистичних критеріїв.</a:t>
            </a:r>
          </a:p>
          <a:p>
            <a:r>
              <a:rPr lang="de-DE" dirty="0"/>
              <a:t> </a:t>
            </a:r>
            <a:r>
              <a:rPr lang="uk-UA" dirty="0"/>
              <a:t>Алгоритм </a:t>
            </a:r>
            <a:r>
              <a:rPr lang="de-DE" dirty="0" err="1"/>
              <a:t>TextRank</a:t>
            </a:r>
            <a:r>
              <a:rPr lang="de-DE" dirty="0"/>
              <a:t> </a:t>
            </a:r>
            <a:r>
              <a:rPr lang="uk-UA" dirty="0"/>
              <a:t>для отримання словосполучень.</a:t>
            </a:r>
          </a:p>
          <a:p>
            <a:r>
              <a:rPr lang="de-DE" dirty="0"/>
              <a:t> Rapid </a:t>
            </a:r>
            <a:r>
              <a:rPr lang="de-DE" dirty="0" err="1"/>
              <a:t>Automatic</a:t>
            </a:r>
            <a:r>
              <a:rPr lang="de-DE" dirty="0"/>
              <a:t> Keyword </a:t>
            </a:r>
            <a:r>
              <a:rPr lang="de-DE" dirty="0" err="1"/>
              <a:t>Extraction</a:t>
            </a:r>
            <a:r>
              <a:rPr lang="de-DE" dirty="0"/>
              <a:t>.</a:t>
            </a:r>
            <a:endParaRPr lang="uk-UA" dirty="0"/>
          </a:p>
          <a:p>
            <a:r>
              <a:rPr lang="de-DE" dirty="0"/>
              <a:t> </a:t>
            </a:r>
            <a:r>
              <a:rPr lang="uk-UA" dirty="0"/>
              <a:t>Виділення ключових слів за </a:t>
            </a:r>
            <a:r>
              <a:rPr lang="de-DE" dirty="0" err="1"/>
              <a:t>tf-idf</a:t>
            </a:r>
            <a:r>
              <a:rPr lang="de-DE" dirty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264327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24988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Вилучення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n-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грам (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біграм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на основі частот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199" y="1261241"/>
            <a:ext cx="10969101" cy="5237212"/>
          </a:xfrm>
        </p:spPr>
        <p:txBody>
          <a:bodyPr>
            <a:normAutofit fontScale="92500" lnSpcReduction="20000"/>
          </a:bodyPr>
          <a:lstStyle/>
          <a:p>
            <a:pPr marL="0" indent="45720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b="1" noProof="1"/>
              <a:t>nltk.FreqDist() </a:t>
            </a:r>
            <a:r>
              <a:rPr lang="uk-UA" noProof="1"/>
              <a:t>– модуль використовується для кодування "частотних розподілів", які підраховують кількість разів, коли кожен результат експерименту виникає. Завдяки використанню класу FreqDist ми можемо отримати частоти кожного токена. </a:t>
            </a:r>
          </a:p>
          <a:p>
            <a:pPr marL="0" indent="45720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dirty="0"/>
              <a:t>Клас </a:t>
            </a:r>
            <a:r>
              <a:rPr lang="de-DE" dirty="0" err="1"/>
              <a:t>FreqDist</a:t>
            </a:r>
            <a:r>
              <a:rPr lang="de-DE" dirty="0"/>
              <a:t> </a:t>
            </a:r>
            <a:r>
              <a:rPr lang="uk-UA" dirty="0"/>
              <a:t>від </a:t>
            </a:r>
            <a:r>
              <a:rPr lang="de-DE" dirty="0"/>
              <a:t>NLTK </a:t>
            </a:r>
            <a:r>
              <a:rPr lang="uk-UA" dirty="0"/>
              <a:t>значно економить час, під час аналізу розподілу </a:t>
            </a:r>
            <a:r>
              <a:rPr lang="uk-UA" dirty="0" err="1"/>
              <a:t>токенів</a:t>
            </a:r>
            <a:r>
              <a:rPr lang="uk-UA" dirty="0"/>
              <a:t> у тексті.  Крім того, його гнучкість з іншими формами тексту за умови ретельної попередньої обробки (наприклад, </a:t>
            </a:r>
            <a:r>
              <a:rPr lang="uk-UA" dirty="0" err="1"/>
              <a:t>біграми</a:t>
            </a:r>
            <a:r>
              <a:rPr lang="uk-UA" dirty="0"/>
              <a:t>) може допомогти надати більше інформації про базові шаблони чи почуття в певному тексті.</a:t>
            </a:r>
            <a:endParaRPr lang="uk-UA" noProof="1"/>
          </a:p>
          <a:p>
            <a:pPr marL="0" indent="457200">
              <a:lnSpc>
                <a:spcPct val="100000"/>
              </a:lnSpc>
              <a:buNone/>
            </a:pPr>
            <a:r>
              <a:rPr lang="uk-UA" b="1" noProof="1"/>
              <a:t>most_common()) </a:t>
            </a:r>
            <a:r>
              <a:rPr lang="uk-UA" noProof="1"/>
              <a:t>- метод повертає найпоширеніші елементи із лічильника. Якщо ми не надаємо значення «n», то відсортований словник повертається з найменш поширених елементів.</a:t>
            </a:r>
          </a:p>
          <a:p>
            <a:pPr marL="0" indent="457200">
              <a:lnSpc>
                <a:spcPct val="100000"/>
              </a:lnSpc>
              <a:buNone/>
            </a:pPr>
            <a:r>
              <a:rPr lang="uk-UA" noProof="1"/>
              <a:t>Модуль </a:t>
            </a:r>
            <a:r>
              <a:rPr lang="uk-UA" u="sng" noProof="1">
                <a:hlinkClick r:id="rId2"/>
              </a:rPr>
              <a:t>collections</a:t>
            </a:r>
            <a:r>
              <a:rPr lang="uk-UA" noProof="1"/>
              <a:t> содержит специализированные классы контейнеров, альтернативных традиционным dict, list и tuple.</a:t>
            </a:r>
          </a:p>
          <a:p>
            <a:pPr marL="0" indent="457200">
              <a:lnSpc>
                <a:spcPct val="100000"/>
              </a:lnSpc>
              <a:buNone/>
            </a:pPr>
            <a:endParaRPr lang="uk-UA" noProof="1"/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247651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517" y="106532"/>
            <a:ext cx="7162800" cy="48006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517" y="4907132"/>
            <a:ext cx="11416683" cy="1451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0069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38158"/>
          </a:xfrm>
        </p:spPr>
        <p:txBody>
          <a:bodyPr/>
          <a:lstStyle/>
          <a:p>
            <a:pPr algn="ctr"/>
            <a:r>
              <a:rPr lang="uk-UA" dirty="0"/>
              <a:t>Заходи асоціації </a:t>
            </a:r>
            <a:r>
              <a:rPr lang="uk-UA" dirty="0" err="1"/>
              <a:t>біграм</a:t>
            </a:r>
            <a:r>
              <a:rPr lang="uk-UA" dirty="0"/>
              <a:t> – </a:t>
            </a:r>
            <a:r>
              <a:rPr lang="de-DE" dirty="0"/>
              <a:t>PMI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3090041"/>
            <a:ext cx="10515600" cy="30869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/>
              <a:t>де </a:t>
            </a:r>
            <a:r>
              <a:rPr lang="de-DE" dirty="0" err="1"/>
              <a:t>wi</a:t>
            </a:r>
            <a:r>
              <a:rPr lang="de-DE" dirty="0"/>
              <a:t> – </a:t>
            </a:r>
            <a:r>
              <a:rPr lang="uk-UA" dirty="0"/>
              <a:t>слово, </a:t>
            </a:r>
            <a:r>
              <a:rPr lang="de-DE" dirty="0"/>
              <a:t>f(·) – </a:t>
            </a:r>
            <a:r>
              <a:rPr lang="uk-UA" dirty="0"/>
              <a:t>частота слова або </a:t>
            </a:r>
            <a:r>
              <a:rPr lang="uk-UA" dirty="0" err="1"/>
              <a:t>біграми</a:t>
            </a:r>
            <a:r>
              <a:rPr lang="uk-UA" dirty="0"/>
              <a:t>.</a:t>
            </a:r>
          </a:p>
          <a:p>
            <a:pPr marL="0" indent="0">
              <a:buNone/>
            </a:pPr>
            <a:r>
              <a:rPr lang="de-DE" dirty="0"/>
              <a:t> </a:t>
            </a:r>
            <a:r>
              <a:rPr lang="uk-UA" dirty="0"/>
              <a:t>Оцінює незалежність спільної появи кількох слів.</a:t>
            </a:r>
            <a:r>
              <a:rPr lang="de-DE" dirty="0"/>
              <a:t> </a:t>
            </a:r>
            <a:r>
              <a:rPr lang="uk-UA" dirty="0"/>
              <a:t>Значення величини залежить від розмірів </a:t>
            </a:r>
            <a:r>
              <a:rPr lang="uk-UA" dirty="0" err="1"/>
              <a:t>корпуса</a:t>
            </a:r>
            <a:r>
              <a:rPr lang="uk-UA" dirty="0"/>
              <a:t>.</a:t>
            </a:r>
            <a:r>
              <a:rPr lang="de-DE" dirty="0"/>
              <a:t> </a:t>
            </a:r>
            <a:r>
              <a:rPr lang="uk-UA" dirty="0"/>
              <a:t>Завищує важливість рідкісних словосполучень.</a:t>
            </a:r>
          </a:p>
          <a:p>
            <a:pPr marL="0" indent="0">
              <a:buNone/>
            </a:pPr>
            <a:r>
              <a:rPr lang="uk-UA" dirty="0"/>
              <a:t>Рішення: поріг за частотою.</a:t>
            </a:r>
            <a:r>
              <a:rPr lang="de-DE" dirty="0"/>
              <a:t> </a:t>
            </a:r>
            <a:r>
              <a:rPr lang="uk-UA" dirty="0"/>
              <a:t>Виділяє термінологічні словосполучення.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5945" y="1142863"/>
            <a:ext cx="7304689" cy="1705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2698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22847"/>
          </a:xfrm>
        </p:spPr>
        <p:txBody>
          <a:bodyPr>
            <a:normAutofit fontScale="90000"/>
          </a:bodyPr>
          <a:lstStyle/>
          <a:p>
            <a:pPr algn="ctr"/>
            <a:b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Заходи асоціації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біграм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T-Score</a:t>
            </a:r>
            <a:br>
              <a:rPr lang="uk-UA" dirty="0"/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3359204"/>
            <a:ext cx="10515600" cy="27893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/>
              <a:t>де </a:t>
            </a:r>
            <a:r>
              <a:rPr lang="de-DE" dirty="0"/>
              <a:t>N - </a:t>
            </a:r>
            <a:r>
              <a:rPr lang="uk-UA" dirty="0"/>
              <a:t>загальна кількість </a:t>
            </a:r>
            <a:r>
              <a:rPr lang="uk-UA" dirty="0" err="1"/>
              <a:t>біграм</a:t>
            </a:r>
            <a:r>
              <a:rPr lang="uk-UA" dirty="0"/>
              <a:t>.</a:t>
            </a:r>
          </a:p>
          <a:p>
            <a:pPr marL="0" indent="0">
              <a:buNone/>
            </a:pPr>
            <a:r>
              <a:rPr lang="de-DE" dirty="0"/>
              <a:t> </a:t>
            </a:r>
            <a:r>
              <a:rPr lang="uk-UA" dirty="0"/>
              <a:t>Є модифікованим ранжуванням за частотою.</a:t>
            </a:r>
            <a:r>
              <a:rPr lang="de-DE" dirty="0"/>
              <a:t> </a:t>
            </a:r>
            <a:r>
              <a:rPr lang="uk-UA" dirty="0"/>
              <a:t>Не перебільшує значущість рідкісних </a:t>
            </a:r>
            <a:r>
              <a:rPr lang="uk-UA" dirty="0" err="1"/>
              <a:t>колокацій</a:t>
            </a:r>
            <a:r>
              <a:rPr lang="uk-UA" dirty="0"/>
              <a:t> (⇒ немає необхідності в порозі).</a:t>
            </a:r>
            <a:r>
              <a:rPr lang="de-DE" dirty="0"/>
              <a:t> </a:t>
            </a:r>
            <a:r>
              <a:rPr lang="uk-UA" dirty="0"/>
              <a:t>Виділяє загальномовні стійкі поєднання.</a:t>
            </a:r>
            <a:r>
              <a:rPr lang="de-DE" dirty="0"/>
              <a:t> </a:t>
            </a:r>
            <a:r>
              <a:rPr lang="uk-UA" dirty="0"/>
              <a:t>По-суті – статистичний тест Стьюдента, перевіряється гіпотеза незалежної народження двох слів.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8193" y="1219200"/>
            <a:ext cx="7136524" cy="1309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9087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0544" y="609090"/>
            <a:ext cx="10515600" cy="56340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b="1" i="1" dirty="0"/>
              <a:t>Приклад використання.</a:t>
            </a:r>
          </a:p>
          <a:p>
            <a:pPr marL="0" indent="0">
              <a:buNone/>
            </a:pPr>
            <a:r>
              <a:rPr lang="uk-UA" dirty="0"/>
              <a:t>Всі ці заходи реалізовані в </a:t>
            </a:r>
            <a:r>
              <a:rPr lang="de-DE" dirty="0" err="1"/>
              <a:t>nltk.collocations</a:t>
            </a:r>
            <a:r>
              <a:rPr lang="de-DE" dirty="0"/>
              <a:t>:</a:t>
            </a:r>
            <a:endParaRPr lang="uk-UA" dirty="0"/>
          </a:p>
          <a:p>
            <a:pPr marL="0" indent="0">
              <a:buNone/>
            </a:pPr>
            <a:r>
              <a:rPr lang="de-DE" dirty="0"/>
              <a:t> </a:t>
            </a:r>
            <a:r>
              <a:rPr lang="de-DE" dirty="0" err="1"/>
              <a:t>bigram_measures.pmi</a:t>
            </a:r>
            <a:endParaRPr lang="uk-UA" dirty="0"/>
          </a:p>
          <a:p>
            <a:pPr marL="0" indent="0">
              <a:buNone/>
            </a:pPr>
            <a:r>
              <a:rPr lang="de-DE" dirty="0" err="1"/>
              <a:t>bigram_measures.student_t</a:t>
            </a:r>
            <a:endParaRPr lang="uk-UA" dirty="0"/>
          </a:p>
          <a:p>
            <a:pPr marL="0" indent="0">
              <a:buNone/>
            </a:pPr>
            <a:r>
              <a:rPr lang="de-DE" dirty="0"/>
              <a:t> </a:t>
            </a:r>
            <a:r>
              <a:rPr lang="de-DE" dirty="0" err="1"/>
              <a:t>bigram_measures.chi_sq</a:t>
            </a:r>
            <a:endParaRPr lang="uk-UA" dirty="0"/>
          </a:p>
          <a:p>
            <a:pPr marL="0" indent="0">
              <a:buNone/>
            </a:pPr>
            <a:r>
              <a:rPr lang="de-DE" dirty="0"/>
              <a:t> </a:t>
            </a:r>
            <a:r>
              <a:rPr lang="de-DE" dirty="0" err="1"/>
              <a:t>bigram_measures.likelihood_ratio</a:t>
            </a:r>
            <a:endParaRPr lang="uk-UA" dirty="0"/>
          </a:p>
          <a:p>
            <a:pPr marL="0" indent="0">
              <a:buNone/>
            </a:pPr>
            <a:r>
              <a:rPr lang="uk-UA" b="1" i="1" dirty="0"/>
              <a:t>Підготовка текстів:</a:t>
            </a:r>
          </a:p>
          <a:p>
            <a:pPr marL="514350" indent="-514350">
              <a:buAutoNum type="arabicPeriod"/>
            </a:pPr>
            <a:r>
              <a:rPr lang="uk-UA" dirty="0"/>
              <a:t>Об'єднаємо всі тексти в один.</a:t>
            </a:r>
          </a:p>
          <a:p>
            <a:pPr marL="514350" indent="-514350">
              <a:buAutoNum type="arabicPeriod"/>
            </a:pPr>
            <a:r>
              <a:rPr lang="uk-UA" dirty="0"/>
              <a:t>Наведемо все до нижнього регістру.</a:t>
            </a:r>
          </a:p>
          <a:p>
            <a:pPr marL="514350" indent="-514350">
              <a:buAutoNum type="arabicPeriod"/>
            </a:pPr>
            <a:r>
              <a:rPr lang="uk-UA" dirty="0" err="1"/>
              <a:t>Лематизуємо</a:t>
            </a:r>
            <a:r>
              <a:rPr lang="uk-UA" dirty="0"/>
              <a:t>.</a:t>
            </a:r>
          </a:p>
          <a:p>
            <a:pPr marL="514350" indent="-514350">
              <a:buAutoNum type="arabicPeriod"/>
            </a:pPr>
            <a:r>
              <a:rPr lang="uk-UA" dirty="0"/>
              <a:t>Видалимо стоп-слова.</a:t>
            </a:r>
          </a:p>
        </p:txBody>
      </p:sp>
    </p:spTree>
    <p:extLst>
      <p:ext uri="{BB962C8B-B14F-4D97-AF65-F5344CB8AC3E}">
        <p14:creationId xmlns:p14="http://schemas.microsoft.com/office/powerpoint/2010/main" val="40145524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88580"/>
            <a:ext cx="10817772" cy="5588384"/>
          </a:xfrm>
        </p:spPr>
        <p:txBody>
          <a:bodyPr>
            <a:normAutofit fontScale="92500" lnSpcReduction="20000"/>
          </a:bodyPr>
          <a:lstStyle/>
          <a:p>
            <a:pPr marL="0" indent="457200">
              <a:lnSpc>
                <a:spcPct val="11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перспективі планується вдосконалити виділення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біграм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використовуючи часткову розмітку корпусу. </a:t>
            </a:r>
          </a:p>
          <a:p>
            <a:pPr marL="0" indent="457200">
              <a:lnSpc>
                <a:spcPct val="110000"/>
              </a:lnSpc>
              <a:spcBef>
                <a:spcPts val="0"/>
              </a:spcBef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>
              <a:lnSpc>
                <a:spcPct val="11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Здебільшого правильно виділені теми формуються саме з іменників та іменних груп (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Wang,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McCallum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Wei 2007),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тому надалі планується формувати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біграми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корпусі текстів переважно відповідно з моделями 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іменник + іменник у родовому відмінку, іменник + прикметник; </a:t>
            </a:r>
          </a:p>
          <a:p>
            <a:pPr marL="0" indent="457200">
              <a:lnSpc>
                <a:spcPct val="11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також не виключено додавання 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іменник + дієслово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оскільки часто такі словосполучення також характерні для спеціальних текстів. Поруч із, ставиться завдання повного виключення формування таких помилкових поєднань, як, наприклад, 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іменник + прислівник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або 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прикметник + дієслово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457200">
              <a:lnSpc>
                <a:spcPct val="11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Також планується приведення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біграм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лематизованої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форми до узгоджених словосполучень шляхом їх повторного пошуку в корпусі текстів та заміни на вихідні форми</a:t>
            </a:r>
            <a:r>
              <a:rPr lang="uk-UA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847048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3764"/>
          </a:xfrm>
        </p:spPr>
        <p:txBody>
          <a:bodyPr>
            <a:normAutofit fontScale="90000"/>
          </a:bodyPr>
          <a:lstStyle/>
          <a:p>
            <a:pPr algn="ctr"/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N –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грами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028700"/>
            <a:ext cx="10515600" cy="551414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Мішок</a:t>
            </a:r>
            <a:r>
              <a:rPr lang="en-US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слів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(Bag of Words)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один з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способів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вилучення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тексту для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моделюванні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 будь-яка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порядок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структуру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слів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ігнорується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намагається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зустрічається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слово в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не де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воно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розташовано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ньому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de-DE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TF-IDF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статистична міру для оцінки важливості слова в документі. (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ідея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тому,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слово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зустрічається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часто в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якомусь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документів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і при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зустрічається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рідко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документах, то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слово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велику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значимість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обраного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документа.)</a:t>
            </a:r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Мішок слів  і 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TF-IDF</a:t>
            </a:r>
            <a:r>
              <a:rPr lang="de-DE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зберігають ніякої інформації про контекст та структуру тексту. Для вирішення цієї проблеми можна використовувати більш витончений підхід який полягає у створенні словника з згрупованих слів – 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N-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грамм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r>
              <a:rPr lang="de-D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N-</a:t>
            </a: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грама 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це комбінація з </a:t>
            </a:r>
            <a:r>
              <a:rPr lang="de-DE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послідовних елементів. </a:t>
            </a:r>
          </a:p>
          <a:p>
            <a:pPr marL="0" indent="0" algn="just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Цими елементами зазвичай виступають слова, але можуть використовуватися й інші об’єкти, такі як букви, числа, цифри тощо. Під час аналізу за “граму” вважають саме слово. </a:t>
            </a:r>
          </a:p>
          <a:p>
            <a:pPr marL="0" indent="0" algn="just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Розрізняють: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уніграма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це грама, що складається з одного слова,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біграма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послідовність двох слів,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триграма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трьох слів і так далі</a:t>
            </a:r>
          </a:p>
        </p:txBody>
      </p:sp>
    </p:spTree>
    <p:extLst>
      <p:ext uri="{BB962C8B-B14F-4D97-AF65-F5344CB8AC3E}">
        <p14:creationId xmlns:p14="http://schemas.microsoft.com/office/powerpoint/2010/main" val="16794798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57648"/>
          </a:xfrm>
        </p:spPr>
        <p:txBody>
          <a:bodyPr>
            <a:normAutofit fontScale="90000"/>
          </a:bodyPr>
          <a:lstStyle/>
          <a:p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N-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грами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часто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використовуються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таких задачах:</a:t>
            </a:r>
            <a:b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Видавання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підказок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слова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пошуковому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рядку). N-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грамна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модель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обчислити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ймовірність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слова N-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відомі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авторства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плагіату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обчислити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текстів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подібності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Пошуку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корекції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помилок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орфографії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Машинному перекладі.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Розпізнаванні мови.</a:t>
            </a:r>
          </a:p>
        </p:txBody>
      </p:sp>
    </p:spTree>
    <p:extLst>
      <p:ext uri="{BB962C8B-B14F-4D97-AF65-F5344CB8AC3E}">
        <p14:creationId xmlns:p14="http://schemas.microsoft.com/office/powerpoint/2010/main" val="19976959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93812" y="742549"/>
            <a:ext cx="10515600" cy="5693762"/>
          </a:xfrm>
        </p:spPr>
        <p:txBody>
          <a:bodyPr/>
          <a:lstStyle/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 ідея полягає у спрощенні розпізнавання змісту контексту, шляхом збереження суміжних послідовностей слів в тексті, довжиною 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n.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Чим більше є число 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n,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тобто чи довше є грама, ти більше у нас контексту. Адже очевидно, що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уніграми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зазвичай не несуть у собі багато інформації про контекст, порівняно з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біграмами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триграмами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dirty="0"/>
              <a:t>Наприклад для речення “Андрій не хотів би їсти яблука”. 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dirty="0"/>
              <a:t>Були б отриманні наступні </a:t>
            </a:r>
            <a:r>
              <a:rPr lang="uk-UA" dirty="0" err="1"/>
              <a:t>біграми</a:t>
            </a:r>
            <a:r>
              <a:rPr lang="uk-UA" dirty="0"/>
              <a:t>: 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dirty="0"/>
              <a:t>“Андрій не”, “не хотів”, “хотів би”, “би їсти”, “їсти яблука”. Або </a:t>
            </a:r>
            <a:r>
              <a:rPr lang="uk-UA" dirty="0" err="1"/>
              <a:t>триграми</a:t>
            </a:r>
            <a:r>
              <a:rPr lang="uk-UA" dirty="0"/>
              <a:t>: “Андрій не хотів”, “не хотів би”, “хотів би їсти”, “би їсти яблука”.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6589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44584"/>
          </a:xfrm>
        </p:spPr>
        <p:txBody>
          <a:bodyPr/>
          <a:lstStyle/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ngram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406602"/>
            <a:ext cx="5895975" cy="26384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0105" y="4221563"/>
            <a:ext cx="8610600" cy="5810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0344" y="5062122"/>
            <a:ext cx="9829800" cy="5334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9401" y="5943971"/>
            <a:ext cx="9753600" cy="733425"/>
          </a:xfrm>
          <a:prstGeom prst="rect">
            <a:avLst/>
          </a:prstGeom>
        </p:spPr>
      </p:pic>
      <p:cxnSp>
        <p:nvCxnSpPr>
          <p:cNvPr id="11" name="Прямая со стрелкой 10"/>
          <p:cNvCxnSpPr/>
          <p:nvPr/>
        </p:nvCxnSpPr>
        <p:spPr>
          <a:xfrm>
            <a:off x="3786187" y="3684233"/>
            <a:ext cx="1149797" cy="82784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олилиния 12"/>
          <p:cNvSpPr/>
          <p:nvPr/>
        </p:nvSpPr>
        <p:spPr>
          <a:xfrm>
            <a:off x="2128991" y="1926454"/>
            <a:ext cx="3117724" cy="1185015"/>
          </a:xfrm>
          <a:custGeom>
            <a:avLst/>
            <a:gdLst>
              <a:gd name="connsiteX0" fmla="*/ 2842504 w 3117724"/>
              <a:gd name="connsiteY0" fmla="*/ 0 h 1185015"/>
              <a:gd name="connsiteX1" fmla="*/ 2869137 w 3117724"/>
              <a:gd name="connsiteY1" fmla="*/ 1109709 h 1185015"/>
              <a:gd name="connsiteX2" fmla="*/ 196959 w 3117724"/>
              <a:gd name="connsiteY2" fmla="*/ 1083076 h 1185015"/>
              <a:gd name="connsiteX3" fmla="*/ 188081 w 3117724"/>
              <a:gd name="connsiteY3" fmla="*/ 1065321 h 1185015"/>
              <a:gd name="connsiteX4" fmla="*/ 90426 w 3117724"/>
              <a:gd name="connsiteY4" fmla="*/ 1083076 h 1185015"/>
              <a:gd name="connsiteX5" fmla="*/ 90426 w 3117724"/>
              <a:gd name="connsiteY5" fmla="*/ 1083076 h 1185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17724" h="1185015">
                <a:moveTo>
                  <a:pt x="2842504" y="0"/>
                </a:moveTo>
                <a:cubicBezTo>
                  <a:pt x="3076282" y="464598"/>
                  <a:pt x="3310061" y="929196"/>
                  <a:pt x="2869137" y="1109709"/>
                </a:cubicBezTo>
                <a:cubicBezTo>
                  <a:pt x="2428213" y="1290222"/>
                  <a:pt x="643802" y="1090474"/>
                  <a:pt x="196959" y="1083076"/>
                </a:cubicBezTo>
                <a:cubicBezTo>
                  <a:pt x="-249884" y="1075678"/>
                  <a:pt x="205836" y="1065321"/>
                  <a:pt x="188081" y="1065321"/>
                </a:cubicBezTo>
                <a:cubicBezTo>
                  <a:pt x="170326" y="1065321"/>
                  <a:pt x="90426" y="1083076"/>
                  <a:pt x="90426" y="1083076"/>
                </a:cubicBezTo>
                <a:lnTo>
                  <a:pt x="90426" y="1083076"/>
                </a:lnTo>
              </a:path>
            </a:pathLst>
          </a:cu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15" name="Прямая со стрелкой 14"/>
          <p:cNvCxnSpPr/>
          <p:nvPr/>
        </p:nvCxnSpPr>
        <p:spPr>
          <a:xfrm flipV="1">
            <a:off x="5246715" y="2226847"/>
            <a:ext cx="2618901" cy="31071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7865616" y="1926454"/>
            <a:ext cx="313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Видалення розділових знаків</a:t>
            </a: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900344" y="3764132"/>
            <a:ext cx="2787509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Рисунок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32224" y="3261904"/>
            <a:ext cx="4800600" cy="257175"/>
          </a:xfrm>
          <a:prstGeom prst="rect">
            <a:avLst/>
          </a:prstGeom>
        </p:spPr>
      </p:pic>
      <p:cxnSp>
        <p:nvCxnSpPr>
          <p:cNvPr id="22" name="Прямая со стрелкой 21"/>
          <p:cNvCxnSpPr/>
          <p:nvPr/>
        </p:nvCxnSpPr>
        <p:spPr>
          <a:xfrm flipV="1">
            <a:off x="6276513" y="3480047"/>
            <a:ext cx="665825" cy="887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Рисунок 2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4043" y="5737124"/>
            <a:ext cx="3181350" cy="209550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2143" y="4858686"/>
            <a:ext cx="3143250" cy="20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1721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51116"/>
          </a:xfrm>
        </p:spPr>
        <p:txBody>
          <a:bodyPr>
            <a:normAutofit/>
          </a:bodyPr>
          <a:lstStyle/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Оцінка ймовірностей 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n-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216242"/>
            <a:ext cx="10515600" cy="4960721"/>
          </a:xfrm>
        </p:spPr>
        <p:txBody>
          <a:bodyPr/>
          <a:lstStyle/>
          <a:p>
            <a:pPr marL="0" indent="0">
              <a:buNone/>
            </a:pPr>
            <a:r>
              <a:rPr lang="uk-UA" dirty="0"/>
              <a:t>Найпростіший та інтуїтивно зрозумілий спосіб оцінки ймовірностей – це метод максимальної правдоподібності (</a:t>
            </a:r>
            <a:r>
              <a:rPr lang="de-DE" dirty="0"/>
              <a:t>Maximum </a:t>
            </a:r>
            <a:r>
              <a:rPr lang="de-DE" dirty="0" err="1"/>
              <a:t>Likelihood</a:t>
            </a:r>
            <a:r>
              <a:rPr lang="de-DE" dirty="0"/>
              <a:t> </a:t>
            </a:r>
            <a:r>
              <a:rPr lang="de-DE" dirty="0" err="1"/>
              <a:t>Estimate</a:t>
            </a:r>
            <a:r>
              <a:rPr lang="de-DE" dirty="0"/>
              <a:t>, </a:t>
            </a:r>
            <a:r>
              <a:rPr lang="uk-UA" dirty="0"/>
              <a:t>або </a:t>
            </a:r>
            <a:r>
              <a:rPr lang="de-DE" dirty="0"/>
              <a:t>MLE).</a:t>
            </a:r>
            <a:endParaRPr lang="uk-UA" dirty="0"/>
          </a:p>
          <a:p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2798" y="2701032"/>
            <a:ext cx="6276975" cy="176443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3735" y="4619256"/>
            <a:ext cx="6515100" cy="1809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1833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1366" y="715031"/>
            <a:ext cx="8217022" cy="180622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1969" y="3205725"/>
            <a:ext cx="9086850" cy="2533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1261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0717" y="177553"/>
            <a:ext cx="11709647" cy="660015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Щоб розрахувати ймовірність цілої пропозиції, ґрунтуючись на інформації про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біграми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потрібно перемножити ймовірність усіх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біграм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реченні. Підрахуємо ймовірність пропозиції </a:t>
            </a:r>
            <a:r>
              <a:rPr lang="de-DE" sz="2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de-DE" sz="24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want</a:t>
            </a:r>
            <a:r>
              <a:rPr lang="de-DE" sz="2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de-DE" sz="2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eat</a:t>
            </a:r>
            <a:r>
              <a:rPr lang="de-DE" sz="2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Chinese </a:t>
            </a:r>
            <a:r>
              <a:rPr lang="de-DE" sz="24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food</a:t>
            </a:r>
            <a:r>
              <a:rPr lang="de-DE" sz="2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endParaRPr lang="uk-UA" sz="24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373" y="1521317"/>
            <a:ext cx="3853973" cy="301637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866072" y="1740024"/>
            <a:ext cx="661825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Оскільки це значення дуже мало, ми можемо зіткнутися з проблемою втрати значущості при операціях з точкою, що плаває. Тому на практиці використовуються логарифми, при цьому логарифм твору дорівнює сумі логарифмів: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6792" y="3259698"/>
            <a:ext cx="7723572" cy="7524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90875" y="4609887"/>
            <a:ext cx="9001125" cy="9239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2361" y="5666895"/>
            <a:ext cx="9048750" cy="74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6094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3764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Колекції 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n-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грам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091953"/>
            <a:ext cx="10515600" cy="5085010"/>
          </a:xfrm>
        </p:spPr>
        <p:txBody>
          <a:bodyPr/>
          <a:lstStyle/>
          <a:p>
            <a:pPr marL="0" indent="45720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Найповнішою колекцією 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n-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грам англійською на даний момент є </a:t>
            </a:r>
            <a:r>
              <a:rPr lang="de-D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Google N-grams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що містить частоти для більше одного трильйона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токенів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Дані збиралися із текстів загальнодоступних веб-сторінок.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Але є і безкоштовна альтернатива, а саме </a:t>
            </a:r>
            <a:r>
              <a:rPr lang="de-D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Google Books N-grams 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ресурс, створений на основі найповнішого корпусу англомовних книг, зібраного 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Google.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360654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2185</TotalTime>
  <Words>1336</Words>
  <Application>Microsoft Office PowerPoint</Application>
  <PresentationFormat>Широкий екран</PresentationFormat>
  <Paragraphs>78</Paragraphs>
  <Slides>19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Times New Roman</vt:lpstr>
      <vt:lpstr>Wingdings</vt:lpstr>
      <vt:lpstr>Тема Office</vt:lpstr>
      <vt:lpstr>N – грами</vt:lpstr>
      <vt:lpstr>N – грами</vt:lpstr>
      <vt:lpstr> N-грами часто використовуються у таких задачах: </vt:lpstr>
      <vt:lpstr>Презентація PowerPoint</vt:lpstr>
      <vt:lpstr> Метод ngram()</vt:lpstr>
      <vt:lpstr>Оцінка ймовірностей n-грам</vt:lpstr>
      <vt:lpstr>Презентація PowerPoint</vt:lpstr>
      <vt:lpstr>Презентація PowerPoint</vt:lpstr>
      <vt:lpstr>Колекції n-грам</vt:lpstr>
      <vt:lpstr>Колокації</vt:lpstr>
      <vt:lpstr>Класифікація коллокацій</vt:lpstr>
      <vt:lpstr>Приклад використання коллокацій</vt:lpstr>
      <vt:lpstr>Як отримувати коллокації?</vt:lpstr>
      <vt:lpstr>Вилучення n-грам (біграм) на основі частот</vt:lpstr>
      <vt:lpstr>Презентація PowerPoint</vt:lpstr>
      <vt:lpstr>Заходи асоціації біграм – PMI</vt:lpstr>
      <vt:lpstr> Заходи асоціації біграм – T-Score 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Оксана</cp:lastModifiedBy>
  <cp:revision>48</cp:revision>
  <dcterms:created xsi:type="dcterms:W3CDTF">2022-10-23T14:10:18Z</dcterms:created>
  <dcterms:modified xsi:type="dcterms:W3CDTF">2024-11-02T20:29:30Z</dcterms:modified>
</cp:coreProperties>
</file>