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F188-4CAF-4C59-A4A7-2B07DCF54C1D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9BE6-A250-4EE8-8C75-9CEA789826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731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F188-4CAF-4C59-A4A7-2B07DCF54C1D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9BE6-A250-4EE8-8C75-9CEA789826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1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F188-4CAF-4C59-A4A7-2B07DCF54C1D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9BE6-A250-4EE8-8C75-9CEA789826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140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F188-4CAF-4C59-A4A7-2B07DCF54C1D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9BE6-A250-4EE8-8C75-9CEA789826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24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F188-4CAF-4C59-A4A7-2B07DCF54C1D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9BE6-A250-4EE8-8C75-9CEA789826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951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F188-4CAF-4C59-A4A7-2B07DCF54C1D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9BE6-A250-4EE8-8C75-9CEA789826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54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F188-4CAF-4C59-A4A7-2B07DCF54C1D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9BE6-A250-4EE8-8C75-9CEA789826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323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F188-4CAF-4C59-A4A7-2B07DCF54C1D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9BE6-A250-4EE8-8C75-9CEA789826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004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F188-4CAF-4C59-A4A7-2B07DCF54C1D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9BE6-A250-4EE8-8C75-9CEA789826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529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F188-4CAF-4C59-A4A7-2B07DCF54C1D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9BE6-A250-4EE8-8C75-9CEA789826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681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F188-4CAF-4C59-A4A7-2B07DCF54C1D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9BE6-A250-4EE8-8C75-9CEA789826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355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5F188-4CAF-4C59-A4A7-2B07DCF54C1D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29BE6-A250-4EE8-8C75-9CEA789826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018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library/collections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– </a:t>
            </a:r>
            <a:r>
              <a:rPr lang="uk-UA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грами</a:t>
            </a:r>
            <a:endParaRPr lang="uk-UA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78316"/>
            <a:ext cx="9144000" cy="1379483"/>
          </a:xfrm>
        </p:spPr>
        <p:txBody>
          <a:bodyPr/>
          <a:lstStyle/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6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4" y="121527"/>
            <a:ext cx="3448629" cy="19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9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39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Колокації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854" y="1266331"/>
            <a:ext cx="10515600" cy="5374165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Колокації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послідовністю слів, які проявляються разом частіше, ніж незалежно один від одного.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деякому наближенні можна сказати, що двослівні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колокації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біграми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часто зустрічаються. Тобто практично необхідно визначити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біграми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з'являються в тексті частіше, ніж очікується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 з частоти появи складових слів.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 для виявлення ключових фраз на основі статистичних методів та методів заснованих на правилах, словниках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-вільних граматиках,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онтологіях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Метод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колокацій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полягає у виявленні ключових фраз за допомогою виявлення статистично стійких поєднань слів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колокацій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Даний метод заснований на використанні статистичних заходів включення типу 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MI, T-score,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Dice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ін. Для вирішення завдання отримання ключових слів і фраз необхідно оцінювати важливість виявлених слів і фраз у контексті конкретного документа, для чого доцільно використовувати міру 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TF-IDF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31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коллокацій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Колокації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можуть бути класифіковані по-різному.</a:t>
            </a: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 або загальновживані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Це такий тип нормативних стандартних словосполучень, які загальновідомі та використовуються в основному в публіцистичних та офіційно-ділових текстах, а також 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-звичайній мові</a:t>
            </a: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експресивні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колокації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вид нормативних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коннотативних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словосполучень, які використовуються в публіцистичному чи художньому стилях мови для емоційного забарвлення.</a:t>
            </a: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етнокультурні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колокації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відображають соціально-значущі культурні реалії та містять національно-культурну специфіку; вони властиві певному етносу і, як правило, незрозумілі носіям інших мов та культур.</a:t>
            </a: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термінологічні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коллокації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 словосполучення, які відносяться до певної наукової сфери та </a:t>
            </a:r>
            <a:r>
              <a:rPr lang="uk-UA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виражають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одне поняття.</a:t>
            </a:r>
          </a:p>
        </p:txBody>
      </p:sp>
    </p:spTree>
    <p:extLst>
      <p:ext uri="{BB962C8B-B14F-4D97-AF65-F5344CB8AC3E}">
        <p14:creationId xmlns:p14="http://schemas.microsoft.com/office/powerpoint/2010/main" val="48899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1556"/>
            <a:ext cx="10515600" cy="38947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використання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коллокацій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9305"/>
            <a:ext cx="10515600" cy="4747658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2018 році чеського поета Петра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Плехача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запропонував спосіб пошуку рим, заснований на вилученні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колокацій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машинному навчанні.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2018 році було розроблено метод автоматичної розмітки рим, а у 2021 році його автор представив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RhymeTagger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загальнодоступну бібліотеку на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дозволяє вам аналізувати римування вірша.</a:t>
            </a:r>
          </a:p>
          <a:p>
            <a:pPr marL="0" indent="457200" algn="just">
              <a:lnSpc>
                <a:spcPct val="10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Програма, написана філологом, підтримує сім мов: чеську, англійську, французьку, російську, німецьку, іспанську, нідерландську.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557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003"/>
            <a:ext cx="10515600" cy="61141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отримувати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коллокації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0529"/>
            <a:ext cx="10515600" cy="5140172"/>
          </a:xfrm>
        </p:spPr>
        <p:txBody>
          <a:bodyPr/>
          <a:lstStyle/>
          <a:p>
            <a:r>
              <a:rPr lang="uk-UA" dirty="0"/>
              <a:t>Вилучення </a:t>
            </a:r>
            <a:r>
              <a:rPr lang="uk-UA" dirty="0" err="1"/>
              <a:t>біграм</a:t>
            </a:r>
            <a:r>
              <a:rPr lang="uk-UA" dirty="0"/>
              <a:t> на основі частот та морфологічних шаблонів.</a:t>
            </a:r>
          </a:p>
          <a:p>
            <a:r>
              <a:rPr lang="de-DE" dirty="0"/>
              <a:t> </a:t>
            </a:r>
            <a:r>
              <a:rPr lang="uk-UA" dirty="0"/>
              <a:t>Пошук розривних </a:t>
            </a:r>
            <a:r>
              <a:rPr lang="uk-UA" dirty="0" err="1"/>
              <a:t>колокацій</a:t>
            </a:r>
            <a:r>
              <a:rPr lang="uk-UA" dirty="0"/>
              <a:t>. (слова розміщені не підряд)</a:t>
            </a:r>
          </a:p>
          <a:p>
            <a:r>
              <a:rPr lang="de-DE" dirty="0"/>
              <a:t> </a:t>
            </a:r>
            <a:r>
              <a:rPr lang="uk-UA" dirty="0"/>
              <a:t>Вилучення </a:t>
            </a:r>
            <a:r>
              <a:rPr lang="uk-UA" dirty="0" err="1"/>
              <a:t>біграм</a:t>
            </a:r>
            <a:r>
              <a:rPr lang="uk-UA" dirty="0"/>
              <a:t> на основі заходів асоціації та статистичних критеріїв.</a:t>
            </a:r>
          </a:p>
          <a:p>
            <a:r>
              <a:rPr lang="de-DE" dirty="0"/>
              <a:t> </a:t>
            </a:r>
            <a:r>
              <a:rPr lang="uk-UA" dirty="0"/>
              <a:t>Алгоритм </a:t>
            </a:r>
            <a:r>
              <a:rPr lang="de-DE" dirty="0" err="1"/>
              <a:t>TextRank</a:t>
            </a:r>
            <a:r>
              <a:rPr lang="de-DE" dirty="0"/>
              <a:t> </a:t>
            </a:r>
            <a:r>
              <a:rPr lang="uk-UA" dirty="0"/>
              <a:t>для отримання словосполучень.</a:t>
            </a:r>
          </a:p>
          <a:p>
            <a:r>
              <a:rPr lang="de-DE" dirty="0"/>
              <a:t> Rapid </a:t>
            </a:r>
            <a:r>
              <a:rPr lang="de-DE" dirty="0" err="1"/>
              <a:t>Automatic</a:t>
            </a:r>
            <a:r>
              <a:rPr lang="de-DE" dirty="0"/>
              <a:t> Keyword </a:t>
            </a:r>
            <a:r>
              <a:rPr lang="de-DE" dirty="0" err="1"/>
              <a:t>Extraction</a:t>
            </a:r>
            <a:r>
              <a:rPr lang="de-DE" dirty="0"/>
              <a:t>.</a:t>
            </a:r>
            <a:endParaRPr lang="uk-UA" dirty="0"/>
          </a:p>
          <a:p>
            <a:r>
              <a:rPr lang="de-DE" dirty="0"/>
              <a:t> </a:t>
            </a:r>
            <a:r>
              <a:rPr lang="uk-UA" dirty="0"/>
              <a:t>Виділення ключових слів за </a:t>
            </a:r>
            <a:r>
              <a:rPr lang="de-DE" dirty="0" err="1"/>
              <a:t>tf-idf</a:t>
            </a:r>
            <a:r>
              <a:rPr lang="de-DE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432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498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біграм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основі частот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61241"/>
            <a:ext cx="10969101" cy="5237212"/>
          </a:xfrm>
        </p:spPr>
        <p:txBody>
          <a:bodyPr>
            <a:normAutofit fontScale="92500" lnSpcReduction="20000"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b="1" noProof="1"/>
              <a:t>nltk.FreqDist() </a:t>
            </a:r>
            <a:r>
              <a:rPr lang="uk-UA" noProof="1"/>
              <a:t>– модуль використовується для кодування "частотних розподілів", які підраховують кількість разів, коли кожен результат експерименту виникає. Завдяки використанню класу FreqDist ми можемо отримати частоти кожного токена. 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/>
              <a:t>Клас </a:t>
            </a:r>
            <a:r>
              <a:rPr lang="de-DE" dirty="0" err="1"/>
              <a:t>FreqDist</a:t>
            </a:r>
            <a:r>
              <a:rPr lang="de-DE" dirty="0"/>
              <a:t> </a:t>
            </a:r>
            <a:r>
              <a:rPr lang="uk-UA" dirty="0"/>
              <a:t>від </a:t>
            </a:r>
            <a:r>
              <a:rPr lang="de-DE" dirty="0"/>
              <a:t>NLTK </a:t>
            </a:r>
            <a:r>
              <a:rPr lang="uk-UA" dirty="0"/>
              <a:t>значно економить час, під час аналізу розподілу </a:t>
            </a:r>
            <a:r>
              <a:rPr lang="uk-UA" dirty="0" err="1"/>
              <a:t>токенів</a:t>
            </a:r>
            <a:r>
              <a:rPr lang="uk-UA" dirty="0"/>
              <a:t> у тексті.  Крім того, його гнучкість з іншими формами тексту за умови ретельної попередньої обробки (наприклад, </a:t>
            </a:r>
            <a:r>
              <a:rPr lang="uk-UA" dirty="0" err="1"/>
              <a:t>біграми</a:t>
            </a:r>
            <a:r>
              <a:rPr lang="uk-UA" dirty="0"/>
              <a:t>) може допомогти надати більше інформації про базові шаблони чи почуття в певному тексті.</a:t>
            </a:r>
            <a:endParaRPr lang="uk-UA" noProof="1"/>
          </a:p>
          <a:p>
            <a:pPr marL="0" indent="457200">
              <a:lnSpc>
                <a:spcPct val="100000"/>
              </a:lnSpc>
              <a:buNone/>
            </a:pPr>
            <a:r>
              <a:rPr lang="uk-UA" b="1" noProof="1"/>
              <a:t>most_common()) </a:t>
            </a:r>
            <a:r>
              <a:rPr lang="uk-UA" noProof="1"/>
              <a:t>- метод повертає найпоширеніші елементи із лічильника. Якщо ми не надаємо значення «n», то відсортований словник повертається з найменш поширених елементів.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uk-UA" noProof="1"/>
              <a:t>Модуль </a:t>
            </a:r>
            <a:r>
              <a:rPr lang="uk-UA" u="sng" noProof="1">
                <a:hlinkClick r:id="rId2"/>
              </a:rPr>
              <a:t>collections</a:t>
            </a:r>
            <a:r>
              <a:rPr lang="uk-UA" noProof="1"/>
              <a:t> содержит специализированные классы контейнеров, альтернативных традиционным dict, list и tuple.</a:t>
            </a:r>
          </a:p>
          <a:p>
            <a:pPr marL="0" indent="457200">
              <a:lnSpc>
                <a:spcPct val="100000"/>
              </a:lnSpc>
              <a:buNone/>
            </a:pPr>
            <a:endParaRPr lang="uk-UA" noProof="1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4765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17" y="106532"/>
            <a:ext cx="7162800" cy="4800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17" y="4907132"/>
            <a:ext cx="11416683" cy="14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6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158"/>
          </a:xfrm>
        </p:spPr>
        <p:txBody>
          <a:bodyPr/>
          <a:lstStyle/>
          <a:p>
            <a:pPr algn="ctr"/>
            <a:r>
              <a:rPr lang="uk-UA" dirty="0"/>
              <a:t>Заходи асоціації </a:t>
            </a:r>
            <a:r>
              <a:rPr lang="uk-UA" dirty="0" err="1"/>
              <a:t>біграм</a:t>
            </a:r>
            <a:r>
              <a:rPr lang="uk-UA" dirty="0"/>
              <a:t> – </a:t>
            </a:r>
            <a:r>
              <a:rPr lang="de-DE" dirty="0"/>
              <a:t>PMI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90041"/>
            <a:ext cx="10515600" cy="3086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де </a:t>
            </a:r>
            <a:r>
              <a:rPr lang="de-DE" dirty="0" err="1"/>
              <a:t>wi</a:t>
            </a:r>
            <a:r>
              <a:rPr lang="de-DE" dirty="0"/>
              <a:t> – </a:t>
            </a:r>
            <a:r>
              <a:rPr lang="uk-UA" dirty="0"/>
              <a:t>слово, </a:t>
            </a:r>
            <a:r>
              <a:rPr lang="de-DE" dirty="0"/>
              <a:t>f(·) – </a:t>
            </a:r>
            <a:r>
              <a:rPr lang="uk-UA" dirty="0"/>
              <a:t>частота слова або </a:t>
            </a:r>
            <a:r>
              <a:rPr lang="uk-UA" dirty="0" err="1"/>
              <a:t>біграми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uk-UA" dirty="0"/>
              <a:t>Оцінює незалежність спільної появи кількох слів.</a:t>
            </a:r>
            <a:r>
              <a:rPr lang="de-DE" dirty="0"/>
              <a:t> </a:t>
            </a:r>
            <a:r>
              <a:rPr lang="uk-UA" dirty="0"/>
              <a:t>Значення величини залежить від розмірів </a:t>
            </a:r>
            <a:r>
              <a:rPr lang="uk-UA" dirty="0" err="1"/>
              <a:t>корпуса</a:t>
            </a:r>
            <a:r>
              <a:rPr lang="uk-UA" dirty="0"/>
              <a:t>.</a:t>
            </a:r>
            <a:r>
              <a:rPr lang="de-DE" dirty="0"/>
              <a:t> </a:t>
            </a:r>
            <a:r>
              <a:rPr lang="uk-UA" dirty="0"/>
              <a:t>Завищує важливість рідкісних словосполучень.</a:t>
            </a:r>
          </a:p>
          <a:p>
            <a:pPr marL="0" indent="0">
              <a:buNone/>
            </a:pPr>
            <a:r>
              <a:rPr lang="uk-UA" dirty="0"/>
              <a:t>Рішення: поріг за частотою.</a:t>
            </a:r>
            <a:r>
              <a:rPr lang="de-DE" dirty="0"/>
              <a:t> </a:t>
            </a:r>
            <a:r>
              <a:rPr lang="uk-UA" dirty="0"/>
              <a:t>Виділяє термінологічні словосполучення.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945" y="1142863"/>
            <a:ext cx="7304689" cy="170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69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47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асоціації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біграм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T-Score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59204"/>
            <a:ext cx="10515600" cy="2789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де </a:t>
            </a:r>
            <a:r>
              <a:rPr lang="de-DE" dirty="0"/>
              <a:t>N - </a:t>
            </a:r>
            <a:r>
              <a:rPr lang="uk-UA" dirty="0"/>
              <a:t>загальна кількість </a:t>
            </a:r>
            <a:r>
              <a:rPr lang="uk-UA" dirty="0" err="1"/>
              <a:t>біграм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uk-UA" dirty="0"/>
              <a:t>Є модифікованим ранжуванням за частотою.</a:t>
            </a:r>
            <a:r>
              <a:rPr lang="de-DE" dirty="0"/>
              <a:t> </a:t>
            </a:r>
            <a:r>
              <a:rPr lang="uk-UA" dirty="0"/>
              <a:t>Не перебільшує значущість рідкісних </a:t>
            </a:r>
            <a:r>
              <a:rPr lang="uk-UA" dirty="0" err="1"/>
              <a:t>колокацій</a:t>
            </a:r>
            <a:r>
              <a:rPr lang="uk-UA" dirty="0"/>
              <a:t> (⇒ немає необхідності в порозі).</a:t>
            </a:r>
            <a:r>
              <a:rPr lang="de-DE" dirty="0"/>
              <a:t> </a:t>
            </a:r>
            <a:r>
              <a:rPr lang="uk-UA" dirty="0"/>
              <a:t>Виділяє загальномовні стійкі поєднання.</a:t>
            </a:r>
            <a:r>
              <a:rPr lang="de-DE" dirty="0"/>
              <a:t> </a:t>
            </a:r>
            <a:r>
              <a:rPr lang="uk-UA" dirty="0"/>
              <a:t>По-суті – статистичний тест Стьюдента, перевіряється гіпотеза незалежної народження двох слів.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193" y="1219200"/>
            <a:ext cx="7136524" cy="13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08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544" y="609090"/>
            <a:ext cx="10515600" cy="5634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/>
              <a:t>Приклад використання.</a:t>
            </a:r>
          </a:p>
          <a:p>
            <a:pPr marL="0" indent="0">
              <a:buNone/>
            </a:pPr>
            <a:r>
              <a:rPr lang="uk-UA" dirty="0"/>
              <a:t>Всі ці заходи реалізовані в </a:t>
            </a:r>
            <a:r>
              <a:rPr lang="de-DE" dirty="0" err="1"/>
              <a:t>nltk.collocations</a:t>
            </a:r>
            <a:r>
              <a:rPr lang="de-DE" dirty="0"/>
              <a:t>:</a:t>
            </a:r>
            <a:endParaRPr lang="uk-UA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err="1"/>
              <a:t>bigram_measures.pmi</a:t>
            </a:r>
            <a:endParaRPr lang="uk-UA" dirty="0"/>
          </a:p>
          <a:p>
            <a:pPr marL="0" indent="0">
              <a:buNone/>
            </a:pPr>
            <a:r>
              <a:rPr lang="de-DE" dirty="0" err="1"/>
              <a:t>bigram_measures.student_t</a:t>
            </a:r>
            <a:endParaRPr lang="uk-UA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err="1"/>
              <a:t>bigram_measures.chi_sq</a:t>
            </a:r>
            <a:endParaRPr lang="uk-UA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err="1"/>
              <a:t>bigram_measures.likelihood_ratio</a:t>
            </a:r>
            <a:endParaRPr lang="uk-UA" dirty="0"/>
          </a:p>
          <a:p>
            <a:pPr marL="0" indent="0">
              <a:buNone/>
            </a:pPr>
            <a:r>
              <a:rPr lang="uk-UA" b="1" i="1" dirty="0"/>
              <a:t>Підготовка текстів:</a:t>
            </a:r>
          </a:p>
          <a:p>
            <a:pPr marL="514350" indent="-514350">
              <a:buAutoNum type="arabicPeriod"/>
            </a:pPr>
            <a:r>
              <a:rPr lang="uk-UA" dirty="0"/>
              <a:t>Об'єднаємо всі тексти в один.</a:t>
            </a:r>
          </a:p>
          <a:p>
            <a:pPr marL="514350" indent="-514350">
              <a:buAutoNum type="arabicPeriod"/>
            </a:pPr>
            <a:r>
              <a:rPr lang="uk-UA" dirty="0"/>
              <a:t>Наведемо все до нижнього регістру.</a:t>
            </a:r>
          </a:p>
          <a:p>
            <a:pPr marL="514350" indent="-514350">
              <a:buAutoNum type="arabicPeriod"/>
            </a:pPr>
            <a:r>
              <a:rPr lang="uk-UA" dirty="0" err="1"/>
              <a:t>Лематизуємо</a:t>
            </a:r>
            <a:r>
              <a:rPr lang="uk-UA" dirty="0"/>
              <a:t>.</a:t>
            </a:r>
          </a:p>
          <a:p>
            <a:pPr marL="514350" indent="-514350">
              <a:buAutoNum type="arabicPeriod"/>
            </a:pPr>
            <a:r>
              <a:rPr lang="uk-UA" dirty="0"/>
              <a:t>Видалимо стоп-слова.</a:t>
            </a:r>
          </a:p>
        </p:txBody>
      </p:sp>
    </p:spTree>
    <p:extLst>
      <p:ext uri="{BB962C8B-B14F-4D97-AF65-F5344CB8AC3E}">
        <p14:creationId xmlns:p14="http://schemas.microsoft.com/office/powerpoint/2010/main" val="4014552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8580"/>
            <a:ext cx="10817772" cy="5588384"/>
          </a:xfrm>
        </p:spPr>
        <p:txBody>
          <a:bodyPr>
            <a:normAutofit fontScale="92500" lnSpcReduction="20000"/>
          </a:bodyPr>
          <a:lstStyle/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перспективі планується вдосконалити виділення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біграм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використовуючи часткову розмітку корпусу. 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 правильно виділені теми формуються саме з іменників та іменних груп (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McCallum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Wei 2007),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надалі планується формувати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біграми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корпусі текстів переважно відповідно з моделями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 + іменник у родовому відмінку, іменник + прикметник; 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не виключено додавання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 + дієслово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оскільки часто такі словосполучення також характерні для спеціальних текстів. Поруч із, ставиться завдання повного виключення формування таких помилкових поєднань, як, наприклад,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 + прислівник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 + дієслово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планується приведення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біграм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лематизованої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 до узгоджених словосполучень шляхом їх повторного пошуку в корпусі текстів та заміни на вихідні форми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470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764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5141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Мішок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(Bag of Words)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тексту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будь-яка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порядок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ігнорується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де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de-DE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TF-IDF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статистична міру для оцінки важливості слова в документі.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тому,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документах, то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документа.)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Мішок слів  і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TF-IDF</a:t>
            </a:r>
            <a:r>
              <a:rPr lang="de-D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зберігають ніякої інформації про контекст та структуру тексту. Для вирішення цієї проблеми можна використовувати більш витончений підхід який полягає у створенні словника з згрупованих слів –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комбінація з 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послідовних елементів. </a:t>
            </a: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Цими елементами зазвичай виступають слова, але можуть використовуватися й інші об’єкти, такі як букви, числа, цифри тощо. Під час аналізу за “граму” вважають саме слово. </a:t>
            </a: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Розрізняють: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уніграма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грама, що складається з одного слова,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біграма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послідовність двох слів,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триграма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трьох слів і так далі</a:t>
            </a:r>
          </a:p>
        </p:txBody>
      </p:sp>
    </p:spTree>
    <p:extLst>
      <p:ext uri="{BB962C8B-B14F-4D97-AF65-F5344CB8AC3E}">
        <p14:creationId xmlns:p14="http://schemas.microsoft.com/office/powerpoint/2010/main" val="167947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648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таких задачах: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підказок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рядку). N-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N-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авторства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плагіату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Машинному перекладі.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Розпізнаванні мови.</a:t>
            </a:r>
          </a:p>
        </p:txBody>
      </p:sp>
    </p:spTree>
    <p:extLst>
      <p:ext uri="{BB962C8B-B14F-4D97-AF65-F5344CB8AC3E}">
        <p14:creationId xmlns:p14="http://schemas.microsoft.com/office/powerpoint/2010/main" val="199769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812" y="742549"/>
            <a:ext cx="10515600" cy="5693762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ідея полягає у спрощенні розпізнавання змісту контексту, шляхом збереження суміжних послідовностей слів в тексті, довжиною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більше є число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 чи довше є грама, ти більше у нас контексту. Адже очевидно, що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уніграми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зазвичай не несуть у собі багато інформації про контекст, порівняно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біграмами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триграмами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/>
              <a:t>Наприклад для речення “Андрій не хотів би їсти яблука”.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/>
              <a:t>Були б отриманні наступні </a:t>
            </a:r>
            <a:r>
              <a:rPr lang="uk-UA" dirty="0" err="1"/>
              <a:t>біграми</a:t>
            </a:r>
            <a:r>
              <a:rPr lang="uk-UA" dirty="0"/>
              <a:t>: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/>
              <a:t>“Андрій не”, “не хотів”, “хотів би”, “би їсти”, “їсти яблука”. Або </a:t>
            </a:r>
            <a:r>
              <a:rPr lang="uk-UA" dirty="0" err="1"/>
              <a:t>триграми</a:t>
            </a:r>
            <a:r>
              <a:rPr lang="uk-UA" dirty="0"/>
              <a:t>: “Андрій не хотів”, “не хотів би”, “хотів би їсти”, “би їсти яблука”.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4584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ngram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06602"/>
            <a:ext cx="5895975" cy="2638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105" y="4221563"/>
            <a:ext cx="8610600" cy="581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44" y="5062122"/>
            <a:ext cx="9829800" cy="533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401" y="5943971"/>
            <a:ext cx="9753600" cy="733425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3786187" y="3684233"/>
            <a:ext cx="1149797" cy="827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2128991" y="1926454"/>
            <a:ext cx="3117724" cy="1185015"/>
          </a:xfrm>
          <a:custGeom>
            <a:avLst/>
            <a:gdLst>
              <a:gd name="connsiteX0" fmla="*/ 2842504 w 3117724"/>
              <a:gd name="connsiteY0" fmla="*/ 0 h 1185015"/>
              <a:gd name="connsiteX1" fmla="*/ 2869137 w 3117724"/>
              <a:gd name="connsiteY1" fmla="*/ 1109709 h 1185015"/>
              <a:gd name="connsiteX2" fmla="*/ 196959 w 3117724"/>
              <a:gd name="connsiteY2" fmla="*/ 1083076 h 1185015"/>
              <a:gd name="connsiteX3" fmla="*/ 188081 w 3117724"/>
              <a:gd name="connsiteY3" fmla="*/ 1065321 h 1185015"/>
              <a:gd name="connsiteX4" fmla="*/ 90426 w 3117724"/>
              <a:gd name="connsiteY4" fmla="*/ 1083076 h 1185015"/>
              <a:gd name="connsiteX5" fmla="*/ 90426 w 3117724"/>
              <a:gd name="connsiteY5" fmla="*/ 1083076 h 118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7724" h="1185015">
                <a:moveTo>
                  <a:pt x="2842504" y="0"/>
                </a:moveTo>
                <a:cubicBezTo>
                  <a:pt x="3076282" y="464598"/>
                  <a:pt x="3310061" y="929196"/>
                  <a:pt x="2869137" y="1109709"/>
                </a:cubicBezTo>
                <a:cubicBezTo>
                  <a:pt x="2428213" y="1290222"/>
                  <a:pt x="643802" y="1090474"/>
                  <a:pt x="196959" y="1083076"/>
                </a:cubicBezTo>
                <a:cubicBezTo>
                  <a:pt x="-249884" y="1075678"/>
                  <a:pt x="205836" y="1065321"/>
                  <a:pt x="188081" y="1065321"/>
                </a:cubicBezTo>
                <a:cubicBezTo>
                  <a:pt x="170326" y="1065321"/>
                  <a:pt x="90426" y="1083076"/>
                  <a:pt x="90426" y="1083076"/>
                </a:cubicBezTo>
                <a:lnTo>
                  <a:pt x="90426" y="1083076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246715" y="2226847"/>
            <a:ext cx="2618901" cy="3107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65616" y="1926454"/>
            <a:ext cx="313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Видалення розділових знаків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00344" y="3764132"/>
            <a:ext cx="27875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224" y="3261904"/>
            <a:ext cx="4800600" cy="257175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 flipV="1">
            <a:off x="6276513" y="3480047"/>
            <a:ext cx="665825" cy="8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043" y="5737124"/>
            <a:ext cx="3181350" cy="2095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143" y="4858686"/>
            <a:ext cx="314325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7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ймовірностей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6242"/>
            <a:ext cx="10515600" cy="4960721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Найпростіший та інтуїтивно зрозумілий спосіб оцінки ймовірностей – це метод максимальної правдоподібності (</a:t>
            </a:r>
            <a:r>
              <a:rPr lang="de-DE" dirty="0"/>
              <a:t>Maximum </a:t>
            </a:r>
            <a:r>
              <a:rPr lang="de-DE" dirty="0" err="1"/>
              <a:t>Likelihood</a:t>
            </a:r>
            <a:r>
              <a:rPr lang="de-DE" dirty="0"/>
              <a:t> </a:t>
            </a:r>
            <a:r>
              <a:rPr lang="de-DE" dirty="0" err="1"/>
              <a:t>Estimate</a:t>
            </a:r>
            <a:r>
              <a:rPr lang="de-DE" dirty="0"/>
              <a:t>, </a:t>
            </a:r>
            <a:r>
              <a:rPr lang="uk-UA" dirty="0"/>
              <a:t>або </a:t>
            </a:r>
            <a:r>
              <a:rPr lang="de-DE" dirty="0"/>
              <a:t>MLE).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98" y="2701032"/>
            <a:ext cx="6276975" cy="1764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735" y="4619256"/>
            <a:ext cx="65151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8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366" y="715031"/>
            <a:ext cx="8217022" cy="1806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69" y="3205725"/>
            <a:ext cx="90868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2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717" y="177553"/>
            <a:ext cx="11709647" cy="66001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розрахувати ймовірність цілої пропозиції, ґрунтуючись на інформації про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біграми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потрібно перемножити ймовірність усіх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біграм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реченні. Підрахуємо ймовірність пропозиції </a:t>
            </a: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de-DE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Chinese </a:t>
            </a:r>
            <a:r>
              <a:rPr lang="de-DE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uk-UA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73" y="1521317"/>
            <a:ext cx="3853973" cy="3016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6072" y="1740024"/>
            <a:ext cx="6618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Оскільки це значення дуже мало, ми можемо зіткнутися з проблемою втрати значущості при операціях з точкою, що плаває. Тому на практиці використовуються логарифми, при цьому логарифм твору дорівнює сумі логарифмів: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792" y="3259698"/>
            <a:ext cx="7723572" cy="752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5" y="4609887"/>
            <a:ext cx="9001125" cy="923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61" y="5666895"/>
            <a:ext cx="90487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09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76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1953"/>
            <a:ext cx="10515600" cy="5085010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Найповнішою колекцією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 англійською на даний момент є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N-grams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містить частоти для більше одного трильйона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токенів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Дані збиралися із текстів загальнодоступних веб-сторінок.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є і безкоштовна альтернатива, а саме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Books N-grams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ресурс, створений на основі найповнішого корпусу англомовних книг, зібраного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065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1336</Words>
  <Application>Microsoft Office PowerPoint</Application>
  <PresentationFormat>Широкий екран</PresentationFormat>
  <Paragraphs>78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N – грами</vt:lpstr>
      <vt:lpstr>N – грами</vt:lpstr>
      <vt:lpstr> N-грами часто використовуються у таких задачах: </vt:lpstr>
      <vt:lpstr>Презентація PowerPoint</vt:lpstr>
      <vt:lpstr> Метод ngram()</vt:lpstr>
      <vt:lpstr>Оцінка ймовірностей n-грам</vt:lpstr>
      <vt:lpstr>Презентація PowerPoint</vt:lpstr>
      <vt:lpstr>Презентація PowerPoint</vt:lpstr>
      <vt:lpstr>Колекції n-грам</vt:lpstr>
      <vt:lpstr>Колокації</vt:lpstr>
      <vt:lpstr>Класифікація коллокацій</vt:lpstr>
      <vt:lpstr>Приклад використання коллокацій</vt:lpstr>
      <vt:lpstr>Як отримувати коллокації?</vt:lpstr>
      <vt:lpstr>Вилучення n-грам (біграм) на основі частот</vt:lpstr>
      <vt:lpstr>Презентація PowerPoint</vt:lpstr>
      <vt:lpstr>Заходи асоціації біграм – PMI</vt:lpstr>
      <vt:lpstr> Заходи асоціації біграм – T-Score 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Оксана</cp:lastModifiedBy>
  <cp:revision>48</cp:revision>
  <dcterms:created xsi:type="dcterms:W3CDTF">2022-10-23T14:10:18Z</dcterms:created>
  <dcterms:modified xsi:type="dcterms:W3CDTF">2024-11-02T20:29:30Z</dcterms:modified>
</cp:coreProperties>
</file>