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0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ppt/tags/tag12.xml" ContentType="application/vnd.openxmlformats-officedocument.presentationml.tags+xml"/>
  <Override PartName="/ppt/notesSlides/notesSlide45.xml" ContentType="application/vnd.openxmlformats-officedocument.presentationml.notesSlide+xml"/>
  <Override PartName="/ppt/tags/tag13.xml" ContentType="application/vnd.openxmlformats-officedocument.presentationml.tags+xml"/>
  <Override PartName="/ppt/notesSlides/notesSlide46.xml" ContentType="application/vnd.openxmlformats-officedocument.presentationml.notesSlide+xml"/>
  <Override PartName="/ppt/tags/tag14.xml" ContentType="application/vnd.openxmlformats-officedocument.presentationml.tags+xml"/>
  <Override PartName="/ppt/notesSlides/notesSlide47.xml" ContentType="application/vnd.openxmlformats-officedocument.presentationml.notesSlide+xml"/>
  <Override PartName="/ppt/tags/tag15.xml" ContentType="application/vnd.openxmlformats-officedocument.presentationml.tags+xml"/>
  <Override PartName="/ppt/notesSlides/notesSlide48.xml" ContentType="application/vnd.openxmlformats-officedocument.presentationml.notesSlide+xml"/>
  <Override PartName="/ppt/tags/tag16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1"/>
  </p:notesMasterIdLst>
  <p:sldIdLst>
    <p:sldId id="876" r:id="rId2"/>
    <p:sldId id="860" r:id="rId3"/>
    <p:sldId id="759" r:id="rId4"/>
    <p:sldId id="1054" r:id="rId5"/>
    <p:sldId id="1055" r:id="rId6"/>
    <p:sldId id="1095" r:id="rId7"/>
    <p:sldId id="1099" r:id="rId8"/>
    <p:sldId id="1097" r:id="rId9"/>
    <p:sldId id="1098" r:id="rId10"/>
    <p:sldId id="1056" r:id="rId11"/>
    <p:sldId id="1057" r:id="rId12"/>
    <p:sldId id="1058" r:id="rId13"/>
    <p:sldId id="1059" r:id="rId14"/>
    <p:sldId id="1060" r:id="rId15"/>
    <p:sldId id="1063" r:id="rId16"/>
    <p:sldId id="1064" r:id="rId17"/>
    <p:sldId id="1065" r:id="rId18"/>
    <p:sldId id="1066" r:id="rId19"/>
    <p:sldId id="1067" r:id="rId20"/>
    <p:sldId id="1071" r:id="rId21"/>
    <p:sldId id="1072" r:id="rId22"/>
    <p:sldId id="1073" r:id="rId23"/>
    <p:sldId id="1074" r:id="rId24"/>
    <p:sldId id="1114" r:id="rId25"/>
    <p:sldId id="1077" r:id="rId26"/>
    <p:sldId id="1078" r:id="rId27"/>
    <p:sldId id="1079" r:id="rId28"/>
    <p:sldId id="1080" r:id="rId29"/>
    <p:sldId id="1081" r:id="rId30"/>
    <p:sldId id="1082" r:id="rId31"/>
    <p:sldId id="1100" r:id="rId32"/>
    <p:sldId id="1085" r:id="rId33"/>
    <p:sldId id="1086" r:id="rId34"/>
    <p:sldId id="1103" r:id="rId35"/>
    <p:sldId id="1104" r:id="rId36"/>
    <p:sldId id="1087" r:id="rId37"/>
    <p:sldId id="1106" r:id="rId38"/>
    <p:sldId id="1107" r:id="rId39"/>
    <p:sldId id="1108" r:id="rId40"/>
    <p:sldId id="1109" r:id="rId41"/>
    <p:sldId id="1110" r:id="rId42"/>
    <p:sldId id="1111" r:id="rId43"/>
    <p:sldId id="1112" r:id="rId44"/>
    <p:sldId id="957" r:id="rId45"/>
    <p:sldId id="1092" r:id="rId46"/>
    <p:sldId id="958" r:id="rId47"/>
    <p:sldId id="1089" r:id="rId48"/>
    <p:sldId id="874" r:id="rId49"/>
    <p:sldId id="291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85818" autoAdjust="0"/>
  </p:normalViewPr>
  <p:slideViewPr>
    <p:cSldViewPr snapToGrid="0" showGuides="1">
      <p:cViewPr varScale="1">
        <p:scale>
          <a:sx n="57" d="100"/>
          <a:sy n="57" d="100"/>
        </p:scale>
        <p:origin x="936" y="4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notesViewPr>
    <p:cSldViewPr snapToGrid="0">
      <p:cViewPr varScale="1">
        <p:scale>
          <a:sx n="62" d="100"/>
          <a:sy n="62" d="100"/>
        </p:scale>
        <p:origin x="218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 smtClean="0"/>
              <a:t>Програма мережних академій </a:t>
            </a:r>
            <a:r>
              <a:rPr lang="uk-UA" b="0" dirty="0" err="1" smtClean="0"/>
              <a:t>Cisco</a:t>
            </a:r>
            <a:endParaRPr lang="uk-UA" b="0" dirty="0" smtClean="0"/>
          </a:p>
          <a:p>
            <a:pPr rtl="0">
              <a:buFontTx/>
              <a:buNone/>
            </a:pPr>
            <a:r>
              <a:rPr lang="uk-UA" b="0" dirty="0" smtClean="0"/>
              <a:t>Вступ до мереж версія 7.0 (ITN)</a:t>
            </a:r>
          </a:p>
          <a:p>
            <a:pPr rtl="0">
              <a:buFontTx/>
              <a:buNone/>
            </a:pPr>
            <a:r>
              <a:rPr lang="uk-UA" sz="1200" b="0" dirty="0" smtClean="0"/>
              <a:t>Розділ 14: Транспортний</a:t>
            </a:r>
            <a:r>
              <a:rPr lang="uk-UA" sz="1200" b="0" baseline="0" dirty="0" smtClean="0"/>
              <a:t> рівень</a:t>
            </a:r>
            <a:endParaRPr lang="uk-UA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14.2 – Огляд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14.2 – Огляд TCP</a:t>
            </a:r>
          </a:p>
          <a:p>
            <a:pPr rtl="0"/>
            <a:r>
              <a:rPr lang="uk-UA"/>
              <a:t>14.2.1 — Функції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14.2 – Огляд TCP</a:t>
            </a:r>
          </a:p>
          <a:p>
            <a:pPr rtl="0"/>
            <a:r>
              <a:rPr lang="uk-UA" dirty="0"/>
              <a:t>14.2.2 — </a:t>
            </a:r>
            <a:r>
              <a:rPr lang="uk-UA" dirty="0" smtClean="0"/>
              <a:t>Заголовок TCP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03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14.2 – Огляд TCP</a:t>
            </a:r>
          </a:p>
          <a:p>
            <a:pPr rtl="0"/>
            <a:r>
              <a:rPr lang="uk-UA" dirty="0"/>
              <a:t>14.2.3 — </a:t>
            </a:r>
            <a:r>
              <a:rPr lang="uk-UA" dirty="0" smtClean="0"/>
              <a:t>Поля TCP-заголовка</a:t>
            </a:r>
            <a:endParaRPr lang="uk-U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994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14.2 – Огляд TCP</a:t>
            </a:r>
          </a:p>
          <a:p>
            <a:pPr rtl="0"/>
            <a:r>
              <a:rPr lang="uk-UA"/>
              <a:t>14.2.4 — Застосунки, які використовують TCP</a:t>
            </a:r>
          </a:p>
          <a:p>
            <a:pPr rtl="0"/>
            <a:r>
              <a:rPr lang="uk-UA"/>
              <a:t>14.2.5 Питання для самоперевірки — Огляд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318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14.3 – Огляд UDP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14.3 – Огляд UDP</a:t>
            </a:r>
          </a:p>
          <a:p>
            <a:pPr rtl="0"/>
            <a:r>
              <a:rPr lang="uk-UA"/>
              <a:t>14.3.1 — Функції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14.3 – Огляд UDP</a:t>
            </a:r>
          </a:p>
          <a:p>
            <a:pPr rtl="0"/>
            <a:r>
              <a:rPr lang="uk-UA"/>
              <a:t>14.3.2 — Заголовок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002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14.3 – Огляд UDP</a:t>
            </a:r>
          </a:p>
          <a:p>
            <a:pPr rtl="0"/>
            <a:r>
              <a:rPr lang="uk-UA" dirty="0"/>
              <a:t>14.3.3 — Поля </a:t>
            </a:r>
            <a:r>
              <a:rPr lang="uk-UA" dirty="0" smtClean="0"/>
              <a:t>UDP-заголовка </a:t>
            </a:r>
            <a:endParaRPr lang="uk-U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882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14.3 – Огляд UDP</a:t>
            </a:r>
          </a:p>
          <a:p>
            <a:pPr rtl="0"/>
            <a:r>
              <a:rPr lang="uk-UA" dirty="0"/>
              <a:t>14.3.4 – Застосунки, які використовують UDP</a:t>
            </a:r>
          </a:p>
          <a:p>
            <a:pPr rtl="0"/>
            <a:r>
              <a:rPr lang="uk-UA" dirty="0"/>
              <a:t>14.3.5 - Питання для самоперевірки – Огляд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19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dirty="0"/>
              <a:t>14- Транспортний рівень</a:t>
            </a:r>
          </a:p>
          <a:p>
            <a:pPr rtl="0">
              <a:buFontTx/>
              <a:buNone/>
            </a:pPr>
            <a:r>
              <a:rPr lang="uk-UA" dirty="0"/>
              <a:t>14.0.2 – Що </a:t>
            </a:r>
            <a:r>
              <a:rPr lang="uk-UA" dirty="0" smtClean="0"/>
              <a:t>нового я </a:t>
            </a:r>
            <a:r>
              <a:rPr lang="uk-UA" dirty="0"/>
              <a:t>дізнаюся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14.4 – Номери портів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519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14.4 – Номери портів</a:t>
            </a:r>
          </a:p>
          <a:p>
            <a:pPr rtl="0"/>
            <a:r>
              <a:rPr lang="uk-UA"/>
              <a:t>14.4.1 - Декілька окремих комунікацій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872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14.4 – Номери портів</a:t>
            </a:r>
          </a:p>
          <a:p>
            <a:pPr rtl="0"/>
            <a:r>
              <a:rPr lang="uk-UA"/>
              <a:t>14.4.2 – Пари сокетів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731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14.4 – Номери портів</a:t>
            </a:r>
          </a:p>
          <a:p>
            <a:pPr rtl="0"/>
            <a:r>
              <a:rPr lang="uk-UA"/>
              <a:t>14.4.3 — Групи номерів портів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03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14.4 – Номери портів</a:t>
            </a:r>
          </a:p>
          <a:p>
            <a:pPr rtl="0"/>
            <a:r>
              <a:rPr lang="uk-UA"/>
              <a:t>14.4.3 — Групи номерів портів (Подовж.)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062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14.4 – Номери портів</a:t>
            </a:r>
          </a:p>
          <a:p>
            <a:pPr rtl="0"/>
            <a:r>
              <a:rPr lang="uk-UA"/>
              <a:t>14.4.4 - Команда netstat</a:t>
            </a:r>
          </a:p>
          <a:p>
            <a:pPr rtl="0"/>
            <a:r>
              <a:rPr lang="uk-UA"/>
              <a:t>14.4.5 — Питання для самоперевірки — Номери портів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074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14.5 - Процес TCP-з'єднання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960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14.5 - Процес TCP-з'єднання</a:t>
            </a:r>
          </a:p>
          <a:p>
            <a:pPr rtl="0"/>
            <a:r>
              <a:rPr lang="uk-UA"/>
              <a:t>14.5.1 — Процеси сервера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09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14.5 - Процес TCP-з'єднання</a:t>
            </a:r>
          </a:p>
          <a:p>
            <a:pPr rtl="0"/>
            <a:r>
              <a:rPr lang="uk-UA"/>
              <a:t>14.5.2 – Встановлення TCP-з'єднання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284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14.5 - Процес TCP-з'єднання</a:t>
            </a:r>
          </a:p>
          <a:p>
            <a:pPr rtl="0"/>
            <a:r>
              <a:rPr lang="uk-UA"/>
              <a:t>14.5.3 — Закриття сеансу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4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14- Транспортний рівень</a:t>
            </a:r>
          </a:p>
          <a:p>
            <a:pPr rtl="0"/>
            <a:r>
              <a:rPr lang="uk-UA"/>
              <a:t>14.1 Транспортування даних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14.5 - Процес TCP-з'єднання</a:t>
            </a:r>
          </a:p>
          <a:p>
            <a:pPr rtl="0"/>
            <a:r>
              <a:rPr lang="uk-UA" dirty="0"/>
              <a:t>14.5.4 — </a:t>
            </a:r>
            <a:r>
              <a:rPr lang="uk-UA" dirty="0" smtClean="0"/>
              <a:t>Аналіз </a:t>
            </a:r>
            <a:r>
              <a:rPr lang="uk-UA" dirty="0"/>
              <a:t>тристороннього </a:t>
            </a:r>
            <a:r>
              <a:rPr lang="uk-UA" dirty="0" smtClean="0"/>
              <a:t>рукостискання </a:t>
            </a:r>
            <a:r>
              <a:rPr lang="en-US" dirty="0" smtClean="0"/>
              <a:t>TCP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540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14.5 - Процес TCP-з'єднання</a:t>
            </a:r>
          </a:p>
          <a:p>
            <a:pPr rtl="0"/>
            <a:r>
              <a:rPr lang="uk-UA" dirty="0"/>
              <a:t>14.5.4 — Аналіз тристороннього </a:t>
            </a:r>
            <a:r>
              <a:rPr lang="uk-UA" dirty="0" smtClean="0"/>
              <a:t>рукостискання</a:t>
            </a:r>
            <a:r>
              <a:rPr lang="en-US" dirty="0" smtClean="0"/>
              <a:t> TCP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658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14.6 – Надійність і керування потоком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007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14.6 – Надійність і керування потоком</a:t>
            </a:r>
          </a:p>
          <a:p>
            <a:pPr rtl="0"/>
            <a:r>
              <a:rPr lang="uk-UA"/>
              <a:t>14.6.1 – Надійність TCP – Гарантована і впорядкована доставка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970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14.6 – Надійність і керування потоком</a:t>
            </a:r>
          </a:p>
          <a:p>
            <a:pPr rtl="0"/>
            <a:r>
              <a:rPr lang="uk-UA"/>
              <a:t>14.6.3 Надійність TCP — Втрата даних і ретрансляція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117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14.6 – Надійність і керування потоком</a:t>
            </a:r>
          </a:p>
          <a:p>
            <a:pPr rtl="0"/>
            <a:r>
              <a:rPr lang="uk-UA"/>
              <a:t>14.6.3 Надійність TCP — Втрата даних і ретрансляція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699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14.6 – Надійність і керування потоком</a:t>
            </a:r>
          </a:p>
          <a:p>
            <a:pPr rtl="0"/>
            <a:r>
              <a:rPr lang="uk-UA" dirty="0"/>
              <a:t>14.6.5 – Управління потоком TCP – Розмір вікна </a:t>
            </a:r>
            <a:r>
              <a:rPr lang="uk-UA" dirty="0" smtClean="0"/>
              <a:t>та </a:t>
            </a:r>
            <a:r>
              <a:rPr lang="uk-UA" dirty="0"/>
              <a:t>підтвердження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2334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14.6 – Надійність і керування потоком</a:t>
            </a:r>
          </a:p>
          <a:p>
            <a:pPr rtl="0"/>
            <a:r>
              <a:rPr lang="uk-UA"/>
              <a:t>14.6.6 — Керування потоком TCP — Максимальний розмір сегмента (MSS)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13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14.6 – Надійність і керування потоком</a:t>
            </a:r>
          </a:p>
          <a:p>
            <a:pPr rtl="0"/>
            <a:r>
              <a:rPr lang="uk-UA" dirty="0"/>
              <a:t>14.6.7 — Керування потоком TCP — Уникнення </a:t>
            </a:r>
            <a:r>
              <a:rPr lang="uk-UA" dirty="0" smtClean="0"/>
              <a:t>перевантаженості</a:t>
            </a:r>
            <a:endParaRPr lang="uk-UA" dirty="0"/>
          </a:p>
          <a:p>
            <a:pPr rtl="0"/>
            <a:r>
              <a:rPr lang="uk-UA" dirty="0"/>
              <a:t>14.6.8 — Питання для самоперевірки — Надійність і керування потоком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633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14.7 Передавання даних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22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14- Транспортний рівень</a:t>
            </a:r>
          </a:p>
          <a:p>
            <a:pPr rtl="0"/>
            <a:r>
              <a:rPr lang="uk-UA"/>
              <a:t>14.1 - Транспортування даних</a:t>
            </a:r>
          </a:p>
          <a:p>
            <a:pPr rtl="0"/>
            <a:r>
              <a:rPr lang="uk-UA"/>
              <a:t>14.1.1 — Роль транспортного рівня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14.7 - Передавання даних UDP</a:t>
            </a:r>
          </a:p>
          <a:p>
            <a:pPr rtl="0"/>
            <a:r>
              <a:rPr lang="uk-UA"/>
              <a:t>14.7.1 - Низькі накладні витрати UDP проти надійності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5565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14.7 - Передавання даних UDP</a:t>
            </a:r>
          </a:p>
          <a:p>
            <a:pPr rtl="0"/>
            <a:r>
              <a:rPr lang="uk-UA"/>
              <a:t>14.7.2 — Відтворення послідовності дейтаграм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00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14.7 - Передавання даних UDP</a:t>
            </a:r>
          </a:p>
          <a:p>
            <a:pPr rtl="0"/>
            <a:r>
              <a:rPr lang="uk-UA" dirty="0"/>
              <a:t>14.7.3 — Процеси </a:t>
            </a:r>
            <a:r>
              <a:rPr lang="uk-UA" dirty="0" smtClean="0"/>
              <a:t>і </a:t>
            </a:r>
            <a:r>
              <a:rPr lang="uk-UA" dirty="0"/>
              <a:t>запити UDP-сервера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459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14.7 - Передавання даних UDP</a:t>
            </a:r>
          </a:p>
          <a:p>
            <a:pPr rtl="0"/>
            <a:r>
              <a:rPr lang="uk-UA"/>
              <a:t>14.7.4 — Клієнтські процеси UDP </a:t>
            </a:r>
          </a:p>
          <a:p>
            <a:pPr rtl="0"/>
            <a:r>
              <a:rPr lang="uk-UA"/>
              <a:t>14.7.5 Питання для самоперевірки – Передавання даних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397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/>
              <a:t>14 - Транспортний рівень</a:t>
            </a:r>
          </a:p>
          <a:p>
            <a:pPr rtl="0">
              <a:buFontTx/>
              <a:buNone/>
            </a:pPr>
            <a:r>
              <a:rPr lang="uk-UA"/>
              <a:t>14.8 – 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14.8 – Практичне завдання з розділу та контрольна робота</a:t>
            </a:r>
          </a:p>
          <a:p>
            <a:pPr rtl="0"/>
            <a:r>
              <a:rPr lang="uk-UA"/>
              <a:t>14.8.1 – Packet Tracer – Обмін даними TCP і UDP</a:t>
            </a:r>
          </a:p>
        </p:txBody>
      </p:sp>
    </p:spTree>
    <p:extLst>
      <p:ext uri="{BB962C8B-B14F-4D97-AF65-F5344CB8AC3E}">
        <p14:creationId xmlns:p14="http://schemas.microsoft.com/office/powerpoint/2010/main" val="57063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14.8 – Практичне завдання з розділу та контрольна робота</a:t>
            </a:r>
          </a:p>
          <a:p>
            <a:pPr rtl="0"/>
            <a:r>
              <a:rPr lang="uk-UA"/>
              <a:t>14.8.2 – Що ми вивчили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47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14.8 – Практичне завдання з розділу та контрольна робота</a:t>
            </a:r>
          </a:p>
          <a:p>
            <a:pPr rtl="0"/>
            <a:r>
              <a:rPr lang="uk-UA"/>
              <a:t>14.8.2 – Що ми вивчили у цьому розділі? (Продовж.)</a:t>
            </a:r>
          </a:p>
          <a:p>
            <a:pPr rtl="0"/>
            <a:r>
              <a:rPr lang="uk-UA"/>
              <a:t>14.8.3 — Контрольна робота з розділу - Транспортний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7074346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48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14 – Транспортний рівень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терміни і команди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03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14- Транспортний рівень</a:t>
            </a:r>
          </a:p>
          <a:p>
            <a:pPr rtl="0"/>
            <a:r>
              <a:rPr lang="uk-UA"/>
              <a:t>14.1 - Транспортування даних</a:t>
            </a:r>
          </a:p>
          <a:p>
            <a:pPr rtl="0"/>
            <a:r>
              <a:rPr lang="uk-UA"/>
              <a:t>14.1.2 — Обов'язки транспортного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43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2AE65D2-E8A9-4DEA-8D3E-EAE0A86F4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14- Транспортний рівень</a:t>
            </a:r>
          </a:p>
          <a:p>
            <a:pPr rtl="0"/>
            <a:r>
              <a:rPr lang="uk-UA" dirty="0"/>
              <a:t>14.1 - Транспортування даних</a:t>
            </a:r>
          </a:p>
          <a:p>
            <a:pPr rtl="0"/>
            <a:r>
              <a:rPr lang="uk-UA" dirty="0"/>
              <a:t>14.1.3 – Протоколи транспортного рівня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B27BCDD-D2E0-4E2D-928E-1E27B4BF8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14.1 - Транспортування даних</a:t>
            </a:r>
          </a:p>
          <a:p>
            <a:pPr rtl="0"/>
            <a:r>
              <a:rPr lang="uk-UA"/>
              <a:t>14.1.4 – Протокол TCP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878DC3-8B4C-4358-8A3E-EF09D38A2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14 - Транспортний рівень</a:t>
            </a:r>
          </a:p>
          <a:p>
            <a:pPr rtl="0"/>
            <a:r>
              <a:rPr lang="uk-UA"/>
              <a:t>14.1 - Транспортування даних</a:t>
            </a:r>
          </a:p>
          <a:p>
            <a:pPr rtl="0"/>
            <a:r>
              <a:rPr lang="uk-UA"/>
              <a:t>14.1.5 – Протокол UDP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B12BD5F-4A37-4D96-A8D8-7F4E7936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14 - Транспортний рівень</a:t>
            </a:r>
          </a:p>
          <a:p>
            <a:pPr rtl="0"/>
            <a:r>
              <a:rPr lang="uk-UA" dirty="0"/>
              <a:t>14.1 - Транспортування даних</a:t>
            </a:r>
          </a:p>
          <a:p>
            <a:pPr rtl="0"/>
            <a:r>
              <a:rPr lang="uk-UA" dirty="0"/>
              <a:t>14.1.6 — Відповідний протокол транспортного рівня для відповідного застосунку</a:t>
            </a:r>
          </a:p>
          <a:p>
            <a:pPr rtl="0"/>
            <a:r>
              <a:rPr lang="uk-UA" dirty="0"/>
              <a:t>14.1.7 — Питання для самоперевірки- Транспортування даних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510365"/>
            <a:ext cx="6672708" cy="1080143"/>
          </a:xfrm>
        </p:spPr>
        <p:txBody>
          <a:bodyPr/>
          <a:lstStyle/>
          <a:p>
            <a:pPr rtl="0"/>
            <a:r>
              <a:rPr lang="uk-U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</a:t>
            </a:r>
            <a:r>
              <a:rPr lang="uk-U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14: Транспортний рівень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89812" y="2919189"/>
            <a:ext cx="2658713" cy="902174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14.2 Огляд TCP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176-ED67-4FA3-B6ED-B4BCB95F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600" b="1" dirty="0"/>
              <a:t>Встановлення сеансу </a:t>
            </a:r>
            <a:r>
              <a:rPr lang="uk-UA" sz="1600" dirty="0"/>
              <a:t>- TCP - це орієнтований на з'єднання протокол, який перш ніж розпочати пересилання будь-якого </a:t>
            </a:r>
            <a:r>
              <a:rPr lang="uk-UA" sz="1600" dirty="0" smtClean="0"/>
              <a:t>трафіку узгоджує </a:t>
            </a:r>
            <a:r>
              <a:rPr lang="uk-UA" sz="1600" dirty="0"/>
              <a:t>деталі та налаштовує постійне з'єднання (або сеанс) між пристроями джерела і </a:t>
            </a:r>
            <a:r>
              <a:rPr lang="uk-UA" sz="1600" dirty="0" smtClean="0"/>
              <a:t>призначення.</a:t>
            </a:r>
            <a:endParaRPr lang="uk-UA" sz="1600" dirty="0"/>
          </a:p>
          <a:p>
            <a:pPr algn="just" rtl="0"/>
            <a:r>
              <a:rPr lang="uk-UA" sz="1600" b="1" dirty="0"/>
              <a:t>Забезпечення надійної доставки </a:t>
            </a:r>
            <a:r>
              <a:rPr lang="uk-UA" sz="1600" dirty="0"/>
              <a:t>- У процесі передавання мережею з багатьох причин може трапитися пошкодження або повна втрата сегментів. TCP гарантує, що кожен сегмент, який надсилається </a:t>
            </a:r>
            <a:r>
              <a:rPr lang="uk-UA" sz="1600" dirty="0" smtClean="0"/>
              <a:t>джерелом, </a:t>
            </a:r>
            <a:r>
              <a:rPr lang="uk-UA" sz="1600" dirty="0"/>
              <a:t>надходить до пункту призначення.</a:t>
            </a:r>
          </a:p>
          <a:p>
            <a:pPr algn="just" rtl="0"/>
            <a:r>
              <a:rPr lang="uk-UA" sz="1600" b="1" dirty="0"/>
              <a:t>Забезпечення впорядкованої </a:t>
            </a:r>
            <a:r>
              <a:rPr lang="uk-UA" sz="1600" b="1" dirty="0" smtClean="0"/>
              <a:t>доставки </a:t>
            </a:r>
            <a:r>
              <a:rPr lang="uk-UA" sz="1600" dirty="0" smtClean="0"/>
              <a:t>- Оскільки </a:t>
            </a:r>
            <a:r>
              <a:rPr lang="uk-UA" sz="1600" dirty="0"/>
              <a:t>у мережі може існувати декілька шляхів з </a:t>
            </a:r>
            <a:r>
              <a:rPr lang="uk-UA" sz="1600" dirty="0" smtClean="0"/>
              <a:t>різною пропускною здатністю, </a:t>
            </a:r>
            <a:r>
              <a:rPr lang="uk-UA" sz="1600" dirty="0"/>
              <a:t>дані можуть надходити в неправильному порядку.</a:t>
            </a:r>
            <a:r>
              <a:rPr lang="uk-UA" sz="1600" b="1" dirty="0"/>
              <a:t> </a:t>
            </a:r>
          </a:p>
          <a:p>
            <a:pPr algn="just" rtl="0"/>
            <a:r>
              <a:rPr lang="uk-UA" sz="1600" b="1" dirty="0"/>
              <a:t>Підтримка керування потоком </a:t>
            </a:r>
            <a:r>
              <a:rPr lang="uk-UA" sz="1600" dirty="0"/>
              <a:t> - Мережні вузли мають обмежені ресурси (зокрема, пам'ять і обчислювальну потужність). Коли TCP виявляє, що ці ресурси перевантажені, він може надіслати запит до застосунку відправника з проханням зменшити швидкість потоку даних.</a:t>
            </a:r>
            <a:r>
              <a:rPr lang="uk-UA" sz="1600" b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Огляд TCP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2400"/>
              <a:t>Функції TCP</a:t>
            </a: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Огляд TCP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 </a:t>
            </a:r>
            <a:r>
              <a:rPr lang="uk-UA" sz="2400" dirty="0" smtClean="0"/>
              <a:t>Заголовок TCP</a:t>
            </a: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05" y="1177695"/>
            <a:ext cx="3293774" cy="2652900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TCP - це протокол </a:t>
            </a:r>
            <a:r>
              <a:rPr lang="uk-UA" sz="1600" dirty="0" smtClean="0">
                <a:solidFill>
                  <a:srgbClr val="000000"/>
                </a:solidFill>
              </a:rPr>
              <a:t>із </a:t>
            </a:r>
            <a:r>
              <a:rPr lang="uk-UA" sz="1600" dirty="0">
                <a:solidFill>
                  <a:srgbClr val="000000"/>
                </a:solidFill>
              </a:rPr>
              <a:t>контролем стану (</a:t>
            </a:r>
            <a:r>
              <a:rPr lang="uk-UA" sz="1600" dirty="0" err="1">
                <a:solidFill>
                  <a:srgbClr val="000000"/>
                </a:solidFill>
              </a:rPr>
              <a:t>stateful</a:t>
            </a:r>
            <a:r>
              <a:rPr lang="uk-UA" sz="1600" dirty="0">
                <a:solidFill>
                  <a:srgbClr val="000000"/>
                </a:solidFill>
              </a:rPr>
              <a:t>), який відстежує стан сеансів зв'язку.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Для цього, TCP </a:t>
            </a:r>
            <a:r>
              <a:rPr lang="uk-UA" sz="1600" dirty="0" smtClean="0">
                <a:solidFill>
                  <a:srgbClr val="000000"/>
                </a:solidFill>
              </a:rPr>
              <a:t>фіксує надіслану інформацію, а також підтвердження про її отримання.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CDF39-5712-4BF3-B35B-6D3163C3B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79" y="591399"/>
            <a:ext cx="5333974" cy="37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Огляд TCP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 Поля TCP-заголовка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B7DED4-161D-2E4C-8213-152A201EC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16475"/>
              </p:ext>
            </p:extLst>
          </p:nvPr>
        </p:nvGraphicFramePr>
        <p:xfrm>
          <a:off x="288758" y="763499"/>
          <a:ext cx="8531393" cy="422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766">
                  <a:extLst>
                    <a:ext uri="{9D8B030D-6E8A-4147-A177-3AD203B41FA5}">
                      <a16:colId xmlns:a16="http://schemas.microsoft.com/office/drawing/2014/main" val="2603652252"/>
                    </a:ext>
                  </a:extLst>
                </a:gridCol>
                <a:gridCol w="6682627">
                  <a:extLst>
                    <a:ext uri="{9D8B030D-6E8A-4147-A177-3AD203B41FA5}">
                      <a16:colId xmlns:a16="http://schemas.microsoft.com/office/drawing/2014/main" val="1473811734"/>
                    </a:ext>
                  </a:extLst>
                </a:gridCol>
              </a:tblGrid>
              <a:tr h="279184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Поля заголовка 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Опис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56964134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Порт джерела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16-бітне поле, яке використовується для ідентифікації застосунку відправника  за номером порту.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4511980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Порт призначення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16-бітне поле, яке використовується для ідентифікації застосунку призначення за номером порту.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27016096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Порядковий номер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32-бітне поле, яке використовується для </a:t>
                      </a:r>
                      <a:r>
                        <a:rPr lang="uk-UA" sz="1200" b="0" dirty="0" smtClean="0">
                          <a:effectLst/>
                        </a:rPr>
                        <a:t>відновлення </a:t>
                      </a:r>
                      <a:r>
                        <a:rPr lang="uk-UA" sz="1200" b="0" dirty="0">
                          <a:effectLst/>
                        </a:rPr>
                        <a:t>послідовності надходження даних.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4279451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Номер підтвердження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32-бітне поле, яке використовується для позначення того, що дані були отримані, а також номеру наступного </a:t>
                      </a:r>
                      <a:r>
                        <a:rPr lang="uk-UA" sz="1200" b="0" dirty="0" err="1">
                          <a:effectLst/>
                        </a:rPr>
                        <a:t>байта</a:t>
                      </a:r>
                      <a:r>
                        <a:rPr lang="uk-UA" sz="1200" b="0" dirty="0">
                          <a:effectLst/>
                        </a:rPr>
                        <a:t>, який очікується від джерела.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64515935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Довжина заголовку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4-бітне поле, відоме як зміщення даних, що вказує на довжину заголовка сегмента TCP.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43635522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Зарезервовано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Поле довжиною 6 бітів, яке зарезервоване для майбутнього використання.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2120262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Контрольні біти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Поле з 6 бітів, яке містить двійкові коди або прапорці, </a:t>
                      </a:r>
                      <a:r>
                        <a:rPr lang="uk-UA" sz="1200" b="0" dirty="0" smtClean="0">
                          <a:effectLst/>
                        </a:rPr>
                        <a:t>що позначають </a:t>
                      </a:r>
                      <a:r>
                        <a:rPr lang="uk-UA" sz="1200" b="0" dirty="0">
                          <a:effectLst/>
                        </a:rPr>
                        <a:t>призначення або функцію TCP-сегмента.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36611112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Розмір вікна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16-бітне поле, яке використовується для позначення кількості байтів, які можуть бути прийняті за один раз.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74228208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Контрольна сума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Поле розміром 16 бітів, яке використовується для перевірки помилок у даних та у заголовку сегмента.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71558268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Покажчик терміновості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200" b="0" dirty="0">
                          <a:effectLst/>
                        </a:rPr>
                        <a:t>16-бітне поле, яке використовується як ознака того, що сегмент містить термінові дані.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19997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7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Огляд TCP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Застосунки, які використовують TCP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27DE6-67B8-4D1B-A2DD-BEEC0526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1151931"/>
            <a:ext cx="4042610" cy="3378126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TCP виконує усі завдання, пов'язані з розбиттям потоку даних на сегменти, забезпеченням надійності, </a:t>
            </a:r>
            <a:r>
              <a:rPr lang="uk-UA" sz="1800" dirty="0" smtClean="0"/>
              <a:t>керуванням </a:t>
            </a:r>
            <a:r>
              <a:rPr lang="uk-UA" sz="1800" dirty="0"/>
              <a:t>потоком даних і </a:t>
            </a:r>
            <a:r>
              <a:rPr lang="uk-UA" sz="1800" dirty="0" smtClean="0"/>
              <a:t>перегрупуванням </a:t>
            </a:r>
            <a:r>
              <a:rPr lang="uk-UA" sz="1800" dirty="0"/>
              <a:t>сегментів.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00DC-D55C-4A0A-9B55-EA4DCC646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2"/>
          <a:stretch/>
        </p:blipFill>
        <p:spPr>
          <a:xfrm>
            <a:off x="4379495" y="902857"/>
            <a:ext cx="4042610" cy="33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14.3 Огляд UDP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Огляд UDP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/>
              <a:t>Функції UDP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435303" cy="3505566"/>
          </a:xfrm>
        </p:spPr>
        <p:txBody>
          <a:bodyPr/>
          <a:lstStyle/>
          <a:p>
            <a:pPr marL="0" indent="0" algn="l" rtl="0"/>
            <a:r>
              <a:rPr lang="uk-UA" sz="1800" dirty="0">
                <a:solidFill>
                  <a:srgbClr val="000000"/>
                </a:solidFill>
              </a:rPr>
              <a:t>Основні характеристики UDP: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Дані обробляються у порядку їх надходження.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Будь-які втрачені сегменти повторно не надсилаються.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Немає попереднього налаштування сеансу з'єднання.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Відправник не інформується про доступність ресурсів з боку одержувача.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Огляд UDP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Заголовок UDP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A503F-F65D-4ECE-8C28-6E1BC388ACB2}"/>
              </a:ext>
            </a:extLst>
          </p:cNvPr>
          <p:cNvSpPr txBox="1"/>
          <p:nvPr/>
        </p:nvSpPr>
        <p:spPr>
          <a:xfrm>
            <a:off x="498764" y="731837"/>
            <a:ext cx="801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dirty="0"/>
              <a:t>У порівнянні з TCP, заголовок UDP набагато простіший, оскільки містить лише чотири поля і потребує 8 байтів (тобто 64 </a:t>
            </a:r>
            <a:r>
              <a:rPr lang="uk-UA" dirty="0" smtClean="0"/>
              <a:t>біти).</a:t>
            </a:r>
            <a:endParaRPr lang="uk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026F8-2EF7-429A-82BF-ABD260176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29" t="4187" r="1835" b="4117"/>
          <a:stretch/>
        </p:blipFill>
        <p:spPr>
          <a:xfrm>
            <a:off x="890337" y="1540042"/>
            <a:ext cx="7712242" cy="2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Огляд UDP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Поля UDP-заголовка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9FB27-AB75-4676-A7DD-F32F8108A8E4}"/>
              </a:ext>
            </a:extLst>
          </p:cNvPr>
          <p:cNvSpPr txBox="1"/>
          <p:nvPr/>
        </p:nvSpPr>
        <p:spPr>
          <a:xfrm>
            <a:off x="193964" y="731837"/>
            <a:ext cx="732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/>
              <a:t>У таблиці визначено та описано чотири поля заголовка UDP.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2E23C1-508F-7649-AE14-E808BD745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405934"/>
              </p:ext>
            </p:extLst>
          </p:nvPr>
        </p:nvGraphicFramePr>
        <p:xfrm>
          <a:off x="431800" y="1644650"/>
          <a:ext cx="8280400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789">
                  <a:extLst>
                    <a:ext uri="{9D8B030D-6E8A-4147-A177-3AD203B41FA5}">
                      <a16:colId xmlns:a16="http://schemas.microsoft.com/office/drawing/2014/main" val="672764447"/>
                    </a:ext>
                  </a:extLst>
                </a:gridCol>
                <a:gridCol w="6582611">
                  <a:extLst>
                    <a:ext uri="{9D8B030D-6E8A-4147-A177-3AD203B41FA5}">
                      <a16:colId xmlns:a16="http://schemas.microsoft.com/office/drawing/2014/main" val="1898767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b="1">
                          <a:effectLst/>
                        </a:rPr>
                        <a:t>Поля заголовка UDP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b="1">
                          <a:effectLst/>
                        </a:rPr>
                        <a:t>Опис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9950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1">
                          <a:effectLst/>
                        </a:rPr>
                        <a:t>Порт джерела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effectLst/>
                        </a:rPr>
                        <a:t>16-бітне поле, яке використовується для ідентифікації застосунку відправника за номером порту.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5865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1">
                          <a:effectLst/>
                        </a:rPr>
                        <a:t>Порт призначення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b="0" dirty="0">
                          <a:effectLst/>
                        </a:rPr>
                        <a:t>16-бітне поле, яке використовується для ідентифікації застосунку призначення за номером порту.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0866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1">
                          <a:effectLst/>
                        </a:rPr>
                        <a:t>Довжина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>
                          <a:effectLst/>
                        </a:rPr>
                        <a:t>16-бітне поле, яке вказує довжину заголовка UDP-дейтаграми.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21255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b="1">
                          <a:effectLst/>
                        </a:rPr>
                        <a:t>Контрольна сума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b="0" dirty="0">
                          <a:effectLst/>
                        </a:rPr>
                        <a:t>16-бітне поле, яке використовується для перевірки наявності помилок у даних і в заголовку </a:t>
                      </a:r>
                      <a:r>
                        <a:rPr lang="uk-UA" b="0" dirty="0" err="1">
                          <a:effectLst/>
                        </a:rPr>
                        <a:t>дейтаграм</a:t>
                      </a:r>
                      <a:r>
                        <a:rPr lang="uk-UA" b="0" dirty="0">
                          <a:effectLst/>
                        </a:rPr>
                        <a:t>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81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8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Огляд UDP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Застосунки, які використовують UDP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38074-9455-4799-A477-AF110009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55" y="798944"/>
            <a:ext cx="4922981" cy="4155319"/>
          </a:xfrm>
        </p:spPr>
        <p:txBody>
          <a:bodyPr/>
          <a:lstStyle/>
          <a:p>
            <a:pPr algn="just" rtl="0"/>
            <a:r>
              <a:rPr lang="uk-UA" dirty="0"/>
              <a:t>Мультимедійні і відео застосунки, що працюють наживо - Такі програми допускають деякі втрати даних, при цьому вимагають дуже малих затримок або повної їх відсутності. Прикладами можуть бути </a:t>
            </a:r>
            <a:r>
              <a:rPr lang="uk-UA" dirty="0" err="1"/>
              <a:t>VoIP</a:t>
            </a:r>
            <a:r>
              <a:rPr lang="uk-UA" dirty="0"/>
              <a:t> і потокове відео.</a:t>
            </a:r>
          </a:p>
          <a:p>
            <a:pPr algn="just" rtl="0"/>
            <a:r>
              <a:rPr lang="uk-UA" dirty="0"/>
              <a:t>Прості застосунки типу "запит-відгук"- Застосунки, що працюють у режимі простих транзакцій, при якому вузол, що надсилає запит, може не отримати відповіді. До них належать DNS і DHCP.</a:t>
            </a:r>
          </a:p>
          <a:p>
            <a:pPr algn="just" rtl="0"/>
            <a:r>
              <a:rPr lang="uk-UA" dirty="0"/>
              <a:t>Програми, які самі забезпечують надійність - </a:t>
            </a:r>
            <a:r>
              <a:rPr lang="uk-UA" dirty="0" err="1"/>
              <a:t>Однонаправлені</a:t>
            </a:r>
            <a:r>
              <a:rPr lang="uk-UA" dirty="0"/>
              <a:t> з'єднання, які не потребують керування потоком, виявлення помилок, підтвердження про доставку та </a:t>
            </a:r>
            <a:r>
              <a:rPr lang="uk-UA" dirty="0" smtClean="0"/>
              <a:t>виправлення </a:t>
            </a:r>
            <a:r>
              <a:rPr lang="uk-UA" dirty="0"/>
              <a:t>помилок, або ці функції може забезпечити сам </a:t>
            </a:r>
            <a:r>
              <a:rPr lang="uk-UA" dirty="0" smtClean="0"/>
              <a:t>застосунок. </a:t>
            </a:r>
            <a:r>
              <a:rPr lang="uk-UA" dirty="0"/>
              <a:t>Прикладами є SNMP і TFTP.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2BC8D-C067-4AAD-8A3D-91BC798D4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5" t="3227" r="12047" b="3300"/>
          <a:stretch/>
        </p:blipFill>
        <p:spPr>
          <a:xfrm>
            <a:off x="5293290" y="568869"/>
            <a:ext cx="3380875" cy="36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35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769893"/>
            <a:ext cx="8804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algn="just" defTabSz="914400" eaLnBrk="0" hangingPunct="0"/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/>
              <a:t>Порівняти операцій протоколів транспортного рівня з точки зору підтримки наскрізного </a:t>
            </a:r>
            <a:r>
              <a:rPr lang="uk-UA" sz="1600" dirty="0" smtClean="0"/>
              <a:t>з’єднання.</a:t>
            </a:r>
            <a:endParaRPr lang="uk-UA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43757"/>
              </p:ext>
            </p:extLst>
          </p:nvPr>
        </p:nvGraphicFramePr>
        <p:xfrm>
          <a:off x="575036" y="1724001"/>
          <a:ext cx="8276733" cy="2749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245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3148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951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54448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Транспортування </a:t>
                      </a:r>
                      <a:r>
                        <a:rPr lang="uk-UA" sz="1200" dirty="0" smtClean="0">
                          <a:effectLst/>
                        </a:rPr>
                        <a:t>даних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Пояснити призначення транспортного рівня при керуванні наскрізним з’єднанням.</a:t>
                      </a:r>
                      <a:endParaRPr lang="uk-UA" sz="120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Огляд TCP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80808"/>
                          </a:solidFill>
                          <a:effectLst/>
                        </a:rPr>
                        <a:t>Пояснити характеристики TCP.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Огляд UDP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Пояснити характеристики UDP.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21556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Номери портів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0" kern="120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Пояснити, як TCP і UDP використовують номери портів.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Процес TCP-з'єднання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0" kern="120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 як процеси створення і завершення сеансів TCP сприяють надійному передаванню даних.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Надійність і керування потоком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Пояснити, як відбувається передавання блоків даних протоколу TCP і забезпечується їх гарантована доставка.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050846"/>
                  </a:ext>
                </a:extLst>
              </a:tr>
              <a:tr h="39199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Передавання даних UDP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Порівняти операцій протоколів транспортного рівня з точки зору підтримки наскрізного з’єднання.</a:t>
                      </a:r>
                      <a:r>
                        <a:rPr lang="uk-UA" sz="14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87019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14.4 Номери портів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41372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Номери портів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Декілька окремих комунікацій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1" y="892504"/>
            <a:ext cx="8517213" cy="1888404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Протоколи транспортного рівня TCP і UDP використовують номери портів для керування кількома одночасними діалогами.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Номер порту джерела пов'язаний з вихідною програмою на локальному </a:t>
            </a:r>
            <a:r>
              <a:rPr lang="uk-UA" sz="1600" dirty="0" err="1">
                <a:solidFill>
                  <a:srgbClr val="000000"/>
                </a:solidFill>
              </a:rPr>
              <a:t>вузлі</a:t>
            </a:r>
            <a:r>
              <a:rPr lang="uk-UA" sz="1600" dirty="0">
                <a:solidFill>
                  <a:srgbClr val="000000"/>
                </a:solidFill>
              </a:rPr>
              <a:t>, тоді як номер порту отримувача пов'язаний з програмою призначення з боку отримувача.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712BE-425B-468A-9840-CA0161D6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6" y="2941575"/>
            <a:ext cx="7832608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77851" cy="731837"/>
          </a:xfrm>
        </p:spPr>
        <p:txBody>
          <a:bodyPr/>
          <a:lstStyle/>
          <a:p>
            <a:pPr rtl="0"/>
            <a:r>
              <a:rPr lang="uk-UA" sz="1600"/>
              <a:t>Номери портів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Пари сокетів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1" y="864087"/>
            <a:ext cx="4179882" cy="3676040"/>
          </a:xfrm>
        </p:spPr>
        <p:txBody>
          <a:bodyPr/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Номери портів джерела та призначення прописані в сегменті.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Далі ці сегменти </a:t>
            </a:r>
            <a:r>
              <a:rPr lang="uk-UA" sz="1600" dirty="0" err="1">
                <a:solidFill>
                  <a:srgbClr val="000000"/>
                </a:solidFill>
              </a:rPr>
              <a:t>інкапсулюються</a:t>
            </a:r>
            <a:r>
              <a:rPr lang="uk-UA" sz="1600" dirty="0">
                <a:solidFill>
                  <a:srgbClr val="000000"/>
                </a:solidFill>
              </a:rPr>
              <a:t> в IP-пакети.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Комбінацію вихідної IP-адреси та номера порту джерела, або IP-адреси отримувача та відповідного номера порту призначення, називають </a:t>
            </a:r>
            <a:r>
              <a:rPr lang="uk-UA" sz="1600" dirty="0" err="1">
                <a:solidFill>
                  <a:srgbClr val="000000"/>
                </a:solidFill>
              </a:rPr>
              <a:t>сокетом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Сокети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дозволяють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розрізняти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декілька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процесів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запущених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клієнтському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комп'ютері</a:t>
            </a:r>
            <a:r>
              <a:rPr lang="ru-RU" sz="1600" dirty="0">
                <a:solidFill>
                  <a:srgbClr val="000000"/>
                </a:solidFill>
              </a:rPr>
              <a:t>, а </a:t>
            </a:r>
            <a:r>
              <a:rPr lang="ru-RU" sz="1600" dirty="0" err="1">
                <a:solidFill>
                  <a:srgbClr val="000000"/>
                </a:solidFill>
              </a:rPr>
              <a:t>також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розмежовувати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кілька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звернень</a:t>
            </a:r>
            <a:r>
              <a:rPr lang="ru-RU" sz="1600" dirty="0">
                <a:solidFill>
                  <a:srgbClr val="000000"/>
                </a:solidFill>
              </a:rPr>
              <a:t> до серверного </a:t>
            </a:r>
            <a:r>
              <a:rPr lang="ru-RU" sz="1600" dirty="0" err="1">
                <a:solidFill>
                  <a:srgbClr val="000000"/>
                </a:solidFill>
              </a:rPr>
              <a:t>процесу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5C01A-D969-437E-A54C-4277C8E6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07" y="864086"/>
            <a:ext cx="4370394" cy="35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Номери портів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Групи номерів портів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331542-2CD8-CD45-BF9A-539BF0F0F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34865"/>
              </p:ext>
            </p:extLst>
          </p:nvPr>
        </p:nvGraphicFramePr>
        <p:xfrm>
          <a:off x="228600" y="744287"/>
          <a:ext cx="8289758" cy="394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778">
                  <a:extLst>
                    <a:ext uri="{9D8B030D-6E8A-4147-A177-3AD203B41FA5}">
                      <a16:colId xmlns:a16="http://schemas.microsoft.com/office/drawing/2014/main" val="2108364386"/>
                    </a:ext>
                  </a:extLst>
                </a:gridCol>
                <a:gridCol w="1702306">
                  <a:extLst>
                    <a:ext uri="{9D8B030D-6E8A-4147-A177-3AD203B41FA5}">
                      <a16:colId xmlns:a16="http://schemas.microsoft.com/office/drawing/2014/main" val="866492760"/>
                    </a:ext>
                  </a:extLst>
                </a:gridCol>
                <a:gridCol w="5209674">
                  <a:extLst>
                    <a:ext uri="{9D8B030D-6E8A-4147-A177-3AD203B41FA5}">
                      <a16:colId xmlns:a16="http://schemas.microsoft.com/office/drawing/2014/main" val="31373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Група портів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Діапазон номерів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Опис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9724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Відомі порти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від 0 до 1023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Ці номери портів зарезервовані для традиційних або популярних служб і програм, таких як веб-браузери, поштові клієнти та клієнти віддаленого доступу.</a:t>
                      </a:r>
                    </a:p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Визначені </a:t>
                      </a:r>
                      <a:r>
                        <a:rPr lang="uk-UA" sz="1200" b="0" dirty="0" smtClean="0">
                          <a:effectLst/>
                        </a:rPr>
                        <a:t> добре відомі </a:t>
                      </a:r>
                      <a:r>
                        <a:rPr lang="uk-UA" sz="1200" b="0" dirty="0">
                          <a:effectLst/>
                        </a:rPr>
                        <a:t>порти для </a:t>
                      </a:r>
                      <a:r>
                        <a:rPr lang="uk-UA" sz="1200" b="0" dirty="0" smtClean="0">
                          <a:effectLst/>
                        </a:rPr>
                        <a:t>серверних застосунків загального призначення </a:t>
                      </a:r>
                      <a:r>
                        <a:rPr lang="uk-UA" sz="1200" b="0" dirty="0">
                          <a:effectLst/>
                        </a:rPr>
                        <a:t>дозволяють клієнтам легко ідентифікувати </a:t>
                      </a:r>
                      <a:r>
                        <a:rPr lang="uk-UA" sz="1200" b="0" dirty="0" err="1" smtClean="0">
                          <a:effectLst/>
                        </a:rPr>
                        <a:t>пов</a:t>
                      </a:r>
                      <a:r>
                        <a:rPr lang="en-US" sz="1200" b="0" dirty="0" smtClean="0">
                          <a:effectLst/>
                        </a:rPr>
                        <a:t>’</a:t>
                      </a:r>
                      <a:r>
                        <a:rPr lang="uk-UA" sz="1200" b="0" dirty="0" err="1" smtClean="0">
                          <a:effectLst/>
                        </a:rPr>
                        <a:t>язані</a:t>
                      </a:r>
                      <a:r>
                        <a:rPr lang="uk-UA" sz="1200" b="0" dirty="0" smtClean="0">
                          <a:effectLst/>
                        </a:rPr>
                        <a:t> з ними служби.</a:t>
                      </a:r>
                      <a:endParaRPr lang="uk-UA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6757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Зареєстровані порти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від 1024 до 49151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Ці номери портів призначаються IANA за запитом суб'єкта для використання конкретними процесами або програмами.</a:t>
                      </a:r>
                    </a:p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Цими процесами, насамперед, є окремі застосунки, які користувач обрав для установки, а не традиційні програми, які використовують відомі номери портів.</a:t>
                      </a:r>
                    </a:p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Наприклад, компанія </a:t>
                      </a:r>
                      <a:r>
                        <a:rPr lang="uk-UA" sz="1200" b="0" dirty="0" err="1">
                          <a:effectLst/>
                        </a:rPr>
                        <a:t>Cisco</a:t>
                      </a:r>
                      <a:r>
                        <a:rPr lang="uk-UA" sz="1200" b="0" dirty="0">
                          <a:effectLst/>
                        </a:rPr>
                        <a:t> зареєструвала порт 1812 для процесу автентифікації RADIUS-сервера.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7014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 dirty="0">
                          <a:effectLst/>
                        </a:rPr>
                        <a:t>Приватні </a:t>
                      </a:r>
                      <a:r>
                        <a:rPr lang="uk-UA" sz="1200" b="0" dirty="0">
                          <a:effectLst/>
                        </a:rPr>
                        <a:t>та/або</a:t>
                      </a:r>
                      <a:r>
                        <a:rPr lang="uk-UA" sz="1200" b="1" dirty="0">
                          <a:effectLst/>
                        </a:rPr>
                        <a:t> динамічні порти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від 49152 до 65535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Ці порти також відомі як </a:t>
                      </a:r>
                      <a:r>
                        <a:rPr lang="uk-UA" sz="1200" b="0" i="1" dirty="0">
                          <a:effectLst/>
                        </a:rPr>
                        <a:t>одноденні порти</a:t>
                      </a:r>
                      <a:r>
                        <a:rPr lang="uk-UA" sz="1200" b="0" dirty="0">
                          <a:effectLst/>
                        </a:rPr>
                        <a:t>.</a:t>
                      </a:r>
                    </a:p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ОС клієнта зазвичай призначає номери портів </a:t>
                      </a:r>
                      <a:r>
                        <a:rPr lang="uk-UA" sz="1200" b="0" dirty="0" err="1">
                          <a:effectLst/>
                        </a:rPr>
                        <a:t>динамічно</a:t>
                      </a:r>
                      <a:r>
                        <a:rPr lang="uk-UA" sz="1200" b="0" dirty="0">
                          <a:effectLst/>
                        </a:rPr>
                        <a:t>, коли </a:t>
                      </a:r>
                      <a:r>
                        <a:rPr lang="uk-UA" sz="1200" b="0" dirty="0" err="1">
                          <a:effectLst/>
                        </a:rPr>
                        <a:t>ініціюється</a:t>
                      </a:r>
                      <a:r>
                        <a:rPr lang="uk-UA" sz="1200" b="0" dirty="0">
                          <a:effectLst/>
                        </a:rPr>
                        <a:t> з'єднання зі службою.</a:t>
                      </a:r>
                    </a:p>
                    <a:p>
                      <a:pPr algn="just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200" b="0" dirty="0">
                          <a:effectLst/>
                        </a:rPr>
                        <a:t>Після цього динамічний порт використовується для ідентифікації клієнтського застосунку протягом усього з'єднання.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5485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45488" cy="577948"/>
          </a:xfrm>
        </p:spPr>
        <p:txBody>
          <a:bodyPr/>
          <a:lstStyle/>
          <a:p>
            <a:pPr rtl="0"/>
            <a:r>
              <a:rPr lang="uk-UA" sz="1600"/>
              <a:t>Номери портів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Групи номерів портів (Продовж.)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A3BC4-485B-E54C-B36A-54DFC73ED41E}"/>
              </a:ext>
            </a:extLst>
          </p:cNvPr>
          <p:cNvSpPr txBox="1"/>
          <p:nvPr/>
        </p:nvSpPr>
        <p:spPr>
          <a:xfrm>
            <a:off x="3026468" y="577948"/>
            <a:ext cx="2292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/>
              <a:t>Відомі номери портів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4BA23F-8399-A849-B4AF-225C585B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84513"/>
              </p:ext>
            </p:extLst>
          </p:nvPr>
        </p:nvGraphicFramePr>
        <p:xfrm>
          <a:off x="445169" y="852152"/>
          <a:ext cx="8049126" cy="420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8">
                  <a:extLst>
                    <a:ext uri="{9D8B030D-6E8A-4147-A177-3AD203B41FA5}">
                      <a16:colId xmlns:a16="http://schemas.microsoft.com/office/drawing/2014/main" val="1156822306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3577741380"/>
                    </a:ext>
                  </a:extLst>
                </a:gridCol>
                <a:gridCol w="5787189">
                  <a:extLst>
                    <a:ext uri="{9D8B030D-6E8A-4147-A177-3AD203B41FA5}">
                      <a16:colId xmlns:a16="http://schemas.microsoft.com/office/drawing/2014/main" val="4011775180"/>
                    </a:ext>
                  </a:extLst>
                </a:gridCol>
              </a:tblGrid>
              <a:tr h="313857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Номер порту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Протокол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1">
                          <a:effectLst/>
                        </a:rPr>
                        <a:t>Прикладний рівень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42150830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File Transfer Protocol (FTP) - Дані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4732418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File Transfer Protocol (FTP) - Контроль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0826436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 err="1" smtClean="0">
                          <a:effectLst/>
                        </a:rPr>
                        <a:t>Secure</a:t>
                      </a:r>
                      <a:r>
                        <a:rPr lang="uk-UA" sz="1200" b="0" dirty="0" smtClean="0">
                          <a:effectLst/>
                        </a:rPr>
                        <a:t> </a:t>
                      </a:r>
                      <a:r>
                        <a:rPr lang="uk-UA" sz="1200" b="0" dirty="0" err="1" smtClean="0">
                          <a:effectLst/>
                        </a:rPr>
                        <a:t>Shell</a:t>
                      </a:r>
                      <a:r>
                        <a:rPr lang="uk-UA" sz="1200" b="0" dirty="0" smtClean="0">
                          <a:effectLst/>
                        </a:rPr>
                        <a:t> (SSH</a:t>
                      </a:r>
                      <a:r>
                        <a:rPr lang="uk-UA" sz="1200" b="0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532563834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Telnet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65059627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Simple Mail Transfer Protocol  (SMTP)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1769552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53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UDP, 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Domain Name Service (DNS)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99667743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67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UDP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Dynamic Host Configuration Protocol (DHCP) - Сервер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6902555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68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UDP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Dynamic Host Configuration Protocol - Клієнт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86869978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69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UDP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Trivial File Transfer Protocol (TFTP)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78081186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80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Hypertext Transfer Protocol  (HTTP)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7437852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110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Post Office Protocol version 3 (POP3)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4847585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143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Internet Message Access Protocol (IMAP)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20621283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161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UDP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Simple Network Management Protocol  (SNMP)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351555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443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TCP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 err="1">
                          <a:effectLst/>
                        </a:rPr>
                        <a:t>Hypertext</a:t>
                      </a:r>
                      <a:r>
                        <a:rPr lang="uk-UA" sz="1200" b="0" dirty="0">
                          <a:effectLst/>
                        </a:rPr>
                        <a:t> </a:t>
                      </a:r>
                      <a:r>
                        <a:rPr lang="uk-UA" sz="1200" b="0" dirty="0" err="1">
                          <a:effectLst/>
                        </a:rPr>
                        <a:t>Transfer</a:t>
                      </a:r>
                      <a:r>
                        <a:rPr lang="uk-UA" sz="1200" b="0" dirty="0">
                          <a:effectLst/>
                        </a:rPr>
                        <a:t> </a:t>
                      </a:r>
                      <a:r>
                        <a:rPr lang="uk-UA" sz="1200" b="0" dirty="0" err="1">
                          <a:effectLst/>
                        </a:rPr>
                        <a:t>Protocol</a:t>
                      </a:r>
                      <a:r>
                        <a:rPr lang="uk-UA" sz="1200" b="0" dirty="0">
                          <a:effectLst/>
                        </a:rPr>
                        <a:t> </a:t>
                      </a:r>
                      <a:r>
                        <a:rPr lang="uk-UA" sz="1200" b="0" dirty="0" err="1">
                          <a:effectLst/>
                        </a:rPr>
                        <a:t>Secure</a:t>
                      </a:r>
                      <a:r>
                        <a:rPr lang="uk-UA" sz="1200" b="0" dirty="0">
                          <a:effectLst/>
                        </a:rPr>
                        <a:t> (HTTPS)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2311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06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Номери портів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Команда netstat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2B1BC-7EEE-49BD-A660-EFBBA481407F}"/>
              </a:ext>
            </a:extLst>
          </p:cNvPr>
          <p:cNvSpPr txBox="1"/>
          <p:nvPr/>
        </p:nvSpPr>
        <p:spPr>
          <a:xfrm>
            <a:off x="336884" y="816897"/>
            <a:ext cx="784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dirty="0"/>
              <a:t>TCP-з'єднання невідомого походження можуть становити серйозну загрозу безпеці. </a:t>
            </a:r>
            <a:r>
              <a:rPr lang="uk-UA" dirty="0" err="1"/>
              <a:t>Netstat</a:t>
            </a:r>
            <a:r>
              <a:rPr lang="uk-UA" dirty="0"/>
              <a:t> є важливим інструментом для перевірки з'єднань.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0B09A-F978-AB48-9E27-3798AD0AB9BD}"/>
              </a:ext>
            </a:extLst>
          </p:cNvPr>
          <p:cNvSpPr/>
          <p:nvPr/>
        </p:nvSpPr>
        <p:spPr>
          <a:xfrm>
            <a:off x="336884" y="2009644"/>
            <a:ext cx="8470232" cy="2031325"/>
          </a:xfrm>
          <a:prstGeom prst="rect">
            <a:avLst/>
          </a:prstGeom>
          <a:solidFill>
            <a:srgbClr val="080808"/>
          </a:solidFill>
        </p:spPr>
        <p:txBody>
          <a:bodyPr wrap="square">
            <a:spAutoFit/>
          </a:bodyPr>
          <a:lstStyle/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C:\&gt; </a:t>
            </a:r>
            <a:r>
              <a:rPr lang="uk-UA" sz="1400" b="1">
                <a:solidFill>
                  <a:schemeClr val="bg1"/>
                </a:solidFill>
                <a:latin typeface="Courier New" panose="02070309020205020404" pitchFamily="49" charset="0"/>
              </a:rPr>
              <a:t>netstat</a:t>
            </a:r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Active Connections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Proto Local Address Foreign Address State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TCP 192.168.1.124:3126 192.168.0.2:netbios-ssn ESTABLISHED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TCP 192.168.1.124:3158 207.138.126.152:http ESTABLISHED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TCP 192.168.1.124:3159 207.138.126.169:http ESTABLISHED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TCP 192.168.1.124:3160 207.138.126.169:http ESTABLISHED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TCP 192.168.1.124:3161 sc.msn.com:HTTP ESTABLISHED </a:t>
            </a:r>
          </a:p>
          <a:p>
            <a:pPr rtl="0"/>
            <a:r>
              <a:rPr lang="uk-UA" sz="1400">
                <a:solidFill>
                  <a:schemeClr val="bg1"/>
                </a:solidFill>
                <a:latin typeface="Courier New" panose="02070309020205020404" pitchFamily="49" charset="0"/>
              </a:rPr>
              <a:t>TCP 192.168.1.124:3166 www.cisco.com:http ESTABLISHED</a:t>
            </a:r>
          </a:p>
        </p:txBody>
      </p:sp>
    </p:spTree>
    <p:extLst>
      <p:ext uri="{BB962C8B-B14F-4D97-AF65-F5344CB8AC3E}">
        <p14:creationId xmlns:p14="http://schemas.microsoft.com/office/powerpoint/2010/main" val="38262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14.5 Процес TCP-з'єднання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5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Процес TCP-з'єднання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Процеси сервера TCP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48" y="902311"/>
            <a:ext cx="4665043" cy="3505566"/>
          </a:xfrm>
        </p:spPr>
        <p:txBody>
          <a:bodyPr/>
          <a:lstStyle/>
          <a:p>
            <a:pPr marL="0" indent="0" algn="just" rtl="0"/>
            <a:r>
              <a:rPr lang="uk-UA" sz="1500" dirty="0">
                <a:solidFill>
                  <a:srgbClr val="000000"/>
                </a:solidFill>
              </a:rPr>
              <a:t>Кожен прикладний процес, запущений на сервері, налаштований на використання певного номера порту.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Сервер не може мати дві служби, які працюють на одному і тому ж порті в межах одного сеансу транспортного рівня.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Активна серверна програма, пов'язана з визначеним портом, вважається відкритою. Це означає, що транспортний рівень приймає і обробляє сегменти, адресовані цьому порту.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Будь-який вхідний запит клієнта, адресований правильному </a:t>
            </a:r>
            <a:r>
              <a:rPr lang="uk-UA" sz="1500" dirty="0" err="1">
                <a:solidFill>
                  <a:srgbClr val="000000"/>
                </a:solidFill>
              </a:rPr>
              <a:t>сокету</a:t>
            </a:r>
            <a:r>
              <a:rPr lang="uk-UA" sz="1500" dirty="0">
                <a:solidFill>
                  <a:srgbClr val="000000"/>
                </a:solidFill>
              </a:rPr>
              <a:t>, приймається, а дані передаються серверному застосунку.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BF6C5-2BAD-4377-8A7E-1E562B96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03" y="902311"/>
            <a:ext cx="3795824" cy="29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Процес TCP-з'єднання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Встановлення TCP-з'єднання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4C1BD-6CD9-41BB-9847-E6760439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91" y="1364065"/>
            <a:ext cx="4076953" cy="3087619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Крок 1: Клієнт ініціює з'єднання типу "клієнт-сервер", надсилаючи запит до сервера.</a:t>
            </a:r>
          </a:p>
          <a:p>
            <a:pPr marL="0" indent="0" algn="just" rtl="0">
              <a:buNone/>
            </a:pPr>
            <a:r>
              <a:rPr lang="uk-UA" dirty="0"/>
              <a:t>Крок 2: Сервер підтверджує сеанс обміну даними за принципом "клієнт-сервер" і робить запит на відкриття з'єднання типу "сервер-клієнт".</a:t>
            </a:r>
          </a:p>
          <a:p>
            <a:pPr marL="0" indent="0" rtl="0">
              <a:buNone/>
            </a:pPr>
            <a:r>
              <a:rPr lang="uk-UA" dirty="0"/>
              <a:t>Крок 3: Клієнт, що розпочинав </a:t>
            </a:r>
            <a:r>
              <a:rPr lang="uk-UA" dirty="0" smtClean="0"/>
              <a:t>з'єднання, зі свого боку підтверджує </a:t>
            </a:r>
            <a:r>
              <a:rPr lang="uk-UA" dirty="0"/>
              <a:t>відкриття сеансу зв'язку між сервером і клієнтом.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9B416-7891-D340-B842-5C2C3A412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75" y="1268997"/>
            <a:ext cx="4848861" cy="28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Процес TCP-з'єднання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Закриття сеансу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076BC-3C2E-CE4F-A6DA-A339E2D4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24" y="1136435"/>
            <a:ext cx="4140029" cy="307394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Крок 1: Коли у клієнта немає більше даних для розміщення у потік, він надсилає сегмент зі встановленим </a:t>
            </a:r>
            <a:r>
              <a:rPr lang="uk-UA" sz="1600" dirty="0" smtClean="0">
                <a:solidFill>
                  <a:srgbClr val="000000"/>
                </a:solidFill>
              </a:rPr>
              <a:t>прапорцем </a:t>
            </a:r>
            <a:r>
              <a:rPr lang="uk-UA" sz="1600" dirty="0">
                <a:solidFill>
                  <a:srgbClr val="000000"/>
                </a:solidFill>
              </a:rPr>
              <a:t>FIN.</a:t>
            </a: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Крок 2: Сервер надсилає ACK аби підтвердити отримання FIN для закриття сеансу зв'язку між клієнтом і сервером.</a:t>
            </a: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Крок 3: Сервер надсилає клієнту </a:t>
            </a:r>
            <a:r>
              <a:rPr lang="uk-UA" sz="1600" dirty="0" smtClean="0">
                <a:solidFill>
                  <a:srgbClr val="000000"/>
                </a:solidFill>
              </a:rPr>
              <a:t>прапорець </a:t>
            </a:r>
            <a:r>
              <a:rPr lang="uk-UA" sz="1600" dirty="0">
                <a:solidFill>
                  <a:srgbClr val="000000"/>
                </a:solidFill>
              </a:rPr>
              <a:t>FIN для завершення сеансу зі свого боку.</a:t>
            </a: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Крок 4: Клієнт у відповідь надсилає сегмент ACK, щоб підтвердити отримання FIN від сервера.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E7229-C633-8549-B035-25AF8DE1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68" y="1136435"/>
            <a:ext cx="4206359" cy="32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14.1 Транспортування даних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Процес TCP-з'єднання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Аналіз тристороннього рукостискання TCP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CA604-5AE4-48C6-B519-9F57FF34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uk-UA" sz="1600" dirty="0"/>
              <a:t>Функції тристороннього рукостискання: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цільового</a:t>
            </a:r>
            <a:r>
              <a:rPr lang="ru-RU" dirty="0"/>
              <a:t> пристрою у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  <a:endParaRPr lang="uk-UA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 err="1"/>
              <a:t>Підтверджує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активовано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службу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на номер порту,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клієнт-ініціатор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.</a:t>
            </a:r>
            <a:endParaRPr lang="uk-UA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 err="1"/>
              <a:t>Повідомляє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збирається</a:t>
            </a:r>
            <a:r>
              <a:rPr lang="ru-RU" dirty="0"/>
              <a:t>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за </a:t>
            </a:r>
            <a:r>
              <a:rPr lang="ru-RU" dirty="0" err="1"/>
              <a:t>цим</a:t>
            </a:r>
            <a:r>
              <a:rPr lang="ru-RU" dirty="0"/>
              <a:t> номером </a:t>
            </a:r>
            <a:r>
              <a:rPr lang="ru-RU" dirty="0" smtClean="0"/>
              <a:t>порту.</a:t>
            </a:r>
            <a:endParaRPr lang="uk-UA" dirty="0"/>
          </a:p>
          <a:p>
            <a:pPr marL="0" indent="0" algn="just" rtl="0">
              <a:buNone/>
            </a:pPr>
            <a:r>
              <a:rPr lang="uk-UA" dirty="0"/>
              <a:t>Після завершення обміну інформацією, сеанси закриваються і з'єднання розривається. Механізми передавання даних і встановлення з'єднання забезпечують функцію надійності TCP.</a:t>
            </a:r>
          </a:p>
        </p:txBody>
      </p:sp>
    </p:spTree>
    <p:extLst>
      <p:ext uri="{BB962C8B-B14F-4D97-AF65-F5344CB8AC3E}">
        <p14:creationId xmlns:p14="http://schemas.microsoft.com/office/powerpoint/2010/main" val="117139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Процес TCP-з'єднання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Аналіз тристороннього рукостискання TCP (Продовж.)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CA604-5AE4-48C6-B519-9F57FF340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4139177" cy="4155319"/>
          </a:xfrm>
        </p:spPr>
        <p:txBody>
          <a:bodyPr/>
          <a:lstStyle/>
          <a:p>
            <a:pPr marL="0" indent="0" rtl="0">
              <a:buNone/>
            </a:pPr>
            <a:r>
              <a:rPr lang="uk-UA" sz="1400" dirty="0"/>
              <a:t>Вирізняють шість прапорців контрольних бітів:</a:t>
            </a:r>
          </a:p>
          <a:p>
            <a:pPr lvl="1" rtl="0"/>
            <a:r>
              <a:rPr lang="uk-UA" b="1" dirty="0" smtClean="0"/>
              <a:t>URG</a:t>
            </a:r>
            <a:r>
              <a:rPr lang="en-US" dirty="0" smtClean="0"/>
              <a:t> </a:t>
            </a:r>
            <a:r>
              <a:rPr lang="uk-UA" dirty="0" smtClean="0"/>
              <a:t>- </a:t>
            </a:r>
            <a:r>
              <a:rPr lang="uk-UA" dirty="0" err="1"/>
              <a:t>Urgent</a:t>
            </a:r>
            <a:r>
              <a:rPr lang="uk-UA" dirty="0"/>
              <a:t> - покажчик </a:t>
            </a:r>
            <a:r>
              <a:rPr lang="uk-UA" dirty="0" smtClean="0"/>
              <a:t>терміновості.</a:t>
            </a:r>
            <a:endParaRPr lang="uk-UA" dirty="0"/>
          </a:p>
          <a:p>
            <a:pPr lvl="1" algn="just" rtl="0"/>
            <a:r>
              <a:rPr lang="uk-UA" b="1" dirty="0"/>
              <a:t>ACK</a:t>
            </a:r>
            <a:r>
              <a:rPr lang="uk-UA" dirty="0"/>
              <a:t> - </a:t>
            </a:r>
            <a:r>
              <a:rPr lang="uk-UA" dirty="0" err="1"/>
              <a:t>Acknowledgment</a:t>
            </a:r>
            <a:r>
              <a:rPr lang="uk-UA" dirty="0"/>
              <a:t> </a:t>
            </a:r>
            <a:r>
              <a:rPr lang="uk-UA" dirty="0" smtClean="0"/>
              <a:t>– прапорець  </a:t>
            </a:r>
            <a:r>
              <a:rPr lang="uk-UA" dirty="0"/>
              <a:t>підтвердження, який використовується при встановленні або припиненні </a:t>
            </a:r>
            <a:r>
              <a:rPr lang="uk-UA" dirty="0" smtClean="0"/>
              <a:t>з'єднання.</a:t>
            </a:r>
            <a:endParaRPr lang="uk-UA" dirty="0"/>
          </a:p>
          <a:p>
            <a:pPr lvl="1" rtl="0"/>
            <a:r>
              <a:rPr lang="uk-UA" b="1" dirty="0"/>
              <a:t>PSH</a:t>
            </a:r>
            <a:r>
              <a:rPr lang="uk-UA" dirty="0"/>
              <a:t> - </a:t>
            </a:r>
            <a:r>
              <a:rPr lang="uk-UA" dirty="0" err="1"/>
              <a:t>Push</a:t>
            </a:r>
            <a:r>
              <a:rPr lang="uk-UA" dirty="0"/>
              <a:t> - функція </a:t>
            </a:r>
            <a:r>
              <a:rPr lang="uk-UA" dirty="0" smtClean="0"/>
              <a:t>проштовхування.</a:t>
            </a:r>
            <a:endParaRPr lang="uk-UA" dirty="0"/>
          </a:p>
          <a:p>
            <a:pPr lvl="1" algn="just" rtl="0"/>
            <a:r>
              <a:rPr lang="uk-UA" b="1" dirty="0"/>
              <a:t>RST</a:t>
            </a:r>
            <a:r>
              <a:rPr lang="uk-UA" dirty="0"/>
              <a:t> - </a:t>
            </a:r>
            <a:r>
              <a:rPr lang="uk-UA" dirty="0" err="1"/>
              <a:t>Reset</a:t>
            </a:r>
            <a:r>
              <a:rPr lang="uk-UA" dirty="0"/>
              <a:t> - перемикає з'єднання, коли стається помилка або затримка у </a:t>
            </a:r>
            <a:r>
              <a:rPr lang="uk-UA" dirty="0" smtClean="0"/>
              <a:t>часі.</a:t>
            </a:r>
            <a:endParaRPr lang="uk-UA" dirty="0"/>
          </a:p>
          <a:p>
            <a:pPr lvl="1" algn="just" rtl="0"/>
            <a:r>
              <a:rPr lang="uk-UA" b="1" dirty="0"/>
              <a:t>SYN</a:t>
            </a:r>
            <a:r>
              <a:rPr lang="uk-UA" dirty="0"/>
              <a:t> - </a:t>
            </a:r>
            <a:r>
              <a:rPr lang="uk-UA" dirty="0" err="1"/>
              <a:t>Synchronize</a:t>
            </a:r>
            <a:r>
              <a:rPr lang="uk-UA" dirty="0"/>
              <a:t> - синхронізація порядкових номерів, які </a:t>
            </a:r>
            <a:r>
              <a:rPr lang="uk-UA" dirty="0" err="1" smtClean="0"/>
              <a:t>використо-вуються</a:t>
            </a:r>
            <a:r>
              <a:rPr lang="uk-UA" dirty="0" smtClean="0"/>
              <a:t> </a:t>
            </a:r>
            <a:r>
              <a:rPr lang="uk-UA" dirty="0"/>
              <a:t>при встановленні </a:t>
            </a:r>
            <a:r>
              <a:rPr lang="uk-UA" dirty="0" smtClean="0"/>
              <a:t>з'єднання.</a:t>
            </a:r>
            <a:endParaRPr lang="uk-UA" dirty="0"/>
          </a:p>
          <a:p>
            <a:pPr lvl="1" algn="just" rtl="0"/>
            <a:r>
              <a:rPr lang="uk-UA" b="1" dirty="0"/>
              <a:t>FIN</a:t>
            </a:r>
            <a:r>
              <a:rPr lang="uk-UA" dirty="0"/>
              <a:t> - Немає більше даних від відправника, використовуються для припинення </a:t>
            </a:r>
            <a:r>
              <a:rPr lang="uk-UA" dirty="0" smtClean="0"/>
              <a:t>сеансу.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16695-A4F8-A34A-B776-EF800675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748" y="1393156"/>
            <a:ext cx="4974253" cy="2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0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14.6 Надійність і керування потоком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68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Надійність і керування потоком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Надійність TCP - Гарантована і впорядкована доставка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C66286-CFA0-104C-B29B-89853AF7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13" y="979527"/>
            <a:ext cx="4070579" cy="3439047"/>
          </a:xfrm>
        </p:spPr>
        <p:txBody>
          <a:bodyPr/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TCP також допомагає підтримувати потік пакетів, щоб уникнути </a:t>
            </a:r>
            <a:r>
              <a:rPr lang="uk-UA" sz="1600" dirty="0" smtClean="0">
                <a:solidFill>
                  <a:srgbClr val="000000"/>
                </a:solidFill>
              </a:rPr>
              <a:t>перевантаженості пристроїв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Часто трапляється, що TCP-сегменти не прибувають до місця призначення.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Необхідно отримати усі </a:t>
            </a:r>
            <a:r>
              <a:rPr lang="uk-UA" sz="1600" dirty="0" smtClean="0">
                <a:solidFill>
                  <a:srgbClr val="000000"/>
                </a:solidFill>
              </a:rPr>
              <a:t>сегменти і відновити з них вихідну послідовність даних.</a:t>
            </a:r>
            <a:endParaRPr lang="uk-UA" sz="1600" dirty="0">
              <a:solidFill>
                <a:srgbClr val="000000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цього у заголовку кожного пакета зазначаються </a:t>
            </a:r>
            <a:r>
              <a:rPr lang="uk-UA" sz="1600" dirty="0" smtClean="0">
                <a:solidFill>
                  <a:srgbClr val="000000"/>
                </a:solidFill>
              </a:rPr>
              <a:t>порядкові номери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3B309-07D8-3549-83BF-C082B2D0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93" y="1119907"/>
            <a:ext cx="4645376" cy="31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473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Надійність і керування потоком</a:t>
            </a:r>
            <a:r>
              <a:rPr lang="en-US" dirty="0"/>
              <a:t/>
            </a:r>
            <a:br>
              <a:rPr lang="en-US" dirty="0"/>
            </a:br>
            <a:r>
              <a:rPr lang="uk-UA" dirty="0"/>
              <a:t>TCP Надійність — </a:t>
            </a:r>
            <a:r>
              <a:rPr lang="uk-UA" dirty="0" smtClean="0"/>
              <a:t>Втрата </a:t>
            </a:r>
            <a:r>
              <a:rPr lang="uk-UA" dirty="0"/>
              <a:t>даних і ретрансляція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4C79A-0452-40B7-8370-E6DBD3AD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07" y="1240878"/>
            <a:ext cx="3826356" cy="3339675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Незалежно від того, наскільки добре спроектована мережа, час від часу </a:t>
            </a:r>
            <a:r>
              <a:rPr lang="uk-UA" sz="1600" dirty="0" smtClean="0"/>
              <a:t>має місце втрата </a:t>
            </a:r>
            <a:r>
              <a:rPr lang="uk-UA" sz="1600" dirty="0"/>
              <a:t>даних.</a:t>
            </a:r>
          </a:p>
          <a:p>
            <a:pPr marL="0" indent="0" algn="just" rtl="0">
              <a:buNone/>
            </a:pPr>
            <a:r>
              <a:rPr lang="uk-UA" sz="1600" dirty="0"/>
              <a:t>TCP забезпечує методи керування цими втратами сегментів. Серед цих методів - механізм повторного передавання сегментів для непідтверджених даних.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95D6D-2DD5-42B8-811A-F3F0865E3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r="8763"/>
          <a:stretch/>
        </p:blipFill>
        <p:spPr>
          <a:xfrm>
            <a:off x="4571999" y="1025236"/>
            <a:ext cx="4476062" cy="35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473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Надійність і </a:t>
            </a:r>
            <a:r>
              <a:rPr lang="uk-UA" sz="1600" dirty="0" smtClean="0"/>
              <a:t>керування </a:t>
            </a:r>
            <a:r>
              <a:rPr lang="uk-UA" sz="1600" dirty="0"/>
              <a:t>потоком</a:t>
            </a:r>
            <a:r>
              <a:rPr lang="en-US" dirty="0"/>
              <a:t/>
            </a:r>
            <a:br>
              <a:rPr lang="en-US" dirty="0"/>
            </a:br>
            <a:r>
              <a:rPr lang="uk-UA" dirty="0"/>
              <a:t>Надійність TCP — Втрата даних і ретрансляція (Продовж.)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4C79A-0452-40B7-8370-E6DBD3AD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1025236"/>
            <a:ext cx="4427934" cy="3929027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Сучасні операційні системи вузлів зазвичай використовують додаткові функції TCP під назвою вибіркове підтвердження (SACK), яке узгоджується під час тристороннього рукостискання.</a:t>
            </a:r>
          </a:p>
          <a:p>
            <a:pPr marL="0" indent="0" algn="just" rtl="0">
              <a:buNone/>
            </a:pPr>
            <a:r>
              <a:rPr lang="uk-UA" sz="1600" dirty="0"/>
              <a:t>Якщо обидва вузли підтримують SACK, одержувач може явно підтвердити, які сегменти (байти) були отримані, навіть якщо послідовність надсилання була порушена.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30375-E3B4-4146-88E6-2D11C8BDA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0" r="11057"/>
          <a:stretch/>
        </p:blipFill>
        <p:spPr>
          <a:xfrm>
            <a:off x="4571999" y="882946"/>
            <a:ext cx="4475747" cy="37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42421" cy="731837"/>
          </a:xfrm>
        </p:spPr>
        <p:txBody>
          <a:bodyPr/>
          <a:lstStyle/>
          <a:p>
            <a:pPr rtl="0"/>
            <a:r>
              <a:rPr lang="uk-UA" sz="1600" dirty="0"/>
              <a:t>Надійність і керування потоком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Керування потоком TCP — Розмір вікна </a:t>
            </a:r>
            <a:r>
              <a:rPr lang="uk-UA" sz="2400" dirty="0" smtClean="0"/>
              <a:t>та </a:t>
            </a:r>
            <a:r>
              <a:rPr lang="uk-UA" sz="2400" dirty="0"/>
              <a:t>підтвердження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912262"/>
            <a:ext cx="3842663" cy="3509472"/>
          </a:xfrm>
        </p:spPr>
        <p:txBody>
          <a:bodyPr/>
          <a:lstStyle/>
          <a:p>
            <a:pPr marL="0" indent="0" algn="l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TCP також забезпечує механізми </a:t>
            </a:r>
            <a:r>
              <a:rPr lang="uk-UA" sz="1600" dirty="0" smtClean="0">
                <a:solidFill>
                  <a:srgbClr val="000000"/>
                </a:solidFill>
              </a:rPr>
              <a:t>керування потоками даних.</a:t>
            </a:r>
            <a:endParaRPr lang="uk-UA" sz="1600" dirty="0">
              <a:solidFill>
                <a:srgbClr val="000000"/>
              </a:solidFill>
            </a:endParaRP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Керування потоком - це кількість даних, які сторона призначення може надійно отримати і обробити.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Керування потоком даних допомагає підтримувати надійність передавання за протоколом TCP за рахунок регулювання швидкості потоку даних між вузлами джерела та призначення впродовж усього сеансу.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BB4FB-76D3-E94D-9CFB-0B374985A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16" y="1048186"/>
            <a:ext cx="4993696" cy="31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" y="54142"/>
            <a:ext cx="8556584" cy="731837"/>
          </a:xfrm>
        </p:spPr>
        <p:txBody>
          <a:bodyPr/>
          <a:lstStyle/>
          <a:p>
            <a:pPr rtl="0"/>
            <a:r>
              <a:rPr lang="uk-UA" sz="1600" dirty="0"/>
              <a:t>Надійність і керування потоком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Керування потоком TCP – Максимальний розмір </a:t>
            </a:r>
            <a:r>
              <a:rPr lang="uk-UA" sz="2400" dirty="0" smtClean="0"/>
              <a:t>сегмента (</a:t>
            </a:r>
            <a:r>
              <a:rPr lang="en-US" sz="2400" dirty="0" smtClean="0"/>
              <a:t>MSS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4" y="966453"/>
            <a:ext cx="3541804" cy="3689896"/>
          </a:xfrm>
        </p:spPr>
        <p:txBody>
          <a:bodyPr/>
          <a:lstStyle/>
          <a:p>
            <a:pPr marL="0" indent="0" algn="just" rtl="0">
              <a:spcBef>
                <a:spcPts val="0"/>
              </a:spcBef>
            </a:pPr>
            <a:r>
              <a:rPr lang="uk-UA" sz="1500" dirty="0">
                <a:solidFill>
                  <a:srgbClr val="080808"/>
                </a:solidFill>
              </a:rPr>
              <a:t>Максимальний розмір сегмента (MSS) — це максимальний обсяг даних, які може отримати пристрій призначення.</a:t>
            </a:r>
          </a:p>
          <a:p>
            <a:pPr marL="0" indent="0" algn="l">
              <a:spcBef>
                <a:spcPts val="0"/>
              </a:spcBef>
            </a:pPr>
            <a:endParaRPr lang="en-US" sz="1500" dirty="0">
              <a:solidFill>
                <a:srgbClr val="080808"/>
              </a:solidFill>
            </a:endParaRPr>
          </a:p>
          <a:p>
            <a:pPr marL="28575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Зазвичай MSS становить 1460 байтів при використанні IPv4.</a:t>
            </a:r>
          </a:p>
          <a:p>
            <a:pPr marL="28575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Вузол визначає величину свого поля MSS, вилучаючи заголовки IP і TCP з максимальної одиниці передавання даних (MTU) </a:t>
            </a:r>
            <a:r>
              <a:rPr lang="uk-UA" sz="1500" dirty="0" err="1">
                <a:solidFill>
                  <a:srgbClr val="080808"/>
                </a:solidFill>
              </a:rPr>
              <a:t>Ethernet</a:t>
            </a:r>
            <a:r>
              <a:rPr lang="uk-UA" sz="1500" dirty="0">
                <a:solidFill>
                  <a:srgbClr val="080808"/>
                </a:solidFill>
              </a:rPr>
              <a:t>, що </a:t>
            </a:r>
            <a:r>
              <a:rPr lang="uk-UA" sz="1500" dirty="0" smtClean="0">
                <a:solidFill>
                  <a:srgbClr val="080808"/>
                </a:solidFill>
              </a:rPr>
              <a:t>за замовчуванням складає </a:t>
            </a:r>
            <a:r>
              <a:rPr lang="uk-UA" sz="1500" dirty="0">
                <a:solidFill>
                  <a:srgbClr val="080808"/>
                </a:solidFill>
              </a:rPr>
              <a:t>1500 </a:t>
            </a:r>
            <a:r>
              <a:rPr lang="uk-UA" sz="1500" dirty="0" smtClean="0">
                <a:solidFill>
                  <a:srgbClr val="080808"/>
                </a:solidFill>
              </a:rPr>
              <a:t>байтів.</a:t>
            </a:r>
            <a:r>
              <a:rPr lang="uk-UA" sz="1500" dirty="0">
                <a:solidFill>
                  <a:srgbClr val="080808"/>
                </a:solidFill>
              </a:rPr>
              <a:t> </a:t>
            </a:r>
          </a:p>
          <a:p>
            <a:pPr marL="28575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1500 мінус 60 (20 байтів для заголовка IPv4 і 20 байтів для заголовка TCP) залишає 1460 байтів.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D6845-C3CD-2540-82D8-B76E7144B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82" y="804099"/>
            <a:ext cx="4109786" cy="269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32EB7-B233-3B4E-BF41-3671F09C3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525" y="3519488"/>
            <a:ext cx="3873500" cy="1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Надійність і керування потоком TCP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 Керування потоком TCP - Уникнення </a:t>
            </a:r>
            <a:r>
              <a:rPr lang="uk-UA" sz="2400" dirty="0" smtClean="0"/>
              <a:t>перевантаженості</a:t>
            </a: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90" y="858982"/>
            <a:ext cx="3538896" cy="3562752"/>
          </a:xfrm>
        </p:spPr>
        <p:txBody>
          <a:bodyPr/>
          <a:lstStyle/>
          <a:p>
            <a:pPr marL="0" indent="0" algn="just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При виникненні тисняви у мережі, перевантажений маршрутизатор змушений відкидати пакети.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Для уникнення тисняви та керування нею, TCP використовує різноманітні механізми оброблення </a:t>
            </a:r>
            <a:r>
              <a:rPr lang="uk-UA" sz="1600" dirty="0" smtClean="0">
                <a:solidFill>
                  <a:srgbClr val="000000"/>
                </a:solidFill>
              </a:rPr>
              <a:t>перевантаженості, </a:t>
            </a:r>
            <a:r>
              <a:rPr lang="uk-UA" sz="1600" dirty="0">
                <a:solidFill>
                  <a:srgbClr val="000000"/>
                </a:solidFill>
              </a:rPr>
              <a:t>таймери та алгоритми.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87FC3-C392-514C-AA30-06F95FD0D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86" y="981504"/>
            <a:ext cx="4847540" cy="33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14.7 Передавання даних UDP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503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Транспортування даних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Роль транспортного рівня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855418"/>
            <a:ext cx="3944585" cy="3559563"/>
          </a:xfrm>
        </p:spPr>
        <p:txBody>
          <a:bodyPr/>
          <a:lstStyle/>
          <a:p>
            <a:pPr marL="0" indent="0" algn="l" rtl="0"/>
            <a:r>
              <a:rPr lang="uk-UA" sz="1800" dirty="0">
                <a:solidFill>
                  <a:srgbClr val="000000"/>
                </a:solidFill>
              </a:rPr>
              <a:t>Транспортний рівень: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відповідає за логічні зв'язки між застосунками, запущеними на різних вузлах.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з'єднує рівень застосунків і нижчі рівні, які відповідають за передавання даних мережею.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A6BBB-1052-C741-BFA6-94240535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04" y="855418"/>
            <a:ext cx="4478977" cy="35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Передавання даних UDP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Низькі накладні витрати UDP проти надійності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8" y="887483"/>
            <a:ext cx="8345488" cy="731837"/>
          </a:xfrm>
        </p:spPr>
        <p:txBody>
          <a:bodyPr/>
          <a:lstStyle/>
          <a:p>
            <a:pPr marL="0" indent="0" algn="just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UDP не встановлює з'єднання. UDP забезпечує низькі накладні витрати транспортування, оскільки для цього протоколу характерний невеликий заголовок </a:t>
            </a:r>
            <a:r>
              <a:rPr lang="uk-UA" sz="1600" dirty="0" err="1">
                <a:solidFill>
                  <a:srgbClr val="000000"/>
                </a:solidFill>
              </a:rPr>
              <a:t>дейтаграм</a:t>
            </a:r>
            <a:r>
              <a:rPr lang="uk-UA" sz="1600" dirty="0">
                <a:solidFill>
                  <a:srgbClr val="000000"/>
                </a:solidFill>
              </a:rPr>
              <a:t> і відсутність контролю мережного трафіку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7D8BE-B010-7449-A277-2CFEE349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74" y="1971922"/>
            <a:ext cx="5389935" cy="24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Передавання даних UDP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Відтворення послідовності дейтаграм UDP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8" y="1630692"/>
            <a:ext cx="3637506" cy="2752452"/>
          </a:xfrm>
        </p:spPr>
        <p:txBody>
          <a:bodyPr/>
          <a:lstStyle/>
          <a:p>
            <a:pPr marL="285750" indent="-285750" algn="just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відміну від TCP, UDP не відстежує порядкові номери.</a:t>
            </a:r>
          </a:p>
          <a:p>
            <a:pPr marL="285750" indent="-285750" algn="just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UDP не має можливості відновити порядок надсилання </a:t>
            </a:r>
            <a:r>
              <a:rPr lang="uk-UA" sz="1600" dirty="0" err="1">
                <a:solidFill>
                  <a:srgbClr val="000000"/>
                </a:solidFill>
              </a:rPr>
              <a:t>дейтаграм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UDP просто збирає дані у тій послідовності, у якій вони були отримані, і передає їх прикладній програмі.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E9179-0DF9-0A48-ABD1-1D2C4373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04" y="1062094"/>
            <a:ext cx="4902029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Передавання даних UDP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Процеси і запити UDP-сервера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8" y="1092199"/>
            <a:ext cx="3628919" cy="3411795"/>
          </a:xfrm>
        </p:spPr>
        <p:txBody>
          <a:bodyPr/>
          <a:lstStyle/>
          <a:p>
            <a:pPr marL="0" indent="0" algn="just" rtl="0">
              <a:spcBef>
                <a:spcPts val="0"/>
              </a:spcBef>
            </a:pPr>
            <a:r>
              <a:rPr lang="uk-UA" sz="1800" dirty="0">
                <a:solidFill>
                  <a:srgbClr val="000000"/>
                </a:solidFill>
              </a:rPr>
              <a:t>Серверним застосункам на основі UDP також призначені відомі або зареєстровані номери портів.</a:t>
            </a:r>
          </a:p>
          <a:p>
            <a:pPr marL="0" indent="0"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just" rtl="0">
              <a:spcBef>
                <a:spcPts val="0"/>
              </a:spcBef>
            </a:pPr>
            <a:r>
              <a:rPr lang="uk-UA" sz="1800" dirty="0">
                <a:solidFill>
                  <a:srgbClr val="000000"/>
                </a:solidFill>
              </a:rPr>
              <a:t>Коли протокол UDP отримує </a:t>
            </a:r>
            <a:r>
              <a:rPr lang="uk-UA" sz="1800" dirty="0" err="1">
                <a:solidFill>
                  <a:srgbClr val="000000"/>
                </a:solidFill>
              </a:rPr>
              <a:t>дейтаграму</a:t>
            </a:r>
            <a:r>
              <a:rPr lang="uk-UA" sz="1800" dirty="0">
                <a:solidFill>
                  <a:srgbClr val="000000"/>
                </a:solidFill>
              </a:rPr>
              <a:t>, призначену для одного з цих портів, він перенаправляє дані до відповідного застосунку на основі його </a:t>
            </a:r>
            <a:r>
              <a:rPr lang="uk-UA" sz="1800" dirty="0" smtClean="0">
                <a:solidFill>
                  <a:srgbClr val="000000"/>
                </a:solidFill>
              </a:rPr>
              <a:t>номера </a:t>
            </a:r>
            <a:r>
              <a:rPr lang="uk-UA" sz="1800" dirty="0">
                <a:solidFill>
                  <a:srgbClr val="000000"/>
                </a:solidFill>
              </a:rPr>
              <a:t>порту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77B4A-1B47-5148-8B97-0DDC7420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447" y="1092198"/>
            <a:ext cx="5133039" cy="31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Передавання даних UDP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 smtClean="0"/>
              <a:t>Клієнтські процеси UDP</a:t>
            </a: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8" y="941243"/>
            <a:ext cx="3987046" cy="3562752"/>
          </a:xfrm>
        </p:spPr>
        <p:txBody>
          <a:bodyPr/>
          <a:lstStyle/>
          <a:p>
            <a:pPr marL="285750" indent="-28575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Процес UDP-клієнта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вибирає </a:t>
            </a:r>
            <a:r>
              <a:rPr lang="uk-UA" sz="1600" dirty="0">
                <a:solidFill>
                  <a:srgbClr val="000000"/>
                </a:solidFill>
              </a:rPr>
              <a:t>номер порту із визначеного діапазону і використовує його як порт джерела під час обміну даними.</a:t>
            </a:r>
          </a:p>
          <a:p>
            <a:pPr marL="285750" indent="-28575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Порт призначення, як правило, це добре відомий або зареєстрований номер порту, призначений серверному процесу.</a:t>
            </a:r>
          </a:p>
          <a:p>
            <a:pPr marL="285750" indent="-28575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Після того, як клієнт обрав порти джерела і отримувача, ця пара портів використовується у заголовку всіх </a:t>
            </a:r>
            <a:r>
              <a:rPr lang="uk-UA" sz="1600" dirty="0" err="1">
                <a:solidFill>
                  <a:srgbClr val="000000"/>
                </a:solidFill>
              </a:rPr>
              <a:t>дейтаграм</a:t>
            </a:r>
            <a:r>
              <a:rPr lang="uk-UA" sz="1600" dirty="0">
                <a:solidFill>
                  <a:srgbClr val="000000"/>
                </a:solidFill>
              </a:rPr>
              <a:t> у процесі передавання.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E8324-8935-B940-A12D-AED56F80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419" y="1499778"/>
            <a:ext cx="4703736" cy="27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14.8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9237"/>
            <a:ext cx="9144000" cy="609707"/>
          </a:xfrm>
        </p:spPr>
        <p:txBody>
          <a:bodyPr/>
          <a:lstStyle/>
          <a:p>
            <a:pPr rtl="0"/>
            <a:r>
              <a:rPr lang="uk-UA" sz="1400">
                <a:latin typeface="Arial" charset="0"/>
              </a:rPr>
              <a:t>Практичні завдання і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/>
              <a:t>Packet Tracer - Обмін даними TCP і UDP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/>
              <a:t>Це завдання у </a:t>
            </a:r>
            <a:r>
              <a:rPr lang="uk-UA" sz="1600" dirty="0" err="1"/>
              <a:t>Packet</a:t>
            </a:r>
            <a:r>
              <a:rPr lang="uk-UA" sz="1600" dirty="0"/>
              <a:t> </a:t>
            </a:r>
            <a:r>
              <a:rPr lang="uk-UA" sz="1600" dirty="0" err="1"/>
              <a:t>Tracer</a:t>
            </a:r>
            <a:r>
              <a:rPr lang="uk-UA" sz="1600" dirty="0"/>
              <a:t> передбачає: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rtl="0"/>
            <a:r>
              <a:rPr lang="uk-UA" sz="1600" dirty="0"/>
              <a:t>Створення мережного трафіку в режимі моделювання</a:t>
            </a:r>
          </a:p>
          <a:p>
            <a:pPr rtl="0"/>
            <a:r>
              <a:rPr lang="uk-UA" sz="1600" dirty="0"/>
              <a:t>Вивчення функціональності протоколів TCP і </a:t>
            </a:r>
            <a:r>
              <a:rPr lang="uk-UA" sz="1600" dirty="0" smtClean="0"/>
              <a:t>UDP.</a:t>
            </a:r>
            <a:endParaRPr lang="uk-U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804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Що ми вивчили у цьому розділі?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Транспортний рівень виконує роль зв'язкового між прикладним рівнем і нижніми рівнями, які забезпечують передавання даних мережею.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Транспортний рівень включає протоколи TCP і UDP.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TCP налаштовує сеанси з'єднання, забезпечує надійність, підтримує доставку даних у порядку їх надсилання та виконує керування потоком.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UDP - це простий протокол, який забезпечує основні функції транспортного рівня.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UDP відтворює повідомлення у порядку надходження даних, втрачені сегменти повторно не надсилаються, немає попереднього налаштування сеансу зв'язку, UPD не інформує відправника про доступність </a:t>
            </a:r>
            <a:r>
              <a:rPr lang="uk-UA" dirty="0" smtClean="0"/>
              <a:t>ресурсів.</a:t>
            </a:r>
            <a:endParaRPr lang="uk-UA" dirty="0"/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Протоколи транспортного рівня TCP і UDP використовують номери портів для керування декількома одночасними діалогами.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Кожен прикладний процес, запущений на сервері, налаштований на використання певного номера порту.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Номер порту призначається автоматично або налаштовується вручну системним адміністратором.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Щоб одержувач міг відтворити оригінальне повідомлення, необхідно отримати усі дані та відновити із сегментів їх початкову послідовність.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у цьому </a:t>
            </a:r>
            <a:r>
              <a:rPr lang="uk-UA" dirty="0" smtClean="0">
                <a:latin typeface="Arial" charset="0"/>
              </a:rPr>
              <a:t>розділі? (Продовж.)</a:t>
            </a:r>
            <a:endParaRPr lang="uk-UA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У заголовку кожного пакету використовуються порядкові номери.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Керування потоком допомагає підтримувати надійність передавання TCP за рахунок регулювання швидкості надсилання даних між вузлами джерела </a:t>
            </a:r>
            <a:r>
              <a:rPr lang="uk-UA" sz="1600" dirty="0" smtClean="0"/>
              <a:t>й отримувача.</a:t>
            </a:r>
            <a:endParaRPr lang="uk-UA" sz="1600" dirty="0"/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У кожному TCP-сегменті джерело може передати 1460 байтів даних. Це типовий MSS, який може отримати пристрій призначення.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Процес надсилання підтверджень вузлом призначення при обробці отриманих байтів і постійне регулювання вікна надсилання джерела відомі як "розсувне вікно</a:t>
            </a:r>
            <a:r>
              <a:rPr lang="uk-UA" sz="1600" dirty="0" smtClean="0"/>
              <a:t>".</a:t>
            </a:r>
            <a:endParaRPr lang="uk-UA" sz="1600" dirty="0"/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Для контролю та уникнення тисняви TCP використовує кілька механізмів обробки </a:t>
            </a:r>
            <a:r>
              <a:rPr lang="uk-UA" sz="1600" dirty="0" smtClean="0"/>
              <a:t>перевантаженості.</a:t>
            </a:r>
            <a:endParaRPr lang="uk-U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9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>
                <a:latin typeface="Arial" charset="0"/>
              </a:rPr>
              <a:t>Розділ 14: Транспортний рівень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і команди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60391-D8C1-E343-B782-8D7FE285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84" y="798945"/>
            <a:ext cx="4069716" cy="3754873"/>
          </a:xfrm>
          <a:ln>
            <a:solidFill>
              <a:srgbClr val="080808"/>
            </a:solidFill>
          </a:ln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Мультиплексування діалогів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Сегменти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Дейтаграми</a:t>
            </a:r>
            <a:endParaRPr lang="uk-UA" sz="1600" dirty="0"/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Протокол, орієнтований на з'єднання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Протокол без встановлення з'єднання.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Протокол без відстеження стану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Керування потоками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Впорядкована доставка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Пари </a:t>
            </a:r>
            <a:r>
              <a:rPr lang="uk-UA" sz="1600" dirty="0" err="1" smtClean="0"/>
              <a:t>сокетів</a:t>
            </a:r>
            <a:endParaRPr lang="uk-UA" sz="1600" dirty="0"/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netstat</a:t>
            </a:r>
            <a:endParaRPr lang="uk-UA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84143-187A-1A4A-B0AB-CA7EC458C216}"/>
              </a:ext>
            </a:extLst>
          </p:cNvPr>
          <p:cNvSpPr/>
          <p:nvPr/>
        </p:nvSpPr>
        <p:spPr>
          <a:xfrm>
            <a:off x="4637987" y="798944"/>
            <a:ext cx="4169129" cy="3754874"/>
          </a:xfrm>
          <a:prstGeom prst="rect">
            <a:avLst/>
          </a:prstGeom>
          <a:ln>
            <a:solidFill>
              <a:srgbClr val="080808"/>
            </a:solidFill>
          </a:ln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/>
              <a:t>Тристороннє рукостискання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/>
              <a:t>SYN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/>
              <a:t>ACK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/>
              <a:t>FIN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/>
              <a:t>URG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/>
              <a:t>PSH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/>
              <a:t>RST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Початковий порядковий номер (ISN)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Вибіркове підтвердження (SACK)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Розсувне вікно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Максимальний розмір сегмента (MSS)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Максимальний блок передавання даних (</a:t>
            </a:r>
            <a:r>
              <a:rPr lang="uk-UA" sz="1500" dirty="0" smtClean="0">
                <a:solidFill>
                  <a:srgbClr val="080808"/>
                </a:solidFill>
              </a:rPr>
              <a:t>MTU)</a:t>
            </a:r>
            <a:endParaRPr lang="uk-UA" sz="1500" dirty="0">
              <a:solidFill>
                <a:srgbClr val="080808"/>
              </a:solidFill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80808"/>
                </a:solidFill>
              </a:rPr>
              <a:t>Уникнення </a:t>
            </a:r>
            <a:r>
              <a:rPr lang="uk-UA" sz="1500" dirty="0" smtClean="0">
                <a:solidFill>
                  <a:srgbClr val="080808"/>
                </a:solidFill>
              </a:rPr>
              <a:t>перевантаженості</a:t>
            </a:r>
            <a:endParaRPr lang="uk-UA" sz="1500" dirty="0">
              <a:solidFill>
                <a:srgbClr val="080808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400" dirty="0" smtClean="0">
              <a:solidFill>
                <a:srgbClr val="080808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8080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01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Транспортування даних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Обов'язки транспортного рівня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801278"/>
            <a:ext cx="4174709" cy="3864990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Транспортний рівень має кілька зон відповідальності: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Відстеження окремих сеансів зв'язку.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Сегментація даних і впорядкування сегментів.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Додавання інформації заголовку.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Визначення, </a:t>
            </a:r>
            <a:r>
              <a:rPr lang="uk-UA" sz="1600" dirty="0" smtClean="0">
                <a:solidFill>
                  <a:srgbClr val="000000"/>
                </a:solidFill>
              </a:rPr>
              <a:t>розмежування та </a:t>
            </a:r>
            <a:r>
              <a:rPr lang="uk-UA" sz="1600" dirty="0">
                <a:solidFill>
                  <a:srgbClr val="000000"/>
                </a:solidFill>
              </a:rPr>
              <a:t>керування кількома розмовами.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Використання сегментації та </a:t>
            </a:r>
            <a:r>
              <a:rPr lang="uk-UA" sz="1600" dirty="0" smtClean="0">
                <a:solidFill>
                  <a:srgbClr val="000000"/>
                </a:solidFill>
              </a:rPr>
              <a:t>мультиплексування для поєднання </a:t>
            </a:r>
            <a:r>
              <a:rPr lang="uk-UA" sz="1600" dirty="0">
                <a:solidFill>
                  <a:srgbClr val="000000"/>
                </a:solidFill>
              </a:rPr>
              <a:t>різних комунікаційних діалогів </a:t>
            </a:r>
            <a:r>
              <a:rPr lang="uk-UA" sz="1600" dirty="0" smtClean="0">
                <a:solidFill>
                  <a:srgbClr val="000000"/>
                </a:solidFill>
              </a:rPr>
              <a:t>у одному каналі зв</a:t>
            </a:r>
            <a:r>
              <a:rPr lang="en-US" sz="1600" dirty="0" smtClean="0">
                <a:solidFill>
                  <a:srgbClr val="000000"/>
                </a:solidFill>
              </a:rPr>
              <a:t>’</a:t>
            </a:r>
            <a:r>
              <a:rPr lang="uk-UA" sz="1600" dirty="0" err="1" smtClean="0">
                <a:solidFill>
                  <a:srgbClr val="000000"/>
                </a:solidFill>
              </a:rPr>
              <a:t>язку</a:t>
            </a:r>
            <a:r>
              <a:rPr lang="uk-UA" sz="1600" dirty="0" smtClean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2350D-2CF8-5C48-A121-E84D1A7E0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86" y="1298072"/>
            <a:ext cx="4430019" cy="24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Транспортування даних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 smtClean="0"/>
              <a:t>Протоколи транспортного </a:t>
            </a:r>
            <a:r>
              <a:rPr lang="uk-UA" sz="2400" dirty="0"/>
              <a:t>рівня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62" y="910836"/>
            <a:ext cx="3727917" cy="3528045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IP не </a:t>
            </a:r>
            <a:r>
              <a:rPr lang="uk-UA" sz="1600" dirty="0" smtClean="0">
                <a:solidFill>
                  <a:srgbClr val="000000"/>
                </a:solidFill>
              </a:rPr>
              <a:t>впливає на спосіб доставки </a:t>
            </a:r>
            <a:r>
              <a:rPr lang="uk-UA" sz="1600" dirty="0">
                <a:solidFill>
                  <a:srgbClr val="000000"/>
                </a:solidFill>
              </a:rPr>
              <a:t>або транспортування пакетів.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Протоколи транспортного рівня визначають спосіб передавання повідомлень між вузлами, і відповідають за керування вимогами надійності діалогу.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Транспортний рівень включає протоколи TCP і UDP.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F018E-2DCA-4A80-BC76-C15B88C3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77" y="910836"/>
            <a:ext cx="3769959" cy="32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Транспортування даних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2400"/>
              <a:t> Протокол TCP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62" y="910836"/>
            <a:ext cx="3613555" cy="3624219"/>
          </a:xfrm>
        </p:spPr>
        <p:txBody>
          <a:bodyPr/>
          <a:lstStyle/>
          <a:p>
            <a:pPr marL="0" indent="0" algn="l" rtl="0"/>
            <a:r>
              <a:rPr lang="uk-UA" sz="1400" dirty="0">
                <a:solidFill>
                  <a:srgbClr val="000000"/>
                </a:solidFill>
              </a:rPr>
              <a:t>TCP забезпечує надійність і контроль за потоком даних. Основні функції TCP: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Нумерація і відстеження сегментів даних, переданих конкретному вузлу від визначеного застосунку.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Підтвердження </a:t>
            </a:r>
            <a:r>
              <a:rPr lang="uk-UA" sz="1400" dirty="0" smtClean="0">
                <a:solidFill>
                  <a:srgbClr val="000000"/>
                </a:solidFill>
              </a:rPr>
              <a:t>отримання даних</a:t>
            </a:r>
            <a:r>
              <a:rPr lang="uk-UA" sz="14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Повторне надсилання будь-яких непідтверджених даних через певний проміжок часу.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Відновлення послідовності даних, які могли надійти в неправильному порядку.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Надсилання даних з ефективною швидкістю, прийнятною для одержувача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2D660-6159-4AA0-8DC5-FA2FF376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18" y="1093342"/>
            <a:ext cx="477358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Транспортування даних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2400"/>
              <a:t>Протокол UDP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89" y="910836"/>
            <a:ext cx="3613555" cy="3624219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UDP забезпечує основні функції для доставки </a:t>
            </a:r>
            <a:r>
              <a:rPr lang="uk-UA" sz="1600" dirty="0" err="1">
                <a:solidFill>
                  <a:srgbClr val="000000"/>
                </a:solidFill>
              </a:rPr>
              <a:t>дейтаграм</a:t>
            </a:r>
            <a:r>
              <a:rPr lang="uk-UA" sz="1600" dirty="0">
                <a:solidFill>
                  <a:srgbClr val="000000"/>
                </a:solidFill>
              </a:rPr>
              <a:t> між відповідними застосунками, з незначними накладними витратами та перевіркою даних.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UDP - це протокол без встановлення з'єднання.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UDP не гарантує доставки, проте робить все можливе, оскільки немає підтвердження того, що дані отримані за місцем призначення.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47C15-00CA-4C66-871E-E0FBCA84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867" y="910836"/>
            <a:ext cx="4738773" cy="29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" y="178999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Транспортування даних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2400" dirty="0"/>
              <a:t>Відповідний протокол транспортного рівня для відповідного застосунку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60" y="1120901"/>
            <a:ext cx="3613555" cy="3624219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Окрім цього, UDP використовується застосунками, які працюють у режимі запит-відповідь, де дані подаються невеликими порціями, а повторне надсилання виконується досить швидко.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Якщо важливо, щоб усі дані надходили і оброблялися у належній послідовності, як транспортний протокол слід використовувати TCP.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877C7-3178-43FC-AA38-A2383A42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309" y="1120901"/>
            <a:ext cx="4442691" cy="34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6695</TotalTime>
  <Words>3348</Words>
  <Application>Microsoft Office PowerPoint</Application>
  <PresentationFormat>Экран (16:9)</PresentationFormat>
  <Paragraphs>501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MS PGothic</vt:lpstr>
      <vt:lpstr>Arial</vt:lpstr>
      <vt:lpstr>Calibri</vt:lpstr>
      <vt:lpstr>CiscoSans</vt:lpstr>
      <vt:lpstr>CiscoSans ExtraLight</vt:lpstr>
      <vt:lpstr>CiscoSans Thin</vt:lpstr>
      <vt:lpstr>Courier New</vt:lpstr>
      <vt:lpstr>Times New Roman</vt:lpstr>
      <vt:lpstr>Wingdings</vt:lpstr>
      <vt:lpstr>Default Theme</vt:lpstr>
      <vt:lpstr>Лекція 14: Транспортний рівень</vt:lpstr>
      <vt:lpstr>Презентация PowerPoint</vt:lpstr>
      <vt:lpstr>14.1 Транспортування даних</vt:lpstr>
      <vt:lpstr>Транспортування даних Роль транспортного рівня</vt:lpstr>
      <vt:lpstr>Транспортування даних Обов'язки транспортного рівня</vt:lpstr>
      <vt:lpstr>Транспортування даних Протоколи транспортного рівня</vt:lpstr>
      <vt:lpstr>Транспортування даних  Протокол TCP</vt:lpstr>
      <vt:lpstr>Транспортування даних Протокол UDP</vt:lpstr>
      <vt:lpstr>Транспортування даних Відповідний протокол транспортного рівня для відповідного застосунку</vt:lpstr>
      <vt:lpstr>14.2 Огляд TCP</vt:lpstr>
      <vt:lpstr>Огляд TCP Функції TCP</vt:lpstr>
      <vt:lpstr>Огляд TCP  Заголовок TCP</vt:lpstr>
      <vt:lpstr>Огляд TCP  Поля TCP-заголовка</vt:lpstr>
      <vt:lpstr>Огляд TCP Застосунки, які використовують TCP</vt:lpstr>
      <vt:lpstr>14.3 Огляд UDP</vt:lpstr>
      <vt:lpstr>Огляд UDP Функції UDP</vt:lpstr>
      <vt:lpstr>Огляд UDP Заголовок UDP</vt:lpstr>
      <vt:lpstr>Огляд UDP Поля UDP-заголовка</vt:lpstr>
      <vt:lpstr>Огляд UDP Застосунки, які використовують UDP</vt:lpstr>
      <vt:lpstr>14.4 Номери портів</vt:lpstr>
      <vt:lpstr>Номери портів Декілька окремих комунікацій</vt:lpstr>
      <vt:lpstr>Номери портів Пари сокетів</vt:lpstr>
      <vt:lpstr>Номери портів Групи номерів портів</vt:lpstr>
      <vt:lpstr>Номери портів Групи номерів портів (Продовж.)</vt:lpstr>
      <vt:lpstr>Номери портів Команда netstat</vt:lpstr>
      <vt:lpstr>14.5 Процес TCP-з'єднання</vt:lpstr>
      <vt:lpstr>Процес TCP-з'єднання Процеси сервера TCP</vt:lpstr>
      <vt:lpstr>Процес TCP-з'єднання Встановлення TCP-з'єднання</vt:lpstr>
      <vt:lpstr>Процес TCP-з'єднання Закриття сеансу</vt:lpstr>
      <vt:lpstr>Процес TCP-з'єднання Аналіз тристороннього рукостискання TCP</vt:lpstr>
      <vt:lpstr>Процес TCP-з'єднання Аналіз тристороннього рукостискання TCP (Продовж.) </vt:lpstr>
      <vt:lpstr>14.6 Надійність і керування потоком</vt:lpstr>
      <vt:lpstr>Надійність і керування потоком Надійність TCP - Гарантована і впорядкована доставка</vt:lpstr>
      <vt:lpstr>Надійність і керування потоком TCP Надійність — Втрата даних і ретрансляція</vt:lpstr>
      <vt:lpstr>Надійність і керування потоком Надійність TCP — Втрата даних і ретрансляція (Продовж.) </vt:lpstr>
      <vt:lpstr>Надійність і керування потоком Керування потоком TCP — Розмір вікна та підтвердження</vt:lpstr>
      <vt:lpstr>Надійність і керування потоком Керування потоком TCP – Максимальний розмір сегмента (MSS)</vt:lpstr>
      <vt:lpstr>Надійність і керування потоком TCP  Керування потоком TCP - Уникнення перевантаженості</vt:lpstr>
      <vt:lpstr>14.7 Передавання даних UDP</vt:lpstr>
      <vt:lpstr>Передавання даних UDP Низькі накладні витрати UDP проти надійності</vt:lpstr>
      <vt:lpstr>Передавання даних UDP Відтворення послідовності дейтаграм UDP</vt:lpstr>
      <vt:lpstr>Передавання даних UDP Процеси і запити UDP-сервера</vt:lpstr>
      <vt:lpstr>Передавання даних UDP Клієнтські процеси UDP</vt:lpstr>
      <vt:lpstr>14.8 Практичне завдання з Розділу та Контрольна робота</vt:lpstr>
      <vt:lpstr>Практичні завдання і контрольна робота Packet Tracer - Обмін даними TCP і UDP </vt:lpstr>
      <vt:lpstr>Практичне завдання з розділу та контрольна робота Що ми вивчили у цьому розділі?</vt:lpstr>
      <vt:lpstr>Практичне завдання з розділу та контрольна робота Що ми вивчили у цьому розділі? (Продовж.)</vt:lpstr>
      <vt:lpstr>Розділ 14: Транспортний рівень Нові терміни і команди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299</cp:revision>
  <dcterms:created xsi:type="dcterms:W3CDTF">2019-10-18T06:21:22Z</dcterms:created>
  <dcterms:modified xsi:type="dcterms:W3CDTF">2021-11-11T17:35:02Z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