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76" r:id="rId4"/>
    <p:sldId id="301" r:id="rId5"/>
    <p:sldId id="304" r:id="rId6"/>
    <p:sldId id="293" r:id="rId7"/>
    <p:sldId id="305" r:id="rId8"/>
    <p:sldId id="302" r:id="rId9"/>
    <p:sldId id="296" r:id="rId10"/>
    <p:sldId id="277" r:id="rId11"/>
    <p:sldId id="288" r:id="rId12"/>
    <p:sldId id="29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5" autoAdjust="0"/>
    <p:restoredTop sz="83937" autoAdjust="0"/>
  </p:normalViewPr>
  <p:slideViewPr>
    <p:cSldViewPr>
      <p:cViewPr varScale="1">
        <p:scale>
          <a:sx n="111" d="100"/>
          <a:sy n="111" d="100"/>
        </p:scale>
        <p:origin x="-1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69E34-2502-47ED-BB11-D8A84D72EE9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64A893B-B747-48E6-B496-38FC469B6958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2F937744-4E75-40B6-868A-01E4A60DE5BD}" type="parTrans" cxnId="{1299AB23-5663-47A2-B69F-2F418070A7CD}">
      <dgm:prSet/>
      <dgm:spPr/>
      <dgm:t>
        <a:bodyPr/>
        <a:lstStyle/>
        <a:p>
          <a:endParaRPr lang="uk-UA"/>
        </a:p>
      </dgm:t>
    </dgm:pt>
    <dgm:pt modelId="{0796A0EF-6BD6-42E6-8B1C-38C23C6EAFA6}" type="sibTrans" cxnId="{1299AB23-5663-47A2-B69F-2F418070A7CD}">
      <dgm:prSet/>
      <dgm:spPr/>
      <dgm:t>
        <a:bodyPr/>
        <a:lstStyle/>
        <a:p>
          <a:endParaRPr lang="uk-UA"/>
        </a:p>
      </dgm:t>
    </dgm:pt>
    <dgm:pt modelId="{7FE2A454-7454-454D-8CE6-510E377728D6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у відносних цінах</a:t>
          </a:r>
          <a:endParaRPr lang="uk-UA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4F7E76-D340-41AC-9FF8-1EA34EB052B2}" type="parTrans" cxnId="{CBE90214-A8BD-4133-890D-74AA8D1734A5}">
      <dgm:prSet/>
      <dgm:spPr/>
      <dgm:t>
        <a:bodyPr/>
        <a:lstStyle/>
        <a:p>
          <a:endParaRPr lang="uk-UA"/>
        </a:p>
      </dgm:t>
    </dgm:pt>
    <dgm:pt modelId="{34F0E46A-39DA-49D8-B7C2-0FD0B84C0E0E}" type="sibTrans" cxnId="{CBE90214-A8BD-4133-890D-74AA8D1734A5}">
      <dgm:prSet/>
      <dgm:spPr/>
      <dgm:t>
        <a:bodyPr/>
        <a:lstStyle/>
        <a:p>
          <a:endParaRPr lang="uk-UA"/>
        </a:p>
      </dgm:t>
    </dgm:pt>
    <dgm:pt modelId="{CBFD290D-D225-4EFC-8F42-438B05A4840C}">
      <dgm:prSet phldrT="[Текст]"/>
      <dgm:spPr/>
      <dgm:t>
        <a:bodyPr/>
        <a:lstStyle/>
        <a:p>
          <a:r>
            <a:rPr lang="uk-UA" dirty="0" smtClean="0"/>
            <a:t>Наприклад, зміни співвідношення цін факторів виробництва змінюють стимули економічних агентів, створюють нові можливості отримання доходів, що підштовхує інституційні зміни</a:t>
          </a:r>
          <a:endParaRPr lang="uk-UA" dirty="0"/>
        </a:p>
      </dgm:t>
    </dgm:pt>
    <dgm:pt modelId="{00C6EE95-F358-4F8C-8334-FA3F99A6A3CD}" type="parTrans" cxnId="{8FF29B01-2F0C-46C1-9135-ACAD10F333CC}">
      <dgm:prSet/>
      <dgm:spPr/>
      <dgm:t>
        <a:bodyPr/>
        <a:lstStyle/>
        <a:p>
          <a:endParaRPr lang="uk-UA"/>
        </a:p>
      </dgm:t>
    </dgm:pt>
    <dgm:pt modelId="{0E566794-0FE4-4845-B643-C670893FFE9F}" type="sibTrans" cxnId="{8FF29B01-2F0C-46C1-9135-ACAD10F333CC}">
      <dgm:prSet/>
      <dgm:spPr/>
      <dgm:t>
        <a:bodyPr/>
        <a:lstStyle/>
        <a:p>
          <a:endParaRPr lang="uk-UA"/>
        </a:p>
      </dgm:t>
    </dgm:pt>
    <dgm:pt modelId="{066E7703-119F-428D-8431-8553032D33F0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31F0702E-3536-4686-AF2D-40F046B439E7}" type="parTrans" cxnId="{159E15F4-95C6-4E00-89A1-4C9EF78A94CD}">
      <dgm:prSet/>
      <dgm:spPr/>
      <dgm:t>
        <a:bodyPr/>
        <a:lstStyle/>
        <a:p>
          <a:endParaRPr lang="uk-UA"/>
        </a:p>
      </dgm:t>
    </dgm:pt>
    <dgm:pt modelId="{95268DFF-0E6C-44B5-B200-20952108AE9C}" type="sibTrans" cxnId="{159E15F4-95C6-4E00-89A1-4C9EF78A94CD}">
      <dgm:prSet/>
      <dgm:spPr/>
      <dgm:t>
        <a:bodyPr/>
        <a:lstStyle/>
        <a:p>
          <a:endParaRPr lang="uk-UA"/>
        </a:p>
      </dgm:t>
    </dgm:pt>
    <dgm:pt modelId="{5455372A-2E09-42B1-9028-025B8AFF50B1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Технологічні інновації</a:t>
          </a:r>
          <a:endParaRPr lang="uk-UA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FE9465-B591-4F0B-BA38-279634959FAE}" type="parTrans" cxnId="{58DECE15-A27E-4A32-9A14-B12D950EB018}">
      <dgm:prSet/>
      <dgm:spPr/>
      <dgm:t>
        <a:bodyPr/>
        <a:lstStyle/>
        <a:p>
          <a:endParaRPr lang="uk-UA"/>
        </a:p>
      </dgm:t>
    </dgm:pt>
    <dgm:pt modelId="{9D79E64A-3026-47F6-BBDC-F298B3F23F35}" type="sibTrans" cxnId="{58DECE15-A27E-4A32-9A14-B12D950EB018}">
      <dgm:prSet/>
      <dgm:spPr/>
      <dgm:t>
        <a:bodyPr/>
        <a:lstStyle/>
        <a:p>
          <a:endParaRPr lang="uk-UA"/>
        </a:p>
      </dgm:t>
    </dgm:pt>
    <dgm:pt modelId="{EC6D6276-2EB7-4748-8F73-5255AF60E61C}">
      <dgm:prSet phldrT="[Текст]"/>
      <dgm:spPr/>
      <dgm:t>
        <a:bodyPr/>
        <a:lstStyle/>
        <a:p>
          <a:r>
            <a:rPr lang="uk-UA" dirty="0" smtClean="0"/>
            <a:t>Технологічні інновації сприяють зміні у відносних цінах та створенні новітніх інституційних обмежень</a:t>
          </a:r>
          <a:endParaRPr lang="uk-UA" dirty="0"/>
        </a:p>
      </dgm:t>
    </dgm:pt>
    <dgm:pt modelId="{18ED0675-4629-4401-B426-5DAEDD3CC0E1}" type="parTrans" cxnId="{F54ED149-E60A-46B0-B457-A329A274B603}">
      <dgm:prSet/>
      <dgm:spPr/>
      <dgm:t>
        <a:bodyPr/>
        <a:lstStyle/>
        <a:p>
          <a:endParaRPr lang="uk-UA"/>
        </a:p>
      </dgm:t>
    </dgm:pt>
    <dgm:pt modelId="{32B6BE88-4F34-401A-A11E-295B45BCFBB1}" type="sibTrans" cxnId="{F54ED149-E60A-46B0-B457-A329A274B603}">
      <dgm:prSet/>
      <dgm:spPr/>
      <dgm:t>
        <a:bodyPr/>
        <a:lstStyle/>
        <a:p>
          <a:endParaRPr lang="uk-UA"/>
        </a:p>
      </dgm:t>
    </dgm:pt>
    <dgm:pt modelId="{9F06F3A4-0387-493E-84AA-8B19EAA52C34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E91695F3-5AB5-4AA3-BAC3-EC0592353D2C}" type="parTrans" cxnId="{34CA8D12-A9C9-403C-B6F0-79FFE9491A13}">
      <dgm:prSet/>
      <dgm:spPr/>
      <dgm:t>
        <a:bodyPr/>
        <a:lstStyle/>
        <a:p>
          <a:endParaRPr lang="uk-UA"/>
        </a:p>
      </dgm:t>
    </dgm:pt>
    <dgm:pt modelId="{D377626D-4DD8-4199-A688-991A10CA9EB3}" type="sibTrans" cxnId="{34CA8D12-A9C9-403C-B6F0-79FFE9491A13}">
      <dgm:prSet/>
      <dgm:spPr/>
      <dgm:t>
        <a:bodyPr/>
        <a:lstStyle/>
        <a:p>
          <a:endParaRPr lang="uk-UA"/>
        </a:p>
      </dgm:t>
    </dgm:pt>
    <dgm:pt modelId="{82610159-AB99-48FA-AA45-C9F67E1740E4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смаків і переваг людей</a:t>
          </a:r>
          <a:endParaRPr lang="uk-UA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4CB286-74D2-453A-BC23-DCD0D24896EA}" type="parTrans" cxnId="{CE51249C-B00C-41FD-89F0-6E558924E4F3}">
      <dgm:prSet/>
      <dgm:spPr/>
      <dgm:t>
        <a:bodyPr/>
        <a:lstStyle/>
        <a:p>
          <a:endParaRPr lang="uk-UA"/>
        </a:p>
      </dgm:t>
    </dgm:pt>
    <dgm:pt modelId="{771A14EF-842E-4535-B08E-B18F7A904BC4}" type="sibTrans" cxnId="{CE51249C-B00C-41FD-89F0-6E558924E4F3}">
      <dgm:prSet/>
      <dgm:spPr/>
      <dgm:t>
        <a:bodyPr/>
        <a:lstStyle/>
        <a:p>
          <a:endParaRPr lang="uk-UA"/>
        </a:p>
      </dgm:t>
    </dgm:pt>
    <dgm:pt modelId="{E6CB8476-BC68-4AFE-9ADA-7CB0488EC76F}" type="pres">
      <dgm:prSet presAssocID="{B3A69E34-2502-47ED-BB11-D8A84D72EE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F7C7BCD-E32C-4D8D-BE91-7DF83F2B12EF}" type="pres">
      <dgm:prSet presAssocID="{F64A893B-B747-48E6-B496-38FC469B6958}" presName="composite" presStyleCnt="0"/>
      <dgm:spPr/>
    </dgm:pt>
    <dgm:pt modelId="{04A2CDDF-EF75-4F6E-A9BA-C6A4101A2477}" type="pres">
      <dgm:prSet presAssocID="{F64A893B-B747-48E6-B496-38FC469B695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9BEA22-E1F7-472A-8825-3F09F4A7B339}" type="pres">
      <dgm:prSet presAssocID="{F64A893B-B747-48E6-B496-38FC469B6958}" presName="descendantText" presStyleLbl="alignAcc1" presStyleIdx="0" presStyleCnt="3" custScaleX="89948" custScaleY="126253" custLinFactNeighborX="-4731" custLinFactNeighborY="44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4D9753-3878-4D5B-8F91-5A709D426740}" type="pres">
      <dgm:prSet presAssocID="{0796A0EF-6BD6-42E6-8B1C-38C23C6EAFA6}" presName="sp" presStyleCnt="0"/>
      <dgm:spPr/>
    </dgm:pt>
    <dgm:pt modelId="{DD29C3CA-22CD-4A2C-8654-A567FDF425C4}" type="pres">
      <dgm:prSet presAssocID="{066E7703-119F-428D-8431-8553032D33F0}" presName="composite" presStyleCnt="0"/>
      <dgm:spPr/>
    </dgm:pt>
    <dgm:pt modelId="{D86A2545-6862-4D37-8A61-2A2EE8CF9097}" type="pres">
      <dgm:prSet presAssocID="{066E7703-119F-428D-8431-8553032D33F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2A6C54A-ED60-4D10-9638-D01C455B77EA}" type="pres">
      <dgm:prSet presAssocID="{066E7703-119F-428D-8431-8553032D33F0}" presName="descendantText" presStyleLbl="alignAcc1" presStyleIdx="1" presStyleCnt="3" custScaleX="79690" custScaleY="119751" custLinFactNeighborX="-7026" custLinFactNeighborY="484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B2FB19-D8DE-4032-BFBA-8361E593B6E3}" type="pres">
      <dgm:prSet presAssocID="{95268DFF-0E6C-44B5-B200-20952108AE9C}" presName="sp" presStyleCnt="0"/>
      <dgm:spPr/>
    </dgm:pt>
    <dgm:pt modelId="{4FE9E9A4-A4D2-4107-95DC-FE705DBF184A}" type="pres">
      <dgm:prSet presAssocID="{9F06F3A4-0387-493E-84AA-8B19EAA52C34}" presName="composite" presStyleCnt="0"/>
      <dgm:spPr/>
    </dgm:pt>
    <dgm:pt modelId="{1234F6AB-478C-41E1-82FE-476C91FAAB49}" type="pres">
      <dgm:prSet presAssocID="{9F06F3A4-0387-493E-84AA-8B19EAA52C3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127A5E-E456-4E49-BA67-C35058880C9C}" type="pres">
      <dgm:prSet presAssocID="{9F06F3A4-0387-493E-84AA-8B19EAA52C34}" presName="descendantText" presStyleLbl="alignAcc1" presStyleIdx="2" presStyleCnt="3" custScaleX="76758" custScaleY="95324" custLinFactNeighborX="-6086" custLinFactNeighborY="23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6E99BF8-0FD5-4B04-B63D-9B90A3980D53}" type="presOf" srcId="{7FE2A454-7454-454D-8CE6-510E377728D6}" destId="{189BEA22-E1F7-472A-8825-3F09F4A7B339}" srcOrd="0" destOrd="0" presId="urn:microsoft.com/office/officeart/2005/8/layout/chevron2"/>
    <dgm:cxn modelId="{CE51249C-B00C-41FD-89F0-6E558924E4F3}" srcId="{9F06F3A4-0387-493E-84AA-8B19EAA52C34}" destId="{82610159-AB99-48FA-AA45-C9F67E1740E4}" srcOrd="0" destOrd="0" parTransId="{944CB286-74D2-453A-BC23-DCD0D24896EA}" sibTransId="{771A14EF-842E-4535-B08E-B18F7A904BC4}"/>
    <dgm:cxn modelId="{F54ED149-E60A-46B0-B457-A329A274B603}" srcId="{066E7703-119F-428D-8431-8553032D33F0}" destId="{EC6D6276-2EB7-4748-8F73-5255AF60E61C}" srcOrd="1" destOrd="0" parTransId="{18ED0675-4629-4401-B426-5DAEDD3CC0E1}" sibTransId="{32B6BE88-4F34-401A-A11E-295B45BCFBB1}"/>
    <dgm:cxn modelId="{7E4D5C77-BBDB-4EBB-981B-90272370F1AD}" type="presOf" srcId="{82610159-AB99-48FA-AA45-C9F67E1740E4}" destId="{67127A5E-E456-4E49-BA67-C35058880C9C}" srcOrd="0" destOrd="0" presId="urn:microsoft.com/office/officeart/2005/8/layout/chevron2"/>
    <dgm:cxn modelId="{D082A340-BAC0-444D-B9FB-EE20B8EC2422}" type="presOf" srcId="{EC6D6276-2EB7-4748-8F73-5255AF60E61C}" destId="{42A6C54A-ED60-4D10-9638-D01C455B77EA}" srcOrd="0" destOrd="1" presId="urn:microsoft.com/office/officeart/2005/8/layout/chevron2"/>
    <dgm:cxn modelId="{58DECE15-A27E-4A32-9A14-B12D950EB018}" srcId="{066E7703-119F-428D-8431-8553032D33F0}" destId="{5455372A-2E09-42B1-9028-025B8AFF50B1}" srcOrd="0" destOrd="0" parTransId="{D5FE9465-B591-4F0B-BA38-279634959FAE}" sibTransId="{9D79E64A-3026-47F6-BBDC-F298B3F23F35}"/>
    <dgm:cxn modelId="{8FF29B01-2F0C-46C1-9135-ACAD10F333CC}" srcId="{F64A893B-B747-48E6-B496-38FC469B6958}" destId="{CBFD290D-D225-4EFC-8F42-438B05A4840C}" srcOrd="1" destOrd="0" parTransId="{00C6EE95-F358-4F8C-8334-FA3F99A6A3CD}" sibTransId="{0E566794-0FE4-4845-B643-C670893FFE9F}"/>
    <dgm:cxn modelId="{29F48ADB-AABA-4F42-97F1-BCC019C4891D}" type="presOf" srcId="{9F06F3A4-0387-493E-84AA-8B19EAA52C34}" destId="{1234F6AB-478C-41E1-82FE-476C91FAAB49}" srcOrd="0" destOrd="0" presId="urn:microsoft.com/office/officeart/2005/8/layout/chevron2"/>
    <dgm:cxn modelId="{159E15F4-95C6-4E00-89A1-4C9EF78A94CD}" srcId="{B3A69E34-2502-47ED-BB11-D8A84D72EE9F}" destId="{066E7703-119F-428D-8431-8553032D33F0}" srcOrd="1" destOrd="0" parTransId="{31F0702E-3536-4686-AF2D-40F046B439E7}" sibTransId="{95268DFF-0E6C-44B5-B200-20952108AE9C}"/>
    <dgm:cxn modelId="{4D1565D2-0768-40EF-BB6B-7D01B139C504}" type="presOf" srcId="{CBFD290D-D225-4EFC-8F42-438B05A4840C}" destId="{189BEA22-E1F7-472A-8825-3F09F4A7B339}" srcOrd="0" destOrd="1" presId="urn:microsoft.com/office/officeart/2005/8/layout/chevron2"/>
    <dgm:cxn modelId="{BFEFD48F-4EED-4B2E-BE1D-E392E0D5A84F}" type="presOf" srcId="{066E7703-119F-428D-8431-8553032D33F0}" destId="{D86A2545-6862-4D37-8A61-2A2EE8CF9097}" srcOrd="0" destOrd="0" presId="urn:microsoft.com/office/officeart/2005/8/layout/chevron2"/>
    <dgm:cxn modelId="{3F87C72E-B118-4F88-B17D-EEBCC84A36F6}" type="presOf" srcId="{5455372A-2E09-42B1-9028-025B8AFF50B1}" destId="{42A6C54A-ED60-4D10-9638-D01C455B77EA}" srcOrd="0" destOrd="0" presId="urn:microsoft.com/office/officeart/2005/8/layout/chevron2"/>
    <dgm:cxn modelId="{1299AB23-5663-47A2-B69F-2F418070A7CD}" srcId="{B3A69E34-2502-47ED-BB11-D8A84D72EE9F}" destId="{F64A893B-B747-48E6-B496-38FC469B6958}" srcOrd="0" destOrd="0" parTransId="{2F937744-4E75-40B6-868A-01E4A60DE5BD}" sibTransId="{0796A0EF-6BD6-42E6-8B1C-38C23C6EAFA6}"/>
    <dgm:cxn modelId="{34CA8D12-A9C9-403C-B6F0-79FFE9491A13}" srcId="{B3A69E34-2502-47ED-BB11-D8A84D72EE9F}" destId="{9F06F3A4-0387-493E-84AA-8B19EAA52C34}" srcOrd="2" destOrd="0" parTransId="{E91695F3-5AB5-4AA3-BAC3-EC0592353D2C}" sibTransId="{D377626D-4DD8-4199-A688-991A10CA9EB3}"/>
    <dgm:cxn modelId="{CBE90214-A8BD-4133-890D-74AA8D1734A5}" srcId="{F64A893B-B747-48E6-B496-38FC469B6958}" destId="{7FE2A454-7454-454D-8CE6-510E377728D6}" srcOrd="0" destOrd="0" parTransId="{CD4F7E76-D340-41AC-9FF8-1EA34EB052B2}" sibTransId="{34F0E46A-39DA-49D8-B7C2-0FD0B84C0E0E}"/>
    <dgm:cxn modelId="{2D688940-80FF-404F-A913-C9CAE1FBF4EC}" type="presOf" srcId="{F64A893B-B747-48E6-B496-38FC469B6958}" destId="{04A2CDDF-EF75-4F6E-A9BA-C6A4101A2477}" srcOrd="0" destOrd="0" presId="urn:microsoft.com/office/officeart/2005/8/layout/chevron2"/>
    <dgm:cxn modelId="{F8712D38-153A-4084-A339-18B6CCBBEF7E}" type="presOf" srcId="{B3A69E34-2502-47ED-BB11-D8A84D72EE9F}" destId="{E6CB8476-BC68-4AFE-9ADA-7CB0488EC76F}" srcOrd="0" destOrd="0" presId="urn:microsoft.com/office/officeart/2005/8/layout/chevron2"/>
    <dgm:cxn modelId="{2C6E6823-9C1F-437C-A17E-EEB834758C7B}" type="presParOf" srcId="{E6CB8476-BC68-4AFE-9ADA-7CB0488EC76F}" destId="{0F7C7BCD-E32C-4D8D-BE91-7DF83F2B12EF}" srcOrd="0" destOrd="0" presId="urn:microsoft.com/office/officeart/2005/8/layout/chevron2"/>
    <dgm:cxn modelId="{78CB3579-EA34-456F-AE60-DB6E4951B303}" type="presParOf" srcId="{0F7C7BCD-E32C-4D8D-BE91-7DF83F2B12EF}" destId="{04A2CDDF-EF75-4F6E-A9BA-C6A4101A2477}" srcOrd="0" destOrd="0" presId="urn:microsoft.com/office/officeart/2005/8/layout/chevron2"/>
    <dgm:cxn modelId="{71851409-0BEC-4526-9F13-6154EBB88B65}" type="presParOf" srcId="{0F7C7BCD-E32C-4D8D-BE91-7DF83F2B12EF}" destId="{189BEA22-E1F7-472A-8825-3F09F4A7B339}" srcOrd="1" destOrd="0" presId="urn:microsoft.com/office/officeart/2005/8/layout/chevron2"/>
    <dgm:cxn modelId="{1B4F2904-FC0A-4E4A-BC30-0B18972900A0}" type="presParOf" srcId="{E6CB8476-BC68-4AFE-9ADA-7CB0488EC76F}" destId="{714D9753-3878-4D5B-8F91-5A709D426740}" srcOrd="1" destOrd="0" presId="urn:microsoft.com/office/officeart/2005/8/layout/chevron2"/>
    <dgm:cxn modelId="{6F65034F-C5E8-42AC-8F1F-EDAB4D60CF9A}" type="presParOf" srcId="{E6CB8476-BC68-4AFE-9ADA-7CB0488EC76F}" destId="{DD29C3CA-22CD-4A2C-8654-A567FDF425C4}" srcOrd="2" destOrd="0" presId="urn:microsoft.com/office/officeart/2005/8/layout/chevron2"/>
    <dgm:cxn modelId="{1DF5EB9A-77B6-47C7-8137-4887C8C836CF}" type="presParOf" srcId="{DD29C3CA-22CD-4A2C-8654-A567FDF425C4}" destId="{D86A2545-6862-4D37-8A61-2A2EE8CF9097}" srcOrd="0" destOrd="0" presId="urn:microsoft.com/office/officeart/2005/8/layout/chevron2"/>
    <dgm:cxn modelId="{797CC99D-5769-4B19-B9BF-171631694390}" type="presParOf" srcId="{DD29C3CA-22CD-4A2C-8654-A567FDF425C4}" destId="{42A6C54A-ED60-4D10-9638-D01C455B77EA}" srcOrd="1" destOrd="0" presId="urn:microsoft.com/office/officeart/2005/8/layout/chevron2"/>
    <dgm:cxn modelId="{E8A4A326-2BEA-46D3-953D-16259B421ADC}" type="presParOf" srcId="{E6CB8476-BC68-4AFE-9ADA-7CB0488EC76F}" destId="{04B2FB19-D8DE-4032-BFBA-8361E593B6E3}" srcOrd="3" destOrd="0" presId="urn:microsoft.com/office/officeart/2005/8/layout/chevron2"/>
    <dgm:cxn modelId="{AEC8D67D-8EDB-4FDC-80AF-9775EB397120}" type="presParOf" srcId="{E6CB8476-BC68-4AFE-9ADA-7CB0488EC76F}" destId="{4FE9E9A4-A4D2-4107-95DC-FE705DBF184A}" srcOrd="4" destOrd="0" presId="urn:microsoft.com/office/officeart/2005/8/layout/chevron2"/>
    <dgm:cxn modelId="{3008F8E0-FAE9-4AB0-9458-ADA1359C92C4}" type="presParOf" srcId="{4FE9E9A4-A4D2-4107-95DC-FE705DBF184A}" destId="{1234F6AB-478C-41E1-82FE-476C91FAAB49}" srcOrd="0" destOrd="0" presId="urn:microsoft.com/office/officeart/2005/8/layout/chevron2"/>
    <dgm:cxn modelId="{E60A86BD-6FFD-49B3-95E8-2468B0E0CDB3}" type="presParOf" srcId="{4FE9E9A4-A4D2-4107-95DC-FE705DBF184A}" destId="{67127A5E-E456-4E49-BA67-C35058880C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2CDDF-EF75-4F6E-A9BA-C6A4101A2477}">
      <dsp:nvSpPr>
        <dsp:cNvPr id="0" name=""/>
        <dsp:cNvSpPr/>
      </dsp:nvSpPr>
      <dsp:spPr>
        <a:xfrm rot="5400000">
          <a:off x="-111736" y="460976"/>
          <a:ext cx="1886834" cy="1320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1</a:t>
          </a:r>
          <a:endParaRPr lang="uk-UA" sz="3700" kern="1200" dirty="0"/>
        </a:p>
      </dsp:txBody>
      <dsp:txXfrm rot="-5400000">
        <a:off x="171289" y="838343"/>
        <a:ext cx="1320784" cy="566050"/>
      </dsp:txXfrm>
    </dsp:sp>
    <dsp:sp modelId="{189BEA22-E1F7-472A-8825-3F09F4A7B339}">
      <dsp:nvSpPr>
        <dsp:cNvPr id="0" name=""/>
        <dsp:cNvSpPr/>
      </dsp:nvSpPr>
      <dsp:spPr>
        <a:xfrm rot="5400000">
          <a:off x="3803452" y="-2219266"/>
          <a:ext cx="1548420" cy="61309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у відносних цінах</a:t>
          </a:r>
          <a:endParaRPr lang="uk-UA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Наприклад, зміни співвідношення цін факторів виробництва змінюють стимули економічних агентів, створюють нові можливості отримання доходів, що підштовхує інституційні зміни</a:t>
          </a:r>
          <a:endParaRPr lang="uk-UA" sz="1800" kern="1200" dirty="0"/>
        </a:p>
      </dsp:txBody>
      <dsp:txXfrm rot="-5400000">
        <a:off x="1512181" y="147593"/>
        <a:ext cx="6055375" cy="1397244"/>
      </dsp:txXfrm>
    </dsp:sp>
    <dsp:sp modelId="{D86A2545-6862-4D37-8A61-2A2EE8CF9097}">
      <dsp:nvSpPr>
        <dsp:cNvPr id="0" name=""/>
        <dsp:cNvSpPr/>
      </dsp:nvSpPr>
      <dsp:spPr>
        <a:xfrm rot="5400000">
          <a:off x="-111736" y="2288973"/>
          <a:ext cx="1886834" cy="1320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2</a:t>
          </a:r>
          <a:endParaRPr lang="uk-UA" sz="3700" kern="1200" dirty="0"/>
        </a:p>
      </dsp:txBody>
      <dsp:txXfrm rot="-5400000">
        <a:off x="171289" y="2666340"/>
        <a:ext cx="1320784" cy="566050"/>
      </dsp:txXfrm>
    </dsp:sp>
    <dsp:sp modelId="{42A6C54A-ED60-4D10-9638-D01C455B77EA}">
      <dsp:nvSpPr>
        <dsp:cNvPr id="0" name=""/>
        <dsp:cNvSpPr/>
      </dsp:nvSpPr>
      <dsp:spPr>
        <a:xfrm rot="5400000">
          <a:off x="3520983" y="-37329"/>
          <a:ext cx="1468677" cy="54317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Технологічні інновації</a:t>
          </a:r>
          <a:endParaRPr lang="uk-UA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Технологічні інновації сприяють зміні у відносних цінах та створенні новітніх інституційних обмежень</a:t>
          </a:r>
          <a:endParaRPr lang="uk-UA" sz="1800" kern="1200" dirty="0"/>
        </a:p>
      </dsp:txBody>
      <dsp:txXfrm rot="-5400000">
        <a:off x="1539440" y="2015909"/>
        <a:ext cx="5360070" cy="1325287"/>
      </dsp:txXfrm>
    </dsp:sp>
    <dsp:sp modelId="{1234F6AB-478C-41E1-82FE-476C91FAAB49}">
      <dsp:nvSpPr>
        <dsp:cNvPr id="0" name=""/>
        <dsp:cNvSpPr/>
      </dsp:nvSpPr>
      <dsp:spPr>
        <a:xfrm rot="5400000">
          <a:off x="-111736" y="3995852"/>
          <a:ext cx="1886834" cy="13207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3</a:t>
          </a:r>
          <a:endParaRPr lang="uk-UA" sz="3700" kern="1200" dirty="0"/>
        </a:p>
      </dsp:txBody>
      <dsp:txXfrm rot="-5400000">
        <a:off x="171289" y="4373219"/>
        <a:ext cx="1320784" cy="566050"/>
      </dsp:txXfrm>
    </dsp:sp>
    <dsp:sp modelId="{67127A5E-E456-4E49-BA67-C35058880C9C}">
      <dsp:nvSpPr>
        <dsp:cNvPr id="0" name=""/>
        <dsp:cNvSpPr/>
      </dsp:nvSpPr>
      <dsp:spPr>
        <a:xfrm rot="5400000">
          <a:off x="3615559" y="1713009"/>
          <a:ext cx="1169094" cy="52319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Зміни смаків і переваг людей</a:t>
          </a:r>
          <a:endParaRPr lang="uk-UA" sz="18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584148" y="3801490"/>
        <a:ext cx="5174847" cy="1054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01.05.2024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260648"/>
            <a:ext cx="8496944" cy="648072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Прихильники першого підходу (</a:t>
            </a:r>
            <a:r>
              <a:rPr lang="uk-UA" sz="2400" dirty="0" err="1" smtClean="0"/>
              <a:t>Алчіан</a:t>
            </a:r>
            <a:r>
              <a:rPr lang="uk-UA" sz="2400" dirty="0" smtClean="0"/>
              <a:t>. «Невизначеність, еволюція і економічна теорія», 1950) намагаються довести гіпотезу, що економічна поведінка економічних агентів прагне максимізувати корисність або </a:t>
            </a:r>
            <a:r>
              <a:rPr lang="uk-UA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гіпотезу раціональної поведінки </a:t>
            </a:r>
            <a:r>
              <a:rPr lang="uk-UA" sz="2400" dirty="0"/>
              <a:t>на основі природного </a:t>
            </a:r>
            <a:r>
              <a:rPr lang="uk-UA" sz="2400" dirty="0" smtClean="0"/>
              <a:t>відбору</a:t>
            </a:r>
            <a:r>
              <a:rPr lang="uk-UA" sz="2400" dirty="0" smtClean="0"/>
              <a:t>.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err="1" smtClean="0"/>
              <a:t>Алчіан</a:t>
            </a:r>
            <a:r>
              <a:rPr lang="uk-UA" sz="2400" dirty="0" smtClean="0"/>
              <a:t> намагається довести, </a:t>
            </a:r>
            <a:r>
              <a:rPr lang="uk-UA" sz="2400" dirty="0" smtClean="0"/>
              <a:t>що </a:t>
            </a:r>
            <a:r>
              <a:rPr lang="uk-UA" sz="2400" dirty="0" smtClean="0"/>
              <a:t>знеособлені ринкові сили діють таким чином, що дотримуються усі теореми, які описують поведінку фірми у неокласичній теорії, навіть коли вона не діє цілеспрямовано.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В умовах </a:t>
            </a:r>
            <a:r>
              <a:rPr lang="uk-UA" sz="2400" dirty="0" smtClean="0"/>
              <a:t>невизначеності, нестачі інформації </a:t>
            </a:r>
            <a:r>
              <a:rPr lang="uk-UA" sz="2400" dirty="0"/>
              <a:t>неможливо наперед </a:t>
            </a:r>
            <a:r>
              <a:rPr lang="uk-UA" sz="2400" dirty="0" smtClean="0"/>
              <a:t>сказати, яка </a:t>
            </a:r>
            <a:r>
              <a:rPr lang="uk-UA" sz="2400" dirty="0"/>
              <a:t>поведінка матиме найбільший </a:t>
            </a:r>
            <a:r>
              <a:rPr lang="uk-UA" sz="2400" dirty="0" smtClean="0"/>
              <a:t>успіх. Тільки </a:t>
            </a:r>
            <a:r>
              <a:rPr lang="en-US" sz="2400" i="1" dirty="0" smtClean="0"/>
              <a:t>ex post </a:t>
            </a:r>
            <a:r>
              <a:rPr lang="uk-UA" sz="2400" dirty="0" smtClean="0"/>
              <a:t>можливо визначити, які дії фірми забезпечили успіх</a:t>
            </a:r>
            <a:r>
              <a:rPr lang="uk-UA" sz="2400" dirty="0" smtClean="0"/>
              <a:t>.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У теорії </a:t>
            </a:r>
            <a:r>
              <a:rPr lang="uk-UA" sz="2400" dirty="0" err="1"/>
              <a:t>Алчіана</a:t>
            </a:r>
            <a:r>
              <a:rPr lang="uk-UA" sz="2400" dirty="0"/>
              <a:t> </a:t>
            </a:r>
            <a:r>
              <a:rPr lang="uk-UA" sz="2400" i="1" dirty="0">
                <a:solidFill>
                  <a:srgbClr val="00B0F0"/>
                </a:solidFill>
              </a:rPr>
              <a:t>не передбачається, що економічні агенти діють цілеспрямовано і </a:t>
            </a:r>
            <a:r>
              <a:rPr lang="uk-UA" sz="2400" i="1" dirty="0">
                <a:solidFill>
                  <a:srgbClr val="00B0F0"/>
                </a:solidFill>
              </a:rPr>
              <a:t>усвідомлено</a:t>
            </a:r>
            <a:r>
              <a:rPr lang="uk-UA" sz="2400" dirty="0"/>
              <a:t>.  </a:t>
            </a:r>
            <a:r>
              <a:rPr lang="uk-UA" sz="2400" dirty="0"/>
              <a:t>Індивід може </a:t>
            </a:r>
            <a:r>
              <a:rPr lang="uk-UA" sz="2400" dirty="0" smtClean="0"/>
              <a:t>діяти в умовах невизначеності звичними методами, які приносили йому перемогу в минулому. Ринок і без його допомоги визначить, який стиль поведінки був правильним в умовах невизначеності.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44624"/>
            <a:ext cx="8352928" cy="6696744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/>
              <a:t>Прихильники другого підходу </a:t>
            </a:r>
            <a:r>
              <a:rPr lang="uk-UA" sz="2400" dirty="0" smtClean="0"/>
              <a:t>звертають увагу на ті явища, які суперечать тезі, що виживають тільки найбільш ефективні інституційні структури і організаційні форми. Одним із таких явищ є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залежність від траєкторії розвитку (</a:t>
            </a:r>
            <a:r>
              <a:rPr lang="en-US" sz="2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 dependence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-UA" sz="2400" dirty="0" smtClean="0"/>
              <a:t>.</a:t>
            </a:r>
            <a:r>
              <a:rPr lang="uk-UA" sz="2400" dirty="0" smtClean="0"/>
              <a:t> </a:t>
            </a:r>
            <a:endParaRPr lang="uk-UA" sz="2400" dirty="0" smtClean="0"/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Попередній економічний розвиток не мав би жодного значення тільки тоді, коли трансакційні витрати дорівнювали б нулю</a:t>
            </a:r>
            <a:r>
              <a:rPr lang="uk-UA" sz="2400" dirty="0" smtClean="0"/>
              <a:t>. Зміни у відносних цінах чи у перевагах негайно б впливали на відповідну реконструкцію інституцій. Проте у реальній економіці, де трансакційні витрати </a:t>
            </a:r>
            <a:r>
              <a:rPr lang="uk-UA" sz="2400" dirty="0"/>
              <a:t>перевищують нуль, важливості набуває сам процес виникнення сучасних інституцій</a:t>
            </a:r>
            <a:r>
              <a:rPr lang="uk-UA" sz="2400" dirty="0" smtClean="0"/>
              <a:t>, б він обмежує можливості вибору для майбутнього розвитку.</a:t>
            </a:r>
            <a:endParaRPr lang="uk-UA" sz="2400" dirty="0" smtClean="0"/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 виникнення інституцій </a:t>
            </a:r>
            <a:r>
              <a:rPr lang="uk-UA" sz="2400" dirty="0" smtClean="0"/>
              <a:t>визначає відмінності у напрямах розвитку політичних та економічних систем суспільства. Неможливо осягнути альтернативи, з якими ми сьогодні зіштовхуємося, не зрозумівши шлях інкрементного розвитку інституцій.</a:t>
            </a:r>
            <a:endParaRPr lang="uk-UA" sz="2400" dirty="0" smtClean="0"/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82874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332656"/>
            <a:ext cx="828092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Ефект блокування </a:t>
            </a:r>
            <a:r>
              <a:rPr lang="uk-UA" sz="2400" dirty="0"/>
              <a:t>було </a:t>
            </a:r>
            <a:r>
              <a:rPr lang="uk-UA" sz="2400" dirty="0" smtClean="0"/>
              <a:t>використано Д.</a:t>
            </a:r>
            <a:r>
              <a:rPr lang="uk-UA" sz="2400" dirty="0" err="1" smtClean="0"/>
              <a:t>Нортом</a:t>
            </a:r>
            <a:r>
              <a:rPr lang="uk-UA" sz="2400" dirty="0" smtClean="0"/>
              <a:t> для пояснення ситуації, коли інституційні зміни, які спроможні збільшити ефективність виробничої діяльності, не можуть бути реалізовані.</a:t>
            </a:r>
          </a:p>
          <a:p>
            <a:pPr marL="0" indent="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ІІІ. Ринок інституцій.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Інституційна рівновага</a:t>
            </a:r>
            <a:r>
              <a:rPr lang="uk-UA" sz="2400" dirty="0" smtClean="0"/>
              <a:t>. </a:t>
            </a:r>
            <a:endParaRPr lang="uk-UA" sz="2400" dirty="0"/>
          </a:p>
          <a:p>
            <a:pPr marL="0" indent="0">
              <a:buNone/>
            </a:pP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29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Тема </a:t>
            </a:r>
            <a:r>
              <a:rPr lang="uk-UA" sz="2800" b="1" dirty="0"/>
              <a:t>7. Інституційні зміни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Стабільність інституційної структури і інституційні зміни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7.2.</a:t>
            </a:r>
            <a:r>
              <a:rPr lang="uk-UA" sz="2400" dirty="0"/>
              <a:t> Механізми інституційних змін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.1. </a:t>
            </a:r>
            <a:r>
              <a:rPr lang="uk-UA" sz="2800" b="1" dirty="0"/>
              <a:t>Стабільність інституційної структури і інституційні зміни </a:t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908720"/>
            <a:ext cx="8568952" cy="594928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суспільства </a:t>
            </a:r>
            <a:r>
              <a:rPr lang="uk-UA" sz="2400" dirty="0" smtClean="0"/>
              <a:t> в цілому є достатньо стабільна, що сприяє реалізації складних видів обміну, коли процеси передачі блага та його оплати розірвані у часі та просторі.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Стабільність інституційної структури досягається  за рахунок: 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>
                <a:solidFill>
                  <a:srgbClr val="0070C0"/>
                </a:solidFill>
              </a:rPr>
              <a:t>ієрархічної організації формальних правил</a:t>
            </a:r>
            <a:r>
              <a:rPr lang="uk-UA" sz="2400" dirty="0" smtClean="0"/>
              <a:t>, коли вищий рівень змінити значно складніше і дорожче, ніж нижчий;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>
                <a:solidFill>
                  <a:srgbClr val="0070C0"/>
                </a:solidFill>
              </a:rPr>
              <a:t>стійкості неформальних обмежень</a:t>
            </a:r>
            <a:r>
              <a:rPr lang="uk-UA" sz="2400" dirty="0" smtClean="0"/>
              <a:t>, що впорядковують наші повсякденні дії.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Стабільність є необхідною, проте не достатньою умовою для ефективності інституцій.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Процес інституційних змін має </a:t>
            </a:r>
            <a:r>
              <a:rPr lang="uk-UA" sz="2400" i="1" dirty="0" smtClean="0">
                <a:solidFill>
                  <a:srgbClr val="00B0F0"/>
                </a:solidFill>
              </a:rPr>
              <a:t>неперервний характер </a:t>
            </a:r>
            <a:r>
              <a:rPr lang="uk-UA" sz="2400" dirty="0" smtClean="0"/>
              <a:t>і відбувається, як правило, поступово. Проте інколи можуть виникати дискретні, революційні зміни інституційної структури суспільства</a:t>
            </a:r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922114"/>
          </a:xfrm>
        </p:spPr>
        <p:txBody>
          <a:bodyPr/>
          <a:lstStyle/>
          <a:p>
            <a:pPr algn="ctr"/>
            <a:r>
              <a:rPr lang="uk-UA" sz="3200" dirty="0" smtClean="0"/>
              <a:t>Інституційні зміни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818334"/>
              </p:ext>
            </p:extLst>
          </p:nvPr>
        </p:nvGraphicFramePr>
        <p:xfrm>
          <a:off x="0" y="1196752"/>
          <a:ext cx="8357298" cy="4998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752"/>
                <a:gridCol w="6017546"/>
              </a:tblGrid>
              <a:tr h="106642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Вчений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Причини та джерела інституційних змін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Торстейн</a:t>
                      </a:r>
                      <a:r>
                        <a:rPr lang="uk-UA" dirty="0" smtClean="0"/>
                        <a:t> ВЕБЛЕН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uk-UA" dirty="0" smtClean="0"/>
                        <a:t>Схильність людини до непрагматичної творчої діяльності та експериментів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uk-UA" dirty="0" smtClean="0"/>
                        <a:t>Конфлікти</a:t>
                      </a:r>
                      <a:r>
                        <a:rPr lang="uk-UA" baseline="0" dirty="0" smtClean="0"/>
                        <a:t> між самими інституціями, особливо між тими, що виникли у різні періоди часу</a:t>
                      </a:r>
                      <a:endParaRPr lang="uk-UA" dirty="0"/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Йозеф ШУМПЕТЕР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defTabSz="914400" rtl="0" eaLnBrk="1" latinLnBrk="0" hangingPunct="1">
                        <a:buAutoNum type="arabicPeriod"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Інноваційна діяльність підприємців та інших членів суспільства</a:t>
                      </a:r>
                    </a:p>
                    <a:p>
                      <a:pPr marL="342900" indent="-342900" algn="l" defTabSz="914400" rtl="0" eaLnBrk="1" latinLnBrk="0" hangingPunct="1">
                        <a:buAutoNum type="arabicPeriod"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Технологічний</a:t>
                      </a:r>
                      <a:r>
                        <a:rPr lang="uk-UA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прогрес</a:t>
                      </a:r>
                      <a:endParaRPr lang="uk-U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Джон КОММОНС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Інституції – навмисний результат громадської волі суспільства або законотворчості.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Інституції - результат цілеспрямованої дії 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9893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Карл МЕНГЕР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Інституції виникають як результат взаємодії великої кількості агентів, що переслідують власні цілі.</a:t>
                      </a:r>
                    </a:p>
                    <a:p>
                      <a:pPr marL="0" indent="0" algn="l" defTabSz="914400" rtl="0" eaLnBrk="1" latinLnBrk="0" hangingPunct="1">
                        <a:buFontTx/>
                        <a:buNone/>
                      </a:pPr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Інституції – ненавмисний результат еволюції  суспільства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085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00800" cy="936104"/>
          </a:xfrm>
        </p:spPr>
        <p:txBody>
          <a:bodyPr/>
          <a:lstStyle/>
          <a:p>
            <a:pPr algn="ctr"/>
            <a:r>
              <a:rPr lang="uk-UA" sz="2800" b="1" dirty="0"/>
              <a:t>Модель інституційних змін Д.НОРТА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414459"/>
              </p:ext>
            </p:extLst>
          </p:nvPr>
        </p:nvGraphicFramePr>
        <p:xfrm>
          <a:off x="179512" y="1124744"/>
          <a:ext cx="813690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817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2092" y="44624"/>
            <a:ext cx="8460432" cy="681337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uk-UA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поділяв інституційні зміни на дискретні та </a:t>
            </a:r>
            <a:r>
              <a:rPr lang="uk-UA" sz="2400" dirty="0" smtClean="0"/>
              <a:t>інкрементні: </a:t>
            </a:r>
            <a:endParaRPr lang="uk-UA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Дискретні зміни  </a:t>
            </a:r>
            <a:r>
              <a:rPr lang="uk-UA" sz="2400" dirty="0"/>
              <a:t>- це </a:t>
            </a:r>
            <a:r>
              <a:rPr lang="uk-UA" sz="2400" dirty="0" smtClean="0"/>
              <a:t>радикальні зміни у формальних правилах, які зазвичай відбуваються  у процесі завоювань або революцій.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Інкрементні (безперервні) зміни </a:t>
            </a:r>
            <a:r>
              <a:rPr lang="uk-UA" sz="2400" dirty="0"/>
              <a:t>означають, що учасники обміну переглядають свої контрактні </a:t>
            </a:r>
            <a:r>
              <a:rPr lang="uk-UA" sz="2400" dirty="0" smtClean="0"/>
              <a:t>угоди з метою отримання певного потенційного виграшу.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Оскільки обмежуючим  </a:t>
            </a:r>
            <a:r>
              <a:rPr lang="uk-UA" sz="2400" dirty="0" smtClean="0"/>
              <a:t>чинником є неформальні правила, то інституційні зміни переважно безперервні 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кумулятивні</a:t>
            </a:r>
            <a:r>
              <a:rPr lang="uk-UA" sz="2400" dirty="0" smtClean="0"/>
              <a:t>, тобто такі, що виникають внаслідок зрушень у другорядних правилах і поступово впливають на зміни правил вищого порядку, що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порушують інституційну рівновагу</a:t>
            </a:r>
            <a:r>
              <a:rPr lang="uk-UA" sz="2400" dirty="0" smtClean="0"/>
              <a:t>.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Д</a:t>
            </a:r>
            <a:r>
              <a:rPr lang="uk-UA" sz="2400" dirty="0"/>
              <a:t>. </a:t>
            </a:r>
            <a:r>
              <a:rPr lang="uk-UA" sz="2400" dirty="0" err="1" smtClean="0"/>
              <a:t>Норт</a:t>
            </a:r>
            <a:r>
              <a:rPr lang="uk-UA" sz="2400" dirty="0" smtClean="0"/>
              <a:t> фактично ототожнює  </a:t>
            </a:r>
            <a:r>
              <a:rPr lang="uk-UA" sz="2400" i="1" dirty="0">
                <a:solidFill>
                  <a:srgbClr val="00B0F0"/>
                </a:solidFill>
              </a:rPr>
              <a:t>дискретні</a:t>
            </a:r>
            <a:r>
              <a:rPr lang="uk-UA" sz="2400" dirty="0" smtClean="0"/>
              <a:t> інституційні зміни із </a:t>
            </a:r>
            <a:r>
              <a:rPr lang="uk-UA" sz="2400" i="1" dirty="0">
                <a:solidFill>
                  <a:srgbClr val="00B0F0"/>
                </a:solidFill>
              </a:rPr>
              <a:t>змінами</a:t>
            </a:r>
            <a:r>
              <a:rPr lang="uk-UA" sz="2400" dirty="0" smtClean="0"/>
              <a:t> </a:t>
            </a:r>
            <a:r>
              <a:rPr lang="uk-UA" sz="2400" i="1" dirty="0" smtClean="0">
                <a:solidFill>
                  <a:srgbClr val="00B0F0"/>
                </a:solidFill>
              </a:rPr>
              <a:t>формальних</a:t>
            </a:r>
            <a:r>
              <a:rPr lang="uk-UA" sz="2400" dirty="0" smtClean="0"/>
              <a:t> норм, які належать до рівня інституційного порядку (середовища); 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i="1" dirty="0" smtClean="0">
                <a:solidFill>
                  <a:srgbClr val="00B0F0"/>
                </a:solidFill>
              </a:rPr>
              <a:t>Інкрементні</a:t>
            </a:r>
            <a:r>
              <a:rPr lang="uk-UA" sz="2400" dirty="0" smtClean="0"/>
              <a:t> інституційні зміни ототожнює переважно із змінами інституційних домовленостей (угод), тобто </a:t>
            </a:r>
            <a:r>
              <a:rPr lang="uk-UA" sz="2400" i="1" dirty="0">
                <a:solidFill>
                  <a:srgbClr val="00B0F0"/>
                </a:solidFill>
              </a:rPr>
              <a:t>неформальних</a:t>
            </a:r>
            <a:r>
              <a:rPr lang="uk-UA" sz="2400" dirty="0" smtClean="0"/>
              <a:t> правил.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08660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78098"/>
          </a:xfrm>
        </p:spPr>
        <p:txBody>
          <a:bodyPr/>
          <a:lstStyle/>
          <a:p>
            <a:pPr algn="ctr"/>
            <a:r>
              <a:rPr lang="uk-UA" sz="2800" b="1" dirty="0"/>
              <a:t>Найпростіша модель інституційних змін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8388424" cy="56886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«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рівновага </a:t>
            </a:r>
            <a:r>
              <a:rPr lang="uk-UA" sz="2400" dirty="0" smtClean="0"/>
              <a:t>це  така ситуація, при якій за даного співвідношення сил гравців і за наявного набору контрактних відносин, що забезпечують економічний обмін у суспільстві, жоден з гравців не вважає для себе вигідним витрачати ресурси на реструктуризацію відносин» (Д. </a:t>
            </a:r>
            <a:r>
              <a:rPr lang="uk-UA" sz="2400" dirty="0" err="1" smtClean="0"/>
              <a:t>Норт</a:t>
            </a:r>
            <a:r>
              <a:rPr lang="uk-UA" sz="2400" dirty="0" smtClean="0"/>
              <a:t>).</a:t>
            </a:r>
            <a:endParaRPr lang="uk-UA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Агентами інституційних змін </a:t>
            </a:r>
            <a:r>
              <a:rPr lang="uk-UA" sz="2400" dirty="0" smtClean="0"/>
              <a:t>є підприємці (економічні і політичні), що створюють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uk-UA" sz="2400" dirty="0" smtClean="0"/>
              <a:t> як знаряддя для змін.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 smtClean="0"/>
              <a:t>В інституційну структуру вмонтовані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</a:t>
            </a:r>
            <a:r>
              <a:rPr lang="uk-UA" sz="2400" dirty="0" smtClean="0"/>
              <a:t>, які відіграють вирішальну роль у створенні організацій, знань та навиків. Заохочуються інституції, що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максимізують прибуток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 smtClean="0"/>
              <a:t>Поведінка організацій скеровується  або на вибір серед наявних правил та обмежень, або ж на створення нових інституцій.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150603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388424" cy="662473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i="1" dirty="0" smtClean="0">
                <a:solidFill>
                  <a:srgbClr val="00B0F0"/>
                </a:solidFill>
              </a:rPr>
              <a:t>Відносні </a:t>
            </a:r>
            <a:r>
              <a:rPr lang="uk-UA" sz="2400" i="1" dirty="0">
                <a:solidFill>
                  <a:srgbClr val="00B0F0"/>
                </a:solidFill>
              </a:rPr>
              <a:t>ціни </a:t>
            </a:r>
            <a:r>
              <a:rPr lang="uk-UA" sz="2400" i="1" dirty="0" smtClean="0">
                <a:solidFill>
                  <a:srgbClr val="00B0F0"/>
                </a:solidFill>
              </a:rPr>
              <a:t>змінилися</a:t>
            </a:r>
            <a:r>
              <a:rPr lang="uk-UA" sz="2400" dirty="0" smtClean="0"/>
              <a:t>. Одна із сторін, яка бере участь у обміні (як економічному, так і політичному) відчуває, що вона сама, або ж вони обидві можуть виграти від зміни контракту.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i="1" dirty="0">
                <a:solidFill>
                  <a:srgbClr val="00B0F0"/>
                </a:solidFill>
              </a:rPr>
              <a:t>Здійснюються спроби переглянути контракт</a:t>
            </a:r>
            <a:r>
              <a:rPr lang="uk-UA" sz="2400" dirty="0" smtClean="0"/>
              <a:t>. Проте контракт є частиною ієрархічних правил, а тому зміна умов контракту неможлива без зміни правил, які перебувають на вищих рівнях ієрархії, або без порушення  певних неформальних правил.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Сторона, яка бажає покращити своє становище, буде намагатися </a:t>
            </a:r>
            <a:r>
              <a:rPr lang="uk-UA" sz="2400" i="1" dirty="0">
                <a:solidFill>
                  <a:srgbClr val="00B0F0"/>
                </a:solidFill>
              </a:rPr>
              <a:t>витратити ресурси на зміну правил</a:t>
            </a:r>
            <a:r>
              <a:rPr lang="uk-UA" sz="2400" dirty="0" smtClean="0"/>
              <a:t>, що належать до вищих рівнів ієрархії (формальних інституцій).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Коли ж це стосується неформальних правил, то </a:t>
            </a:r>
            <a:r>
              <a:rPr lang="uk-UA" sz="2400" i="1" dirty="0">
                <a:solidFill>
                  <a:srgbClr val="00B0F0"/>
                </a:solidFill>
              </a:rPr>
              <a:t>зміни у відносних цінах можуть вплинути на їхню ліквідацію</a:t>
            </a:r>
            <a:r>
              <a:rPr lang="uk-UA" sz="2400" dirty="0" smtClean="0"/>
              <a:t> та на заміну іншою нормою.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Якщо ж неформальне правило ігнорується людьми і воно не підкріплене механізмом примусу, то з часом воно перестає діяти і замінюється на іншу інституцію.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13570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7.2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800" dirty="0"/>
              <a:t> </a:t>
            </a:r>
            <a:r>
              <a:rPr lang="uk-UA" sz="2800" b="1" dirty="0" smtClean="0"/>
              <a:t>Механізми </a:t>
            </a:r>
            <a:r>
              <a:rPr lang="uk-UA" sz="2800" b="1" dirty="0"/>
              <a:t>інституційних </a:t>
            </a:r>
            <a:r>
              <a:rPr lang="uk-UA" sz="2800" b="1" dirty="0" smtClean="0"/>
              <a:t>змін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208912" cy="561662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Залежність від траєкторії попереднього розвитку </a:t>
            </a:r>
            <a:r>
              <a:rPr lang="uk-UA" sz="2400" dirty="0" smtClean="0"/>
              <a:t>передбачає інституційні зміни, які є </a:t>
            </a:r>
            <a:r>
              <a:rPr lang="uk-UA" sz="2400" i="1" dirty="0" smtClean="0">
                <a:solidFill>
                  <a:srgbClr val="00B0F0"/>
                </a:solidFill>
              </a:rPr>
              <a:t>можливими</a:t>
            </a:r>
            <a:r>
              <a:rPr lang="uk-UA" sz="2400" dirty="0" smtClean="0"/>
              <a:t> </a:t>
            </a:r>
            <a:r>
              <a:rPr lang="uk-UA" sz="2400" dirty="0"/>
              <a:t>тільки </a:t>
            </a:r>
            <a:r>
              <a:rPr lang="uk-UA" sz="2400" dirty="0" smtClean="0"/>
              <a:t>в умовах, що попередньо </a:t>
            </a:r>
            <a:r>
              <a:rPr lang="uk-UA" sz="2400" i="1" dirty="0" smtClean="0">
                <a:solidFill>
                  <a:srgbClr val="00B0F0"/>
                </a:solidFill>
              </a:rPr>
              <a:t>підготовлені еволюційним шляхом</a:t>
            </a:r>
            <a:r>
              <a:rPr lang="uk-UA" sz="2400" dirty="0" smtClean="0"/>
              <a:t>. 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До </a:t>
            </a:r>
            <a:r>
              <a:rPr lang="uk-UA" sz="2400" i="1" dirty="0">
                <a:solidFill>
                  <a:srgbClr val="00B0F0"/>
                </a:solidFill>
              </a:rPr>
              <a:t>впливу  минулого </a:t>
            </a:r>
            <a:r>
              <a:rPr lang="uk-UA" sz="2400" dirty="0"/>
              <a:t>на сучасний </a:t>
            </a:r>
            <a:r>
              <a:rPr lang="uk-UA" sz="2400" dirty="0" smtClean="0"/>
              <a:t>розвиток інституцій існує два основних підходи:</a:t>
            </a:r>
            <a:endParaRPr lang="uk-UA" sz="2400" dirty="0" smtClean="0"/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у суспільстві діє механізм еволюції, який відбирає найефективніші інституції та організації, що сприяють його розвитку;</a:t>
            </a:r>
            <a:endParaRPr lang="uk-UA" sz="2400" dirty="0" smtClean="0"/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розвиток суспільства не завжди відбувається сприятливим шляхом, а отже виживають не обов'язково найбільш ефективні інституції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45921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2015</TotalTime>
  <Words>1032</Words>
  <Application>Microsoft Office PowerPoint</Application>
  <PresentationFormat>Экран (4:3)</PresentationFormat>
  <Paragraphs>68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Соседство</vt:lpstr>
      <vt:lpstr>Інституційний аналіз</vt:lpstr>
      <vt:lpstr>    Тема 7. Інституційні зміни      </vt:lpstr>
      <vt:lpstr> 7.1. Стабільність інституційної структури і інституційні зміни  </vt:lpstr>
      <vt:lpstr>Інституційні зміни</vt:lpstr>
      <vt:lpstr>Модель інституційних змін Д.НОРТА</vt:lpstr>
      <vt:lpstr>Презентация PowerPoint</vt:lpstr>
      <vt:lpstr>Найпростіша модель інституційних змін</vt:lpstr>
      <vt:lpstr>Презентация PowerPoint</vt:lpstr>
      <vt:lpstr>7.2. Механізми інституційних змін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160</cp:revision>
  <dcterms:created xsi:type="dcterms:W3CDTF">2024-02-11T15:21:02Z</dcterms:created>
  <dcterms:modified xsi:type="dcterms:W3CDTF">2024-05-01T07:13:16Z</dcterms:modified>
</cp:coreProperties>
</file>